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66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feeney" initials="M" lastIdx="1" clrIdx="0">
    <p:extLst>
      <p:ext uri="{19B8F6BF-5375-455C-9EA6-DF929625EA0E}">
        <p15:presenceInfo xmlns="" xmlns:p15="http://schemas.microsoft.com/office/powerpoint/2012/main" userId="Mfee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4BC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56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360363"/>
            <a:ext cx="9144000" cy="1273996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4, </a:t>
            </a:r>
            <a:r>
              <a:rPr lang="en-US" dirty="0" smtClean="0"/>
              <a:t>Day 2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21" y="2246636"/>
            <a:ext cx="9144000" cy="2968095"/>
          </a:xfrm>
        </p:spPr>
        <p:txBody>
          <a:bodyPr>
            <a:normAutofit/>
          </a:bodyPr>
          <a:lstStyle/>
          <a:p>
            <a:pPr algn="l"/>
            <a:r>
              <a:rPr lang="en-CA" sz="5600" dirty="0" smtClean="0"/>
              <a:t>Memory allocation:</a:t>
            </a:r>
          </a:p>
          <a:p>
            <a:pPr algn="l">
              <a:buFont typeface="Arial" charset="0"/>
              <a:buChar char="•"/>
            </a:pPr>
            <a:r>
              <a:rPr lang="en-CA" sz="5600" dirty="0" smtClean="0"/>
              <a:t>In C (</a:t>
            </a:r>
            <a:r>
              <a:rPr lang="en-CA" sz="5600" u="sng" dirty="0" smtClean="0"/>
              <a:t>don’t</a:t>
            </a:r>
            <a:r>
              <a:rPr lang="en-CA" sz="5600" dirty="0" smtClean="0"/>
              <a:t> do this)</a:t>
            </a:r>
          </a:p>
          <a:p>
            <a:pPr algn="l">
              <a:buFont typeface="Arial" charset="0"/>
              <a:buChar char="•"/>
            </a:pPr>
            <a:r>
              <a:rPr lang="en-CA" sz="5600" dirty="0" smtClean="0"/>
              <a:t>In C++ (do this)</a:t>
            </a:r>
            <a:endParaRPr lang="en-CA" sz="4400" dirty="0" smtClean="0"/>
          </a:p>
        </p:txBody>
      </p:sp>
      <p:sp>
        <p:nvSpPr>
          <p:cNvPr id="18434" name="AutoShape 2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84083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C/C++ </a:t>
            </a:r>
            <a:r>
              <a:rPr lang="en-CA" smtClean="0"/>
              <a:t>manages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Allocation in </a:t>
            </a:r>
            <a:r>
              <a:rPr lang="en-US" dirty="0"/>
              <a:t>C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INFO-1156</a:t>
            </a:r>
          </a:p>
          <a:p>
            <a:endParaRPr lang="en-CA" dirty="0" smtClean="0"/>
          </a:p>
          <a:p>
            <a:r>
              <a:rPr lang="en-CA" sz="4800" dirty="0" smtClean="0"/>
              <a:t>**DON’T USE THESE**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xmlns="" val="19984083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0F90E9-A5BE-45A5-93C9-5CCD6D72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Allocation commands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131A-6BB9-48FB-B840-F08F41C6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C, we use one of the following functions (Java actually uses these deep inside the JVM):</a:t>
            </a:r>
            <a:endParaRPr lang="en-CA" dirty="0"/>
          </a:p>
          <a:p>
            <a:pPr lvl="0"/>
            <a:r>
              <a:rPr lang="en-US" dirty="0" err="1"/>
              <a:t>malloc</a:t>
            </a:r>
            <a:r>
              <a:rPr lang="en-US" dirty="0"/>
              <a:t>:  Allocates a block of </a:t>
            </a:r>
            <a:r>
              <a:rPr lang="en-US" i="1" dirty="0"/>
              <a:t>size</a:t>
            </a:r>
            <a:r>
              <a:rPr lang="en-US" dirty="0"/>
              <a:t> bytes of memory, returning a pointer to the beginning of the block. The content of the newly allocated block of memory is not initialized,</a:t>
            </a:r>
            <a:endParaRPr lang="en-CA" dirty="0"/>
          </a:p>
          <a:p>
            <a:pPr lvl="0"/>
            <a:r>
              <a:rPr lang="en-US" dirty="0" err="1"/>
              <a:t>calloc</a:t>
            </a:r>
            <a:r>
              <a:rPr lang="en-US" dirty="0"/>
              <a:t>: Allocates a block of memory for an array of </a:t>
            </a:r>
            <a:r>
              <a:rPr lang="en-US" i="1" dirty="0" err="1"/>
              <a:t>num</a:t>
            </a:r>
            <a:r>
              <a:rPr lang="en-US" dirty="0"/>
              <a:t> elements, each of them </a:t>
            </a:r>
            <a:r>
              <a:rPr lang="en-US" i="1" dirty="0"/>
              <a:t>size</a:t>
            </a:r>
            <a:r>
              <a:rPr lang="en-US" dirty="0"/>
              <a:t> bytes long, and initializes all its bits to zero. The effective result is the allocation of a zero-initialized memory block of (</a:t>
            </a:r>
            <a:r>
              <a:rPr lang="en-US" dirty="0" err="1"/>
              <a:t>num</a:t>
            </a:r>
            <a:r>
              <a:rPr lang="en-US" dirty="0"/>
              <a:t>*size) bytes.</a:t>
            </a:r>
            <a:endParaRPr lang="en-CA" dirty="0"/>
          </a:p>
          <a:p>
            <a:pPr lvl="0"/>
            <a:r>
              <a:rPr lang="en-US" dirty="0" err="1"/>
              <a:t>realloc</a:t>
            </a:r>
            <a:r>
              <a:rPr lang="en-US" dirty="0"/>
              <a:t>: Changes the size of the memory block pointed to by </a:t>
            </a:r>
            <a:r>
              <a:rPr lang="en-US" i="1" dirty="0" err="1"/>
              <a:t>ptr</a:t>
            </a:r>
            <a:r>
              <a:rPr lang="en-US" dirty="0"/>
              <a:t>.  The function may move the memory block to a new location (whose address is returned by the function</a:t>
            </a:r>
            <a:r>
              <a:rPr lang="en-US" dirty="0" smtClean="0"/>
              <a:t>).   It must be previously allocated by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 err="1" smtClean="0"/>
              <a:t>calloc</a:t>
            </a:r>
            <a:r>
              <a:rPr lang="en-US" dirty="0" smtClean="0"/>
              <a:t> or </a:t>
            </a:r>
            <a:r>
              <a:rPr lang="en-US" dirty="0" err="1" smtClean="0"/>
              <a:t>realloc</a:t>
            </a:r>
            <a:r>
              <a:rPr lang="en-US" dirty="0" smtClean="0"/>
              <a:t> and not yet freed with a call to free or </a:t>
            </a:r>
            <a:r>
              <a:rPr lang="en-US" dirty="0" err="1" smtClean="0"/>
              <a:t>realloc</a:t>
            </a:r>
            <a:r>
              <a:rPr lang="en-US" dirty="0" smtClean="0"/>
              <a:t>.</a:t>
            </a:r>
            <a:endParaRPr lang="en-CA" dirty="0"/>
          </a:p>
          <a:p>
            <a:pPr lvl="0"/>
            <a:r>
              <a:rPr lang="en-US" dirty="0"/>
              <a:t>free (when we are done)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581650" y="5748338"/>
            <a:ext cx="6196013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>
                <a:solidFill>
                  <a:srgbClr val="FF0000"/>
                </a:solidFill>
              </a:rPr>
              <a:t>**DON’T USE THESE</a:t>
            </a:r>
            <a:r>
              <a:rPr lang="en-CA" sz="4400" b="1" dirty="0" smtClean="0">
                <a:solidFill>
                  <a:srgbClr val="FF0000"/>
                </a:solidFill>
              </a:rPr>
              <a:t>**</a:t>
            </a:r>
            <a:endParaRPr lang="en-CA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589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005D9-C353-4F0B-823D-AAD2BF3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CA" dirty="0" err="1" smtClean="0"/>
              <a:t>calloc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9894651"/>
              </p:ext>
            </p:extLst>
          </p:nvPr>
        </p:nvGraphicFramePr>
        <p:xfrm>
          <a:off x="135307" y="1251466"/>
          <a:ext cx="11862147" cy="4480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2796">
                  <a:extLst>
                    <a:ext uri="{9D8B030D-6E8A-4147-A177-3AD203B41FA5}">
                      <a16:colId xmlns:a16="http://schemas.microsoft.com/office/drawing/2014/main" xmlns="" val="1246606478"/>
                    </a:ext>
                  </a:extLst>
                </a:gridCol>
                <a:gridCol w="9889351">
                  <a:extLst>
                    <a:ext uri="{9D8B030D-6E8A-4147-A177-3AD203B41FA5}">
                      <a16:colId xmlns:a16="http://schemas.microsoft.com/office/drawing/2014/main" xmlns="" val="2955039438"/>
                    </a:ext>
                  </a:extLst>
                </a:gridCol>
              </a:tblGrid>
              <a:tr h="166397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*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when * follows a data type, it instructs the compiler to make the variable a pointer to that type.  A pointer holds the location (address) of the type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33786"/>
                  </a:ext>
                </a:extLst>
              </a:tr>
              <a:tr h="81068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calloc()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Requests a memory block from the heap and sets all the bits to zero.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73647715"/>
                  </a:ext>
                </a:extLst>
              </a:tr>
              <a:tr h="81068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1</a:t>
                      </a:r>
                      <a:r>
                        <a:rPr lang="en-CA" sz="2800" baseline="30000">
                          <a:effectLst/>
                        </a:rPr>
                        <a:t>st</a:t>
                      </a:r>
                      <a:r>
                        <a:rPr lang="en-CA" sz="2800">
                          <a:effectLst/>
                        </a:rPr>
                        <a:t> parameter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The number of elements we wish to store in the block.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86048247"/>
                  </a:ext>
                </a:extLst>
              </a:tr>
              <a:tr h="81068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2</a:t>
                      </a:r>
                      <a:r>
                        <a:rPr lang="en-CA" sz="2800" baseline="30000">
                          <a:effectLst/>
                        </a:rPr>
                        <a:t>nd</a:t>
                      </a:r>
                      <a:r>
                        <a:rPr lang="en-CA" sz="2800">
                          <a:effectLst/>
                        </a:rPr>
                        <a:t> parameter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The number of bytes that each element will require to be stored.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05331718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81650" y="5748338"/>
            <a:ext cx="6196013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>
                <a:solidFill>
                  <a:srgbClr val="FF0000"/>
                </a:solidFill>
              </a:rPr>
              <a:t>**DON’T USE THESE</a:t>
            </a:r>
            <a:r>
              <a:rPr lang="en-CA" sz="4400" b="1" dirty="0" smtClean="0">
                <a:solidFill>
                  <a:srgbClr val="FF0000"/>
                </a:solidFill>
              </a:rPr>
              <a:t>**</a:t>
            </a:r>
            <a:endParaRPr lang="en-CA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410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005D9-C353-4F0B-823D-AAD2BF3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813"/>
            <a:ext cx="10515600" cy="1147763"/>
          </a:xfrm>
        </p:spPr>
        <p:txBody>
          <a:bodyPr/>
          <a:lstStyle/>
          <a:p>
            <a:r>
              <a:rPr lang="en-CA" dirty="0" err="1" smtClean="0"/>
              <a:t>malloc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4915511"/>
              </p:ext>
            </p:extLst>
          </p:nvPr>
        </p:nvGraphicFramePr>
        <p:xfrm>
          <a:off x="87682" y="1446729"/>
          <a:ext cx="11862147" cy="3541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2796">
                  <a:extLst>
                    <a:ext uri="{9D8B030D-6E8A-4147-A177-3AD203B41FA5}">
                      <a16:colId xmlns:a16="http://schemas.microsoft.com/office/drawing/2014/main" xmlns="" val="1246606478"/>
                    </a:ext>
                  </a:extLst>
                </a:gridCol>
                <a:gridCol w="9889351">
                  <a:extLst>
                    <a:ext uri="{9D8B030D-6E8A-4147-A177-3AD203B41FA5}">
                      <a16:colId xmlns:a16="http://schemas.microsoft.com/office/drawing/2014/main" xmlns="" val="2955039438"/>
                    </a:ext>
                  </a:extLst>
                </a:gridCol>
              </a:tblGrid>
              <a:tr h="166397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*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when * follows a data type, it instructs the compiler to make the variable a pointer to that type.  A pointer holds the location (address) of the type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33786"/>
                  </a:ext>
                </a:extLst>
              </a:tr>
              <a:tr h="81068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 err="1" smtClean="0">
                          <a:effectLst/>
                        </a:rPr>
                        <a:t>malloc</a:t>
                      </a:r>
                      <a:r>
                        <a:rPr lang="en-CA" sz="2800" dirty="0">
                          <a:effectLst/>
                        </a:rPr>
                        <a:t>()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Requests a memory block from the heap and </a:t>
                      </a:r>
                      <a:r>
                        <a:rPr lang="en-CA" sz="2800" dirty="0" smtClean="0">
                          <a:effectLst/>
                        </a:rPr>
                        <a:t>no</a:t>
                      </a:r>
                      <a:r>
                        <a:rPr lang="en-CA" sz="2800" baseline="0" dirty="0" smtClean="0">
                          <a:effectLst/>
                        </a:rPr>
                        <a:t> initialization of memory</a:t>
                      </a:r>
                      <a:r>
                        <a:rPr lang="en-CA" sz="2800" dirty="0" smtClean="0">
                          <a:effectLst/>
                        </a:rPr>
                        <a:t>.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73647715"/>
                  </a:ext>
                </a:extLst>
              </a:tr>
              <a:tr h="81068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1</a:t>
                      </a:r>
                      <a:r>
                        <a:rPr lang="en-CA" sz="2800" baseline="30000">
                          <a:effectLst/>
                        </a:rPr>
                        <a:t>st</a:t>
                      </a:r>
                      <a:r>
                        <a:rPr lang="en-CA" sz="2800">
                          <a:effectLst/>
                        </a:rPr>
                        <a:t> parameter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 smtClean="0">
                          <a:effectLst/>
                        </a:rPr>
                        <a:t>The total number of bytes to be</a:t>
                      </a:r>
                      <a:r>
                        <a:rPr lang="en-CA" sz="2800" baseline="0" dirty="0" smtClean="0">
                          <a:effectLst/>
                        </a:rPr>
                        <a:t> allocated</a:t>
                      </a:r>
                      <a:r>
                        <a:rPr lang="en-CA" sz="2800" dirty="0" smtClean="0">
                          <a:effectLst/>
                        </a:rPr>
                        <a:t> 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8604824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81650" y="5748338"/>
            <a:ext cx="6196013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>
                <a:solidFill>
                  <a:srgbClr val="FF0000"/>
                </a:solidFill>
              </a:rPr>
              <a:t>**DON’T USE THESE</a:t>
            </a:r>
            <a:r>
              <a:rPr lang="en-CA" sz="4400" b="1" dirty="0" smtClean="0">
                <a:solidFill>
                  <a:srgbClr val="FF0000"/>
                </a:solidFill>
              </a:rPr>
              <a:t>**</a:t>
            </a:r>
            <a:endParaRPr lang="en-CA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825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005D9-C353-4F0B-823D-AAD2BF3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CA" dirty="0" err="1" smtClean="0"/>
              <a:t>realloc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42A515-103F-426B-B128-58373A88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0245791"/>
              </p:ext>
            </p:extLst>
          </p:nvPr>
        </p:nvGraphicFramePr>
        <p:xfrm>
          <a:off x="43841" y="1230504"/>
          <a:ext cx="11862147" cy="4993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2796">
                  <a:extLst>
                    <a:ext uri="{9D8B030D-6E8A-4147-A177-3AD203B41FA5}">
                      <a16:colId xmlns:a16="http://schemas.microsoft.com/office/drawing/2014/main" xmlns="" val="1246606478"/>
                    </a:ext>
                  </a:extLst>
                </a:gridCol>
                <a:gridCol w="9889351">
                  <a:extLst>
                    <a:ext uri="{9D8B030D-6E8A-4147-A177-3AD203B41FA5}">
                      <a16:colId xmlns:a16="http://schemas.microsoft.com/office/drawing/2014/main" xmlns="" val="2955039438"/>
                    </a:ext>
                  </a:extLst>
                </a:gridCol>
              </a:tblGrid>
              <a:tr h="1292802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*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when * follows a data type, it instructs the compiler to make the variable a pointer to that type.  A pointer holds the location (address) of the type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33786"/>
                  </a:ext>
                </a:extLst>
              </a:tr>
              <a:tr h="1292802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 err="1" smtClean="0">
                          <a:effectLst/>
                        </a:rPr>
                        <a:t>realloc</a:t>
                      </a:r>
                      <a:r>
                        <a:rPr lang="en-CA" sz="2800" dirty="0">
                          <a:effectLst/>
                        </a:rPr>
                        <a:t>()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 smtClean="0">
                          <a:effectLst/>
                        </a:rPr>
                        <a:t>Reallocates</a:t>
                      </a:r>
                      <a:r>
                        <a:rPr lang="en-CA" sz="2800" baseline="0" dirty="0" smtClean="0">
                          <a:effectLst/>
                        </a:rPr>
                        <a:t> the given area of memory.   It must be </a:t>
                      </a:r>
                      <a:r>
                        <a:rPr lang="en-CA" sz="2800" baseline="0" dirty="0" err="1" smtClean="0">
                          <a:effectLst/>
                        </a:rPr>
                        <a:t>preiously</a:t>
                      </a:r>
                      <a:r>
                        <a:rPr lang="en-CA" sz="2800" baseline="0" dirty="0" smtClean="0">
                          <a:effectLst/>
                        </a:rPr>
                        <a:t> allocated by </a:t>
                      </a:r>
                      <a:r>
                        <a:rPr lang="en-CA" sz="2800" baseline="0" dirty="0" err="1" smtClean="0">
                          <a:effectLst/>
                        </a:rPr>
                        <a:t>malloc</a:t>
                      </a:r>
                      <a:r>
                        <a:rPr lang="en-CA" sz="2800" baseline="0" dirty="0" smtClean="0">
                          <a:effectLst/>
                        </a:rPr>
                        <a:t>, </a:t>
                      </a:r>
                      <a:r>
                        <a:rPr lang="en-CA" sz="2800" baseline="0" dirty="0" err="1" smtClean="0">
                          <a:effectLst/>
                        </a:rPr>
                        <a:t>calloc</a:t>
                      </a:r>
                      <a:r>
                        <a:rPr lang="en-CA" sz="2800" baseline="0" dirty="0" smtClean="0">
                          <a:effectLst/>
                        </a:rPr>
                        <a:t> or </a:t>
                      </a:r>
                      <a:r>
                        <a:rPr lang="en-CA" sz="2800" baseline="0" dirty="0" err="1" smtClean="0">
                          <a:effectLst/>
                        </a:rPr>
                        <a:t>realloc</a:t>
                      </a:r>
                      <a:r>
                        <a:rPr lang="en-CA" sz="2800" baseline="0" dirty="0" smtClean="0">
                          <a:effectLst/>
                        </a:rPr>
                        <a:t> and not yet freed with a call to free or </a:t>
                      </a:r>
                      <a:r>
                        <a:rPr lang="en-CA" sz="2800" baseline="0" dirty="0" err="1" smtClean="0">
                          <a:effectLst/>
                        </a:rPr>
                        <a:t>realloc</a:t>
                      </a:r>
                      <a:r>
                        <a:rPr lang="en-CA" sz="2800" baseline="0" dirty="0" smtClean="0">
                          <a:effectLst/>
                        </a:rPr>
                        <a:t>.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73647715"/>
                  </a:ext>
                </a:extLst>
              </a:tr>
              <a:tr h="85455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1</a:t>
                      </a:r>
                      <a:r>
                        <a:rPr lang="en-CA" sz="2800" baseline="30000" dirty="0">
                          <a:effectLst/>
                        </a:rPr>
                        <a:t>st</a:t>
                      </a:r>
                      <a:r>
                        <a:rPr lang="en-CA" sz="2800" dirty="0">
                          <a:effectLst/>
                        </a:rPr>
                        <a:t> parameter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 smtClean="0">
                          <a:effectLst/>
                        </a:rPr>
                        <a:t>The pointer to the memory to be reallocated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86048247"/>
                  </a:ext>
                </a:extLst>
              </a:tr>
              <a:tr h="1238339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 smtClean="0">
                          <a:effectLst/>
                        </a:rPr>
                        <a:t>2</a:t>
                      </a:r>
                      <a:r>
                        <a:rPr lang="en-CA" sz="2800" baseline="30000" dirty="0" smtClean="0">
                          <a:effectLst/>
                        </a:rPr>
                        <a:t>nd</a:t>
                      </a:r>
                      <a:r>
                        <a:rPr lang="en-CA" sz="2800" dirty="0" smtClean="0">
                          <a:effectLst/>
                        </a:rPr>
                        <a:t> parameter</a:t>
                      </a:r>
                      <a:endParaRPr lang="en-CA" sz="2800" dirty="0" smtClean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The new size of the array in bytes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3535764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81650" y="5748338"/>
            <a:ext cx="6196013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>
                <a:solidFill>
                  <a:srgbClr val="FF0000"/>
                </a:solidFill>
              </a:rPr>
              <a:t>**DON’T USE THESE</a:t>
            </a:r>
            <a:r>
              <a:rPr lang="en-CA" sz="4400" b="1" dirty="0" smtClean="0">
                <a:solidFill>
                  <a:srgbClr val="FF0000"/>
                </a:solidFill>
              </a:rPr>
              <a:t>**</a:t>
            </a:r>
            <a:endParaRPr lang="en-CA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4426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D3541-74D8-414C-9798-A3F52A6D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Calloc</a:t>
            </a:r>
            <a:r>
              <a:rPr lang="en-CA" dirty="0"/>
              <a:t>,</a:t>
            </a:r>
            <a:r>
              <a:rPr lang="en-CA" dirty="0" smtClean="0"/>
              <a:t> </a:t>
            </a:r>
            <a:r>
              <a:rPr lang="en-CA" dirty="0" err="1" smtClean="0"/>
              <a:t>malloc</a:t>
            </a:r>
            <a:r>
              <a:rPr lang="en-CA" dirty="0" smtClean="0"/>
              <a:t> and </a:t>
            </a:r>
            <a:r>
              <a:rPr lang="en-CA" dirty="0" err="1" smtClean="0"/>
              <a:t>realloc</a:t>
            </a:r>
            <a:r>
              <a:rPr lang="en-CA" dirty="0" smtClean="0"/>
              <a:t> returns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1E672E-7B9B-454B-9402-F77554B4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address of the memory block that was allocated if successful (enough memory available)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CA" dirty="0" smtClean="0"/>
          </a:p>
          <a:p>
            <a:r>
              <a:rPr lang="en-US" dirty="0" smtClean="0"/>
              <a:t>NULL if there was not enough memory to allocate the array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581650" y="5748338"/>
            <a:ext cx="6196013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 smtClean="0">
                <a:solidFill>
                  <a:srgbClr val="FF0000"/>
                </a:solidFill>
              </a:rPr>
              <a:t>**DON’T USE THESE</a:t>
            </a:r>
            <a:r>
              <a:rPr lang="en-CA" sz="4400" b="1" dirty="0" smtClean="0">
                <a:solidFill>
                  <a:srgbClr val="FF0000"/>
                </a:solidFill>
              </a:rPr>
              <a:t>**</a:t>
            </a:r>
            <a:endParaRPr lang="en-CA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43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488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Week 4, Day 2</vt:lpstr>
      <vt:lpstr>How C/C++ manages memory</vt:lpstr>
      <vt:lpstr>Memory Allocation in C</vt:lpstr>
      <vt:lpstr>Memory Allocation commands</vt:lpstr>
      <vt:lpstr>calloc</vt:lpstr>
      <vt:lpstr>malloc</vt:lpstr>
      <vt:lpstr>realloc</vt:lpstr>
      <vt:lpstr>Calloc, malloc and realloc returns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Dingus Luingus</cp:lastModifiedBy>
  <cp:revision>44</cp:revision>
  <dcterms:created xsi:type="dcterms:W3CDTF">2013-07-15T20:26:25Z</dcterms:created>
  <dcterms:modified xsi:type="dcterms:W3CDTF">2021-02-09T17:04:20Z</dcterms:modified>
</cp:coreProperties>
</file>