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feeney" initials="M" lastIdx="1" clrIdx="0">
    <p:extLst>
      <p:ext uri="{19B8F6BF-5375-455C-9EA6-DF929625EA0E}">
        <p15:presenceInfo xmlns:p15="http://schemas.microsoft.com/office/powerpoint/2012/main" userId="Mfee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4B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hard-and-fast" TargetMode="External"/><Relationship Id="rId2" Type="http://schemas.openxmlformats.org/officeDocument/2006/relationships/hyperlink" Target="https://en.cppreference.com/w/cpp/language/rai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gotch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gotch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gotch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gotch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gotch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360363"/>
            <a:ext cx="9144000" cy="1273996"/>
          </a:xfrm>
        </p:spPr>
        <p:txBody>
          <a:bodyPr/>
          <a:lstStyle/>
          <a:p>
            <a:r>
              <a:rPr lang="en-US" dirty="0"/>
              <a:t>Week 7 “buffer”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95" y="2251301"/>
            <a:ext cx="11022130" cy="41914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CA" sz="5600" dirty="0"/>
              <a:t>The syllabus has this a “buffer” week, to ‘focus’ on some topics that need a little more time. So, it’s: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 Pointers (heap)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 STL </a:t>
            </a:r>
            <a:r>
              <a:rPr lang="en-CA" sz="5600" dirty="0" err="1"/>
              <a:t>iterators</a:t>
            </a:r>
            <a:r>
              <a:rPr lang="en-CA" sz="5600" dirty="0"/>
              <a:t> (+containers/</a:t>
            </a:r>
            <a:r>
              <a:rPr lang="en-CA" sz="5600" dirty="0" err="1"/>
              <a:t>algoritm</a:t>
            </a:r>
            <a:r>
              <a:rPr lang="en-CA" sz="5600" dirty="0"/>
              <a:t>/predicates)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More (C++) file I/O (</a:t>
            </a:r>
            <a:r>
              <a:rPr lang="en-CA" sz="5600" dirty="0" err="1"/>
              <a:t>ifstream</a:t>
            </a:r>
            <a:r>
              <a:rPr lang="en-CA" sz="5600" dirty="0"/>
              <a:t>)</a:t>
            </a:r>
          </a:p>
        </p:txBody>
      </p:sp>
      <p:sp>
        <p:nvSpPr>
          <p:cNvPr id="18434" name="AutoShape 2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36" name="AutoShape 4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083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Pointers and 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dirty="0" err="1"/>
              <a:t>int</a:t>
            </a:r>
            <a:r>
              <a:rPr lang="en-CA" dirty="0"/>
              <a:t> x;		// A variable. On the stack.</a:t>
            </a:r>
          </a:p>
          <a:p>
            <a:r>
              <a:rPr lang="en-CA" dirty="0" err="1"/>
              <a:t>int</a:t>
            </a:r>
            <a:r>
              <a:rPr lang="en-CA" dirty="0"/>
              <a:t> x = 0;		// A variable. On the stack. Assigned a value of 0;</a:t>
            </a:r>
          </a:p>
          <a:p>
            <a:r>
              <a:rPr lang="en-CA" dirty="0"/>
              <a:t>extern </a:t>
            </a:r>
            <a:r>
              <a:rPr lang="en-CA" dirty="0" err="1"/>
              <a:t>int</a:t>
            </a:r>
            <a:r>
              <a:rPr lang="en-CA" dirty="0"/>
              <a:t> x;	// A variable. On the stack. NOT in </a:t>
            </a:r>
            <a:r>
              <a:rPr lang="en-CA" i="1" dirty="0"/>
              <a:t>“this”</a:t>
            </a:r>
            <a:r>
              <a:rPr lang="en-CA" dirty="0"/>
              <a:t> file.</a:t>
            </a:r>
            <a:br>
              <a:rPr lang="en-CA" dirty="0"/>
            </a:br>
            <a:r>
              <a:rPr lang="en-CA" dirty="0"/>
              <a:t>                               // Is “external” to this file.</a:t>
            </a:r>
            <a:br>
              <a:rPr lang="en-CA" dirty="0"/>
            </a:br>
            <a:r>
              <a:rPr lang="en-CA" dirty="0"/>
              <a:t>                               // MUST be declared </a:t>
            </a:r>
            <a:r>
              <a:rPr lang="en-CA" i="1" dirty="0"/>
              <a:t>somewhere </a:t>
            </a:r>
            <a:r>
              <a:rPr lang="en-CA" dirty="0"/>
              <a:t>(in some file)</a:t>
            </a:r>
            <a:br>
              <a:rPr lang="en-CA" dirty="0"/>
            </a:br>
            <a:r>
              <a:rPr lang="en-CA" dirty="0"/>
              <a:t>                               //   or the LINKER will complain (can’t find it)</a:t>
            </a:r>
          </a:p>
          <a:p>
            <a:r>
              <a:rPr lang="en-CA" dirty="0"/>
              <a:t>“NEVER” use variables without extern in a header file.</a:t>
            </a:r>
          </a:p>
          <a:p>
            <a:r>
              <a:rPr lang="en-CA" dirty="0"/>
              <a:t>Assigning the value </a:t>
            </a:r>
            <a:r>
              <a:rPr lang="en-CA" i="1" dirty="0"/>
              <a:t>bypasses </a:t>
            </a:r>
            <a:r>
              <a:rPr lang="en-CA" dirty="0"/>
              <a:t>the extern:</a:t>
            </a:r>
          </a:p>
          <a:p>
            <a:r>
              <a:rPr lang="en-CA" dirty="0"/>
              <a:t>extern </a:t>
            </a:r>
            <a:r>
              <a:rPr lang="en-CA" dirty="0" err="1"/>
              <a:t>int</a:t>
            </a:r>
            <a:r>
              <a:rPr lang="en-CA" dirty="0"/>
              <a:t> x = 0;		</a:t>
            </a:r>
            <a:r>
              <a:rPr lang="en-CA" u="sng" dirty="0"/>
              <a:t>same as </a:t>
            </a:r>
            <a:r>
              <a:rPr lang="en-CA" dirty="0"/>
              <a:t>: </a:t>
            </a:r>
            <a:r>
              <a:rPr lang="en-CA" dirty="0" err="1"/>
              <a:t>int</a:t>
            </a:r>
            <a:r>
              <a:rPr lang="en-CA" dirty="0"/>
              <a:t> x = 0;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>
                <a:hlinkClick r:id="rId2"/>
              </a:rPr>
              <a:t>RAII (Resource Acquisition Is Initialization)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dirty="0"/>
              <a:t>Claimed to be a “C++ thing”, but that’s not really true</a:t>
            </a:r>
          </a:p>
          <a:p>
            <a:r>
              <a:rPr lang="en-CA" dirty="0"/>
              <a:t>Idea is that this </a:t>
            </a:r>
            <a:r>
              <a:rPr lang="en-CA" i="1" dirty="0"/>
              <a:t>might </a:t>
            </a:r>
            <a:r>
              <a:rPr lang="en-CA" dirty="0"/>
              <a:t>be dangerous:</a:t>
            </a:r>
          </a:p>
          <a:p>
            <a:pPr lvl="1"/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CA" dirty="0"/>
              <a:t>Why? Because we don’t know what the value of x is.</a:t>
            </a:r>
          </a:p>
          <a:p>
            <a:r>
              <a:rPr lang="en-CA" dirty="0"/>
              <a:t>Why doesn’t C/C++ assign a value? </a:t>
            </a:r>
          </a:p>
          <a:p>
            <a:r>
              <a:rPr lang="en-CA" dirty="0"/>
              <a:t>Because “x” might be anything: output, the screen, who knows?</a:t>
            </a:r>
          </a:p>
          <a:p>
            <a:r>
              <a:rPr lang="en-CA" dirty="0"/>
              <a:t>It’s not </a:t>
            </a:r>
            <a:r>
              <a:rPr lang="en-CA" i="1" dirty="0"/>
              <a:t>always </a:t>
            </a:r>
            <a:r>
              <a:rPr lang="en-CA" dirty="0"/>
              <a:t>just a variable you are using. </a:t>
            </a:r>
          </a:p>
          <a:p>
            <a:r>
              <a:rPr lang="en-CA" dirty="0"/>
              <a:t>But it is a Good Idea for the most part.</a:t>
            </a:r>
          </a:p>
          <a:p>
            <a:r>
              <a:rPr lang="en-CA" dirty="0"/>
              <a:t>But it’s not a YOU MUST ALWAYS DO THIS sort of rule…</a:t>
            </a:r>
          </a:p>
          <a:p>
            <a:r>
              <a:rPr lang="en-CA" dirty="0"/>
              <a:t>…understand </a:t>
            </a:r>
            <a:r>
              <a:rPr lang="en-CA" i="1" dirty="0"/>
              <a:t>why </a:t>
            </a:r>
            <a:r>
              <a:rPr lang="en-CA" dirty="0"/>
              <a:t>the rule is there. </a:t>
            </a:r>
          </a:p>
        </p:txBody>
      </p:sp>
      <p:pic>
        <p:nvPicPr>
          <p:cNvPr id="2050" name="Picture 2" descr="https://i.imgflip.com/4z5lz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4828" y="4394719"/>
            <a:ext cx="2381203" cy="23015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>
                <a:hlinkClick r:id="rId2"/>
              </a:rPr>
              <a:t>RAII (Resource Acquisition Is Initialization)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dirty="0"/>
              <a:t>Sometimes (many times, actually), you:</a:t>
            </a:r>
          </a:p>
          <a:p>
            <a:pPr lvl="1"/>
            <a:r>
              <a:rPr lang="en-CA" dirty="0"/>
              <a:t>Don’t know the value of something</a:t>
            </a:r>
          </a:p>
          <a:p>
            <a:pPr lvl="1"/>
            <a:r>
              <a:rPr lang="en-CA" dirty="0"/>
              <a:t>It will change</a:t>
            </a:r>
          </a:p>
          <a:p>
            <a:pPr lvl="1"/>
            <a:r>
              <a:rPr lang="en-CA" dirty="0"/>
              <a:t>You need to initialize it later</a:t>
            </a:r>
          </a:p>
          <a:p>
            <a:r>
              <a:rPr lang="en-CA" dirty="0"/>
              <a:t>This is especially true of pointers, or </a:t>
            </a:r>
            <a:br>
              <a:rPr lang="en-CA" dirty="0"/>
            </a:br>
            <a:r>
              <a:rPr lang="en-CA" dirty="0"/>
              <a:t>values that don’t have a clear “default” value.</a:t>
            </a:r>
          </a:p>
          <a:p>
            <a:r>
              <a:rPr lang="en-CA" dirty="0"/>
              <a:t>But why the RAII “rule”?</a:t>
            </a:r>
          </a:p>
          <a:p>
            <a:r>
              <a:rPr lang="en-CA" dirty="0"/>
              <a:t>To prevent you </a:t>
            </a:r>
            <a:r>
              <a:rPr lang="en-CA" i="1" dirty="0"/>
              <a:t>accidentally </a:t>
            </a:r>
            <a:r>
              <a:rPr lang="en-CA" i="1" u="sng" dirty="0"/>
              <a:t>using it</a:t>
            </a:r>
            <a:r>
              <a:rPr lang="en-CA" dirty="0"/>
              <a:t> with a </a:t>
            </a:r>
            <a:br>
              <a:rPr lang="en-CA" dirty="0"/>
            </a:br>
            <a:r>
              <a:rPr lang="en-CA" dirty="0"/>
              <a:t>bad value, right?</a:t>
            </a:r>
          </a:p>
          <a:p>
            <a:r>
              <a:rPr lang="en-CA" dirty="0"/>
              <a:t>So it’s </a:t>
            </a:r>
            <a:r>
              <a:rPr lang="en-CA" i="1" dirty="0"/>
              <a:t>mostly </a:t>
            </a:r>
            <a:r>
              <a:rPr lang="en-CA" dirty="0"/>
              <a:t>right, but not “</a:t>
            </a:r>
            <a:r>
              <a:rPr lang="en-CA" dirty="0">
                <a:hlinkClick r:id="rId3"/>
              </a:rPr>
              <a:t>hard and fast</a:t>
            </a:r>
            <a:r>
              <a:rPr lang="en-CA" dirty="0"/>
              <a:t>”</a:t>
            </a:r>
          </a:p>
        </p:txBody>
      </p:sp>
      <p:pic>
        <p:nvPicPr>
          <p:cNvPr id="26628" name="Picture 4" descr="https://i.imgflip.com/4z5mb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0509" y="1281918"/>
            <a:ext cx="3315413" cy="2135517"/>
          </a:xfrm>
          <a:prstGeom prst="rect">
            <a:avLst/>
          </a:prstGeom>
          <a:noFill/>
        </p:spPr>
      </p:pic>
      <p:pic>
        <p:nvPicPr>
          <p:cNvPr id="26630" name="Picture 6" descr="https://i.imgflip.com/4z5mj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3838" y="3900195"/>
            <a:ext cx="3301604" cy="2477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>
                <a:hlinkClick r:id="rId2"/>
              </a:rPr>
              <a:t>RAII (Resource Acquisition Is Initialization)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dirty="0"/>
              <a:t>Here’s a very simple example, a plain old array.</a:t>
            </a:r>
          </a:p>
          <a:p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[100];</a:t>
            </a:r>
            <a:r>
              <a:rPr lang="en-CA" dirty="0"/>
              <a:t>	// At compile time, it’s 100 items.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Side note: what are the values…? </a:t>
            </a:r>
            <a:r>
              <a:rPr lang="en-CA" dirty="0" err="1"/>
              <a:t>Hmmmm</a:t>
            </a:r>
            <a:r>
              <a:rPr lang="en-CA" dirty="0"/>
              <a:t>… </a:t>
            </a:r>
          </a:p>
          <a:p>
            <a:endParaRPr lang="en-CA" dirty="0"/>
          </a:p>
          <a:p>
            <a:r>
              <a:rPr lang="en-CA" dirty="0"/>
              <a:t>Set at compile time. </a:t>
            </a:r>
          </a:p>
          <a:p>
            <a:r>
              <a:rPr lang="en-CA" dirty="0"/>
              <a:t>Compiler needs to “know” the size so it can place variables </a:t>
            </a:r>
            <a:br>
              <a:rPr lang="en-CA" dirty="0"/>
            </a:br>
            <a:r>
              <a:rPr lang="en-CA" dirty="0"/>
              <a:t>(in memory) before or after, OR if it’s inside a class:</a:t>
            </a:r>
            <a:br>
              <a:rPr lang="en-CA" dirty="0"/>
            </a:br>
            <a:r>
              <a:rPr lang="en-CA" sz="2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cMyThing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CA" sz="2600" b="1" dirty="0">
                <a:latin typeface="Courier New" pitchFamily="49" charset="0"/>
                <a:cs typeface="Courier New" pitchFamily="49" charset="0"/>
              </a:rPr>
            </a:b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[100]; </a:t>
            </a:r>
            <a:br>
              <a:rPr lang="en-CA" sz="2600" b="1" dirty="0">
                <a:latin typeface="Courier New" pitchFamily="49" charset="0"/>
                <a:cs typeface="Courier New" pitchFamily="49" charset="0"/>
              </a:rPr>
            </a:br>
            <a:r>
              <a:rPr lang="en-CA" sz="2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pic>
        <p:nvPicPr>
          <p:cNvPr id="27650" name="Picture 2" descr="https://i.imgflip.com/4z5nh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1097" y="4775233"/>
            <a:ext cx="3474034" cy="1954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>
                <a:hlinkClick r:id="rId2"/>
              </a:rPr>
              <a:t>RAII (Resource Acquisition Is Initialization)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sz="2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cMyThing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CA" sz="2600" b="1" dirty="0">
                <a:latin typeface="Courier New" pitchFamily="49" charset="0"/>
                <a:cs typeface="Courier New" pitchFamily="49" charset="0"/>
              </a:rPr>
            </a:b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CA" sz="2600" b="1" dirty="0">
                <a:latin typeface="Courier New" pitchFamily="49" charset="0"/>
                <a:cs typeface="Courier New" pitchFamily="49" charset="0"/>
              </a:rPr>
            </a:b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[x]; </a:t>
            </a:r>
            <a:br>
              <a:rPr lang="en-CA" sz="2600" b="1" dirty="0">
                <a:latin typeface="Courier New" pitchFamily="49" charset="0"/>
                <a:cs typeface="Courier New" pitchFamily="49" charset="0"/>
              </a:rPr>
            </a:br>
            <a:r>
              <a:rPr lang="en-CA" sz="2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CA" dirty="0"/>
              <a:t>How big is this? </a:t>
            </a:r>
          </a:p>
          <a:p>
            <a:r>
              <a:rPr lang="en-CA" dirty="0"/>
              <a:t>Who knows? </a:t>
            </a:r>
          </a:p>
          <a:p>
            <a:r>
              <a:rPr lang="en-CA" dirty="0"/>
              <a:t>So what’s the compiler supposed to do with this?:</a:t>
            </a:r>
          </a:p>
          <a:p>
            <a:pPr lvl="1"/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cMyThing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myArrayOfThings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[100];</a:t>
            </a:r>
            <a:endParaRPr lang="en-CA" sz="2800" b="1" dirty="0"/>
          </a:p>
          <a:p>
            <a:r>
              <a:rPr lang="en-CA" dirty="0"/>
              <a:t>Remember: this is fixed AT COMPILE TIME, but </a:t>
            </a:r>
            <a:r>
              <a:rPr lang="en-CA" dirty="0" err="1"/>
              <a:t>cMyThing</a:t>
            </a:r>
            <a:r>
              <a:rPr lang="en-CA" dirty="0"/>
              <a:t> has an array that ISN’T even known at compile time (i.e. it can change), right?</a:t>
            </a:r>
          </a:p>
        </p:txBody>
      </p:sp>
      <p:pic>
        <p:nvPicPr>
          <p:cNvPr id="28674" name="Picture 2" descr="https://i.imgflip.com/4z5np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997" y="1580504"/>
            <a:ext cx="3427380" cy="2016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>
                <a:hlinkClick r:id="rId2"/>
              </a:rPr>
              <a:t>RAII (Resource Acquisition Is Initialization)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So C/C++ sucks, then.</a:t>
            </a:r>
          </a:p>
          <a:p>
            <a:r>
              <a:rPr lang="en-CA" dirty="0"/>
              <a:t>I mean, I can do that in Java/Python/whatever…</a:t>
            </a:r>
          </a:p>
          <a:p>
            <a:r>
              <a:rPr lang="en-CA" dirty="0"/>
              <a:t>And it’s a “rule”, right?</a:t>
            </a:r>
          </a:p>
          <a:p>
            <a:r>
              <a:rPr lang="en-CA" dirty="0"/>
              <a:t>So you ALWAYS do that, right?</a:t>
            </a:r>
          </a:p>
          <a:p>
            <a:r>
              <a:rPr lang="en-CA" dirty="0"/>
              <a:t>It’s The Best Way, right?</a:t>
            </a:r>
          </a:p>
          <a:p>
            <a:endParaRPr lang="en-CA" dirty="0"/>
          </a:p>
          <a:p>
            <a:r>
              <a:rPr lang="en-CA" dirty="0"/>
              <a:t>Maybe, unless it’s not.</a:t>
            </a:r>
          </a:p>
          <a:p>
            <a:endParaRPr lang="en-CA" dirty="0"/>
          </a:p>
          <a:p>
            <a:r>
              <a:rPr lang="en-CA" dirty="0"/>
              <a:t>Remember: the rules/guidelines are there for a reason.</a:t>
            </a:r>
          </a:p>
          <a:p>
            <a:r>
              <a:rPr lang="en-CA" dirty="0"/>
              <a:t>Like the “file name = class” in Java. Why?</a:t>
            </a:r>
          </a:p>
        </p:txBody>
      </p:sp>
      <p:pic>
        <p:nvPicPr>
          <p:cNvPr id="29698" name="Picture 2" descr="https://i.imgflip.com/4z5og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6796" y="0"/>
            <a:ext cx="2429004" cy="6830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Back to pointers…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dirty="0"/>
              <a:t>In C, there was no “by reference”</a:t>
            </a:r>
          </a:p>
          <a:p>
            <a:r>
              <a:rPr lang="en-CA" dirty="0"/>
              <a:t>“pass by reference” was done with “pass by pointer”</a:t>
            </a:r>
          </a:p>
          <a:p>
            <a:r>
              <a:rPr lang="en-CA" dirty="0"/>
              <a:t>C++ added the idea of “reference” and co-opted the “&amp;” symbol.</a:t>
            </a:r>
          </a:p>
          <a:p>
            <a:r>
              <a:rPr lang="en-CA" dirty="0"/>
              <a:t>In “C”, it means “address off” (the memory address of)</a:t>
            </a:r>
          </a:p>
          <a:p>
            <a:r>
              <a:rPr lang="en-CA" dirty="0"/>
              <a:t>In “C++”, it could </a:t>
            </a:r>
            <a:r>
              <a:rPr lang="en-CA" i="1" dirty="0"/>
              <a:t>also </a:t>
            </a:r>
            <a:r>
              <a:rPr lang="en-CA" dirty="0"/>
              <a:t>mean “by reference”</a:t>
            </a:r>
          </a:p>
          <a:p>
            <a:endParaRPr lang="en-CA" dirty="0"/>
          </a:p>
          <a:p>
            <a:r>
              <a:rPr lang="en-CA" dirty="0"/>
              <a:t>But the other thing is with pointers, it doesn’t always “make sense” to do RAII… </a:t>
            </a:r>
          </a:p>
          <a:p>
            <a:r>
              <a:rPr lang="en-CA" dirty="0"/>
              <a:t>… even for simple thing, like arrays…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Back to pointers…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myArray</a:t>
            </a:r>
            <a:r>
              <a:rPr lang="en-CA" dirty="0"/>
              <a:t>[100];	// On stack. Set a compile time. Can’t change.</a:t>
            </a:r>
            <a:br>
              <a:rPr lang="en-CA" dirty="0"/>
            </a:br>
            <a:r>
              <a:rPr lang="en-CA" dirty="0"/>
              <a:t>                                          // Classic RAII</a:t>
            </a:r>
          </a:p>
          <a:p>
            <a:r>
              <a:rPr lang="en-CA" dirty="0"/>
              <a:t>If you want to create an array at run time, you do this:</a:t>
            </a:r>
            <a:br>
              <a:rPr lang="en-CA" dirty="0"/>
            </a:br>
            <a:endParaRPr lang="en-CA" dirty="0"/>
          </a:p>
          <a:p>
            <a:r>
              <a:rPr lang="en-CA" dirty="0" err="1"/>
              <a:t>int</a:t>
            </a:r>
            <a:r>
              <a:rPr lang="en-CA" dirty="0"/>
              <a:t>* </a:t>
            </a:r>
            <a:r>
              <a:rPr lang="en-CA" dirty="0" err="1"/>
              <a:t>pMyArray</a:t>
            </a:r>
            <a:r>
              <a:rPr lang="en-CA" dirty="0"/>
              <a:t> = new </a:t>
            </a:r>
            <a:r>
              <a:rPr lang="en-CA" dirty="0" err="1"/>
              <a:t>int</a:t>
            </a:r>
            <a:r>
              <a:rPr lang="en-CA" dirty="0"/>
              <a:t>[100];	// Creates and array of 100 things</a:t>
            </a:r>
            <a:br>
              <a:rPr lang="en-CA" dirty="0"/>
            </a:br>
            <a:r>
              <a:rPr lang="en-CA" dirty="0"/>
              <a:t>…or</a:t>
            </a:r>
            <a:br>
              <a:rPr lang="en-CA" dirty="0"/>
            </a:br>
            <a:r>
              <a:rPr lang="en-CA" dirty="0" err="1"/>
              <a:t>int</a:t>
            </a:r>
            <a:r>
              <a:rPr lang="en-CA" dirty="0"/>
              <a:t> x;  </a:t>
            </a:r>
            <a:r>
              <a:rPr lang="en-CA" dirty="0" err="1"/>
              <a:t>cin</a:t>
            </a:r>
            <a:r>
              <a:rPr lang="en-CA" dirty="0"/>
              <a:t> &gt;&gt; x;</a:t>
            </a:r>
            <a:br>
              <a:rPr lang="en-CA" dirty="0"/>
            </a:br>
            <a:r>
              <a:rPr lang="en-CA" dirty="0" err="1"/>
              <a:t>int</a:t>
            </a:r>
            <a:r>
              <a:rPr lang="en-CA" dirty="0"/>
              <a:t>* </a:t>
            </a:r>
            <a:r>
              <a:rPr lang="en-CA" dirty="0" err="1"/>
              <a:t>pMyArray</a:t>
            </a:r>
            <a:r>
              <a:rPr lang="en-CA" dirty="0"/>
              <a:t> = new [x];		// Creates an array of x things</a:t>
            </a:r>
            <a:br>
              <a:rPr lang="en-CA" dirty="0"/>
            </a:br>
            <a:br>
              <a:rPr lang="en-CA" dirty="0"/>
            </a:br>
            <a:r>
              <a:rPr lang="en-CA" sz="2400" dirty="0"/>
              <a:t>(Again, side note: what are the</a:t>
            </a:r>
            <a:r>
              <a:rPr lang="en-CA" sz="2400" i="1" dirty="0"/>
              <a:t> values </a:t>
            </a:r>
            <a:r>
              <a:rPr lang="en-CA" sz="2400" dirty="0"/>
              <a:t>inside that array? Who knows?!)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Back to pointers…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dirty="0" err="1"/>
              <a:t>int</a:t>
            </a:r>
            <a:r>
              <a:rPr lang="en-CA" dirty="0"/>
              <a:t> x;  </a:t>
            </a:r>
            <a:r>
              <a:rPr lang="en-CA" dirty="0" err="1"/>
              <a:t>cin</a:t>
            </a:r>
            <a:r>
              <a:rPr lang="en-CA" dirty="0"/>
              <a:t> &gt;&gt; x;</a:t>
            </a:r>
            <a:br>
              <a:rPr lang="en-CA" dirty="0"/>
            </a:br>
            <a:r>
              <a:rPr lang="en-CA" dirty="0" err="1"/>
              <a:t>int</a:t>
            </a:r>
            <a:r>
              <a:rPr lang="en-CA" dirty="0"/>
              <a:t>* </a:t>
            </a:r>
            <a:r>
              <a:rPr lang="en-CA" dirty="0" err="1"/>
              <a:t>pMyArray</a:t>
            </a:r>
            <a:r>
              <a:rPr lang="en-CA" dirty="0"/>
              <a:t> = new [x];		// Creates an array of x things</a:t>
            </a:r>
            <a:br>
              <a:rPr lang="en-CA" dirty="0"/>
            </a:br>
            <a:br>
              <a:rPr lang="en-CA" dirty="0"/>
            </a:br>
            <a:r>
              <a:rPr lang="en-CA" sz="2400" dirty="0" err="1"/>
              <a:t>pMyArray</a:t>
            </a:r>
            <a:r>
              <a:rPr lang="en-CA" sz="2400" dirty="0"/>
              <a:t> is a “pointer to an </a:t>
            </a:r>
            <a:r>
              <a:rPr lang="en-CA" sz="2400" dirty="0" err="1"/>
              <a:t>int</a:t>
            </a:r>
            <a:r>
              <a:rPr lang="en-CA" sz="2400" dirty="0"/>
              <a:t>”</a:t>
            </a:r>
            <a:br>
              <a:rPr lang="en-CA" dirty="0"/>
            </a:br>
            <a:endParaRPr lang="en-CA" dirty="0"/>
          </a:p>
          <a:p>
            <a:r>
              <a:rPr lang="en-CA" dirty="0"/>
              <a:t>Remember, arrays and pointers are literally the same thing.</a:t>
            </a:r>
            <a:br>
              <a:rPr lang="en-CA" dirty="0"/>
            </a:br>
            <a:endParaRPr lang="en-CA" dirty="0"/>
          </a:p>
          <a:p>
            <a:r>
              <a:rPr lang="en-CA" dirty="0"/>
              <a:t>So this makes sense: </a:t>
            </a:r>
            <a:r>
              <a:rPr lang="en-CA" dirty="0" err="1"/>
              <a:t>pMyArray</a:t>
            </a:r>
            <a:r>
              <a:rPr lang="en-CA" dirty="0"/>
              <a:t> is pointing to the </a:t>
            </a:r>
            <a:r>
              <a:rPr lang="en-CA" i="1" dirty="0"/>
              <a:t>start </a:t>
            </a:r>
            <a:r>
              <a:rPr lang="en-CA" dirty="0"/>
              <a:t>of the array.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Back to pointers…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/>
              <a:t>int</a:t>
            </a:r>
            <a:r>
              <a:rPr lang="en-CA" dirty="0"/>
              <a:t> x;  </a:t>
            </a:r>
            <a:r>
              <a:rPr lang="en-CA" dirty="0" err="1"/>
              <a:t>cin</a:t>
            </a:r>
            <a:r>
              <a:rPr lang="en-CA" dirty="0"/>
              <a:t> &gt;&gt; x;</a:t>
            </a:r>
            <a:br>
              <a:rPr lang="en-CA" dirty="0"/>
            </a:br>
            <a:r>
              <a:rPr lang="en-CA" dirty="0" err="1"/>
              <a:t>int</a:t>
            </a:r>
            <a:r>
              <a:rPr lang="en-CA" dirty="0"/>
              <a:t>* </a:t>
            </a:r>
            <a:r>
              <a:rPr lang="en-CA" dirty="0" err="1"/>
              <a:t>pMyArray</a:t>
            </a:r>
            <a:r>
              <a:rPr lang="en-CA" dirty="0"/>
              <a:t> = new [x];		// Creates an array of x things</a:t>
            </a:r>
            <a:br>
              <a:rPr lang="en-CA" dirty="0"/>
            </a:br>
            <a:endParaRPr lang="en-CA" dirty="0"/>
          </a:p>
          <a:p>
            <a:r>
              <a:rPr lang="en-CA" dirty="0"/>
              <a:t>For each “new”, you need a “delete”, but with arrays, you add the []</a:t>
            </a:r>
          </a:p>
          <a:p>
            <a:r>
              <a:rPr lang="en-CA" dirty="0"/>
              <a:t>To delete this array, you would write:</a:t>
            </a:r>
            <a:br>
              <a:rPr lang="en-CA" dirty="0"/>
            </a:br>
            <a:r>
              <a:rPr lang="en-CA" dirty="0"/>
              <a:t>delete [] </a:t>
            </a:r>
            <a:r>
              <a:rPr lang="en-CA" dirty="0" err="1"/>
              <a:t>pMyArray</a:t>
            </a:r>
            <a:r>
              <a:rPr lang="en-CA" dirty="0"/>
              <a:t>;</a:t>
            </a:r>
            <a:br>
              <a:rPr lang="en-CA" dirty="0"/>
            </a:br>
            <a:endParaRPr lang="en-CA" dirty="0"/>
          </a:p>
          <a:p>
            <a:r>
              <a:rPr lang="en-CA" dirty="0" err="1"/>
              <a:t>int</a:t>
            </a:r>
            <a:r>
              <a:rPr lang="en-CA" dirty="0"/>
              <a:t>* </a:t>
            </a:r>
            <a:r>
              <a:rPr lang="en-CA" dirty="0" err="1"/>
              <a:t>pX</a:t>
            </a:r>
            <a:r>
              <a:rPr lang="en-CA" dirty="0"/>
              <a:t> = new </a:t>
            </a:r>
            <a:r>
              <a:rPr lang="en-CA" dirty="0" err="1"/>
              <a:t>int</a:t>
            </a:r>
            <a:r>
              <a:rPr lang="en-CA" dirty="0"/>
              <a:t>;	// Creates one </a:t>
            </a:r>
            <a:r>
              <a:rPr lang="en-CA" dirty="0" err="1"/>
              <a:t>int</a:t>
            </a:r>
            <a:endParaRPr lang="en-CA" dirty="0"/>
          </a:p>
          <a:p>
            <a:r>
              <a:rPr lang="en-CA" dirty="0"/>
              <a:t>delete </a:t>
            </a:r>
            <a:r>
              <a:rPr lang="en-CA" dirty="0" err="1"/>
              <a:t>pX</a:t>
            </a:r>
            <a:r>
              <a:rPr lang="en-CA" dirty="0"/>
              <a:t>;			// Deletes that ONE </a:t>
            </a:r>
            <a:r>
              <a:rPr lang="en-CA" dirty="0" err="1"/>
              <a:t>int</a:t>
            </a:r>
            <a:endParaRPr lang="en-CA" dirty="0"/>
          </a:p>
          <a:p>
            <a:endParaRPr lang="en-CA" dirty="0"/>
          </a:p>
          <a:p>
            <a:r>
              <a:rPr lang="en-CA" dirty="0"/>
              <a:t>Technically, it “marks the memory as available”: it doesn’t “delete” anything. But if you access that location </a:t>
            </a:r>
            <a:r>
              <a:rPr lang="en-CA" i="1" dirty="0"/>
              <a:t>after </a:t>
            </a:r>
            <a:r>
              <a:rPr lang="en-CA" dirty="0"/>
              <a:t>the delete, it’ll be bad.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Recall: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320"/>
            <a:ext cx="10515600" cy="478551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 has no “strings”. Instead uses “char arrays”</a:t>
            </a:r>
          </a:p>
          <a:p>
            <a:r>
              <a:rPr lang="en-CA" dirty="0"/>
              <a:t>So “strings” in C are literally arrays:</a:t>
            </a:r>
          </a:p>
          <a:p>
            <a:pPr lvl="1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myCString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= “Michael”;</a:t>
            </a:r>
          </a:p>
          <a:p>
            <a:r>
              <a:rPr lang="en-CA" dirty="0"/>
              <a:t>But:</a:t>
            </a:r>
          </a:p>
          <a:p>
            <a:pPr lvl="1"/>
            <a:r>
              <a:rPr lang="en-CA" dirty="0"/>
              <a:t>arrays only “keep track of” or “point to” the START of the array ( location [0] )</a:t>
            </a:r>
          </a:p>
          <a:p>
            <a:pPr lvl="1"/>
            <a:r>
              <a:rPr lang="en-CA" dirty="0"/>
              <a:t>an “array” variable is </a:t>
            </a:r>
            <a:r>
              <a:rPr lang="en-CA" i="1" dirty="0"/>
              <a:t>literally </a:t>
            </a:r>
            <a:r>
              <a:rPr lang="en-CA" dirty="0"/>
              <a:t>a pointer (to the start of the array), so</a:t>
            </a:r>
          </a:p>
          <a:p>
            <a:pPr lvl="2"/>
            <a:r>
              <a:rPr lang="en-CA" dirty="0" err="1"/>
              <a:t>myArray</a:t>
            </a:r>
            <a:r>
              <a:rPr lang="en-CA" dirty="0"/>
              <a:t>[0] is THE SAME as *</a:t>
            </a:r>
            <a:r>
              <a:rPr lang="en-CA" dirty="0" err="1"/>
              <a:t>myArray</a:t>
            </a:r>
            <a:endParaRPr lang="en-CA" dirty="0"/>
          </a:p>
          <a:p>
            <a:pPr lvl="2"/>
            <a:r>
              <a:rPr lang="en-CA" dirty="0"/>
              <a:t>Like it’s LITERALLY the same thing: pointers and arrays ARE THE SAME THING in C/C++</a:t>
            </a:r>
          </a:p>
          <a:p>
            <a:pPr lvl="1"/>
            <a:r>
              <a:rPr lang="en-CA" dirty="0"/>
              <a:t>SO: arrays </a:t>
            </a:r>
            <a:r>
              <a:rPr lang="en-CA" u="sng" dirty="0"/>
              <a:t>DON’T</a:t>
            </a:r>
            <a:r>
              <a:rPr lang="en-CA" dirty="0"/>
              <a:t> keep track of the “size” (number of elements)</a:t>
            </a:r>
          </a:p>
          <a:p>
            <a:pPr lvl="2"/>
            <a:r>
              <a:rPr lang="en-CA" dirty="0"/>
              <a:t>Pointers don’t, so arrays don’t either. Why? See above… </a:t>
            </a:r>
          </a:p>
          <a:p>
            <a:pPr lvl="1"/>
            <a:r>
              <a:rPr lang="en-CA" dirty="0"/>
              <a:t>When “in scope”,  </a:t>
            </a:r>
            <a:r>
              <a:rPr lang="en-CA" dirty="0" err="1"/>
              <a:t>sizeof</a:t>
            </a:r>
            <a:r>
              <a:rPr lang="en-CA" dirty="0"/>
              <a:t>() returns </a:t>
            </a:r>
            <a:r>
              <a:rPr lang="en-CA" i="1" dirty="0"/>
              <a:t>total </a:t>
            </a:r>
            <a:r>
              <a:rPr lang="en-CA" u="sng" dirty="0"/>
              <a:t>number of bytes of the array</a:t>
            </a:r>
          </a:p>
          <a:p>
            <a:pPr lvl="1"/>
            <a:r>
              <a:rPr lang="en-CA" dirty="0"/>
              <a:t>When “out of scope”, </a:t>
            </a:r>
            <a:r>
              <a:rPr lang="en-CA" dirty="0" err="1"/>
              <a:t>sizeof</a:t>
            </a:r>
            <a:r>
              <a:rPr lang="en-CA" dirty="0"/>
              <a:t>() returns the </a:t>
            </a:r>
            <a:r>
              <a:rPr lang="en-CA" u="sng" dirty="0"/>
              <a:t>number of bytes of the pointer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Back to pointers…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dirty="0"/>
              <a:t>int* </a:t>
            </a:r>
            <a:r>
              <a:rPr lang="en-CA" dirty="0" err="1"/>
              <a:t>pX</a:t>
            </a:r>
            <a:r>
              <a:rPr lang="en-CA" dirty="0"/>
              <a:t> = new int();	// Creates one int</a:t>
            </a:r>
          </a:p>
          <a:p>
            <a:r>
              <a:rPr lang="en-CA" dirty="0" err="1"/>
              <a:t>int</a:t>
            </a:r>
            <a:r>
              <a:rPr lang="en-CA" dirty="0"/>
              <a:t>* </a:t>
            </a:r>
            <a:r>
              <a:rPr lang="en-CA" dirty="0" err="1"/>
              <a:t>pX</a:t>
            </a:r>
            <a:r>
              <a:rPr lang="en-CA" dirty="0"/>
              <a:t> = new </a:t>
            </a:r>
            <a:r>
              <a:rPr lang="en-CA" dirty="0" err="1"/>
              <a:t>int</a:t>
            </a:r>
            <a:r>
              <a:rPr lang="en-CA" dirty="0"/>
              <a:t>[1];	// Also creates one </a:t>
            </a:r>
            <a:r>
              <a:rPr lang="en-CA" dirty="0" err="1"/>
              <a:t>int</a:t>
            </a:r>
            <a:r>
              <a:rPr lang="en-CA" dirty="0"/>
              <a:t> (but an array)</a:t>
            </a:r>
          </a:p>
          <a:p>
            <a:endParaRPr lang="en-CA" dirty="0"/>
          </a:p>
          <a:p>
            <a:r>
              <a:rPr lang="en-CA" dirty="0"/>
              <a:t>Top one: delete </a:t>
            </a:r>
            <a:r>
              <a:rPr lang="en-CA" dirty="0" err="1"/>
              <a:t>pX</a:t>
            </a:r>
            <a:r>
              <a:rPr lang="en-CA" dirty="0"/>
              <a:t>;</a:t>
            </a:r>
          </a:p>
          <a:p>
            <a:r>
              <a:rPr lang="en-CA" dirty="0"/>
              <a:t>Bottom one: delete [] </a:t>
            </a:r>
            <a:r>
              <a:rPr lang="en-CA" dirty="0" err="1"/>
              <a:t>pX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Note that the </a:t>
            </a:r>
            <a:r>
              <a:rPr lang="en-CA" i="1" dirty="0"/>
              <a:t>run time </a:t>
            </a:r>
            <a:r>
              <a:rPr lang="en-CA" dirty="0"/>
              <a:t>DOES know how large the array is…</a:t>
            </a:r>
          </a:p>
          <a:p>
            <a:r>
              <a:rPr lang="en-CA" dirty="0"/>
              <a:t>…otherwise “delete []” wouldn’t know how much memory to delete…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Back to pointers…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/>
          </a:bodyPr>
          <a:lstStyle/>
          <a:p>
            <a:r>
              <a:rPr lang="en-CA" dirty="0"/>
              <a:t>Now, this sort of thing is just plain stupid:</a:t>
            </a:r>
          </a:p>
          <a:p>
            <a:r>
              <a:rPr lang="en-CA" dirty="0" err="1"/>
              <a:t>int</a:t>
            </a:r>
            <a:r>
              <a:rPr lang="en-CA" dirty="0"/>
              <a:t>* </a:t>
            </a:r>
            <a:r>
              <a:rPr lang="en-CA" dirty="0" err="1"/>
              <a:t>pX</a:t>
            </a:r>
            <a:r>
              <a:rPr lang="en-CA" dirty="0"/>
              <a:t> = new </a:t>
            </a:r>
            <a:r>
              <a:rPr lang="en-CA" dirty="0" err="1"/>
              <a:t>int</a:t>
            </a:r>
            <a:r>
              <a:rPr lang="en-CA" dirty="0"/>
              <a:t>;	// Creates one </a:t>
            </a:r>
            <a:r>
              <a:rPr lang="en-CA" dirty="0" err="1"/>
              <a:t>int</a:t>
            </a:r>
            <a:endParaRPr lang="en-CA" dirty="0"/>
          </a:p>
          <a:p>
            <a:r>
              <a:rPr lang="en-CA" dirty="0" err="1"/>
              <a:t>int</a:t>
            </a:r>
            <a:r>
              <a:rPr lang="en-CA" dirty="0"/>
              <a:t>* </a:t>
            </a:r>
            <a:r>
              <a:rPr lang="en-CA" dirty="0" err="1"/>
              <a:t>pX</a:t>
            </a:r>
            <a:r>
              <a:rPr lang="en-CA" dirty="0"/>
              <a:t> = new </a:t>
            </a:r>
            <a:r>
              <a:rPr lang="en-CA" dirty="0" err="1"/>
              <a:t>int</a:t>
            </a:r>
            <a:r>
              <a:rPr lang="en-CA" dirty="0"/>
              <a:t>[1];	// array of 1 </a:t>
            </a:r>
            <a:r>
              <a:rPr lang="en-CA" dirty="0" err="1"/>
              <a:t>int</a:t>
            </a:r>
            <a:endParaRPr lang="en-CA" dirty="0"/>
          </a:p>
          <a:p>
            <a:endParaRPr lang="en-CA" dirty="0"/>
          </a:p>
          <a:p>
            <a:r>
              <a:rPr lang="en-CA" dirty="0"/>
              <a:t>You wouldn’t create 1 primitive (built in)</a:t>
            </a:r>
            <a:br>
              <a:rPr lang="en-CA" dirty="0"/>
            </a:br>
            <a:r>
              <a:rPr lang="en-CA" dirty="0"/>
              <a:t>variable. That’s just stupid and confusing.</a:t>
            </a:r>
            <a:br>
              <a:rPr lang="en-CA" dirty="0"/>
            </a:br>
            <a:endParaRPr lang="en-CA" dirty="0"/>
          </a:p>
          <a:p>
            <a:r>
              <a:rPr lang="en-CA" dirty="0"/>
              <a:t>But you might create one </a:t>
            </a:r>
            <a:r>
              <a:rPr lang="en-CA" dirty="0" err="1"/>
              <a:t>cMonster</a:t>
            </a:r>
            <a:r>
              <a:rPr lang="en-CA" dirty="0"/>
              <a:t>.</a:t>
            </a:r>
          </a:p>
          <a:p>
            <a:r>
              <a:rPr lang="en-CA" dirty="0"/>
              <a:t>…or an array of </a:t>
            </a:r>
            <a:r>
              <a:rPr lang="en-CA" dirty="0" err="1"/>
              <a:t>ints</a:t>
            </a:r>
            <a:r>
              <a:rPr lang="en-CA" dirty="0"/>
              <a:t>.</a:t>
            </a:r>
          </a:p>
          <a:p>
            <a:r>
              <a:rPr lang="en-CA" dirty="0"/>
              <a:t>…or something else. </a:t>
            </a:r>
          </a:p>
        </p:txBody>
      </p:sp>
      <p:pic>
        <p:nvPicPr>
          <p:cNvPr id="30722" name="Picture 2" descr="https://i.imgflip.com/4z5rb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2764" y="519706"/>
            <a:ext cx="4481738" cy="29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Back to pointers…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418253"/>
            <a:ext cx="11190514" cy="5019680"/>
          </a:xfrm>
        </p:spPr>
        <p:txBody>
          <a:bodyPr>
            <a:normAutofit/>
          </a:bodyPr>
          <a:lstStyle/>
          <a:p>
            <a:r>
              <a:rPr lang="en-CA" dirty="0"/>
              <a:t>Why do this?</a:t>
            </a:r>
          </a:p>
          <a:p>
            <a:pPr lvl="1"/>
            <a:r>
              <a:rPr lang="en-CA" dirty="0" err="1"/>
              <a:t>cMonster</a:t>
            </a:r>
            <a:r>
              <a:rPr lang="en-CA" dirty="0"/>
              <a:t> *</a:t>
            </a:r>
            <a:r>
              <a:rPr lang="en-CA" dirty="0" err="1"/>
              <a:t>pMonster</a:t>
            </a:r>
            <a:r>
              <a:rPr lang="en-CA" dirty="0"/>
              <a:t> = new </a:t>
            </a:r>
            <a:r>
              <a:rPr lang="en-CA" dirty="0" err="1"/>
              <a:t>cMonster</a:t>
            </a:r>
            <a:r>
              <a:rPr lang="en-CA" dirty="0"/>
              <a:t>();</a:t>
            </a:r>
          </a:p>
          <a:p>
            <a:r>
              <a:rPr lang="en-CA" dirty="0"/>
              <a:t>When you could do this?</a:t>
            </a:r>
          </a:p>
          <a:p>
            <a:pPr lvl="1"/>
            <a:r>
              <a:rPr lang="en-CA" dirty="0" err="1"/>
              <a:t>cMonster</a:t>
            </a:r>
            <a:r>
              <a:rPr lang="en-CA" dirty="0"/>
              <a:t> </a:t>
            </a:r>
            <a:r>
              <a:rPr lang="en-CA" dirty="0" err="1"/>
              <a:t>myMonster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Likely it’s because you:</a:t>
            </a:r>
          </a:p>
          <a:p>
            <a:pPr lvl="1"/>
            <a:r>
              <a:rPr lang="en-CA" dirty="0"/>
              <a:t>Don’t know when the monster should be created.</a:t>
            </a:r>
          </a:p>
          <a:p>
            <a:pPr lvl="1"/>
            <a:r>
              <a:rPr lang="en-CA" dirty="0"/>
              <a:t>You don’t know what the default values should be.</a:t>
            </a:r>
          </a:p>
          <a:p>
            <a:pPr lvl="1"/>
            <a:r>
              <a:rPr lang="en-CA" dirty="0"/>
              <a:t>You aren’t controlling when the monsters are created (like you are </a:t>
            </a:r>
            <a:r>
              <a:rPr lang="en-CA" i="1" dirty="0"/>
              <a:t>using </a:t>
            </a:r>
            <a:r>
              <a:rPr lang="en-CA" dirty="0"/>
              <a:t>the monster, but something else is actually creating them: “factory” class/method).</a:t>
            </a:r>
          </a:p>
          <a:p>
            <a:pPr lvl="1"/>
            <a:r>
              <a:rPr lang="en-CA" dirty="0"/>
              <a:t>Many thing are accessing the one monster.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Back to pointers…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418253"/>
            <a:ext cx="11190514" cy="5019680"/>
          </a:xfrm>
        </p:spPr>
        <p:txBody>
          <a:bodyPr>
            <a:normAutofit/>
          </a:bodyPr>
          <a:lstStyle/>
          <a:p>
            <a:r>
              <a:rPr lang="en-CA" dirty="0"/>
              <a:t>Why do this?</a:t>
            </a:r>
          </a:p>
          <a:p>
            <a:pPr lvl="1"/>
            <a:r>
              <a:rPr lang="en-CA" dirty="0" err="1"/>
              <a:t>cMonster</a:t>
            </a:r>
            <a:r>
              <a:rPr lang="en-CA" dirty="0"/>
              <a:t> *</a:t>
            </a:r>
            <a:r>
              <a:rPr lang="en-CA" dirty="0" err="1"/>
              <a:t>pMonster</a:t>
            </a:r>
            <a:r>
              <a:rPr lang="en-CA" dirty="0"/>
              <a:t> = new </a:t>
            </a:r>
            <a:r>
              <a:rPr lang="en-CA" dirty="0" err="1"/>
              <a:t>cMonster</a:t>
            </a:r>
            <a:r>
              <a:rPr lang="en-CA" dirty="0"/>
              <a:t>();</a:t>
            </a:r>
          </a:p>
          <a:p>
            <a:r>
              <a:rPr lang="en-CA" dirty="0"/>
              <a:t>When you could do this?</a:t>
            </a:r>
          </a:p>
          <a:p>
            <a:pPr lvl="1"/>
            <a:r>
              <a:rPr lang="en-CA" dirty="0" err="1"/>
              <a:t>cMonster</a:t>
            </a:r>
            <a:r>
              <a:rPr lang="en-CA" dirty="0"/>
              <a:t> </a:t>
            </a:r>
            <a:r>
              <a:rPr lang="en-CA" dirty="0" err="1"/>
              <a:t>myMonster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If you use the 2</a:t>
            </a:r>
            <a:r>
              <a:rPr lang="en-CA" baseline="30000" dirty="0"/>
              <a:t>nd</a:t>
            </a:r>
            <a:r>
              <a:rPr lang="en-CA" dirty="0"/>
              <a:t> way, then you </a:t>
            </a:r>
            <a:r>
              <a:rPr lang="en-CA" i="1" dirty="0"/>
              <a:t>could:</a:t>
            </a:r>
            <a:endParaRPr lang="en-CA" dirty="0"/>
          </a:p>
          <a:p>
            <a:pPr lvl="1"/>
            <a:r>
              <a:rPr lang="en-CA" dirty="0"/>
              <a:t>Pass around references to everything that needs it</a:t>
            </a:r>
          </a:p>
          <a:p>
            <a:pPr lvl="1"/>
            <a:r>
              <a:rPr lang="en-CA" dirty="0"/>
              <a:t>Change the default values once you know</a:t>
            </a:r>
          </a:p>
          <a:p>
            <a:pPr lvl="2"/>
            <a:r>
              <a:rPr lang="en-CA" dirty="0"/>
              <a:t>AND be careful NOT to use it until you need it</a:t>
            </a:r>
          </a:p>
          <a:p>
            <a:pPr lvl="1"/>
            <a:r>
              <a:rPr lang="en-CA" dirty="0"/>
              <a:t>Pass around pointers that have the address of the stack variable.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Back to pointers…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98" y="1418253"/>
            <a:ext cx="11003902" cy="5019680"/>
          </a:xfrm>
        </p:spPr>
        <p:txBody>
          <a:bodyPr>
            <a:normAutofit/>
          </a:bodyPr>
          <a:lstStyle/>
          <a:p>
            <a:r>
              <a:rPr lang="en-CA" dirty="0"/>
              <a:t>So, if you are:</a:t>
            </a:r>
          </a:p>
          <a:p>
            <a:pPr lvl="1"/>
            <a:r>
              <a:rPr lang="en-CA" dirty="0"/>
              <a:t>Using references anyway…</a:t>
            </a:r>
          </a:p>
          <a:p>
            <a:pPr lvl="1"/>
            <a:r>
              <a:rPr lang="en-CA" dirty="0"/>
              <a:t>Have to overwrite the default…</a:t>
            </a:r>
          </a:p>
          <a:p>
            <a:pPr lvl="1"/>
            <a:r>
              <a:rPr lang="en-CA" dirty="0"/>
              <a:t>…and be careful about NOT using the default values (i.e. you can’t actually </a:t>
            </a:r>
            <a:r>
              <a:rPr lang="en-CA" i="1" dirty="0"/>
              <a:t>use </a:t>
            </a:r>
            <a:r>
              <a:rPr lang="en-CA" dirty="0"/>
              <a:t>this monster until it’s “valid”)</a:t>
            </a:r>
          </a:p>
          <a:p>
            <a:pPr lvl="1"/>
            <a:r>
              <a:rPr lang="en-CA" dirty="0"/>
              <a:t>…and you might be passing pointers around anyway…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r>
              <a:rPr lang="en-CA" dirty="0"/>
              <a:t>Why not just use a pointer value in the 1</a:t>
            </a:r>
            <a:r>
              <a:rPr lang="en-CA" baseline="30000" dirty="0"/>
              <a:t>st</a:t>
            </a:r>
            <a:r>
              <a:rPr lang="en-CA" dirty="0"/>
              <a:t> place?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“Managed” and “</a:t>
            </a:r>
            <a:r>
              <a:rPr lang="en-CA" dirty="0" err="1"/>
              <a:t>unmanged</a:t>
            </a:r>
            <a:r>
              <a:rPr lang="en-CA" dirty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98" y="1418253"/>
            <a:ext cx="11003902" cy="5019680"/>
          </a:xfrm>
        </p:spPr>
        <p:txBody>
          <a:bodyPr>
            <a:normAutofit/>
          </a:bodyPr>
          <a:lstStyle/>
          <a:p>
            <a:r>
              <a:rPr lang="en-CA" dirty="0"/>
              <a:t>“Managed” means that the language (the runtime) keeps track of who’s using what and when.</a:t>
            </a:r>
          </a:p>
          <a:p>
            <a:r>
              <a:rPr lang="en-CA" dirty="0"/>
              <a:t>This DOESN’T keep track of IF the value is NOT “supposed” to be used, just that something is using it.</a:t>
            </a:r>
          </a:p>
          <a:p>
            <a:pPr lvl="1"/>
            <a:r>
              <a:rPr lang="en-CA" dirty="0"/>
              <a:t>(Keep that in mind)</a:t>
            </a:r>
          </a:p>
          <a:p>
            <a:r>
              <a:rPr lang="en-CA" dirty="0"/>
              <a:t>Every so often, the “garbage collector” runs and “cleans up” unused variables.</a:t>
            </a:r>
          </a:p>
          <a:p>
            <a:r>
              <a:rPr lang="en-CA" dirty="0"/>
              <a:t>Note that this can slow things down AND…</a:t>
            </a:r>
          </a:p>
          <a:p>
            <a:r>
              <a:rPr lang="en-CA" dirty="0"/>
              <a:t>…there’s an overhead cost to it.</a:t>
            </a:r>
          </a:p>
          <a:p>
            <a:r>
              <a:rPr lang="en-CA" dirty="0"/>
              <a:t>But it “pretends” that all variables “sort of” behave like “stack” variables.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“Managed” and “</a:t>
            </a:r>
            <a:r>
              <a:rPr lang="en-CA" dirty="0" err="1"/>
              <a:t>unmanged</a:t>
            </a:r>
            <a:r>
              <a:rPr lang="en-CA" dirty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98" y="1418253"/>
            <a:ext cx="11003902" cy="5019680"/>
          </a:xfrm>
        </p:spPr>
        <p:txBody>
          <a:bodyPr>
            <a:normAutofit/>
          </a:bodyPr>
          <a:lstStyle/>
          <a:p>
            <a:r>
              <a:rPr lang="en-CA" dirty="0"/>
              <a:t>“unmanaged” means that there is no garbage collector.</a:t>
            </a:r>
          </a:p>
          <a:p>
            <a:r>
              <a:rPr lang="en-CA" dirty="0"/>
              <a:t>YOU are 100% responsible for memory management.</a:t>
            </a:r>
          </a:p>
          <a:p>
            <a:r>
              <a:rPr lang="en-CA" dirty="0"/>
              <a:t>If you created it, you:</a:t>
            </a:r>
          </a:p>
          <a:p>
            <a:pPr lvl="1"/>
            <a:r>
              <a:rPr lang="en-CA" dirty="0"/>
              <a:t>Keep track of who’s accessing it</a:t>
            </a:r>
          </a:p>
          <a:p>
            <a:pPr lvl="1"/>
            <a:r>
              <a:rPr lang="en-CA" dirty="0"/>
              <a:t>When (and what) destroys it</a:t>
            </a:r>
          </a:p>
          <a:p>
            <a:r>
              <a:rPr lang="en-CA" dirty="0"/>
              <a:t>If you don’t, the program will crash. </a:t>
            </a:r>
          </a:p>
          <a:p>
            <a:r>
              <a:rPr lang="en-CA" dirty="0"/>
              <a:t>…or you’ll get a memory leak.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“Managed” and “</a:t>
            </a:r>
            <a:r>
              <a:rPr lang="en-CA" dirty="0" err="1"/>
              <a:t>unmanged</a:t>
            </a:r>
            <a:r>
              <a:rPr lang="en-CA" dirty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98" y="1418253"/>
            <a:ext cx="11003902" cy="5019680"/>
          </a:xfrm>
        </p:spPr>
        <p:txBody>
          <a:bodyPr>
            <a:normAutofit/>
          </a:bodyPr>
          <a:lstStyle/>
          <a:p>
            <a:r>
              <a:rPr lang="en-CA" dirty="0"/>
              <a:t>Stack variables: </a:t>
            </a:r>
          </a:p>
          <a:p>
            <a:pPr lvl="1"/>
            <a:r>
              <a:rPr lang="en-CA" dirty="0"/>
              <a:t>Use the “.” (dot) operator</a:t>
            </a:r>
          </a:p>
          <a:p>
            <a:r>
              <a:rPr lang="en-CA" dirty="0"/>
              <a:t>Heap variables (i.e. they are on the heap)</a:t>
            </a:r>
          </a:p>
          <a:p>
            <a:pPr lvl="1"/>
            <a:r>
              <a:rPr lang="en-CA" dirty="0"/>
              <a:t>Use the “-&gt;” (arrow or indirection) operator</a:t>
            </a:r>
          </a:p>
          <a:p>
            <a:r>
              <a:rPr lang="en-CA" dirty="0"/>
              <a:t>Note that “-&gt;” is also used for pointers to anything, clarifying that it’s a pointer and not a regular stack variable. </a:t>
            </a:r>
          </a:p>
          <a:p>
            <a:endParaRPr lang="en-CA" dirty="0"/>
          </a:p>
          <a:p>
            <a:r>
              <a:rPr lang="en-CA" dirty="0"/>
              <a:t>So even if the variable </a:t>
            </a:r>
            <a:r>
              <a:rPr lang="en-CA"/>
              <a:t>isn’t </a:t>
            </a:r>
            <a:r>
              <a:rPr lang="en-CA" i="1"/>
              <a:t>technically </a:t>
            </a:r>
            <a:r>
              <a:rPr lang="en-CA" dirty="0"/>
              <a:t>on the heap, we’ll refer to them as “heap” variables (i.e. you are “getting at them” using a pointer)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Recall: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320"/>
            <a:ext cx="10515600" cy="4785515"/>
          </a:xfrm>
        </p:spPr>
        <p:txBody>
          <a:bodyPr>
            <a:normAutofit/>
          </a:bodyPr>
          <a:lstStyle/>
          <a:p>
            <a:r>
              <a:rPr lang="en-CA" dirty="0"/>
              <a:t>How does C “know” how many characters long a “string” is?</a:t>
            </a:r>
          </a:p>
          <a:p>
            <a:pPr lvl="1"/>
            <a:r>
              <a:rPr lang="en-CA" u="sng" dirty="0"/>
              <a:t>It doesn’t</a:t>
            </a:r>
          </a:p>
          <a:p>
            <a:pPr lvl="1"/>
            <a:r>
              <a:rPr lang="en-CA" dirty="0"/>
              <a:t>Why? Because </a:t>
            </a:r>
            <a:r>
              <a:rPr lang="en-CA" i="1" dirty="0"/>
              <a:t>it’s literally a pointer, so the “size of the thing you are pointing to” </a:t>
            </a:r>
            <a:r>
              <a:rPr lang="en-CA" dirty="0"/>
              <a:t>doesn’t actually make any sense if you think about it… </a:t>
            </a:r>
          </a:p>
          <a:p>
            <a:r>
              <a:rPr lang="en-CA" dirty="0"/>
              <a:t>Instead, it puts a “0” (zero) at the end of the array.</a:t>
            </a:r>
          </a:p>
          <a:p>
            <a:r>
              <a:rPr lang="en-CA" dirty="0"/>
              <a:t>It ADDS a zero character. No ASCII/Unicode “0”, but actually 0.</a:t>
            </a:r>
          </a:p>
          <a:p>
            <a:r>
              <a:rPr lang="en-CA" dirty="0"/>
              <a:t>This is also called “NULL” </a:t>
            </a:r>
          </a:p>
          <a:p>
            <a:pPr lvl="1"/>
            <a:r>
              <a:rPr lang="en-CA" dirty="0"/>
              <a:t>#define NULL 0</a:t>
            </a:r>
          </a:p>
          <a:p>
            <a:pPr lvl="1"/>
            <a:r>
              <a:rPr lang="en-CA" dirty="0"/>
              <a:t>…is somewhere in the </a:t>
            </a:r>
            <a:r>
              <a:rPr lang="en-CA" dirty="0" err="1"/>
              <a:t>libray</a:t>
            </a:r>
            <a:endParaRPr lang="en-CA" dirty="0"/>
          </a:p>
          <a:p>
            <a:r>
              <a:rPr lang="en-CA" dirty="0"/>
              <a:t>The “char” of this is the escape character + 0: ‘\0’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Recall: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320"/>
            <a:ext cx="11221616" cy="4952613"/>
          </a:xfrm>
        </p:spPr>
        <p:txBody>
          <a:bodyPr>
            <a:normAutofit/>
          </a:bodyPr>
          <a:lstStyle/>
          <a:p>
            <a:r>
              <a:rPr lang="en-CA" dirty="0"/>
              <a:t>This means that:</a:t>
            </a:r>
          </a:p>
          <a:p>
            <a:pPr lvl="1"/>
            <a:r>
              <a:rPr lang="en-CA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[] = “Michael”; </a:t>
            </a:r>
          </a:p>
          <a:p>
            <a:r>
              <a:rPr lang="en-CA" dirty="0"/>
              <a:t>Is REALLY: “Michael\0”</a:t>
            </a:r>
          </a:p>
          <a:p>
            <a:r>
              <a:rPr lang="en-CA" dirty="0"/>
              <a:t>This is like a line of text has a “new line” at the end ‘\n’</a:t>
            </a:r>
          </a:p>
          <a:p>
            <a:r>
              <a:rPr lang="en-CA" dirty="0"/>
              <a:t>But THIS </a:t>
            </a:r>
            <a:r>
              <a:rPr lang="en-CA" i="1" dirty="0"/>
              <a:t>isn’t </a:t>
            </a:r>
            <a:r>
              <a:rPr lang="en-CA" dirty="0"/>
              <a:t>a “string” (no zero at the end):</a:t>
            </a:r>
            <a:br>
              <a:rPr lang="en-CA" dirty="0"/>
            </a:br>
            <a:r>
              <a:rPr lang="en-CA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[] = { ‘M’, ‘</a:t>
            </a:r>
            <a:r>
              <a:rPr lang="en-CA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2400" b="1" dirty="0">
                <a:latin typeface="Courier New" pitchFamily="49" charset="0"/>
                <a:cs typeface="Courier New" pitchFamily="49" charset="0"/>
              </a:rPr>
              <a:t>’, ‘c’, ‘h’, ‘a’, ‘e’, ‘l’ };</a:t>
            </a:r>
            <a:endParaRPr lang="en-CA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dirty="0"/>
              <a:t>Isn’t this annoying? </a:t>
            </a:r>
          </a:p>
          <a:p>
            <a:r>
              <a:rPr lang="en-CA" dirty="0"/>
              <a:t>You </a:t>
            </a:r>
            <a:r>
              <a:rPr lang="en-CA" dirty="0" err="1"/>
              <a:t>betcha</a:t>
            </a:r>
            <a:r>
              <a:rPr lang="en-CA" dirty="0"/>
              <a:t> it is… </a:t>
            </a:r>
          </a:p>
          <a:p>
            <a:r>
              <a:rPr lang="en-CA" dirty="0"/>
              <a:t>So only use char strings if you </a:t>
            </a:r>
            <a:r>
              <a:rPr lang="en-CA" i="1" dirty="0"/>
              <a:t>have </a:t>
            </a:r>
            <a:r>
              <a:rPr lang="en-CA" dirty="0"/>
              <a:t>to. Otherwise use std::string</a:t>
            </a:r>
          </a:p>
          <a:p>
            <a:r>
              <a:rPr lang="en-CA" dirty="0"/>
              <a:t>Problem is: you’ll have to…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Some “</a:t>
            </a:r>
            <a:r>
              <a:rPr lang="en-CA" dirty="0" err="1">
                <a:hlinkClick r:id="rId2"/>
              </a:rPr>
              <a:t>gotchas</a:t>
            </a:r>
            <a:r>
              <a:rPr lang="en-CA" dirty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320"/>
            <a:ext cx="10515600" cy="4952613"/>
          </a:xfrm>
        </p:spPr>
        <p:txBody>
          <a:bodyPr>
            <a:normAutofit/>
          </a:bodyPr>
          <a:lstStyle/>
          <a:p>
            <a:r>
              <a:rPr lang="en-CA" dirty="0"/>
              <a:t>Your postal code won’t print out correctly…</a:t>
            </a:r>
          </a:p>
          <a:p>
            <a:r>
              <a:rPr lang="en-CA" dirty="0"/>
              <a:t>Why?</a:t>
            </a:r>
          </a:p>
          <a:p>
            <a:r>
              <a:rPr lang="en-CA" dirty="0"/>
              <a:t>Because there’s no zero (0) at the end.</a:t>
            </a:r>
          </a:p>
          <a:p>
            <a:r>
              <a:rPr lang="en-CA" dirty="0"/>
              <a:t>Do you change it to a string?</a:t>
            </a:r>
          </a:p>
          <a:p>
            <a:pPr lvl="1"/>
            <a:r>
              <a:rPr lang="en-CA" b="1" u="sng" dirty="0"/>
              <a:t>No. </a:t>
            </a:r>
            <a:r>
              <a:rPr lang="en-CA" dirty="0"/>
              <a:t>Why? Because that’s the class/API</a:t>
            </a:r>
          </a:p>
          <a:p>
            <a:pPr lvl="1"/>
            <a:r>
              <a:rPr lang="en-CA" dirty="0"/>
              <a:t>Remember: this is </a:t>
            </a:r>
            <a:r>
              <a:rPr lang="en-CA" i="1" dirty="0"/>
              <a:t>part of a larger application</a:t>
            </a:r>
            <a:endParaRPr lang="en-CA" dirty="0"/>
          </a:p>
          <a:p>
            <a:r>
              <a:rPr lang="en-CA" dirty="0"/>
              <a:t>So what should we do?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Some “</a:t>
            </a:r>
            <a:r>
              <a:rPr lang="en-CA" dirty="0" err="1">
                <a:hlinkClick r:id="rId2"/>
              </a:rPr>
              <a:t>gotchas</a:t>
            </a:r>
            <a:r>
              <a:rPr lang="en-CA" dirty="0"/>
              <a:t>”: “printing a string”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320"/>
            <a:ext cx="10515600" cy="4952613"/>
          </a:xfrm>
        </p:spPr>
        <p:txBody>
          <a:bodyPr>
            <a:normAutofit/>
          </a:bodyPr>
          <a:lstStyle/>
          <a:p>
            <a:r>
              <a:rPr lang="en-CA" dirty="0"/>
              <a:t>If you consider that the “char </a:t>
            </a:r>
            <a:r>
              <a:rPr lang="en-CA" dirty="0" err="1"/>
              <a:t>postalCode</a:t>
            </a:r>
            <a:r>
              <a:rPr lang="en-CA" dirty="0"/>
              <a:t>[7]” is an array…</a:t>
            </a:r>
          </a:p>
          <a:p>
            <a:r>
              <a:rPr lang="en-CA" dirty="0"/>
              <a:t>Then it’s like asking why you can’t “print” these </a:t>
            </a:r>
            <a:r>
              <a:rPr lang="en-CA" i="1" u="sng" dirty="0"/>
              <a:t>all at once</a:t>
            </a:r>
            <a:r>
              <a:rPr lang="en-CA" dirty="0"/>
              <a:t>:</a:t>
            </a:r>
          </a:p>
          <a:p>
            <a:pPr lvl="1">
              <a:lnSpc>
                <a:spcPct val="80000"/>
              </a:lnSpc>
            </a:pP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myNumberList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cMonster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myMonsters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en-CA" dirty="0"/>
              <a:t>i.e. do these make sense (hint: no, they don’t):</a:t>
            </a:r>
          </a:p>
          <a:p>
            <a:pPr lvl="1">
              <a:lnSpc>
                <a:spcPct val="80000"/>
              </a:lnSpc>
            </a:pP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myNumberList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myMonsters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sz="2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CA" sz="2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dirty="0"/>
              <a:t>In fact, it really doesn’t even make “sense” why you’d even </a:t>
            </a:r>
            <a:r>
              <a:rPr lang="en-CA" i="1" dirty="0"/>
              <a:t>want </a:t>
            </a:r>
            <a:r>
              <a:rPr lang="en-CA" dirty="0"/>
              <a:t>to do something like that – like something “built in”</a:t>
            </a:r>
          </a:p>
          <a:p>
            <a:r>
              <a:rPr lang="en-CA" dirty="0"/>
              <a:t>The “problem” is that the “char array” LOOKS like a string…</a:t>
            </a:r>
          </a:p>
          <a:p>
            <a:pPr lvl="1"/>
            <a:r>
              <a:rPr lang="en-CA" dirty="0"/>
              <a:t>…because it’s of type “char”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Some “</a:t>
            </a:r>
            <a:r>
              <a:rPr lang="en-CA" dirty="0" err="1">
                <a:hlinkClick r:id="rId2"/>
              </a:rPr>
              <a:t>gotchas</a:t>
            </a:r>
            <a:r>
              <a:rPr lang="en-CA" dirty="0"/>
              <a:t>”: “printing a string”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320"/>
            <a:ext cx="10515600" cy="495261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So how would you print out these?</a:t>
            </a:r>
          </a:p>
          <a:p>
            <a:pPr lvl="1"/>
            <a:r>
              <a:rPr lang="en-CA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800" b="1" dirty="0" err="1">
                <a:latin typeface="Courier New" pitchFamily="49" charset="0"/>
                <a:cs typeface="Courier New" pitchFamily="49" charset="0"/>
              </a:rPr>
              <a:t>myNumberList</a:t>
            </a:r>
            <a:r>
              <a:rPr lang="en-CA" sz="2800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/>
            <a:r>
              <a:rPr lang="en-CA" sz="2800" b="1" dirty="0" err="1">
                <a:latin typeface="Courier New" pitchFamily="49" charset="0"/>
                <a:cs typeface="Courier New" pitchFamily="49" charset="0"/>
              </a:rPr>
              <a:t>cMonster</a:t>
            </a:r>
            <a:r>
              <a:rPr lang="en-CA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800" b="1" dirty="0" err="1">
                <a:latin typeface="Courier New" pitchFamily="49" charset="0"/>
                <a:cs typeface="Courier New" pitchFamily="49" charset="0"/>
              </a:rPr>
              <a:t>myMonsters</a:t>
            </a:r>
            <a:r>
              <a:rPr lang="en-CA" sz="2800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en-CA" dirty="0"/>
              <a:t>With a loop, right? One at a time, yeah? </a:t>
            </a:r>
          </a:p>
          <a:p>
            <a:r>
              <a:rPr lang="en-CA" dirty="0"/>
              <a:t>Or with char, you could “push” the values into a </a:t>
            </a:r>
            <a:r>
              <a:rPr lang="en-CA" dirty="0" err="1"/>
              <a:t>stringstream</a:t>
            </a:r>
            <a:r>
              <a:rPr lang="en-CA" dirty="0"/>
              <a:t>, then extract the string from the </a:t>
            </a:r>
            <a:r>
              <a:rPr lang="en-CA" dirty="0" err="1"/>
              <a:t>stringstream</a:t>
            </a:r>
            <a:r>
              <a:rPr lang="en-CA" dirty="0"/>
              <a:t>, then print it…</a:t>
            </a:r>
            <a:br>
              <a:rPr lang="en-CA" dirty="0"/>
            </a:br>
            <a:br>
              <a:rPr lang="en-CA" dirty="0"/>
            </a:br>
            <a:r>
              <a:rPr lang="en-CA" b="1" dirty="0" err="1">
                <a:latin typeface="Courier New" pitchFamily="49" charset="0"/>
                <a:cs typeface="Courier New" pitchFamily="49" charset="0"/>
              </a:rPr>
              <a:t>stringstream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ssString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>
                <a:latin typeface="Courier New" pitchFamily="49" charset="0"/>
                <a:cs typeface="Courier New" pitchFamily="49" charset="0"/>
              </a:rPr>
              <a:t>for (…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index…) {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ssString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myCharArray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[index];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= ssString.str();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CA" dirty="0"/>
            </a:b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Some “</a:t>
            </a:r>
            <a:r>
              <a:rPr lang="en-CA" dirty="0" err="1">
                <a:hlinkClick r:id="rId2"/>
              </a:rPr>
              <a:t>gotchas</a:t>
            </a:r>
            <a:r>
              <a:rPr lang="en-CA" dirty="0"/>
              <a:t>”: “printing a string”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320"/>
            <a:ext cx="10515600" cy="4952613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 err="1">
                <a:latin typeface="Courier New" pitchFamily="49" charset="0"/>
                <a:cs typeface="Courier New" pitchFamily="49" charset="0"/>
              </a:rPr>
              <a:t>stringstream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ssString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>
                <a:latin typeface="Courier New" pitchFamily="49" charset="0"/>
                <a:cs typeface="Courier New" pitchFamily="49" charset="0"/>
              </a:rPr>
              <a:t>for (…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index…) {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ssString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myCharArray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[index];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= ssString.str();</a:t>
            </a:r>
            <a:br>
              <a:rPr lang="en-CA" b="1" dirty="0">
                <a:latin typeface="Courier New" pitchFamily="49" charset="0"/>
                <a:cs typeface="Courier New" pitchFamily="49" charset="0"/>
              </a:rPr>
            </a:br>
            <a:r>
              <a:rPr lang="en-CA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dirty="0"/>
              <a:t>But HOLD ON! That’s just a loop, putting the characters into the </a:t>
            </a:r>
            <a:r>
              <a:rPr lang="en-CA" dirty="0" err="1"/>
              <a:t>stringstream</a:t>
            </a:r>
            <a:r>
              <a:rPr lang="en-CA" dirty="0"/>
              <a:t> one at a time! </a:t>
            </a:r>
          </a:p>
          <a:p>
            <a:r>
              <a:rPr lang="en-CA" dirty="0"/>
              <a:t>Yes, yes it is.</a:t>
            </a:r>
          </a:p>
          <a:p>
            <a:r>
              <a:rPr lang="en-CA" dirty="0"/>
              <a:t>So you could also print them out one at a time, too. </a:t>
            </a:r>
          </a:p>
          <a:p>
            <a:r>
              <a:rPr lang="en-CA" dirty="0"/>
              <a:t>What ever makes more sense to you is fine.</a:t>
            </a:r>
          </a:p>
          <a:p>
            <a:r>
              <a:rPr lang="en-CA" dirty="0"/>
              <a:t>But DON’T make it a string, because </a:t>
            </a:r>
            <a:r>
              <a:rPr lang="en-CA" dirty="0" err="1"/>
              <a:t>postalCode</a:t>
            </a:r>
            <a:r>
              <a:rPr lang="en-CA" dirty="0"/>
              <a:t> </a:t>
            </a:r>
            <a:r>
              <a:rPr lang="en-CA" i="1" dirty="0"/>
              <a:t>is an array.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622"/>
          </a:xfrm>
        </p:spPr>
        <p:txBody>
          <a:bodyPr/>
          <a:lstStyle/>
          <a:p>
            <a:r>
              <a:rPr lang="en-CA" dirty="0"/>
              <a:t>Some “</a:t>
            </a:r>
            <a:r>
              <a:rPr lang="en-CA" dirty="0" err="1">
                <a:hlinkClick r:id="rId2"/>
              </a:rPr>
              <a:t>gotchas</a:t>
            </a:r>
            <a:r>
              <a:rPr lang="en-CA" dirty="0"/>
              <a:t>”: “printing a string”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501968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Wait, why does this…</a:t>
            </a:r>
          </a:p>
          <a:p>
            <a:pPr lvl="1"/>
            <a:r>
              <a:rPr lang="en-CA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[] = “Michael”; </a:t>
            </a:r>
          </a:p>
          <a:p>
            <a:r>
              <a:rPr lang="en-CA" dirty="0"/>
              <a:t>Actually mean “Michael\0”?</a:t>
            </a:r>
          </a:p>
          <a:p>
            <a:r>
              <a:rPr lang="en-CA" dirty="0"/>
              <a:t>Good question.</a:t>
            </a:r>
          </a:p>
          <a:p>
            <a:r>
              <a:rPr lang="en-CA" dirty="0"/>
              <a:t>It’s because of the double quotes, which is a “string literal”</a:t>
            </a:r>
          </a:p>
          <a:p>
            <a:r>
              <a:rPr lang="en-CA" dirty="0"/>
              <a:t>So “A” is really: “A\0”  (</a:t>
            </a:r>
            <a:r>
              <a:rPr lang="en-CA" i="1" dirty="0"/>
              <a:t>because of </a:t>
            </a:r>
            <a:r>
              <a:rPr lang="en-CA" dirty="0"/>
              <a:t>the double quotes)</a:t>
            </a:r>
          </a:p>
          <a:p>
            <a:r>
              <a:rPr lang="en-CA" dirty="0"/>
              <a:t>If you just want the </a:t>
            </a:r>
            <a:r>
              <a:rPr lang="en-CA" i="1" dirty="0"/>
              <a:t>single letter A, </a:t>
            </a:r>
            <a:r>
              <a:rPr lang="en-CA" dirty="0"/>
              <a:t>you would do ‘A’</a:t>
            </a:r>
          </a:p>
          <a:p>
            <a:pPr lvl="1"/>
            <a:r>
              <a:rPr lang="en-CA" dirty="0"/>
              <a:t>With </a:t>
            </a:r>
            <a:r>
              <a:rPr lang="en-CA" i="1" dirty="0"/>
              <a:t>single </a:t>
            </a:r>
            <a:r>
              <a:rPr lang="en-CA" dirty="0"/>
              <a:t>quotes. </a:t>
            </a:r>
          </a:p>
          <a:p>
            <a:r>
              <a:rPr lang="en-CA" dirty="0"/>
              <a:t>In other words: “A” != ‘A’ because…</a:t>
            </a:r>
          </a:p>
          <a:p>
            <a:pPr lvl="1"/>
            <a:r>
              <a:rPr lang="en-CA" dirty="0"/>
              <a:t>“A” is a string literal ARRAY of 2 digits ‘A’ and ‘\0’ while ‘A’ is just one char. </a:t>
            </a:r>
          </a:p>
          <a:p>
            <a:pPr lvl="1"/>
            <a:r>
              <a:rPr lang="en-CA" dirty="0"/>
              <a:t>…and NOT an array.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</TotalTime>
  <Words>2608</Words>
  <Application>Microsoft Office PowerPoint</Application>
  <PresentationFormat>Widescreen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Week 7 “buffer”</vt:lpstr>
      <vt:lpstr>Recall:</vt:lpstr>
      <vt:lpstr>Recall:</vt:lpstr>
      <vt:lpstr>Recall:</vt:lpstr>
      <vt:lpstr>Some “gotchas”</vt:lpstr>
      <vt:lpstr>Some “gotchas”: “printing a string”</vt:lpstr>
      <vt:lpstr>Some “gotchas”: “printing a string”</vt:lpstr>
      <vt:lpstr>Some “gotchas”: “printing a string”</vt:lpstr>
      <vt:lpstr>Some “gotchas”: “printing a string”</vt:lpstr>
      <vt:lpstr>Pointers and extern</vt:lpstr>
      <vt:lpstr>RAII (Resource Acquisition Is Initialization)</vt:lpstr>
      <vt:lpstr>RAII (Resource Acquisition Is Initialization)</vt:lpstr>
      <vt:lpstr>RAII (Resource Acquisition Is Initialization)</vt:lpstr>
      <vt:lpstr>RAII (Resource Acquisition Is Initialization)</vt:lpstr>
      <vt:lpstr>RAII (Resource Acquisition Is Initialization)</vt:lpstr>
      <vt:lpstr>Back to pointers…</vt:lpstr>
      <vt:lpstr>Back to pointers…</vt:lpstr>
      <vt:lpstr>Back to pointers…</vt:lpstr>
      <vt:lpstr>Back to pointers…</vt:lpstr>
      <vt:lpstr>Back to pointers…</vt:lpstr>
      <vt:lpstr>Back to pointers…</vt:lpstr>
      <vt:lpstr>Back to pointers…</vt:lpstr>
      <vt:lpstr>Back to pointers…</vt:lpstr>
      <vt:lpstr>Back to pointers…</vt:lpstr>
      <vt:lpstr>“Managed” and “unmanged”</vt:lpstr>
      <vt:lpstr>“Managed” and “unmanged”</vt:lpstr>
      <vt:lpstr>“Managed” and “unmanged”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119</cp:revision>
  <dcterms:created xsi:type="dcterms:W3CDTF">2013-07-15T20:26:25Z</dcterms:created>
  <dcterms:modified xsi:type="dcterms:W3CDTF">2021-02-23T19:30:37Z</dcterms:modified>
</cp:coreProperties>
</file>