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81" r:id="rId8"/>
    <p:sldId id="265" r:id="rId9"/>
    <p:sldId id="282" r:id="rId10"/>
    <p:sldId id="266" r:id="rId11"/>
    <p:sldId id="269" r:id="rId12"/>
    <p:sldId id="272" r:id="rId13"/>
    <p:sldId id="283" r:id="rId14"/>
    <p:sldId id="275" r:id="rId15"/>
    <p:sldId id="276" r:id="rId16"/>
    <p:sldId id="277" r:id="rId17"/>
    <p:sldId id="278" r:id="rId18"/>
    <p:sldId id="279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C160-28C2-403C-950D-5A89D7214339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17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ISBN=0139798099/bruceeckel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TICPP2ndEdVolTwo" TargetMode="External"/><Relationship Id="rId5" Type="http://schemas.openxmlformats.org/officeDocument/2006/relationships/hyperlink" Target="https://archive.org/details/TICPP2ndEdVolOne" TargetMode="Externa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gnu-c-manual/gnu-c-manual.html" TargetMode="External"/><Relationship Id="rId2" Type="http://schemas.openxmlformats.org/officeDocument/2006/relationships/hyperlink" Target="https://www.student.cs.uwaterloo.ca/~cs136/resources/cma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cprogramming/index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hyperlink" Target="http://en.cppreference.com/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Programming with C++</a:t>
            </a:r>
          </a:p>
          <a:p>
            <a:r>
              <a:rPr lang="en-US" dirty="0"/>
              <a:t>INFO-1156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1839-8F40-4081-B814-E960ED3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Grades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19F5-3E7C-4166-B71E-2FB7BBC1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A+		90  – 100% 	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		80  –   89%	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B+		75  –   79%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		70  –   74%	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C+		65  –   69%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C		60  –   64% 		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D+		55  –   59%		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		50  –   54%	(a pass)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		Below  50%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Note: </a:t>
            </a:r>
            <a:r>
              <a:rPr lang="en-US" dirty="0"/>
              <a:t>You must get a GPA of 2.0 (“C”) to </a:t>
            </a:r>
            <a:r>
              <a:rPr lang="en-US" i="1" dirty="0"/>
              <a:t>graduate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The “must get a “C” to ‘progress” narrative is </a:t>
            </a:r>
            <a:r>
              <a:rPr lang="en-US" u="sng" dirty="0"/>
              <a:t>100% NOT true.</a:t>
            </a:r>
            <a:endParaRPr lang="en-US" alt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9663D-5555-459C-8F7F-0AAE2E2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5696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43B0-C9BD-401F-AC48-23852AE7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Conduct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2BA1-98A3-491B-A995-4E890E92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607"/>
            <a:ext cx="10515600" cy="4771356"/>
          </a:xfrm>
        </p:spPr>
        <p:txBody>
          <a:bodyPr>
            <a:normAutofit/>
          </a:bodyPr>
          <a:lstStyle/>
          <a:p>
            <a:r>
              <a:rPr lang="en-CA" sz="3100" b="1" dirty="0"/>
              <a:t>Do your homework</a:t>
            </a:r>
          </a:p>
          <a:p>
            <a:pPr lvl="1"/>
            <a:r>
              <a:rPr lang="en-CA" dirty="0"/>
              <a:t>Learn to look up stuff (in text books and online)</a:t>
            </a:r>
          </a:p>
          <a:p>
            <a:pPr lvl="1"/>
            <a:r>
              <a:rPr lang="en-CA" dirty="0"/>
              <a:t>Practice coding</a:t>
            </a:r>
          </a:p>
          <a:p>
            <a:pPr lvl="1"/>
            <a:r>
              <a:rPr lang="en-CA" dirty="0"/>
              <a:t>Start projects early</a:t>
            </a:r>
          </a:p>
          <a:p>
            <a:pPr lvl="1"/>
            <a:r>
              <a:rPr lang="en-CA" dirty="0"/>
              <a:t>Think if this were: guitar lessons or a cooking class:</a:t>
            </a:r>
          </a:p>
          <a:p>
            <a:pPr lvl="2"/>
            <a:r>
              <a:rPr lang="en-CA" dirty="0"/>
              <a:t>Why “practice”? What would I expect you to be able to do? To “know”?</a:t>
            </a:r>
          </a:p>
          <a:p>
            <a:r>
              <a:rPr lang="en-CA" sz="3100" b="1" dirty="0"/>
              <a:t>Do your own work</a:t>
            </a:r>
          </a:p>
          <a:p>
            <a:pPr lvl="1"/>
            <a:r>
              <a:rPr lang="en-CA" dirty="0"/>
              <a:t>Plagiarism means saying it’s “your” work when it’s not.</a:t>
            </a:r>
          </a:p>
          <a:p>
            <a:pPr lvl="1"/>
            <a:r>
              <a:rPr lang="en-CA" dirty="0"/>
              <a:t>You can have access to anything that’s online in this course</a:t>
            </a:r>
          </a:p>
          <a:p>
            <a:pPr lvl="1"/>
            <a:r>
              <a:rPr lang="en-CA" dirty="0"/>
              <a:t>Plagiarism can result in zero for </a:t>
            </a:r>
            <a:r>
              <a:rPr lang="en-CA" u="sng" dirty="0"/>
              <a:t>all parties involved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21AF-CAEF-4A93-BCD2-9026C732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259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5EC9-865A-48ED-9024-746F477E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stuff?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5AA5-28A4-4163-94C2-E113014B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Mostly on FOL</a:t>
            </a:r>
          </a:p>
          <a:p>
            <a:r>
              <a:rPr lang="en-CA" dirty="0"/>
              <a:t>Notices (dates, etc.) are posted on FOL and e-mailed to you</a:t>
            </a:r>
          </a:p>
          <a:p>
            <a:pPr lvl="1"/>
            <a:r>
              <a:rPr lang="en-CA" dirty="0"/>
              <a:t>And discussed in class</a:t>
            </a:r>
            <a:endParaRPr lang="en-US" dirty="0"/>
          </a:p>
          <a:p>
            <a:r>
              <a:rPr lang="en-US" dirty="0"/>
              <a:t>Come to the zoom, or don’t. I get paid either way.</a:t>
            </a:r>
          </a:p>
          <a:p>
            <a:pPr lvl="1"/>
            <a:r>
              <a:rPr lang="en-CA" dirty="0"/>
              <a:t>But you deciding to not attend means you can’t say “I didn’t know”</a:t>
            </a:r>
          </a:p>
          <a:p>
            <a:pPr lvl="1"/>
            <a:r>
              <a:rPr lang="en-CA" dirty="0"/>
              <a:t>i.e. You’re </a:t>
            </a:r>
            <a:r>
              <a:rPr lang="en-CA" i="1" dirty="0"/>
              <a:t>expected </a:t>
            </a:r>
            <a:r>
              <a:rPr lang="en-CA" dirty="0"/>
              <a:t>to have attended/watched</a:t>
            </a:r>
            <a:endParaRPr lang="en-US" dirty="0"/>
          </a:p>
          <a:p>
            <a:r>
              <a:rPr lang="en-US" dirty="0" err="1"/>
              <a:t>github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7E26-170A-4ACF-9CA3-01B0B263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617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5EC9-865A-48ED-9024-746F477E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sections: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5AA5-28A4-4163-94C2-E113014B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Remember high school? Wasn’t that fun?</a:t>
            </a:r>
          </a:p>
          <a:p>
            <a:r>
              <a:rPr lang="en-CA" dirty="0"/>
              <a:t>I (vaguely) remember it.</a:t>
            </a:r>
          </a:p>
          <a:p>
            <a:r>
              <a:rPr lang="en-CA" dirty="0"/>
              <a:t>I also remember university and college.</a:t>
            </a:r>
          </a:p>
          <a:p>
            <a:r>
              <a:rPr lang="en-CA" dirty="0"/>
              <a:t>I remember that if I attended “Calculus 20” in one section, I didn’t expect or insist that it was identical to other sections with other professors. Same with high school: Ms. </a:t>
            </a:r>
            <a:r>
              <a:rPr lang="en-CA" dirty="0" err="1"/>
              <a:t>Jone’s</a:t>
            </a:r>
            <a:r>
              <a:rPr lang="en-CA" dirty="0"/>
              <a:t> class was usually different that Mr. Ali’s. Right? </a:t>
            </a:r>
          </a:p>
          <a:p>
            <a:r>
              <a:rPr lang="en-CA" dirty="0"/>
              <a:t>Same thing here. It’s not McDonalds.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7E26-170A-4ACF-9CA3-01B0B263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617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642E-2554-4B85-920C-88AA9F82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0F43-96D9-43FA-884E-3E7DF996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Windows 10</a:t>
            </a:r>
          </a:p>
          <a:p>
            <a:r>
              <a:rPr lang="en-US" sz="3600" dirty="0"/>
              <a:t>Office 2016 or 365</a:t>
            </a:r>
          </a:p>
          <a:p>
            <a:r>
              <a:rPr lang="en-US" sz="3600" dirty="0"/>
              <a:t>Visual Studio 2019 – any version</a:t>
            </a:r>
          </a:p>
          <a:p>
            <a:pPr lvl="1"/>
            <a:r>
              <a:rPr lang="en-US" sz="3200" dirty="0"/>
              <a:t>(</a:t>
            </a:r>
            <a:r>
              <a:rPr lang="en-US" sz="3200" u="sng" dirty="0"/>
              <a:t>Not</a:t>
            </a:r>
            <a:r>
              <a:rPr lang="en-US" sz="3200" dirty="0"/>
              <a:t> “visual studio code” – that’s a different tool)</a:t>
            </a:r>
            <a:endParaRPr lang="en-CA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3422-0D1F-4FE9-ABD1-41720445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503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65D5-EA0D-452E-BF92-84F53B95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A7CF6-0E70-4021-BA79-64E994A1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8AB0BA3-9D71-4312-86B9-C0F4205F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1107" y="1783703"/>
            <a:ext cx="2790151" cy="36830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AF044-1F3E-4DBC-91E7-D7686659B28F}"/>
              </a:ext>
            </a:extLst>
          </p:cNvPr>
          <p:cNvSpPr txBox="1"/>
          <p:nvPr/>
        </p:nvSpPr>
        <p:spPr>
          <a:xfrm>
            <a:off x="7135587" y="2065565"/>
            <a:ext cx="3616779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“C++  Primer”</a:t>
            </a:r>
            <a:br>
              <a:rPr lang="en-US" sz="1200" dirty="0"/>
            </a:br>
            <a:r>
              <a:rPr lang="en-US" sz="1200" dirty="0"/>
              <a:t>(Paperback)</a:t>
            </a:r>
          </a:p>
          <a:p>
            <a:pPr>
              <a:spcBef>
                <a:spcPct val="50000"/>
              </a:spcBef>
            </a:pPr>
            <a:r>
              <a:rPr lang="en-US" dirty="0"/>
              <a:t>By: Stanley B. Lippman</a:t>
            </a:r>
          </a:p>
          <a:p>
            <a:pPr>
              <a:spcBef>
                <a:spcPct val="50000"/>
              </a:spcBef>
            </a:pPr>
            <a:r>
              <a:rPr lang="en-US" dirty="0"/>
              <a:t>© 2012 Addison-Wesley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89460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7C34-6905-4BF9-AC83-B7442D96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EC41-64B3-4C14-99C5-0C292FF8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16</a:t>
            </a:fld>
            <a:endParaRPr lang="en-CA"/>
          </a:p>
        </p:txBody>
      </p:sp>
      <p:pic>
        <p:nvPicPr>
          <p:cNvPr id="6" name="Picture 2" descr="http://www.mindview.net/Books/TICPP/Cpp2V1Cover.jpg">
            <a:hlinkClick r:id="rId3"/>
            <a:extLst>
              <a:ext uri="{FF2B5EF4-FFF2-40B4-BE49-F238E27FC236}">
                <a16:creationId xmlns:a16="http://schemas.microsoft.com/office/drawing/2014/main" id="{7CBB053D-D5D9-47A4-BB90-2020AA51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162" y="1981077"/>
            <a:ext cx="2738439" cy="356393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98702-080E-419C-B99B-CF84B9062803}"/>
              </a:ext>
            </a:extLst>
          </p:cNvPr>
          <p:cNvSpPr txBox="1"/>
          <p:nvPr/>
        </p:nvSpPr>
        <p:spPr>
          <a:xfrm>
            <a:off x="5956819" y="1981077"/>
            <a:ext cx="4997224" cy="403187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“Thinking in C++”</a:t>
            </a:r>
            <a:br>
              <a:rPr lang="en-US" sz="1200" dirty="0"/>
            </a:br>
            <a:r>
              <a:rPr lang="en-US" sz="1200" dirty="0"/>
              <a:t>(Web Published)</a:t>
            </a:r>
          </a:p>
          <a:p>
            <a:pPr>
              <a:spcBef>
                <a:spcPct val="50000"/>
              </a:spcBef>
            </a:pPr>
            <a:r>
              <a:rPr lang="en-US" dirty="0"/>
              <a:t>By: Bruce Eckel</a:t>
            </a:r>
          </a:p>
          <a:p>
            <a:pPr>
              <a:spcBef>
                <a:spcPct val="50000"/>
              </a:spcBef>
            </a:pPr>
            <a:r>
              <a:rPr lang="en-US" dirty="0"/>
              <a:t>© 2000 Prentice Hall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i="1" dirty="0"/>
              <a:t>Two volumes written by an ISO/C++ Standards Committee member.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A lot of depth and detail.</a:t>
            </a:r>
          </a:p>
          <a:p>
            <a:pPr>
              <a:spcBef>
                <a:spcPct val="50000"/>
              </a:spcBef>
            </a:pPr>
            <a:endParaRPr lang="en-US" i="1" dirty="0"/>
          </a:p>
          <a:p>
            <a:r>
              <a:rPr lang="en-CA" dirty="0">
                <a:hlinkClick r:id="rId5"/>
              </a:rPr>
              <a:t>https://archive.org/details/TICPP2ndEdVolOne</a:t>
            </a:r>
            <a:endParaRPr lang="en-CA" dirty="0"/>
          </a:p>
          <a:p>
            <a:r>
              <a:rPr lang="en-CA" dirty="0">
                <a:hlinkClick r:id="rId6"/>
              </a:rPr>
              <a:t>https://archive.org/details/TICPP2ndEdVolTwo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0525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6E4-E1AE-4F0C-9DE1-F9DE4D05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Text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F7A01-B4AD-4A96-96B0-81A26840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17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9864A-B403-4CFC-AFFC-BF9E2F4B38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501" y="1960017"/>
            <a:ext cx="2641100" cy="3477332"/>
          </a:xfrm>
          <a:prstGeom prst="rect">
            <a:avLst/>
          </a:prstGeom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id="{43EF3919-E9B8-4BC2-A4BB-50D8DD19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376" y="2164039"/>
            <a:ext cx="5342667" cy="223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“C Programming Language” (2</a:t>
            </a:r>
            <a:r>
              <a:rPr lang="en-US" sz="3200" baseline="30000" dirty="0"/>
              <a:t>nd</a:t>
            </a:r>
            <a:r>
              <a:rPr lang="en-US" sz="3200" dirty="0"/>
              <a:t> Edition)</a:t>
            </a:r>
            <a:br>
              <a:rPr lang="en-US" sz="1500" dirty="0"/>
            </a:br>
            <a:r>
              <a:rPr lang="en-US" sz="1500" dirty="0"/>
              <a:t>(Paperback)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By: Brian W. Kernighan, Dennis Richie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© 1988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0832439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2BB3-61C9-412C-B436-43E4A6E2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91EE-C6A2-465F-8207-B381C80B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hlinkClick r:id="rId2"/>
              </a:rPr>
              <a:t>C Reference Manual </a:t>
            </a:r>
            <a:r>
              <a:rPr lang="en-CA" sz="3200" dirty="0"/>
              <a:t>(Dennis M. Ritchie)</a:t>
            </a:r>
          </a:p>
          <a:p>
            <a:r>
              <a:rPr lang="en-CA" sz="3200" dirty="0">
                <a:hlinkClick r:id="rId3"/>
              </a:rPr>
              <a:t>The GNU C Reference Manual</a:t>
            </a:r>
            <a:endParaRPr lang="en-CA" sz="3200" dirty="0"/>
          </a:p>
          <a:p>
            <a:r>
              <a:rPr lang="en-CA" sz="3200" dirty="0">
                <a:hlinkClick r:id="rId4"/>
              </a:rPr>
              <a:t>C Standard Library Reference Tutorial </a:t>
            </a:r>
            <a:r>
              <a:rPr lang="en-CA" sz="3200" dirty="0"/>
              <a:t>(Tutorials Point)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F5ED6-2FD8-4281-A4D2-51EF409F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5810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3154-293B-442A-BEA2-56115883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EF3A-9EE6-422B-B711-138D88D9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altLang="en-US" sz="3600" dirty="0"/>
              <a:t>C++ API sites</a:t>
            </a:r>
          </a:p>
          <a:p>
            <a:pPr lvl="1"/>
            <a:r>
              <a:rPr lang="en-US" sz="3200" dirty="0">
                <a:hlinkClick r:id="rId2"/>
              </a:rPr>
              <a:t>cppreference.com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cplusplus.com</a:t>
            </a:r>
            <a:endParaRPr lang="en-US" sz="3200" dirty="0"/>
          </a:p>
          <a:p>
            <a:pPr marL="380976" lvl="1" indent="0">
              <a:buNone/>
            </a:pPr>
            <a:r>
              <a:rPr lang="en-US" sz="1900" i="1" dirty="0"/>
              <a:t>	</a:t>
            </a:r>
            <a:r>
              <a:rPr lang="en-US" sz="1600" i="1" dirty="0"/>
              <a:t>These links are available to you on FOL:  Content Browser, Resources</a:t>
            </a:r>
            <a:endParaRPr lang="en-US" sz="3200" dirty="0"/>
          </a:p>
          <a:p>
            <a:r>
              <a:rPr lang="en-US" sz="3600" dirty="0"/>
              <a:t>Thinking in C++, Volume 1 and 2</a:t>
            </a:r>
          </a:p>
          <a:p>
            <a:pPr lvl="1"/>
            <a:r>
              <a:rPr lang="en-US" sz="3200" dirty="0"/>
              <a:t>Bruce Eckel</a:t>
            </a:r>
          </a:p>
          <a:p>
            <a:pPr lvl="1"/>
            <a:r>
              <a:rPr lang="en-US" sz="3200" dirty="0"/>
              <a:t>Free e-Book downloads</a:t>
            </a:r>
          </a:p>
          <a:p>
            <a:pPr marL="761952" lvl="2" indent="0">
              <a:buNone/>
            </a:pPr>
            <a:r>
              <a:rPr lang="en-US" sz="1600" i="1" dirty="0"/>
              <a:t>This link is available to you on FOL:  Content Browser, Resources</a:t>
            </a:r>
          </a:p>
          <a:p>
            <a:endParaRPr lang="en-CA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8ACF-7822-4D6A-AB94-9FF919E3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03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836E-23EB-473A-AA66-2C30BC1E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40B5-A9F3-4902-8303-FBC79FE3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Michael Feeney</a:t>
            </a:r>
          </a:p>
          <a:p>
            <a:r>
              <a:rPr lang="en-CA" sz="3600" dirty="0"/>
              <a:t>Coordinator (and Professor)</a:t>
            </a:r>
          </a:p>
          <a:p>
            <a:pPr lvl="1"/>
            <a:r>
              <a:rPr lang="en-CA" sz="3200" dirty="0"/>
              <a:t>Professors have a full teaching load. #</a:t>
            </a:r>
            <a:r>
              <a:rPr lang="en-CA" sz="3200" dirty="0" err="1"/>
              <a:t>whatfun</a:t>
            </a:r>
            <a:endParaRPr lang="en-CA" sz="3200" dirty="0"/>
          </a:p>
          <a:p>
            <a:r>
              <a:rPr lang="en-CA" sz="3600" dirty="0"/>
              <a:t>Coordinate CPA2, CPA3, and GDP1</a:t>
            </a:r>
          </a:p>
          <a:p>
            <a:r>
              <a:rPr lang="en-CA" sz="3600" dirty="0">
                <a:hlinkClick r:id="rId2"/>
              </a:rPr>
              <a:t>mfeeney@fanshawec.ca</a:t>
            </a:r>
            <a:r>
              <a:rPr lang="en-CA" sz="36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3A33-AFBB-4EB6-AC73-39AEEE6C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93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6911"/>
          </a:xfrm>
        </p:spPr>
        <p:txBody>
          <a:bodyPr>
            <a:normAutofit/>
          </a:bodyPr>
          <a:lstStyle/>
          <a:p>
            <a:r>
              <a:rPr lang="en-CA" sz="8800" dirty="0"/>
              <a:t>Are you sitting down?</a:t>
            </a:r>
            <a:br>
              <a:rPr lang="en-CA" sz="8800" dirty="0"/>
            </a:br>
            <a:r>
              <a:rPr lang="en-CA" sz="8800" dirty="0"/>
              <a:t>Then let’s begin.</a:t>
            </a:r>
            <a:endParaRPr 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DE1-7E76-4279-802F-850B6FBC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sessions (sections 4 &amp; 5/ “D” and “E”)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E9B9-0B76-4C47-8612-31E39C9E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Tuesdays and Thursdays</a:t>
            </a:r>
          </a:p>
          <a:p>
            <a:r>
              <a:rPr lang="en-CA" sz="3200" dirty="0"/>
              <a:t>11:00-12:00 (optional) freestyle help session</a:t>
            </a:r>
          </a:p>
          <a:p>
            <a:r>
              <a:rPr lang="en-CA" sz="4000" b="1" dirty="0"/>
              <a:t>12:00-2:00 The Lecture</a:t>
            </a:r>
          </a:p>
          <a:p>
            <a:r>
              <a:rPr lang="en-CA" sz="3200" dirty="0"/>
              <a:t>2:00-3:00 (optional) freestyle help session</a:t>
            </a:r>
          </a:p>
          <a:p>
            <a:r>
              <a:rPr lang="en-CA" sz="3200" dirty="0"/>
              <a:t>All this is recorded and will posted on FOL </a:t>
            </a:r>
          </a:p>
          <a:p>
            <a:r>
              <a:rPr lang="en-CA" sz="3200" dirty="0"/>
              <a:t>To make things simpler, you will get a zoom link for an 11:00 start, but the “lecture” is only 2-3.</a:t>
            </a:r>
            <a:endParaRPr lang="en-US" sz="3200" dirty="0"/>
          </a:p>
          <a:p>
            <a:endParaRPr lang="en-US" sz="3200" dirty="0"/>
          </a:p>
          <a:p>
            <a:pPr lvl="1"/>
            <a:endParaRPr lang="en-CA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395C-2340-4E10-AD5E-555E47CB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0140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29BE-AA66-46C2-AF30-9E259866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on FOL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A937-9671-4302-9E1E-199F1AD5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 outline: what the “outcomes” are:</a:t>
            </a:r>
          </a:p>
          <a:p>
            <a:pPr lvl="1"/>
            <a:r>
              <a:rPr lang="en-CA" dirty="0"/>
              <a:t>The student will be able to do _____.</a:t>
            </a:r>
          </a:p>
          <a:p>
            <a:pPr lvl="1"/>
            <a:r>
              <a:rPr lang="en-CA" dirty="0"/>
              <a:t>The student will be able to explain ____.</a:t>
            </a:r>
          </a:p>
          <a:p>
            <a:pPr lvl="1"/>
            <a:r>
              <a:rPr lang="en-CA" dirty="0"/>
              <a:t>Etc.</a:t>
            </a:r>
          </a:p>
          <a:p>
            <a:r>
              <a:rPr lang="en-CA" dirty="0"/>
              <a:t>Course plan:</a:t>
            </a:r>
          </a:p>
          <a:p>
            <a:pPr lvl="1"/>
            <a:r>
              <a:rPr lang="en-CA" dirty="0"/>
              <a:t>The syllabus, basically.</a:t>
            </a:r>
          </a:p>
          <a:p>
            <a:pPr lvl="1"/>
            <a:r>
              <a:rPr lang="en-CA" dirty="0"/>
              <a:t>When we are planning to do what, what’s due, when, and what it’s worth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7002E-1E80-4A0E-AF4B-5DFF4C9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15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81D5-D31E-4F7A-95EB-2BEBA004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Prerequistite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E616-1496-4BDF-A184-8CC681E7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Semester 3</a:t>
            </a:r>
          </a:p>
          <a:p>
            <a:pPr lvl="1"/>
            <a:r>
              <a:rPr lang="en-US" sz="3200" dirty="0"/>
              <a:t>INFO-3140 OO Analysis &amp; Modeling</a:t>
            </a:r>
          </a:p>
          <a:p>
            <a:pPr lvl="1"/>
            <a:r>
              <a:rPr lang="en-US" sz="3200" dirty="0"/>
              <a:t>INFO-3135 Data Structures and Algorithms</a:t>
            </a:r>
          </a:p>
          <a:p>
            <a:r>
              <a:rPr lang="en-US" sz="3600" dirty="0"/>
              <a:t>Semester 4 (optional)</a:t>
            </a:r>
          </a:p>
          <a:p>
            <a:pPr lvl="1"/>
            <a:r>
              <a:rPr lang="en-US" sz="3200" dirty="0"/>
              <a:t>INFO-3111 C++ Graphics Programming</a:t>
            </a:r>
            <a:br>
              <a:rPr lang="en-US" sz="3200" dirty="0"/>
            </a:br>
            <a:r>
              <a:rPr lang="en-US" sz="3200" dirty="0"/>
              <a:t>(an elective with “COBOL”)</a:t>
            </a:r>
          </a:p>
          <a:p>
            <a:r>
              <a:rPr lang="en-US" sz="3600" dirty="0"/>
              <a:t>Semester 6 (optional)</a:t>
            </a:r>
          </a:p>
          <a:p>
            <a:pPr lvl="1"/>
            <a:r>
              <a:rPr lang="en-US" sz="3200" dirty="0"/>
              <a:t>INFO-5104 C++ Advanced Topics </a:t>
            </a:r>
            <a:br>
              <a:rPr lang="en-US" sz="3200" dirty="0"/>
            </a:br>
            <a:r>
              <a:rPr lang="en-US" sz="3200" dirty="0"/>
              <a:t>(an elective with “Emerging Technologies”)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8E4-E3E5-4991-AB54-C283A992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94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17B9-91B6-49C9-A4F6-959013A2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4E58-870D-4CD3-82C6-15ED38FC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They think “C/C++” is fundamental.</a:t>
            </a:r>
          </a:p>
          <a:p>
            <a:r>
              <a:rPr lang="en-US" sz="3600" dirty="0"/>
              <a:t>A C/C++ programmer can transition to other languages fairly easily, but going </a:t>
            </a:r>
            <a:r>
              <a:rPr lang="en-US" sz="3600" i="1" dirty="0"/>
              <a:t>to </a:t>
            </a:r>
            <a:r>
              <a:rPr lang="en-US" sz="3600" dirty="0"/>
              <a:t>C/C++ from current language – not so much.</a:t>
            </a:r>
          </a:p>
          <a:p>
            <a:r>
              <a:rPr lang="en-CA" sz="3600" dirty="0"/>
              <a:t>More “close to metal”: designed more around how the computer actually works. Less abstracted. Is a “System” language, so can interact more closely with “the system”</a:t>
            </a:r>
          </a:p>
          <a:p>
            <a:r>
              <a:rPr lang="en-CA" sz="3600" dirty="0"/>
              <a:t>Used in Embedded, Robotics, and Gaming, mainly</a:t>
            </a:r>
          </a:p>
          <a:p>
            <a:r>
              <a:rPr lang="en-CA" sz="3600" dirty="0"/>
              <a:t>Still in the top 5 in demand languages</a:t>
            </a:r>
          </a:p>
          <a:p>
            <a:r>
              <a:rPr lang="en-CA" sz="3600" dirty="0"/>
              <a:t>The “Maker” movement has increased the visibility</a:t>
            </a:r>
          </a:p>
          <a:p>
            <a:endParaRPr lang="en-US" sz="3600" dirty="0"/>
          </a:p>
          <a:p>
            <a:endParaRPr lang="en-CA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D29F2-3790-4D86-B432-3BF4BA1D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58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086" y="1484956"/>
            <a:ext cx="10515600" cy="4797806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sz="4400" b="1" dirty="0"/>
              <a:t>In-class assessments: 10%</a:t>
            </a:r>
            <a:endParaRPr lang="en-US" sz="4400" dirty="0"/>
          </a:p>
          <a:p>
            <a:pPr fontAlgn="t">
              <a:buNone/>
            </a:pPr>
            <a:r>
              <a:rPr lang="en-US" sz="4400" b="1" dirty="0"/>
              <a:t>Midterm Exam: 25%</a:t>
            </a:r>
            <a:endParaRPr lang="en-CA" sz="4400" b="1" dirty="0"/>
          </a:p>
          <a:p>
            <a:pPr fontAlgn="t">
              <a:buNone/>
            </a:pPr>
            <a:r>
              <a:rPr lang="en-US" sz="4400" b="1" dirty="0"/>
              <a:t>Projects: 30%</a:t>
            </a:r>
            <a:endParaRPr lang="en-CA" sz="4400" b="1" dirty="0"/>
          </a:p>
          <a:p>
            <a:pPr fontAlgn="t">
              <a:buNone/>
            </a:pPr>
            <a:r>
              <a:rPr lang="en-US" sz="4400" b="1" dirty="0"/>
              <a:t>Final Exam: 35%</a:t>
            </a:r>
            <a:endParaRPr lang="en-CA" sz="4400" b="1" dirty="0"/>
          </a:p>
          <a:p>
            <a:pPr fontAlgn="t">
              <a:buNone/>
            </a:pPr>
            <a:r>
              <a:rPr lang="en-US" sz="4400" b="1" dirty="0"/>
              <a:t>Total: 100%</a:t>
            </a:r>
            <a:endParaRPr lang="en-CA" sz="4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4C6B-CFE6-4E59-8DA4-C0B8B143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get your marks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96FA-4AB5-4389-9F47-B73F233D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dates for the tests and projects will be posted on Fanshawe Online</a:t>
            </a:r>
          </a:p>
          <a:p>
            <a:r>
              <a:rPr lang="en-GB" sz="3200" dirty="0"/>
              <a:t>All assignments and exams involve you submitting working code to solve problems (that illustrate/demonstrate what you’ve learned)</a:t>
            </a:r>
          </a:p>
          <a:p>
            <a:r>
              <a:rPr lang="en-GB" sz="3200" dirty="0"/>
              <a:t>You will be given the marking scheme in advance and likely any code I’ll use to mark it (if applicable).</a:t>
            </a:r>
            <a:endParaRPr lang="en-CA" sz="3200" dirty="0"/>
          </a:p>
          <a:p>
            <a:r>
              <a:rPr lang="en-CA" sz="3200" dirty="0"/>
              <a:t>Note: this may be different from other sections</a:t>
            </a:r>
            <a:endParaRPr lang="en-GB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63DB-3E15-401A-BD91-B64CFF0E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133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4C6B-CFE6-4E59-8DA4-C0B8B143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</a:t>
            </a:r>
            <a:r>
              <a:rPr lang="en-US" dirty="0" err="1"/>
              <a:t>yer</a:t>
            </a:r>
            <a:r>
              <a:rPr lang="en-US" dirty="0"/>
              <a:t> instructor!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96FA-4AB5-4389-9F47-B73F233D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6000" dirty="0"/>
              <a:t>Ask me about my views on cheating and collaboration.</a:t>
            </a:r>
            <a:br>
              <a:rPr lang="en-CA" sz="6000" dirty="0"/>
            </a:br>
            <a:r>
              <a:rPr lang="en-CA" sz="4800" dirty="0"/>
              <a:t>(Let’s discuss)</a:t>
            </a:r>
            <a:endParaRPr lang="en-GB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63DB-3E15-401A-BD91-B64CFF0E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8F0-531F-4B7F-9CFD-96F710EB64B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133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1024</Words>
  <Application>Microsoft Office PowerPoint</Application>
  <PresentationFormat>Widescreen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</vt:lpstr>
      <vt:lpstr>Who am I?</vt:lpstr>
      <vt:lpstr>Zoom sessions (sections 4 &amp; 5/ “D” and “E”)</vt:lpstr>
      <vt:lpstr>Course Information on FOL</vt:lpstr>
      <vt:lpstr>Prerequistite:</vt:lpstr>
      <vt:lpstr>Employers</vt:lpstr>
      <vt:lpstr>Evaluation:</vt:lpstr>
      <vt:lpstr>How you get your marks</vt:lpstr>
      <vt:lpstr>Ask yer instructor!</vt:lpstr>
      <vt:lpstr>Letter Grades</vt:lpstr>
      <vt:lpstr>Classroom Conduct</vt:lpstr>
      <vt:lpstr>Where’s the stuff?</vt:lpstr>
      <vt:lpstr>Other sections:</vt:lpstr>
      <vt:lpstr>Required Materials</vt:lpstr>
      <vt:lpstr>Required Text</vt:lpstr>
      <vt:lpstr>Required Text</vt:lpstr>
      <vt:lpstr>Useful Text</vt:lpstr>
      <vt:lpstr>C Resources</vt:lpstr>
      <vt:lpstr>C++ Resources</vt:lpstr>
      <vt:lpstr>Are you sitting down? Then let’s begin.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10</cp:revision>
  <dcterms:created xsi:type="dcterms:W3CDTF">2013-07-15T20:26:25Z</dcterms:created>
  <dcterms:modified xsi:type="dcterms:W3CDTF">2021-01-12T18:02:46Z</dcterms:modified>
</cp:coreProperties>
</file>