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5 &amp; 6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95" y="2251301"/>
            <a:ext cx="11022130" cy="4191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5600" dirty="0"/>
              <a:t>What’s really happening when you use functions &amp; methods.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Stack &amp; Heap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“by value” and “by reference”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“auto”: what it’s actually for</a:t>
            </a:r>
            <a:br>
              <a:rPr lang="en-CA" sz="4400" dirty="0"/>
            </a:br>
            <a:r>
              <a:rPr lang="en-CA" sz="4400" dirty="0"/>
              <a:t>    (and why you should be careful with it)</a:t>
            </a:r>
            <a:endParaRPr lang="en-CA" sz="5600" dirty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______________</a:t>
            </a:r>
          </a:p>
          <a:p>
            <a:pPr algn="ctr"/>
            <a:r>
              <a:rPr lang="en-US" dirty="0"/>
              <a:t>48978798: </a:t>
            </a:r>
            <a:r>
              <a:rPr lang="en-US" dirty="0" err="1"/>
              <a:t>DoTerrible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48978799 : </a:t>
            </a:r>
            <a:r>
              <a:rPr lang="en-US" dirty="0" err="1"/>
              <a:t>Cout</a:t>
            </a:r>
            <a:r>
              <a:rPr lang="en-US" dirty="0"/>
              <a:t> &lt;&lt; x</a:t>
            </a:r>
          </a:p>
          <a:p>
            <a:pPr algn="ctr"/>
            <a:r>
              <a:rPr lang="en-US" dirty="0"/>
              <a:t>18372783: Return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E843B16-37ED-460E-A2ED-E9064FB8FDE9}"/>
              </a:ext>
            </a:extLst>
          </p:cNvPr>
          <p:cNvSpPr/>
          <p:nvPr/>
        </p:nvSpPr>
        <p:spPr>
          <a:xfrm>
            <a:off x="4124325" y="1924049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Return address (</a:t>
            </a:r>
            <a:r>
              <a:rPr lang="en-US" sz="3200" dirty="0"/>
              <a:t>48978798</a:t>
            </a:r>
            <a:r>
              <a:rPr lang="en-CA" sz="3200" dirty="0"/>
              <a:t>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E843B16-37ED-460E-A2ED-E9064FB8FDE9}"/>
              </a:ext>
            </a:extLst>
          </p:cNvPr>
          <p:cNvSpPr/>
          <p:nvPr/>
        </p:nvSpPr>
        <p:spPr>
          <a:xfrm>
            <a:off x="4000499" y="202882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Int = 4</a:t>
            </a:r>
          </a:p>
          <a:p>
            <a:pPr algn="ctr"/>
            <a:r>
              <a:rPr lang="en-CA" sz="3200" dirty="0"/>
              <a:t>Return address (</a:t>
            </a:r>
            <a:r>
              <a:rPr lang="en-US" sz="3200" dirty="0"/>
              <a:t>48978798</a:t>
            </a:r>
            <a:r>
              <a:rPr lang="en-CA" sz="3200" dirty="0"/>
              <a:t>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E843B16-37ED-460E-A2ED-E9064FB8FDE9}"/>
              </a:ext>
            </a:extLst>
          </p:cNvPr>
          <p:cNvSpPr/>
          <p:nvPr/>
        </p:nvSpPr>
        <p:spPr>
          <a:xfrm>
            <a:off x="4000499" y="202882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Int = 4</a:t>
            </a:r>
          </a:p>
          <a:p>
            <a:pPr algn="ctr"/>
            <a:r>
              <a:rPr lang="en-CA" sz="3200" dirty="0"/>
              <a:t>Return address (18372783)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4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D0AD-26F3-4D39-B24D-AF176C8729BF}"/>
              </a:ext>
            </a:extLst>
          </p:cNvPr>
          <p:cNvSpPr/>
          <p:nvPr/>
        </p:nvSpPr>
        <p:spPr>
          <a:xfrm>
            <a:off x="504823" y="581024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89: func2(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"Michael"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7);</a:t>
            </a:r>
          </a:p>
          <a:p>
            <a:endParaRPr lang="en-CA" dirty="0"/>
          </a:p>
          <a:p>
            <a:r>
              <a:rPr lang="en-CA" dirty="0"/>
              <a:t>______________</a:t>
            </a:r>
          </a:p>
          <a:p>
            <a:r>
              <a:rPr lang="en-US" dirty="0"/>
              <a:t>827: void func2(std::string b, int c)</a:t>
            </a:r>
          </a:p>
          <a:p>
            <a:r>
              <a:rPr lang="en-US" dirty="0"/>
              <a:t>	func1(c, (float)c);</a:t>
            </a:r>
          </a:p>
          <a:p>
            <a:endParaRPr lang="en-US" dirty="0"/>
          </a:p>
          <a:p>
            <a:r>
              <a:rPr lang="en-US" dirty="0"/>
              <a:t>______________</a:t>
            </a:r>
          </a:p>
          <a:p>
            <a:r>
              <a:rPr lang="en-US" dirty="0"/>
              <a:t>8173: void func1(int x, float y)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x &lt;&lt; y;</a:t>
            </a:r>
          </a:p>
          <a:p>
            <a:r>
              <a:rPr lang="en-US" dirty="0"/>
              <a:t>________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E843B16-37ED-460E-A2ED-E9064FB8FDE9}"/>
              </a:ext>
            </a:extLst>
          </p:cNvPr>
          <p:cNvSpPr/>
          <p:nvPr/>
        </p:nvSpPr>
        <p:spPr>
          <a:xfrm>
            <a:off x="3910013" y="140017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9232E8F-C7AD-4C86-81B6-ED31F3D809AC}"/>
              </a:ext>
            </a:extLst>
          </p:cNvPr>
          <p:cNvSpPr/>
          <p:nvPr/>
        </p:nvSpPr>
        <p:spPr>
          <a:xfrm rot="10800000">
            <a:off x="5700715" y="1485452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43C1B-4CA5-4D23-93C3-5B39DC40B0DF}"/>
              </a:ext>
            </a:extLst>
          </p:cNvPr>
          <p:cNvSpPr txBox="1"/>
          <p:nvPr/>
        </p:nvSpPr>
        <p:spPr>
          <a:xfrm>
            <a:off x="6219825" y="856357"/>
            <a:ext cx="3876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Stack:</a:t>
            </a:r>
          </a:p>
          <a:p>
            <a:pPr algn="ctr"/>
            <a:r>
              <a:rPr lang="en-US" sz="2400" dirty="0"/>
              <a:t>__________</a:t>
            </a:r>
          </a:p>
          <a:p>
            <a:pPr algn="ctr"/>
            <a:r>
              <a:rPr lang="en-US" sz="2400" dirty="0" err="1"/>
              <a:t>myVector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_____78987_______</a:t>
            </a:r>
          </a:p>
          <a:p>
            <a:pPr algn="ctr"/>
            <a:r>
              <a:rPr lang="en-US" sz="2400" dirty="0"/>
              <a:t>7</a:t>
            </a:r>
          </a:p>
          <a:p>
            <a:pPr algn="ctr"/>
            <a:r>
              <a:rPr lang="en-US" sz="2400" dirty="0"/>
              <a:t>7.0</a:t>
            </a:r>
          </a:p>
          <a:p>
            <a:pPr algn="ctr"/>
            <a:r>
              <a:rPr lang="en-US" sz="2400" dirty="0"/>
              <a:t>p</a:t>
            </a:r>
          </a:p>
          <a:p>
            <a:pPr algn="ctr"/>
            <a:r>
              <a:rPr lang="en-CA" sz="2400" dirty="0"/>
              <a:t>_________________</a:t>
            </a:r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371ED5-067B-46ED-98F8-CA9A69E9F809}"/>
              </a:ext>
            </a:extLst>
          </p:cNvPr>
          <p:cNvCxnSpPr>
            <a:cxnSpLocks/>
          </p:cNvCxnSpPr>
          <p:nvPr/>
        </p:nvCxnSpPr>
        <p:spPr>
          <a:xfrm>
            <a:off x="3352800" y="2705101"/>
            <a:ext cx="4533902" cy="967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D0AD-26F3-4D39-B24D-AF176C8729BF}"/>
              </a:ext>
            </a:extLst>
          </p:cNvPr>
          <p:cNvSpPr/>
          <p:nvPr/>
        </p:nvSpPr>
        <p:spPr>
          <a:xfrm>
            <a:off x="504823" y="581024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89: func2(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"Michael"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7);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89: func3(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giantVector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2.311);</a:t>
            </a:r>
            <a:endParaRPr lang="en-CA" dirty="0"/>
          </a:p>
          <a:p>
            <a:endParaRPr lang="en-CA" dirty="0"/>
          </a:p>
          <a:p>
            <a:r>
              <a:rPr lang="en-CA" dirty="0"/>
              <a:t>______________</a:t>
            </a:r>
          </a:p>
          <a:p>
            <a:r>
              <a:rPr lang="en-US" dirty="0"/>
              <a:t>827: void func2(std::string b, int c)</a:t>
            </a:r>
          </a:p>
          <a:p>
            <a:r>
              <a:rPr lang="en-US" dirty="0"/>
              <a:t>	func1(c, (float)c);</a:t>
            </a:r>
          </a:p>
          <a:p>
            <a:endParaRPr lang="en-US" dirty="0"/>
          </a:p>
          <a:p>
            <a:r>
              <a:rPr lang="en-US" dirty="0"/>
              <a:t>______________</a:t>
            </a:r>
          </a:p>
          <a:p>
            <a:r>
              <a:rPr lang="en-US" dirty="0"/>
              <a:t>8173: void func1(int x, float y)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x &lt;&lt; y;</a:t>
            </a:r>
          </a:p>
          <a:p>
            <a:r>
              <a:rPr lang="en-US" dirty="0"/>
              <a:t>________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E843B16-37ED-460E-A2ED-E9064FB8FDE9}"/>
              </a:ext>
            </a:extLst>
          </p:cNvPr>
          <p:cNvSpPr/>
          <p:nvPr/>
        </p:nvSpPr>
        <p:spPr>
          <a:xfrm>
            <a:off x="3924298" y="2733671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9232E8F-C7AD-4C86-81B6-ED31F3D809AC}"/>
              </a:ext>
            </a:extLst>
          </p:cNvPr>
          <p:cNvSpPr/>
          <p:nvPr/>
        </p:nvSpPr>
        <p:spPr>
          <a:xfrm rot="10800000">
            <a:off x="5162550" y="2987604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43C1B-4CA5-4D23-93C3-5B39DC40B0DF}"/>
              </a:ext>
            </a:extLst>
          </p:cNvPr>
          <p:cNvSpPr txBox="1"/>
          <p:nvPr/>
        </p:nvSpPr>
        <p:spPr>
          <a:xfrm>
            <a:off x="5981701" y="581024"/>
            <a:ext cx="3067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Stack:</a:t>
            </a:r>
          </a:p>
          <a:p>
            <a:r>
              <a:rPr lang="en-US" sz="2400" dirty="0"/>
              <a:t>__________</a:t>
            </a:r>
          </a:p>
          <a:p>
            <a:r>
              <a:rPr lang="en-US" sz="2400" dirty="0"/>
              <a:t>“Michael”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 err="1"/>
              <a:t>myString</a:t>
            </a:r>
            <a:endParaRPr lang="en-US" sz="2400" dirty="0"/>
          </a:p>
          <a:p>
            <a:r>
              <a:rPr lang="en-US" sz="2400" dirty="0"/>
              <a:t>int* </a:t>
            </a:r>
            <a:r>
              <a:rPr lang="en-US" sz="2400" dirty="0" err="1"/>
              <a:t>pMyArray</a:t>
            </a:r>
            <a:endParaRPr lang="en-US" sz="2400" dirty="0"/>
          </a:p>
          <a:p>
            <a:r>
              <a:rPr lang="en-US" sz="2400" dirty="0"/>
              <a:t>int* pMyArray2</a:t>
            </a:r>
          </a:p>
          <a:p>
            <a:r>
              <a:rPr lang="en-US" sz="2400" dirty="0" err="1"/>
              <a:t>myInt</a:t>
            </a:r>
            <a:endParaRPr lang="en-US" sz="2400" dirty="0"/>
          </a:p>
          <a:p>
            <a:r>
              <a:rPr lang="en-US" sz="2400" dirty="0"/>
              <a:t>89 (return address)</a:t>
            </a:r>
          </a:p>
          <a:p>
            <a:endParaRPr lang="en-US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C66CD-719E-49AF-9F9C-315B4886E40D}"/>
              </a:ext>
            </a:extLst>
          </p:cNvPr>
          <p:cNvSpPr txBox="1"/>
          <p:nvPr/>
        </p:nvSpPr>
        <p:spPr>
          <a:xfrm>
            <a:off x="9172577" y="514348"/>
            <a:ext cx="306705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  <a:p>
            <a:r>
              <a:rPr lang="en-US" sz="2400" dirty="0">
                <a:solidFill>
                  <a:srgbClr val="FFFF00"/>
                </a:solidFill>
              </a:rPr>
              <a:t>5</a:t>
            </a:r>
          </a:p>
          <a:p>
            <a:r>
              <a:rPr lang="en-US" sz="2400" dirty="0">
                <a:solidFill>
                  <a:srgbClr val="92D050"/>
                </a:solidFill>
              </a:rPr>
              <a:t>0</a:t>
            </a:r>
          </a:p>
          <a:p>
            <a:r>
              <a:rPr lang="en-US" sz="2400" dirty="0">
                <a:solidFill>
                  <a:srgbClr val="92D050"/>
                </a:solidFill>
              </a:rPr>
              <a:t>1</a:t>
            </a:r>
          </a:p>
          <a:p>
            <a:r>
              <a:rPr lang="en-US" sz="2400" dirty="0">
                <a:solidFill>
                  <a:srgbClr val="92D050"/>
                </a:solidFill>
              </a:rPr>
              <a:t>2</a:t>
            </a:r>
          </a:p>
          <a:p>
            <a:r>
              <a:rPr lang="en-US" sz="2400" dirty="0">
                <a:solidFill>
                  <a:srgbClr val="92D050"/>
                </a:solidFill>
              </a:rPr>
              <a:t>3</a:t>
            </a:r>
          </a:p>
          <a:p>
            <a:r>
              <a:rPr lang="en-US" sz="2400" dirty="0">
                <a:solidFill>
                  <a:srgbClr val="92D050"/>
                </a:solidFill>
              </a:rPr>
              <a:t>4</a:t>
            </a:r>
          </a:p>
          <a:p>
            <a:r>
              <a:rPr lang="en-US" sz="2400" dirty="0">
                <a:solidFill>
                  <a:srgbClr val="92D050"/>
                </a:solidFill>
              </a:rPr>
              <a:t>5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8F833-E42A-4748-B51A-DC836836653E}"/>
              </a:ext>
            </a:extLst>
          </p:cNvPr>
          <p:cNvCxnSpPr/>
          <p:nvPr/>
        </p:nvCxnSpPr>
        <p:spPr>
          <a:xfrm flipV="1">
            <a:off x="7924801" y="1514475"/>
            <a:ext cx="1228727" cy="11429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7D5680-C241-4967-BB57-68CC89E2183B}"/>
              </a:ext>
            </a:extLst>
          </p:cNvPr>
          <p:cNvCxnSpPr>
            <a:cxnSpLocks/>
          </p:cNvCxnSpPr>
          <p:nvPr/>
        </p:nvCxnSpPr>
        <p:spPr>
          <a:xfrm>
            <a:off x="8077200" y="3076571"/>
            <a:ext cx="1057277" cy="5143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D3434D-F572-4CCD-87A9-A209BAA36878}"/>
              </a:ext>
            </a:extLst>
          </p:cNvPr>
          <p:cNvSpPr/>
          <p:nvPr/>
        </p:nvSpPr>
        <p:spPr>
          <a:xfrm>
            <a:off x="428626" y="495300"/>
            <a:ext cx="2438400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</a:t>
            </a:r>
          </a:p>
          <a:p>
            <a:pPr algn="ctr"/>
            <a:r>
              <a:rPr lang="en-CA" dirty="0"/>
              <a:t>(registers)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BF9DD2-EB46-4A94-B9FA-85AFF6AF54FF}"/>
              </a:ext>
            </a:extLst>
          </p:cNvPr>
          <p:cNvSpPr/>
          <p:nvPr/>
        </p:nvSpPr>
        <p:spPr>
          <a:xfrm>
            <a:off x="428626" y="2533650"/>
            <a:ext cx="2438400" cy="14859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4B6A-FFCD-4ACB-AF07-D337EBEACDCF}"/>
              </a:ext>
            </a:extLst>
          </p:cNvPr>
          <p:cNvSpPr/>
          <p:nvPr/>
        </p:nvSpPr>
        <p:spPr>
          <a:xfrm>
            <a:off x="923926" y="3495674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A2555-390E-4B73-9CF6-8BBA883513F2}"/>
              </a:ext>
            </a:extLst>
          </p:cNvPr>
          <p:cNvSpPr/>
          <p:nvPr/>
        </p:nvSpPr>
        <p:spPr>
          <a:xfrm>
            <a:off x="990601" y="1571624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 = 9;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E877-B1F8-40EE-9C9A-2D0484F71D3A}"/>
              </a:ext>
            </a:extLst>
          </p:cNvPr>
          <p:cNvSpPr/>
          <p:nvPr/>
        </p:nvSpPr>
        <p:spPr>
          <a:xfrm>
            <a:off x="4386263" y="633413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 = 9;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6ED10B-851C-4C8A-937E-7DC70BB715F4}"/>
              </a:ext>
            </a:extLst>
          </p:cNvPr>
          <p:cNvSpPr/>
          <p:nvPr/>
        </p:nvSpPr>
        <p:spPr>
          <a:xfrm>
            <a:off x="3581401" y="633412"/>
            <a:ext cx="2933700" cy="59388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829C42-279F-4625-A003-8433E2AF538D}"/>
              </a:ext>
            </a:extLst>
          </p:cNvPr>
          <p:cNvSpPr/>
          <p:nvPr/>
        </p:nvSpPr>
        <p:spPr>
          <a:xfrm>
            <a:off x="6943725" y="561975"/>
            <a:ext cx="4819649" cy="593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Hard drive (8 </a:t>
            </a:r>
            <a:r>
              <a:rPr lang="en-CA" dirty="0" err="1"/>
              <a:t>Tbytes</a:t>
            </a:r>
            <a:r>
              <a:rPr lang="en-CA" dirty="0"/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1AFA77-D032-4E43-B067-2680CE361F0F}"/>
              </a:ext>
            </a:extLst>
          </p:cNvPr>
          <p:cNvSpPr/>
          <p:nvPr/>
        </p:nvSpPr>
        <p:spPr>
          <a:xfrm>
            <a:off x="3712371" y="2482451"/>
            <a:ext cx="2721769" cy="14263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553D80-BE10-43CB-B46A-F09A2352CD77}"/>
              </a:ext>
            </a:extLst>
          </p:cNvPr>
          <p:cNvSpPr/>
          <p:nvPr/>
        </p:nvSpPr>
        <p:spPr>
          <a:xfrm>
            <a:off x="7870031" y="1238250"/>
            <a:ext cx="2721769" cy="14263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50454B-0031-45C1-AB60-97E3E56A179B}"/>
              </a:ext>
            </a:extLst>
          </p:cNvPr>
          <p:cNvSpPr/>
          <p:nvPr/>
        </p:nvSpPr>
        <p:spPr>
          <a:xfrm>
            <a:off x="8448675" y="1260874"/>
            <a:ext cx="2600324" cy="1619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RAM (64bit – 16 billion </a:t>
            </a:r>
            <a:r>
              <a:rPr lang="en-CA" dirty="0" err="1"/>
              <a:t>Gbytes</a:t>
            </a:r>
            <a:r>
              <a:rPr lang="en-CA" dirty="0"/>
              <a:t>)</a:t>
            </a:r>
          </a:p>
          <a:p>
            <a:pPr algn="ctr"/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43B0BF-DD84-41D9-BF24-47356F158826}"/>
              </a:ext>
            </a:extLst>
          </p:cNvPr>
          <p:cNvSpPr/>
          <p:nvPr/>
        </p:nvSpPr>
        <p:spPr>
          <a:xfrm>
            <a:off x="3814768" y="790575"/>
            <a:ext cx="2600324" cy="1619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RAM (64bit – 16 billion </a:t>
            </a:r>
            <a:r>
              <a:rPr lang="en-CA" dirty="0" err="1"/>
              <a:t>Gbytes</a:t>
            </a:r>
            <a:r>
              <a:rPr lang="en-CA" dirty="0"/>
              <a:t>)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88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</TotalTime>
  <Words>419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Week 5 &amp;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98</cp:revision>
  <dcterms:created xsi:type="dcterms:W3CDTF">2013-07-15T20:26:25Z</dcterms:created>
  <dcterms:modified xsi:type="dcterms:W3CDTF">2021-02-16T19:07:36Z</dcterms:modified>
</cp:coreProperties>
</file>