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9" r:id="rId22"/>
    <p:sldId id="290" r:id="rId23"/>
    <p:sldId id="291" r:id="rId24"/>
    <p:sldId id="293" r:id="rId25"/>
    <p:sldId id="294" r:id="rId26"/>
    <p:sldId id="295" r:id="rId27"/>
    <p:sldId id="296" r:id="rId28"/>
    <p:sldId id="297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282" r:id="rId38"/>
    <p:sldId id="283" r:id="rId39"/>
    <p:sldId id="284" r:id="rId40"/>
    <p:sldId id="285" r:id="rId41"/>
    <p:sldId id="286" r:id="rId42"/>
    <p:sldId id="287" r:id="rId43"/>
    <p:sldId id="28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feeney" initials="M" lastIdx="1" clrIdx="0">
    <p:extLst>
      <p:ext uri="{19B8F6BF-5375-455C-9EA6-DF929625EA0E}">
        <p15:presenceInfo xmlns:p15="http://schemas.microsoft.com/office/powerpoint/2012/main" userId="Mfeen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64B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>
        <p:scale>
          <a:sx n="75" d="100"/>
          <a:sy n="75" d="100"/>
        </p:scale>
        <p:origin x="284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305FB-84A6-466B-ACA9-38BECBA41F6E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99DD-1786-41BE-9FBD-E75CBA197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cppreference.com/w/cpp/string/basic_st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ostream/ostream/operator%3c%3c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io/mani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istream/istream/operator%3e%3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io/manip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12DA-F42D-461B-B185-057296D98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14" y="360363"/>
            <a:ext cx="9144000" cy="1273996"/>
          </a:xfrm>
        </p:spPr>
        <p:txBody>
          <a:bodyPr/>
          <a:lstStyle/>
          <a:p>
            <a:r>
              <a:rPr lang="en-US" dirty="0"/>
              <a:t>Week 4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783FE-1566-47A5-9E9E-00D7902C6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903" y="2412342"/>
            <a:ext cx="11125200" cy="2968095"/>
          </a:xfrm>
        </p:spPr>
        <p:txBody>
          <a:bodyPr>
            <a:normAutofit/>
          </a:bodyPr>
          <a:lstStyle/>
          <a:p>
            <a:pPr algn="l"/>
            <a:r>
              <a:rPr lang="en-CA" sz="5600" dirty="0"/>
              <a:t>Somewhat useful IO &amp; string things</a:t>
            </a:r>
          </a:p>
          <a:p>
            <a:pPr algn="l">
              <a:buFont typeface="Arial" charset="0"/>
              <a:buChar char="•"/>
            </a:pPr>
            <a:r>
              <a:rPr lang="en-CA" sz="5600" dirty="0"/>
              <a:t>In C (“c” functions)</a:t>
            </a:r>
          </a:p>
          <a:p>
            <a:pPr algn="l">
              <a:buFont typeface="Arial" charset="0"/>
              <a:buChar char="•"/>
            </a:pPr>
            <a:r>
              <a:rPr lang="en-CA" sz="5600" dirty="0"/>
              <a:t>In C++ (stream)</a:t>
            </a:r>
            <a:endParaRPr lang="en-CA" sz="4400" dirty="0"/>
          </a:p>
        </p:txBody>
      </p:sp>
      <p:sp>
        <p:nvSpPr>
          <p:cNvPr id="18434" name="AutoShape 2" descr="data:image/jpeg;base64,/9j/4AAQSkZJRgABAQAAAQABAAD/2wBDAAMCAgICAgMCAgIDAwMDBAYEBAQEBAgGBgUGCQgKCgkICQkKDA8MCgsOCwkJDRENDg8QEBEQCgwSExIQEw8QEBD/2wBDAQMDAwQDBAgEBAgQCwkLEBAQEBAQEBAQEBAQEBAQEBAQEBAQEBAQEBAQEBAQEBAQEBAQEBAQEBAQEBAQEBAQEBD/wAARCAH0AfQDASIAAhEBAxEB/8QAHgAAAQUBAQEBAQAAAAAAAAAAAAUGBwgJBAMCCgH/xAByEAABAwIFAQUEBAUJDhAJCgcBAgMEBREABgcSITEIEyJBUQkUYXEVMoGRI0KhsfAWM1Jis7TB0eEXGBkkNzhDVnR1stPU8SY0NVhyc3aCk5SVlqKjtdIlNlNUVYOEksI5RVdjZGVmd6SlpicpRIXDxP/EABQBAQAAAAAAAAAAAAAAAAAAAAD/xAAUEQEAAAAAAAAAAAAAAAAAAAAA/9oADAMBAAIRAxEAPwDKrBgwYAwYMGAMGDBgDBgwYAwYMGAMGDBgDBgwYAwYMGAMGDBgDBgwYAwY/RPpNoB2TtRNL8pZ9g9m/St2PmGiw6m2tWTKeCpLzKVgkFm4Pi6HnFNPaB6B6WZY7T/Zky/kLSTKlGp2Zsw+7VSBSKDHjsTmkToO8PtNICXUBtxd9wI2lV+L4DKPBj9Kf86d2WP9bTpV/wAzad/icRVpZod2Yc4arauZfV2ctMlxsoVmn0plC8n04oQpVOYkL2DujYXfsenIPwOAwBwY/Sn/ADp3ZY/1tOlX/M2nf4nFHPayaA6W5S0hyFH0g0Zydl+u1zOsemIcoNBiQZEkuRZAQwVtISSlS9nhJtcA+WAyPwY/Qd2QuwvpF2ZsmUp9WWabWs9rjpdqeYZkZLsgPrSN7ccqB7lofVATYkAFRUbnE1UfVHTXNeesxaUUjMkGoZlysxHerVKShRVEbfSS1vJTsJUkX2gkgEXAuLh+YfBjZH2l3YK0vrGlVf180syvTssZoywyup1ZmnsBiLVIgUVPqW0iyEvJClOd4BuXYpVe6Sm2WXeyr2XZWX6ZJf7NmlinHobLi1KydTiSooBJP4HAfm8wY/Sn/Ondlj/W06Vf8zad/icQ92wezd2dMq9l3VDMWWtANN6XVIGWJ70SbCypAYkR3Q0drjbiGgpCgeQoEEHAYG4Mbu9g/sC6aaDae0PO2dsrU6u6k1SO3UJVQnR0vfRalpJTHihVw2UpWUqcTZSyVXITtSm00fPuRalnaoaWR63DfzHTKezU5lK2kraiOqUhtw3G0glChYG48wLi4fl8wY2Y9pZ2DNM8yaWZh160wyzTctZsyvGcqtWTCZ7iPVITe5b5W2iyA8AVLDgTuVt2qJFilQ9mRoLoRqD2Q8s5jz1onkHMVXcn1Np2oVbLUKXJdSmW4EhTrralqsmwFzwAAOmAxXwY/SJU+zX2PaO9CjVjQLRyC7U5HukJEnKtLaVKf2qV3TQU0Cte1KlbU3Nkk+Rwx9bfZ2dlnVzJ02h03SjLuT6v3SzT6tl2nt09yO/tISpSGQlDqb9ULBHpY2ID8+eDGins1uwtljUXU3Pld1xosWs0/TWrroCKWpRXElVRpag8XUkDvG0BKbJULK3+IcWxrJmTNemGh+VIkyvzKTlPL7ciNS4qW2Aywh11YbZaQhtPF1EAWFgOTYAnAfmHwY/S9rN2dtGe0Dlx7L2qGRaXWG3GymPNLKUzIhP47D6bONnp0Nj0II4x+eHX/SmTofrRnDSiRJMkZbqjsVh5RBU7HNlsrVYAbi0pBUALAk24wEf4MGDAGDBgwBgwYMAYMGDAGDBgwBgwYMAYMGDAGDBgwBgwYMAYMGDAGDBgwBgwYMAYMGDAGDBgwBgwYMAYMGDAGDBgwBgwYMAYMGDAGDBgwBgwYMB+hT2cmcE517GWms8JUk0+nOUdQVa4MR5bHl5ENgj4EY5u1bldqta59mioONlXu2epTd+oFqZJe+XVi/2YiH2Mmb5dd7Mlay1LU3ty3miTHihN79y8y0/4rk894470sLW87k251MyrHzBnLTCrPMFxeX8zvT2lAnwKVSpzJPHXh0jnjkedsBIWKj9hTNi87Z/7SeYFthF9UJcJICrgpjR2o6VX+IaB+3FrqnKRBpsuc4bJjsOOqPwSkn+DFBPY9Ziezhp9qzm6Sx3Ltbz5IqLje/dsU8w24U3sL2KrXsMBM/tKM35ryJ2OM75oyRmir5erMR6lCPUaVNdiSWguox0LCHWlJWnclSkmx5BIPBxjbpLrNrFqlrtpPQdS9Ws6ZrpzWeqG+1FrdelTmWnffG0d4lDy1JSrapQ3AXsojzx+hnNWb8p5EocjM+d80UjL1GiFAkVGqzWokZorUEIC3XVJQncpSUi55JAHJxn/ANu/WLSbU3U7s1w9NtVcoZrehanUt2SzQ65FnLZSZDIClpZWopF+LnjAaL4or2ZQ6r2lXacWVKIEOkA88frDVvyDF6sYcdrL+eV/n69Zv52z+ab7971A+lP1D/SHe917kx3ff+587d2627i97YDYjtAUOHmXQzUDL1QaU5GqWWqlFeQk2KkLjrSQD5Gx64xx9nl2gtfM4dsDTbKOa9cNQKzQ5Uiah+mVDM02REdQinyFJStlbhQoBSUkAjgpB8sMSqf0Tr6NlfTX89B9H9yv3r3r9UPc91Y79+7w7bXvfi3XHx7M/wDr4dL/AO6qj/2bKwH6C8fnp1m1m19zjr5nXSOfr1qAcvVbOdQoCqe9mOa9CTFXOWyGzHLuxTYSQO74FhbgY/Qtj83+dv682v8A/wCZ8r/tVWA/RxAQGoMZtNrIaQkWFugGKl5CW4r2mWpiVOLKRp9SQElRsB3x8vtP3nFton+lGf8Aa0/mxUfIP/ymepv/AOX1J/djgLHaxRGp+k2c4T4BbfoM9CwQDcFhd+DxitHsmP6yzLP986r++3MWd1V/qY5t/vJN/cF4rF7Jf+ssyz/fSq/vtzAevtHaVVqzT9BYVEp8qZLGsdCdDcZtS1pQhuQpS7J5ASAST0ABJ6YuFhr541PyFpq7QGs9ZljUc5oqzVCpJkJXtkz3UqU2wFAEJUoIVbcQCQBe5APDq/StWazkiowtGs20LL+Y1sLEaVVqUua3u2mwSEuoDar9FqS4B12K6YCvfYPq+XZ2e+0pDoLjIDWqs9xxttOyyyy0hxVuvLzb3i6Egm5vh3dvDR3OWs2iLNIyHTVVOr0OvU6upp6HUNuTGo7wU422VkJLhRfaFKSCQBcYyE7Nfaw1Q7GHaHzRV8205ysmo1KRTc80tx1PfyJDT7neOodHh75t1TpH4itywbbgtO1ugHan0S7S9CFX0szlGmSm2kuTaQ+QzUIV+LOsHxAXBG9N0G3CjgK1Zg9r92f8iVZ/KecdItZaJWKbtalQZ9BgsPsqsOFIXNChcWI45BBxlN2utX8r699ovOermTINUh0bMUiM9FYqbTbclAbistK3pbWtA8TaiLLPBHQ8DertF9lfRztP5Vcy9qXlpl2a0ytFOrUZCW6hTlq/GZdsTa4SShV0KsNyTj8+WvOj9b0D1fzRpBmGazNm5bme7mUykpRIaWhLjTgSSdpU24hRTc2JIubXIMLBgwYAwYMGAMGDBgDBgwYAwYMGAMGDBgDBgwYAwYMGAMGDBgDBgwYAwYMGAMGDBgDBgwYAwYMGAMGDBgDBgwYAwYMGAMGDBgDBgwYAwYMGAMGDBgNSfYfZqkpqmqeSnpZMdTFNqcZggWS5d5t1Y8+R3I/3o+ONV5MNqU9FecHiiOl5HH4xQpH5lnGF3sn9UcoaW9pqbUc+Z1pGWaJUcsTIbkqrVFqFFL3fMLbCluqSjdZC7XN+TbzxsJ/PY9lj/XLaVf8APKnf47AdXaXza9kTs9akZxjAF+kZXqUtlJVt3OJjrKBfyuqwvil/sSv6h2ff91Y/ebGH57QftTaKVPsi5+oum2tmnuY67Vo8anNU6m5jhzJDrL0lpt8oaadK1FLSnFXAsLXPAOIU9kDrLo7pnovnOn6j6tZMypNmZoLzEWt16LBedaERgd4lDziVKTcEbgLXBHlgLW+0oyjmzPXY3zxlfJGV6vmGsy3qUY9OpUJ2XJdCKjGWsoaaSpatqUqUbDgAk8DGOOkWh2t2metmmOa9QtGc9Zao8fO1CC51Yy7MhRwozmrJLjraUgm3Avzjdb+ex7LH+uW0q/55U7/HYqT7TvtC6OZt7NBjaXa45HrmYIGYKbPjRqLmOHMlJLTu4OJbacUo7TY3tYW5wGhQNxcYox2ZUvJ9pR2nboUEe6UcqPlyw1t+8XxKnZF7cGj/AGmslUpMfM1Po+d24yUVTLk2ShuUl5AAWtkKI79omxC0XsFAKCVXSJmpGmmm+Us6Zj1SpGXIFOzFmlqOit1VKilctDCSlrfc7RtSbXABIAvewwCP2j8xIyj2f9R80rYLyaTlapzO6C9pc7uMtW0GxsTa17eeMOvZn/18Ol/91VH/ALNlYvD7TLt+6cR9Nq12e9IMxxMx1/MSFQK3UKe6h6JTYm6zzPeC6XHlgFspSfACokpUEg0L9nnmfLGTO2NpzmbOWZKXQKNBfnqlVGqTG4sVgGnyUp3uuEITdSkpFyLlQHU4D9D2PzWav1v9TXanztmP3X3n6K1AqU3ud+zve6qLi9u6x2322vY2v0ON/v57Hssf65bSr/nlTv8AHY/PPr3Pp1V101GqdIqEafAmZsq78WVFdS6zIZXMdUhxtaSUrQpJBCgSCCCMB+maAsOQY7ibWU0hQsb9QMVLyG08n2mOpi1NLCFae0lQVbi3fKHX5g/cccHYT7fmmeveQKJkzO2aKbQNSabHbgyqdOkJZFUUhJAkRVKsHNyUFSm03Ug7rgp2qVaSLkDItNzzUdVY1Eis5lqtOYpk2qd4rc7EZUpbbZBVsABWo3ABPFyQBYOXWKW1A0mznNfIDbFBnrWSQLAMLvyeMVo9kx/WWZZ/vnVf325iN/aWdvPTPLelmYtBNMcy07Mmbczx3KTVlQne+j0qG5uQ+FuI8BeICkd2FbkbtygLAK7/AGZGvWhGn3ZDyzlzPWtmQcu1dufU3XafVsywoklpKpbhSVNOuJWm6bEXHIII64B6+0vuKJoMQSCNZ8v2I8vBIxcvGfftBNeNCc8UnRNjJ+tmQq4ul6uUGoT003MkOSYkNCXw5Id7tw920m6dy1WSLi5F8Wv/AJ7Hssf65bSr/nlTv8dgK1dlnRjRTUPWvtJKz7pFkfMkmFqAssLq9AiTHGUuMIWvaXW1FIUsqUbdVFRPJOD2hGnemvZ57OUzVjQzTXKGQs5UWtUtcCt5doMSnzGbyUBaA6y2lWxSbpUgnapJKVAgkYrxor20NMtBu3xrG7mDMUKdkLUaqMpTmCmyEy4sd5oEsvb2iUqaPfOJUpN7HaTwFEaY12h6K9pjTwUqqmgZ8yfVFsygI8wSIz6m1hbat7SubKSOL+oPFxgHZlapuVrLNJrD365OgsSV8W5W2FH8+MSfbCRmI/a+K2UBKn8sU5x0jzVvfTf7kpxsdqhrRpBoLlY1/UvO9Gy1TIrRSw3IfSHXtiCQ0wyLrdXtSbIQkk24GKt9gTtP5e7R2rutObUVWNT3qzU4a6FQpctkTxS40dLQd7kHcU7lblEbglTu3ceMBhvgxfH2zcxqV2saQy06lZiZJgMrANylXvcxdj8bLB+0YodgDBgwYAwYMGAMGDBgDBgwYAwYMGAMGDBgDBgwYAwYMGAMGDBgDBgwYAwYMS52TNJMsa7dofJmk2cptTiUbMUp9iU/THW25KAiM64koU4haB4kJvdJ4v8APARHgxtT/QVOyx/b9qr/AMq07/IcRJ2c/ZZdnjWCk51nZhzhqJGcy1niu5ZjCFUYKEriwpa2WVr3xFXcKEgqIsCb2SkcYDLHBjan+gqdlj+37VX/AJVp3+Q4P6Cp2WP7ftVf+Vad/kOAxWwY1d0D9lF2ctVcs5hrNdznqPHfpGcMwZeaTDqUFKFR4NRfjMqUFw1ErLbaSoggFRJASLASZ/QVOyx/b9qr/wAq07/IcBitgxpJrZ7NzQjTXtOaI6LUXNWfH6JqSurJq0iVPhqlM+7MpW13CkxUoTdSju3oXcdLdcWF/oKnZY/t+1V/5Vp3+Q4DFbBjaR/2KXZhU2oRtQ9UW128KnKjT1gH4gQhf78Z5dtvsR5r7Hmaqc07WjmLKmYO9NKq4illSVoIKo76QVJS4EkEEGywFEAWIAVowY0s7D3szdEO0p2fKRq3qBmvPUCqVOZNY7mkTobUcNsvraSQl2K4q52c+L7sT7/QVOyx/b9qr/yrTv8AIcBitgxqLkP2V2iFe7TGp2juYM359boOVqTRKtQ3402GiW4iWHkvCQtUVSF2cYVtKEIsDY7iL4mT+gqdlj+37VX/AJVp3+Q4DFbBjan+gqdlj+37VX/lWnf5DioGrPs3mj2yKZ2ZNCqxWnKS5l+NXKtWswOMyFU5lTrqXHD3LbIWPA2lDYG5SlcqCbqSFFcGN3MjeyV7GmWKCxTMzZNq+cJ6AS9UqlXJkdxxRN+G4jjTaUjoBtJsBck8lM1T9kR2UM4ZbkQdO6PVchVoIUYk+JVJU9oObTtDzMpxze3cgkIUhRtwoYDDbBiy2nnZAmRu2rR+ynrYapTmJVRfiyJlLWhpyRHEZ11iRHW4hxGxexB5Sq11JNlA20T/AKCp2WP7ftVf+Vad/kOAxWwY2kf9il2YVNqEbUPVFtdvCpyo09YB+IEIX+/GevbU7DuceyNnGlQW6q5mfLOZVOJo1TaiKbcLqSLxnkAqAdspNrHxi5AFiAFZcGNi+zJ7IHSKk5QgZh7RZqGaMxVGMh56kR5zsODAKgD3e5gpdccTyCreE+ieL4m2V7LLsMSGFstaMPRlqSQHWsy1YqSfUb5Kk3+YIwGA+DF2faBezyT2UYkHUXT/ADDOrWSKpNEFbU5AVLpr6klSAtaEhK21bVALISQdqTuJvik2AMGDF4fZzdhDTztc0bOmYtTq/mamwaDKiQqd9Ay47K1uqQtb3eh6O6CAks7dtuSu/lgKPYMbU/0FTssf2/aq/wDKtO/yHFHPaNdjTTjsgVvI8HTet5nqUXNEWc7IVXJMd5SFsKZACCyy0ALO83B8umApzgxp12LvZh6B9o3s35V1gztm7P8ABrNcXPTJYpVQhNxU9xNfYRsS5EcWLoaSTdZ5JtYcBge0Q7AmjXZI0zy3nHTjMuc6lUKzXRTHm63NivMpZ93dcJSGYzSgrchPJURa/HmAoJgxYLsYdkDNfa+1Hfy1TKiikZdoaGpWYKsUhao7SyoNttI/GdcKFhN/CAlSjewSrWjLfsouxLRKPGptW01qWYZTDYQ5UKhmGe2++oDlSkxnmmgT6JQB8MBgrgxtvrP7H7s15xy66jSJup5ArzKFGM6ifIqEN5fkl5uSta7fFC0kXud1rYyJr2g2p+Xta3+z7Ky6t/OrNWTR0QY6t4eeWR3a0KNvwakqSsLVYBB3KtY2CPsGNqtB/Y+dn/KOV47muQnZ7zJJbSqWlufIgQIq+TsZTHWhxVrgFa1ndtuEovbEg5i9lH2I61SJNOpemVRoEl9tSG58DMVQcfYURwtCZDzrRI62UhQ9QcBgpi1PY/7dkjsf5LzfSMsaSUqvZlzK6lyNXJs4tJiBDe1ttxlDW95tKype0PN33ECxN8IfbY7GmauyDqCxSXp7laylXA49QqyWwhTiUnxx3kg2S8gFNyLJWCFJt4ko0Vg+xc7LMuFHlHPuqgLzSHCBVadbkA/+Y4DIbVHUzOGsef63qZn2oidXq/I94lvJbCE3CQhCEpHRKUJShI9Ei5PXDWxtOr2KfZbI8GoGqgPqanTj/wD8OKgdur2Z87sv5T/msac5sl5kyWy+3GqTVSQ2idTS4pKGnCpASh5tTiggkJQpJUjwqBUpIUXwY047Ffsx9A+0f2ccs6vZ2zdn+DWay7PbksUqfCaip7iY8yjYl2K4sXQ2km6zyTaw4Dj1Z9lL2c8g550oyxSs5ajvRs95oeolQXIqMFTjTCKbLkhTJTDASvvGGxdQUNpULXIIDKTBjan+gqdlj+37VX/lWnf5Dg/oKnZY/t+1V/5Vp3+Q4DFbBjV3U72UXZzyVqTpPkymZz1HdiZ7r82l1Bx+owVONMs0uXKSWSmGAlRcjtglQUNpULAkESWfYq9lgAn9X2qvA/8AStO/yHAYr4Mag9ln2YHZ610ylmev5lzfqHEfomcKxl9hMCowkIVHiyFNtKUFxFkuFAG4ggE3sAOMI3bm9mxoR2Y9AKjqpkXNefJ9Yiz4cRlmrT4bsYpddCVFSWoraiQm9rKHPrgM18GNksoext7L2YsqUavyM96oodqUBiWtLdUpwSlTjYUQLwSbc+uGX2k/ZM9n/SPQjO+p2Ts5aiSqvlijv1OMzUKhBcjrLSdxC0oiIURYHooYDKHBjUTsf+yu0V117O+U9V9Ssy5/pddzC3IkORqXUYLcYMiQ4lhSEuRXFDc0ltRus8qPToJen+xc7LUSDIlpz7qoSy0twA1WnW4BP/mPwwGLuDF0/Z9+z6T2sRUc+5+rk+jZGo8v3LbBCUyqlJCQpSG1rBShCQpG5W1RJJSLEEjSaP7LPsLssJac0WdkKSLF1zMtWClfE7ZIH3AYDAbBjY7tJex70greVptd7O8iflPMEFhTrFKlzXZlPmlIJ2FTxU80tXAC96kj9ieuKv8As8uwpo52sMu5zd1RzDnKj1zK1TaiGJR5sWPtaW2bd62/GdWFb0OC9wPCRa4OAojgxrT2gfZL9mzSXQ/PeptDztqTIqWWMvzqpCam1OAphx9plSm0uBMNKikqAuApJI6EdcZLYAwYMGAMWP8AZ0f16mlv98pH7zfxXDFj/Z0f16mlv98pH7zfwH6GcYzOdvDtKdmzPermS9NNPcmVTLsbUbMk5c2rQZbrwccqDpUCpqU2mwsLeG/xONmcYR6uOgZr11bt1zzX+f8A297AbgZHrU7MeTKFmCptsty6lTY0t9DKSltLjjaVKCQSSBcm1yT8Til/b87b2vHZi1Hy3k7SXJ2UK1FrNJcnvmsQpTzyHEu7bJLUloBNrdQT8cXF0v8A6m2Vf7zQ/wBxTjOz2nlv54LJNwD/AKGZNr/7dgLJ+zbzPWM8dmv9XOYYkaLVMyZrzDWJrEZKkstvyKi86tLYUpSggKWQAVKNrXJ649PaEdqDUXspaT5fzzpnRcvVOpVbMjVGdZrcd51kMrjSHSpIZeaIXuZSLlRFieOhHD7MKx7JlHt/6Zq/78cxN+tWgOkvaIy5CylrFlQ1+k06cmpRo4nyondyUtrbC90dxtR8DqxYkjm9rgYDLXSntQ629qXtsaDVnV7J+WaKMuTqi1BVRI7zSXUvxVlXed7IeJt3SbW29Te/FtjMZp560M0s0B9oH2fcr6S5WXQ6bUEzZUlpVRlS+8cSy8kHdIdcIsPIEDGlmAqx2FdS896gTtdabnXM82ss5W1UrdIpBlr3riwkuXQwlR5KE3O0Emw4HAAEc+2My3HrvZbps5W/3qk5ohyYyUEDepbTzSkm/ltcJ4tykeVxi4mRNMchaYtVpvIeWY1J/VDVpNdqhZUpS5k+Qrc68tS1ElSj8bAAAAAAYzb9rLrLm2sKy9pLWtLazluiQpTtbi1eovR1oqrzbS2QGO4ccSEpS+okLUF3Um6Ujkhcb2fWU4+TexzpfTI7QbEujJqixuJ/CSlqkLNz6qdJ9B0HFsTvT6s1UJ9Tgt23Ux9DC7G/KmkOfmWMIGkGV4mSNKcn5PgMFmNRaFBgtNlRUUJbYQkAk8np1POGBoNnB7MerOvVJcWhSKHnKHFY23+oaPBve/nvC+lv4SFXu3r2hNWuyJ2g6XqFpDlrLlZl6h5Wapk9qtxX3kNppsl1aFN9y+0Qo+/EK3FXCU2A5vZ7sW63Zz7RPZ4y9qxn+l0in1uqyJ7MiPSmXWoyAxLdZTtS644oEpbBN1nm9rdMVn9r5QYbWUdNM+qbPvUGtyqOly5sGpMcuqSR0NzFT1F+Da1zeYPZiq39jXJ6/WdWT/8AuUjAf32gvah1P7LGnWV81aV5fy9V6jW699FPM1qM+82GzHdcugMvNEKu2BckixPHniLvZu6xam9pDVPVrWnVXK9DpFT+jaDl9gUlpxpkpYVNdWNjrzqwr8M3c7gk8W5Bx1+1vNtLdOOn/jojr/cUjCP7JT/UzVTn/wCeYn7hgLGdu+pTqT2QtU5tNkuR5CcvvoS42tSFJCiEmxSQQbE4kTRKXJn6OZHmzXVOvv5ep63FqJJUosIuSTyTiMu3/wD1nOqn94nP8JOJI0H/AKieQ/8Ac5Tv3ujAU17TWXocP2ovZ3zMyyEyanTpUZ9YV9ZLDcko49R3yufPj0GNBcUT7UiL+0a7M67/AFWKn+5uYvZgKsdhXUvPeoE7XWm51zPNrLOVtVK3SKQZa964sJLl0MJUeShNztBJsOBwAAn+0Zy/TKxk/SSdUD4qZqvlx5scbVhb5aWlV/xdrhPFuUjyxY7ImmOQtMGq03kPLMak/qhq0mu1QsqUpcyfIVudeWpaiSpR+NgAAAAAMZt+1d1r1Dn1nJemCdNa3lOFSKv+qSmV6e7HWmoS46FIQqOGHHEhKO9KiHCF3KboA6hqYAAAE9AOMUm0A1eyvpV2i+0XSdddWKDlRydmmLLpEfMtcZgB+KYwCXI6ZC07kbQlN0XF028sSz2Su1/px2mcmw0wKrHp+dIMZKa1l590CSy6kALdbBt3rKjYpWnyUAraoFIfGtfZ00a7Q1B/U/q1kWBWkNpIjSyktTIhJBuzIRZxvkC4BsbWII4wFVvaS6y6I6qdkfNGVdO9X8iZprzk2luxKdSMxw5kpzbNaKyhttwqNkbibDgAnGQULQ/VaoJCoeTJboPSzjY/OrFye0l2JKz2OMxwszUyS9mbTyqyBGj1N5tIl0988pZlBICTuA8LqQEkgpIQdu73yrUGXw0uMuyCkFJwFRVdmTXdMRycrTmeGGhuWvvmbAev18azexwyTVMqdmuv1OrNNtuVzNkp5pKVXUltpllghXlfvG3OhItbnyEE5zzC7TchVF1K1o/AqTe49OcXY9ndlt/LfZGyOmUoKeqqZdXKttrpkynXkfchaRfztfAWC+lGvpwUTjvPdPeuvO3ft6Yzx9thlRqo6Paf5qagodmQMyrp6HtgK0NPxXFqSFdQFKjouOhKU+gxbiNnmK92vZ+niXrvxtP41SU3Y8JXPdSDfp+Ifj94xGftRMuP1/scZtkRIhfkUeVT6ikJ6pQiU2HFfY2pZPwBwB7LJCm+w5p+hYspL9ZBH/8AlZWIe9tLTptU0XyBCgMF59zNh2oBAv8A0m/64mX2XR3diPIR/wDtFZ/7UlYjX2uitmm2nCj5ZsP7zewCP7FqgvUnRDPr82KGZas3mO5cgq2ohx1AXHxWfPzxLXtTqvVaL2L82zKNPkwpJn0lAejuqbcSDOaJspJBHTDD9kGrdorn9V7/AOjh794xMS/7QXTau6xdnKXpdlmZT4tVzLXqPBiPVBxaI6HDMbUC4pCFqA8J6JJ+GAsJQy4aJTy6oqWYrW4k3JOwXOKEZyyLTpXth8n1cwrKYyL9NFSCAFvhMqMFruObJIHrdKT5YjVPYI9qIgJQ32y0oQkABKdRsxAADyA93x69mDS/W/R/2h9Cyj2gdRxnbM7uRJU1qpfTMyp7Ii3VJQz3stCHBZbbqtoG0b7g3JwGospam4zq09UoUR87Yqz7N2s1WuaB1aVV5r0p4Z1zAAt1xSzYzVqIuok9VHFpZv8ApN//AGpX5jip3syf63yr/wC7av8A77VgI59s/l52q9mXL9YYS1uo2bYzzqlGyu6cjSGiE8cnets244Bxe+h/6iU/+5Wv8AYpf7X7+tJc/wB0ED86sXQof+olP/uVr/AGArXSdT89o9o3XdIFV+U7lB3TKPXRTnFFTTE5ExLQcbB4QVIWrdbrtHph89tKGxO7JWrrMhsLSnJ1UdSCPx0R1qSfvAxIsTTjJMHP0/VGNl6OnNVTgM0uVUypanVxGlKUhoAnalIUonwgXPW9hip/tPNbc+6e6DVrJ9A0prMqk5rQmjVDNK3GFU+Cw9cLSUNuKeC1gd2kuIbbBWPEo2QoF32VSSnsQZGSoWIlVj/tKRhB9pxqfnDRfLukeqOQqTTqlXqBnZbsOLUWnHI7inKbLaIWltaFHwuEiyxyB8sOT2WwCexTkkDp75WP+0pGGR7WL+ptppf+3ZH7ykYBV9nr2yNau1NXM/UfV7KeVqIrKrFOdipo0SSypZkKkBfed9IdBADKbWt1N7+VkO0NqDXdJ9Dc9al5YiQZNWyzQpdThszkLXHcdabKkpcShSFFJtyAoH44pL7Ksf8A809abC39J0L/AApuLcdsz+tQ1a/3I1L9wVgKA9nrtt68dqTtaaKZZ1XyXlGj0+l1WqVSG9Rocllxxz6Gmt2UXpLoKbLPAANwOfLGsK/qK+RxiZ2GnQvti6LpAHBqf/ZUvG2nXg4Cp3s5HEr0z1CKTe2pmY/30Thve10SpXY5qqUi5+m6b+7Yt3lrJ2UcmRZEHJ+VqRQo8yS5NkM0yC1FQ9IcN3HlpbSApajyVHk+ZxUj2txt2Pan/fum/u2AtNpV/Uyyn/eSF+4oxy605Vi550gztk2c0XI9by/PgOIBIKkuMLSQCLHz8ucdWlX9TLKf95IX7ijHdRJzdYRWYS+fdJ70NwfNKVf4LgwEe9kTLj2Uuy9pZl+U2G5EXKlO79I6B1TCVL/6SjiT67/qJUP7ld/wDhDqnu+S8pUekxF7Wo8mmUpo9LpL7TVvtTfC5XOaLUP7ld/wDgKleycYZZ7FWVlNoSlxypVZTtupV746AT9gH2Wx09uauVfKWo3Z7zdJzAqiZTpmeN1cqDsn3eHGSphSUKkOkhCEEFabrIF1W88VY9l32vMoaS5fc0Q1ZrbdHpNUmKn0Cry1hERh5YAciuq4DQUob0rUdpKlglJ2hWqNUpVCzVRn6VWadBq9KqLJbejyWkPx5DShyFJUClSSD53BwEeJ7VfZdeOxHaR0sWVcWTnGnG//AF2KXey1cijtGdqFVNdZep86vMyoT8daXGXo/v1RLbja0khSSlYKSOCDfHb2o/ZX5OcRO1O7NFPTSaxGSqU/lNbl4M6xKlCKpZvHcN/CgnuuEpAbFzho+yWqaVayalwlxlRXXqNBLjDjakONLaedSpBB+qQVWIPN8Bcft7zjA7HuqroJHeZekMcAH69k+fzx+dXG+PtVng12Hs9oJ/XpVHQOP/vKOr/4cYHYAwYMGAMWP9nR/XqaW/3ykfvN/FcMWQ9nMkr7aulqUjn6Rkn7oT5wH6GMYNawuEZz10RbrnivG/8A7e9jeXGEur9MlrzfrksMqIVnivkcdf6fewG2el/9TbKv95of7inGdHtQlbe0Dkg//hqT+7jGjOmaFN6dZXbULFNHhg/8CnGdvtPqfIla+ZHcaQSn9TckXtfnvhgLDezBN+yXRj/981f9+OYaPtaM/wCedO9Csn1XIWfsw5SmSs6R4kiZRKo/BecYMKWotqWypKlI3ISdpNrpB8hh4+zHjux+ydRkOpKVfTFXNj/djuLG52060+1KprNG1GyLl7NVPjPiUzErdMYnMtvBKkhxKHkqSle1ShuAvZRHmcBjb2Xc65gzv2wdGp2adSMxZwlx58htuRW6s/OcZSYjxKUqdUopBPNhjbPFMNcNItLdNu0t2bX9NtL8p5WcmZpqKJTtEokaCp5Kac8QlZZQkqA5Nji5+Ap/7PKrVSdUO0RTp1QkSI1O1jr7URt11S0sIU4FFCATZKd1zYWFyT54/ntMclUvPGmOnVKqLRWXNSKHFQkAELTJcVHWhVxykpeJsLchPpY+Hs621orfaUUoWB1nrwH2LH8eJm7RGWWc2VDSykyI7bzbefYE4pWkKAMZl+QlVj5hTQIPkQDgJeYaSwy2yno2kJHyAtiO9M9Csr6V52z7nuhVquzJ2olTbqtTZqD7TjDDyEbAGAhtKkp22FlKWeBziSMU57JHaL1N1c7U2v2Qc05rNRyvkyoIiZfhGBGY902SHmXgFobS46NzQF1qV0uOuA6van5ebrHZDrlW9075/L9UptQZIRuLd5KGVrHHFkPLufS/lfHd7LtW/sW5LX6zKwf/ANykYlHtc5Vl517Mep2W6dFMmbKyxPMRkEAuPoZUttIJIAJUkDk2xFfstUqT2J8kbwQTKq5//cpGAj/2uZtpVpwfTOif3lJwg+yQqUFwatUdD95keo0+U41sUNrTjTiUKvaxuppwWBuNvPUXcnta4jkvS3ThDaSf9GrYNhfrCk4hX2empeWtFdf8wZLzlKRTmdSYcKPTpjytrPvsZTpQwpXRJcD6wkmwKkhPVQBC6Xb/ADbsc6qX/wDQTn+EnEkaDm+ieQz/APhynfvdGPrXHS2LrZpHmvSmXV10trM9Ndp5moYDxjlY4WEEgKsbG1xf1HXDgynl+JkvKNIyvHkb41Ep7EJDqwEbkNNhO4gcDhN8BSrtRuoPtHezS0FgqTHqRUm/IBbct/Di92Mss2a0UXXL2rOm0jJs9U7L+UXXaEzISPwL8lEeUuQ62eqk7lBF+h7q4uCCdTcBT72eNWqk6odoinTqhIkRqdrHX2ojbrqlpYQpwKKEAmyU7rmwsLknzxye1IyhSM36M5KiVZ6UylOfqQyHYqkJcCJBXHcAKkq/EeURx9ZKSbgWP37OptSK32lFKFr60V4fcsfx48/auyalTuzDHq9HWW5tNzRS5jDgF9jiHCpKrfBQGAQab7IDs90urRcx0XVfWGmVSIoPRpkKuQWH2F2+shxEIKSeeoOJN7LWtuaq5rJq52bc2VeXX/5lciCil1+oKa+kJ8V9q5ErukIbW4hQPjShN0qFwVAqVNGjOqeU9ZtNqFqFk2qMzYFUiNrVsWCph7aA4y4B9VaFXSpJ5BGGfpd2ZqFphrpqdrpEzJNnT9Slwy7BcZShqClhG0hKgSVlR5ubWFhbzIInb5y7TcydkXUqPU2t6IFJVVGjuKdr0ZaXm1XHopscdD0PBOModKs60hUGIxInIS6EpTa/ONRPaA6qZPyTobIyJXJkV6qahzIuXYVLU8UPSmH5DaJSwE+IJQypZKuBcpFwVDEb67dgTsjaa6B5/wBQsoaTuQK5Qcq1Gp0+SMxVVzuZTUVa2l7FyVIVZYSbKSQbcgjAVH1nrDEbS2dIZeCg81ZJB63GNV+ztlRzI2gunuT3nu+do+WqdEcc2bd60MIClWubXNza564xkVFq2o2Rcr5PQ+pt2v1KJTEuAbtin3UNg287b/yY3XgRkw4MaGgAJYZQ2AOgCUgfwYCOG+z5k9rtEu9pgViunM7uWv1LGEX2vo8Q++Du4N913nebx17zb18OPLtUZTkZ57N2peVISW1SqjleoNxu8JCe+7hRbJsCbbgOgOIRqnaH1Lie0mpegAzg21kWXlUyvohUSKC7UO7dc3JeKO/J2I3bAu1kk2sCcW4qsJupUuZTnU3RKYcZUPUKSQfz4CrPstDu7D+QD/8AX1j/ALUlYir2xlQap2lWnb7qrAZrUfuiPfx4mz2cmWZWS+yZlzJ813vJFDrOYqa6vbt3LZrMxsm1za5SeLnE65300041MhxqfqPp/lvNcWG6X47FbpTE5tlwixWhLyVBKrEi45scBSn2OUlqXoXnt5pQIVnd5XXy9xiYmX2hOpVd0d7OMrVHLESBKquWq9R50Rme2tcdbgloADiULQojxHooH445tNc8aTaPdq/NXZnoGXMt5LZr9EpuYqHCpkJmAxNk2ebkoS22lKC6EMtK/ZKSlfFkHEldpvQOk9pnRus6PVmvyaLHq7kV736Myl1xlTD6HU2SogEEoseRwTgH/lSqSa5likVqYhtEifBYkupaBCAtbYUQkEk2ueLk4plmd5tr2uOWEuKsXNLihHHU+8yTb7gcXOoDFMpMGPleBMS6ujxGGFIKwXEoCdqCoeVwg/ccZsdsDVOHod7TzTbVKuKloodNyrDYqqo+42ivuz2VLUkfXSgrS4U8n8GLAkDAaazf9Jv/AO1K/McVO9mQQez5VyP7dq9++lYtVTKpS8w0mNV6NPjzqfUGEvxpMdwONvNLF0rSocEEG4OI97POhtO7PuRJWR6bXHas3KrdRrKpLkZLCgZUhTob2pJvsCgndfnbew6AK1e2ElxY/ZObYfkNtuSsyQWmEqUAXFgOLKUjzO1Kjb0ST5YutQ/9RKf/AHK1/gDGYvtk9acrV+l5a0DoMxE+s0epDMNYDJ3Jg2YcaZaWRxvWHlr23uEhJIAWm+ndFSU0aAkjkRmgf/cGAqlRcxVeL7UXMWVGZjgplQ0li1B9jeraX2Z4QhW2+2+11Yva/TnEqds6LHl9k7VxElpLiW8n1R5IUkGy0R1qSefMKSDf4YhyntqHtZqmq3B0XSfs+k2hiaO2Kkq7KGr4A5/UVWD/APpHMBFnssCVdiTI6j5y6x/2lIwyfazkDTPTUk2/0ao/eUjD19lalSexDkXd5yqx/wBpSMRt7Y2TKg6LafzYiyhxrOaCFW6H3KT/ABYBveynX3mp+s6r3vDoX+FMxbrtmf1qGrX+5GpfuCsUo9jnVZlazlrJPmpQHDEoQO0WH1pv8WLsdsltTvZS1aQkEk5QqfT/AGhWAyk7CTm/tl6ND0NT/wCypeNvV/VV8jjEPsIRH2u2Zo6paCADU78f/dUvG3i/qq+RwFZOwLmrNubdPM9Tc35qrFdkRNQq9CjvVOc7KWzHakFLbSFOKJShIFgkcDyGGZ7W7+s9qf8Afum/u2HJ7O1hxjTXUAOJIvqXmS1/hLUP4MN72tTS3ex7VdiSdtappNv9uA/hwFpNKv6mWU/7yQv3FGGPolmeRVtTtccuyFptQc5RG2EjqGnqLT3ef9+pzD50uQpvTXKiFCxTRYQI/wDUpxXHs6Zikjt09qTJ7pSI6XcsVNkW53qpjbbl/hZLduPXATBrzmVijTdNqI44EuZhzxAhtgm24ttvSCB68ME/ZiSK5/qLUP7ld/wDisvauzGyjtH9mHJIdPfzs31CrJbCTYojU91ClE9BYyB19TbocWbrSSqjT0jqYzo/6BwGT/Yj9ntoz2oezvTNQ895vz1AqDs+XEXHpE6G1HCWnClJCXYrirkWv4uvpifcw0d72b0rSyg6eai54zdlDPOb42WZ9EzbUY8pinsPJID0JTTDSmFIUEnbctqG4FIJCgz/AGN2r9Ec01r+h9ZrLTVcp9Tcq9LhukIU9CdQgL7vzWUupWVWuQHE+RGLddo3sz0LtGvZBXXMyTaSjIuZ4+ZEJjMpWZhaB/AqKiNgJt4hcgA8c3ATL1GMudAc0ZA0H9ptrTDzXnei5SyzKgz3e+rFWahRVy334ckJ3vKSkru6+UpvwCqwsMadVisUnLlJl12u1KNT6bT2FyJUqS6G2mGkC6lrUo2SkAEknGb/AGMKbpd2o+1P2gNQM86bZZzVR6hIhyKMK5R2ZyERw48y26hL7Z7suNtNqIsD0BvbAOr2nfaB0Oz32RswZYyFrPkXMlVl1GmlMGkZkhy5CkIlIWpQaacUpQATc8cDnyxi1jbn2kvZ90FyL2Nc95nyRojkHL1YiO0kR6jSstQoklkLqcZC9jrTaVp3JUpJseQog8HGI2AMGDBgDD70HdrrWsuTUZazFUqFUpNYjxGahTZbkaSx3yu7UUOtkKTdK1A2PIJHQ4YmH92fyRrjkEg2P6o6fz/69GA0O/mVdpVMzvx2ptVFM7r7P1Y1Hp6fr2FBvRyGzRahBrEuTUJdScdkTZkp0uvSH1qKluOLUSpS1KJJUSSSbnnEsGoOJQdi/F8fTCZKdU4C4LqPQgC/JtgIPqeRO0iXwKP2mdT4UNsANsNZvqCEIQOAlKQ7YACwtjupen2b5jzc/UTPmY83VCOyWmZFdqr81xlCjcpQp5SikH0B5xKD77oQFmwuCD05wnSpRNyVC/BHywET1DIusdJZFM031wz5liloWtxECk5jmQ4zalKKllLbTiUAlRJJA5JJwl/qR7VQUB/PUaqH4fqyqP8AjsTD7wSeV+l7+uPsSRs8CTe469L4CHpOQ9a57sCqZi151BqVSozq36dMk5lmvPQnVIKFLZcU4VNqKCpJUkgkEjzwN0DtOl/vj2o9VO5ve36sqj0/4XEqznEIR4VhIUnxeI8Y+I4IaKChSkm3Px9bWwEO03IesWW0zxkvW7PtBdrE1ypVJdOzHMjGbMct3kh7u3B3jqreJarqNuTh45e0x7RmYWmpEvtKanSHoyu/jOOZtnrLKygp3pPenadqlC4twojoTh1lookp2c24sOlvX44kPI8kMtXCu72D1tgIMnaedqOmVAB7tR6qLaBFwM5VEj92xxU3R/UDL8io1jJmqeb8vVmsKU5U6lTazJiyJzhUVqU862sLdUVKUolRNySepxPGYK+0uWpkJKiok+pHy5+WEhE9MkqSlJNgVC46n9BgIRRlvtKsSlR6r2mNUZUV0FCm3c31BSFpPBSQXbEEeWORnIWsuTqFHoGn2vGfst0qJvLNPpWZJkOM2VKK1lDTTgSm6lKUbAXJJ6nEs1KaRILSwE255JtfyxwVCoER7i4va1+P82AjNjL2ptbVEY1N1czjm+LDkCSxGrlelTmmngCnvEoeWoJVZShcC9iR545NScp0LNUcUp5pC5ChZKAORxa/wGF6vZnRHPu8Qh2R9W34qPn8fhj1yLQjVag3KmJU884vxE4Be0oq3b5ptIZy9p5rxWDTIws0mpQ4lTW2Cb7Q7LaccsL8DdYDgWAAxKte0a7ZGqOT5kTXDXSq1CgJZW5KgQ4santSUbSC26IjTfeoIJuhV0nzGJ+0LykqlU9hzuAA4AtSE9fhiYsxhD2WKtD/AGcJ5ISeCCUG1/TAY2Zy0zm6Y5/qUXJdaqNAqlCnyG4VQpspcWTH5Ui6HWyFIJQSOCOCR54TWM3dp1ySL9p7VXYT0Ocajb92xN/aohIgawVuQgEJlpjSR1tdbDaib/MnENsOLL5IVYYDhpkPW3KrdQXkzW/PtEcrM5yo1FVNzHMjGbMcsXJDxbcHeOq43LVdRtycL8Snav5vipo2pms+es0UtbiHVQazmGXMjlaTdKu7dcUkkdQbcY6oU1SiloqNv0/kw5qUXfe2ja6NwA564BEplE1X0VnPZk0O1Jq+V33/ABPsxHQqM+qwF3I7gU04QBwVIJHljse7W3tAStUZ7XtQbIIKkZcpCVen1hFuD8b4eeaEFmmd5u23SOLeVuuI4lOWClFPh+4364CLs10PMubM3QM5aq6g1+qVB+dHM6tvzHHpcSOHtylMmyijYCtSEoTZJHhT5YuT2pu29kLOekKezf2d5uY8wM1WCxTalmaqCQSIYNnWiuYPeH3nEp2rWtI8LhIUVdK01+Sw9HU24kKt8OnGPDJ7NPZe7xuOAoni4ucBJeUNO0PZUgxYUyREmwFNvxpMZxTbzDyCChxC0kFKkqAIUCCCAeMfNTyz2nUylLj9qHVUJPIQM41EfZ+vYeuTZCGorb2xZKbE2NuL/wAmO2t1h0SAttY7oC9iLk4CFKzkDUlmvM59k6o5sfzhER3bOYFVqSakyChSClMkr71I2LWmwV0UR0Jx6UVPajmuqce7T2qwbT5HONR/x2JSn1CNV0iM0hIV9ZVz1PQ4+otPMVsqYQpKFggeLg4CFJCdfsrn6Gy32htRqWwt96StiDmqc02XnnFOvOFKHQNy3FrWpXVSlKUbkknobk9qPu0vK7UeqxSobhbONSNx/wAN8cL2YX0JrG+w4JuP4sLzaiaalRCeOvwGAjar6dZvzlNZzVnDP+Y61mGEloRqvU6o/Jmsd0orb2POLK07VEqTYixNxziQqJ2jO3JRjFyzT+0FUVQmEBltcukU6W/sHHifejrdWbfjKUSepOPFM73VQStW1AA3YUqJGjT5heQnhPI5IJtgHBRtFtZpEupZtj9pDPsCtZjeEyqyIOYpUQynALArDS0pskeFKbWSkAJAAAwiak6H1NtkVzUPPdbzhVFx0xUTq1UnZzwYSVENhx1SlBIUpZCQbAqJ8ziZMkRZsqW1DD+9pTe4fK9/yYR9d47tPhMtOdEiwF/P9PzYCtWQ89dpDRFqRRtENXqtQ6WpanBTVtszIjaiSpRbZkocbbJKiSUJFz1vh0VLtF9vXNVOk0Wu6/VBqFKQpl5dPpVPgvhKhY7Ho8dDqDzwpKgR5HDdTMVEkFzgncRxzf4YUHM0d5F7kNgEAg364CPFaYQkw5RqchyXPmOLekyXnC4484skqWtajcqJJJJ5POOXM2rfaSpU/wBzidpvVJASPqpzlUAEjyAHfYd02o92hx0kBO0k3xBNUrMmq1N59S0qLilLPAslI6k/ADAKi9StbGs0rzyNbs+DMxg/Riq4MyTPfjD37/dzI7zvC1vAVs3bb82vh1Qc1dqDPVMl0av9oHUmdSKlHXHlQ5+ap7zMphaSlbbja3SlSFAkFKhYgm/GEHJmW5NXnNS5yUJjJb74AHhKLnlXxNunxxMWWKhl+FUY/wBLFLMEEKCClTiSB+yt148rH5eeAZdHGvmRaFHy3kPX7PeX6RE3lmnUnMsyJGYK1la9rTTgSm6lKUbDkqJ6k4R83O6252pbVP1G1azpm+FEe96Zi1mvyp7TToSUhxLby1AK2qULgXsojzONJtN9LtAdRqNHlKy3TXloa3Oe7PFhwD9koNged+uG3qn2SNKXWlP5UzaaFMWhZaZfSZLC1AcDvEjejpybKwGaNBzVqXpw/NXprqTmrKDlRDYmKolYkQDIDe7uw6WVp37d67Xvbcelzhx0fXHXWrLeoOfNfNR6tRai2qNLizM2Tn2HWliykONrdKVoIJBSQQQemF/U/T+RR5suJJS0mowFEOd2AUvNgjxpI4UCOQodQb4h6U6WVFKVAKtu+0fDAWHYoM6NIplcyLmioUOrREqMOp0qc5Fksb0FCtjrZCk3QpSTYi4UQepw44rfafKfeXe0/qqWz0H6sajz/wBdiEtK9QFw5seh1JwmO6sBpZJshXlx/Bi1VOe7+jbybBSeoGAjmh5a1yo7D1Pydr1qDQ2pUl2a+3T8zTY6HZDqtzrq0tugKcWokqUeVE3JODNWW9XK7RH8u6i6457zRTnFJW5Bq+YpkyOpaTdJLTrikkgi4NuDiR6QsNSVG3Nrjrz+l8Jmd27NAkq3kevW+AjmNWe0m5IREp3aU1PixmQENstZwqCUIQBYAAO2AA8sK1NyTrDBrVRzdSNac8Qsx1lttNTq8fMUtuZNS2kJQHn0uBboSkAAKJsAALWx80qQqPK+sSbW4xLNAZEmDv4KrWN1euAg7MFG1il1ym5jr2tWeqlXaD3ppNSl5iluy6eXE2c7h1ThW1uAAVtIuLXx7U+udpiRM2Pdp3VJbR4UhWcKiQQfLl38+H5meMpMw7VhQPn0vhsgPx5O5sgA+GwOAS2NFosBiNPyxW5lMrFOIcjTIL62X46+gUhxBCknr0OH9A7QHtAKWw3TKNr7McjMDu21S6LTZTpSOm5x6Opaj8VKJx25TcKI70qQkrA+HF/j9+HDS+7WkrYbUPFa4684Bh5mHaM1yVGh676w1eu0xlYUaalLUOG4QoKClsRkNtLUCkEFaSRbgjnDsh6NZoolNXK0q1FzLk+RKbbaku0GqyIK30ovtDhZUncAVKsDe1z0vhzIaRvUlaLLNwD1w86E8WYzIXcpHQE9QD+TAVP7W+TNc8m6AmrZ015z/mak1WtRKfIp1WzLMlxnfC68ne044pKtq2UKFxwUg9QMUVxp77RCSt3sswW7oKE5whFIT+L/AErK4OMwsAYMGDAGH7oEL635CA/tigfu6MMLD90DVs1uyGq3TMUA/wDXowGtLzKy0sG9k8kkcYR3Hbq4XYEDr5/H0x1VKfKS0oIUdirApAFj9mG+JZLpQtflxY2GA6KjKS00lN9xuTwq9sJPvCnSQ2rcknkWvbBWVrbAO8qSRwPJJvjhgyFNhxwkEgevX4YBQdYKGQpY8r9OvlhP9+UgnyUDwbcH+Ppj5lS3XVlSioJIttPAH3YTXVE2JVcC/A8sApe9NrcCXCCTxfywoOupLJS0jjb9YC+G5tuQe8uLX3YWI9QcRELZUpQIFz6D54D+ie20Qs2Usn63oPlhzUKoBmO4ptRNkkk3Fr2w2fo5txJVYAmxHix3QFFpotBwEgdLYDjqjri6ip0uEA82APGPeHNQp2yQRsB3KFun6DHI8tKnkqUrzBte+P4wopeSkgAWvcDkYD+1RbZkWS2Sem4q+OI4zvmiYxJcpNPaLS0gBxZ54I/Fw+q5ISC2Wyr048/jhUypByjCy9Jz5mx2PDLnftx3pCiklLagAlO0ElSlbrcXsj0vgIMo1IlTX0Fw8Hkknm/xGLKaMZGafeYcknalNiE+v6Xw6aLl3KeqMeBLptLh1SGlna5Mp8dSJCFXIuoghRt+2SL/ABw+adkCrZJmtmBT6hNgr2OBQQELSrkBJSopTyOeo56jATpkOE1Fp6FxrFu1rj0GFOryQy3IcWsAd2vg+XHnhs5UzI1T09zMeVFeIIMeQgtLKR+MAv6w9SCRj+ZwrsaLCkTZhKWktFakJBKlADmwHwwFCu1qVSM00KuOJTuqmX4bywD0WNyFD7NoxX5DhBLYP1jwSeMS52hMx5hnihyqvQUt0xhMuNTpSVf6YaTIUTfkgFO4DphgZyyVNyzRKFm2NIE2h5jjKfp8sDadyFbXWVpudq0K4IuQQQQeeA4KcvdJF1g2I6HD5pSld+1sJuB0PTEY0WaPeUEm3PQeuJDgTEJUkghXnxgHPm2Uv3PuUrC0mx2j44YM0hLQSCVefTDoqb7UxoE3FgPO3Iw3JjaXiW9u2w6JPXnAMKsyFJUpPAB6AnChld9IeSpIG7i2ODM0MNqGwH1v64/uTQlcxCLn63TqTgLGZRbU7CQnafALkhNxbHNmh5xhKzuHUgWHTz/hx2ZZkpgUrabKuOOOcIOYail9dgm6tp8/X+HAcdAMuVKK18LT0A8/hh11dUyPDCpLgCLcEDzHP5sMymSXYG6Q2q1h+N1H2/w4dCHVVamlc2QShQKUg+QHpgIjrEz3iqKWhZNlWvfDmhzQYYTtPKeLjCLVKc0mou7CRZfHpbCnHjiPH5KjYc8XGA/kVapMsNvWIWeScPmj0mJGZ/AbytZuLeWGVEt3wUE2IN+RiUqK2ma3HcZSSRa5CeicApZfqFTp81LjVwEnz9cNbWHM785QjSFk2HAPNsPTMk+NTEBTS0bgjoPXEC53qT86oqdcWVAn16YBuSF777eOnrjwaQAld0nyBVxz8/vx0FtbiSo2sR1Ax8bbI3G9uflfANrOs1yn0GW8jwqUnYCf2xt/HxiN8l0B/MeZaLTJzC40GqSyHJTqg0hbKDdY3mw+fPpiVM7ZdqW6l0+bRzKXOkotDMgNuLBBICrm6QQLi+0kdCL3x0ZozlpVpvlN7JlGVJOZFwlMO08hLzMSW7wsokJNySktpIHA7tQub3IJNOQxDbq0aFIQ+370qO28gjattBCdwPobflxKmirOQ6O8jMGd4bk998gNxAypYQCbJVfoD0t58Yg7KH9Lx24ZVuVdTSiORvvyb+fU/diXafCEuEuG9HccacShBbQSlK9vQ/C38JwEop15g5AzSqrZdQ+aVHcQ2tt1oNO+JXKRb6wsbgni1ji20TWzTeFkqn5sYjuuwKm0qSi0FTy9wNnAogbUkG97n5X4xmjqVTnKZT4vfuqS5IfusqUVHhNhuJ62BFsXM7GlOy7m3JU3KdXcj1NERbM1trcobA4kpWkXserYJHS5GA9e1LkfJOqelZ1UyFTlMzaOgOyG24xaU7Gc4WVJI4sCVfJJPnc5gZ1jIYcZkhgIUUlLuwW5QbXt5EgC/wB/njfdrJ+Xl0F/L66U0KbJiGE6yq1lNFJSUW9LKOMUO1FkI6aZ/r+UgkuJpVWeaZcJ5U0qykEjpymx+04CFW55irQGCtCwQUqHrfF0tGqs/nLTVqoMkOyIQUzIQDc+EA3+Fk8m/kCegNqNypQCk7BypQISBe3BuRixXYqz2xRs6TKXUX0tQnIbr7qHDw4lCFXSkHgrN7C/F9t+BgJ2prpTJUVLAIPNvMeuEfOkmW4gdAk3Ix9Uieh6WohIAWqw6m38mPPOklASltaQFEXKbHjANGnPOLktgm1iLgeYxM+WrIpFieTxf+HEMQFoclJKbWBH+bE5ZbQ6ujFJb2gpsDfANrMDYcWpSU2ChzzhERAaeWjbe673A6i2HdWYipjCksg70nkAemEunw30LDL7ZUpPI9cAo0qnuNsJb2kJVYcDqMKrMWTBdB2BKCfqDm+PWjxn0gIfYJA5A+OHPNpxmw2X22/AybFVvLnp9uAR2kvu/WasFXFh+f7sPnL1HW/HDyVOEJPNrGw6dPjhJptOWpSXrcAAAA2HX+XD0y6xKpjwQpxKW3QLX6H7vtwED+0egtweyxTUJQQo5ug/I/0tL/LjLbGp3tJ/D2W6Y2p3er9V8M3/APZ5eMscAYMGDAGH1oSrbrTkZQNrZggH/r04YuHtogQNYskkm1q9B59PwycBqpMkqDWy3HUAeWG6+Enkm6lX8+uFFyWAgosCFdThNc4IJHIPr0FhgP48lx1JLpuE8Eq55+eORbieiSbXIuRjoedUkEFu9ySOPh+XCe+sWtsA8rE84D5fcSobd3Px6Y5HlA+IAA25x9b1dCbDm6rY83FoPhB6+g+OA8kvHhKrC56ixvhcpqCpkq4PHJGG+EgmxJIvyABhWYlJZYCEqAuOpwC3GmtsNlCiFeEkHafX5fPHA5NSXFqR4UngfHCJOqbo8aXVA8+nOPOJUFvKF+STz5YBeYS08SVbQOo+/BP2JFwVJFhfnrhOdkqQOAbfjDjHBIqRVYFNwPP0wHPX5K41PkvFQJbbKU8dCeB0+YxzVGkVyujLOWJFJXPjpaDMCNvLTO9e5xS1qIsDa54v0Pxxx5ikMSqY6tT7SFMrRtBVZSr36Dnd6fC4PQHFnNBqSxqPQYs3OVJRMp1HbMWK2pobS5dSku3HRQ3lI3C1vQjkIs7O2Y6po/nCFVkxFQqPXpCoyIr7u5l0JUgLW25YEKRvQSClNwR9l739RIKclT8202XAqTMbchktvthK1j9tusBc25scVK7QVMyhGyQiRkzKsWM1SZJjNzGgVBD6uXEtrFrrISArrwPI4VOzFScyZiy5+pOvQH1UOox5EJ/d4FodsV8XsUqBI5/bfDgEXM2u9dzfXEx855xjUijqcKWlxIrj0clJtZS9hS4ATzc2Bv0w6czZyz5p/luJmiLUYGaYEZpa5kRxxZbfaBV+FjukkoNk3LaiU8HbbDtmdlvKimHo6sx11LqIbkFEJMds7mVhd0pHd2Vw4sBVyRuv1Aw5M85JoNCyc3QIEP3fuorbbUZ5IcQ0UnoSQd1xcXPkenlgKH6l5pyVqDkaKcsuyYE2n1KQlbExxLajHfUp1JAvztUooUfOyT54ZmeM6QH8hZb04pUkyo2Xi+848FHYt54gqKfQXB+y2H92rstUmh5yhNUmnU+E0ae23tiTEu7rchSm08snaoDaeoAI62xX1xso3bV2v0HwwBTpC01BISep4t64kemvOqZG+3S/OIthyAmegrCb8G9+vyxIlLmtlgKJIuOMArOzVJIS4raTyDbpjzbeTu7wq3EJ459cJ78lC/Eu35ceKX2wCQvxJ64Dhr8ZDqHX3OAog882+WEHKbifpQhpRT4+D8MKlfqChEWgq8Kr9Bzxjw07jNTKqAAAFKNjgJ5prry6KlKju4BTbgHDbqDq95USFG+H5GpC2KSlxRUbJASPID54Z9RjMuuKIsB58gWOAQ5cpbTZSg7UkA8dDjpg1dYhd0h1IvwQfjhIzrVaRlehvVWoOBLbdh6KWo9Ej8/yviDK/r5U49SQjKzSokdCrhLiEPKWAeCeLjjqAAPTAWPolIVWJvurriEvvr2oDjgRdRNh14OJXe0IqVEnUijZjqMSGa+rZCkKVujr6AArTcbrqHh684pBGz3qJmOV7zGbdS6SncptBTzbyCeOMWyyZnDWTVbSN/KVcTJqT9BKJlOmOoTvYLSVeAqtdV+AL89MA6s6dnXPWQo78uo05mTEJOyTFcC0keRI+sm/xH24Rck1dNF7xEtm+3wpKj0Pw+OJZyVqtKzHkaJDk0PMDM1kd3KJk7UkdDtH1FA9bKAPNrnDCei5UzDUX6NAqIjTL3bMhvu97ivJd0pCQDdJKbi/w8WAb1WkOVhb8lp0gI46dcRRV0qfqRQseEHmwxLNZp8nLdPkR5qe5eSbFJ8iPTyI+OIvSgyZi3TySo8WwHFObZZjhspAJFjf1Awko3KHdhRAB4txhfrrSim4sb4biFKCyFKuBfoOb4D11npUHKWQYtSi1GY/WhITNbkNDu0xw2ClSR+OVhRSQri1jYc3xTqn1QvZkaqdUfW73sjc84o3V4jyr8t8Wu1RfqtayLIfXIflJpzD28uK3FAIuCb+XhAv8LYp1chV+hBwFlsgtGbVFPBIKWFJcWhKgfxevHxOJworncx9sZCgR0BPAPl+XEB6MyYLcYlp1IfUwGxYghagfrfaDYn1GJohznGmUvcAd2OLWBPx9BgPerUKHnWuU+kVpZMVqQgurva6SU3B+AFsX50I0p0+0/jpqGS462lyEGM48qQXC8gLuk+nTjgDGb+bZVflR3ZGWZATVi422zGUkgK3XuoKPh8Nh1PO4ehxOvZe/nmoGaIKswqk/QTVkL71SSRx9VIT1HHy+OA0mYfDaB4h4uOnTGbHtItHpzGcHs80+KpyPXWGn1qSLpS+wkNrT89hbUPW5xoMirMQIS6hVpCWmY7Y3rUbADqT+nriI+2BFg1bs8ZqcnR23HY0MSY61WC2XEuJG4X+CrH4HAYfPMFC3Sqydq93lxyft6XxIOgWX5lW1CQ3AUha2YMuUtJUEApbaUpe255Nkk2+HGGbWY4TJU4EgpC7DmwIv/nxKegNADMqpZlcSrumGlQ2bdFLV9Y3+Cfn1wE30XvVu2QmygRyBx9uPTOIVZvkBaRY3x65Ya3KK1KVtuPSx4PGEvOkw+8d0hYKUji/U4BIo4C5iQoC5N7j1xO2XXSmjAKUo9OnU4gKjurEwKWDwQb+QxN1LcSmjtqaXfaAny/iwHZBUpcoglO0km56HHexSVuVkLEchtagE7R4SfzWw3mqkWJibAXCr2JtfEiZbqP4XvzHRs4Snd08r3A+OAc0DKkducHpKUoSUC4Qed3kMfcqlloljvAltwAJT5gfpfCtS4j1QLjgdT4iFd0bgm3nhbj0mK8AXCAW/rBX6c/ZgENqmssUvvy0B3TZWLdeOnlhNhVVwSrSQS2DcEckEefw4w+30RURVMrbBbUk/VHhHz8z+XCPT4sZRQ0GErb5F9tlBPPkcBWH2ilQ957NsBhO7aM1QleInk+7ysZlY039pC0iP2foLTRG05oiKsABb+l5NsZkYAwYMGAMPPRW51eyYB1+nYX7snDMw89Fv6ruTOv+rsLp1/Xk4DTWQCCFbrp6E2x/Gw66kJB3bRcG2OdTgIta9iLckC/XHdBYdkgFB8RVfpgOOebO7QbEAeXTHAW1PC20EgdUnjHdUo7qHiHEAEq4A5tjqgx0COHFptxYG3PywCDLjKY6jm31ThOW+OiSSeBbCvVZanCo+Vz9+EF1KrgWN7ixtgOmO13o3/AgEjHYyhtbSkKWUH4dTjyjOhiOouEElJuLfl4xxS54ZO7aq3Tk4DjqCtr5QlYIHS/lj+RHO66K22v9gxzvPAkuJFr/AFueftx5pdQrgrO4AG4NgcB1zai42FEg8ed/LCSZqySA4bDoB549pyg42SFXtyfLHbpvllrNmdKVQJa3EtzZKUOFKglRR1UEk3FyAQCcB5QYFPkxJjlaZbCnYjrkFx9/u0qdQnoPNR6geRPHysd2P9TaNTMuzqFPP4NbXeLQLqK7br7UjqfEOmI07U+UsvZAy/Q3XUFmuVJwdxHQsBMdtHWw6gC4SP5Dhp9nDMVJiSqhAqU+PGdlMgRXnTbasrTua5I2lSQoXuLcH0wFuc50ZrViHlml5ZqTNMmQZK6nEgOw1KYIFinvSCClW4G/U+LD10o0wzhkupwHXPoaLR1d7MkQ4zjq1CWtJCrKULEdLWsOvU8mmGoupPaUynnH3XKc6mQ47ZBifRqWZCVoFuqlAqIvxz1+PXEo6FdpjtKVKtRaLnnI0erwZKyhEmMhMd9sm5JAuErHU2tfg8npgLuVOosU6nrltKSCseEnoCfXFc805jnVDMMmJFqDj8lhXfFCFpTbgjxbgRtuQLWPww+8xZnbXlKVmZUgJabccWlAPiBHBQQPxgeLdQcUZ1d1eZy5SKnUXJKm69UpCfdglRS7GZSrcFDzQpRFuebc2HBIMnVzM0HUDWl3J0KMiPGbkimNOIYQzaVezrykIJQAXL3t+KlNumITmuJClhKuQTh/5MyvVaNQKzqRmJl1udJhPGG26CFtd8CnvlX5BIUoJB6hRV+xJimVMs6tJV8enXAekIFcwcm9+vww+oYfRD3IPHp0Jvhh0QofqbbfxHliZGcvrZpiHnLBKk3BP6dMA0VOSVkjdcD48480yHmjtdACQOLeeFmTT3lhRaRvt1AHOGvWFu09awtspChwDgE7M1USuMlEc9b354w5tFWAuotlYSsLNwetsRrV5QXzcnpx8MSzoUloSWVLF/P4nnAWYqzYiZfQ6hdyU22g8DELVOoL94dKUgeL14vbzxNWZlIOXkBsfVTuNjf9OMQfUW1F1YR1JJ8rk4CtvaOzxUHaxDoEeQlKYrYecSk/jqN0/cAPvPrhF0Iyo3muvKkzgpwMEck8ckWwg601KPV9Qqm9DRZtpYYKiLblIG0n5XBt8BfE8dnnKcWh5LbzCtClvSiVqSLAqNyEp5+7AXN7POWctsONsimRt6eFWbHPPmbc4txQ6DSI0UiPTYjSHfrIQ0kA+fNhjOrK+pD+TJvvknOUJuUkhaKbHZClAckJKrKKuAebAcYutoRrXlTVWnNtUx61QQ2C+yr61xwSPUdMBMcCHDYYS01HabQkWSlKQAB6YrH23MsOZXyxC1RytH92nQ5SGZTrCu7JSTcFRHle4v8AtsSlqxrTlHS2MhvNE6RGbkkIJjhW9IPHVP1fnf5Yi/VfPmWNSuzXnlGXKzMq0NmJfbORaRFdQ8g7FXAUR5gq54PJ8gqzR9RznjJSJE0oXMjurivXB8RTYhV+LmyvQYRGEPIO8JUB159L9Rhk6Yy2YMWs0OYl4rAalRHB0CwopWlfwUlV/UFA9TiQaWpD8YIAAJHpgOKqKS8k8gAcdOcILsctEqCgL3GHDU0dwnbtuLXH8uEOe0O4SsrTe/PywDJz9LTGypVlKeLbSoriVlJtcKFvLrycVPVt3Hbe1+L9cWpz9SXq9l+fTIyrPPt+Cxtze9uet8QjlbS6oVJDsqssPxm21BCW7WWs83PwAA64Dr0pqMyjS235neNMPKAilSSQokm5FudvHXpiy1LqiJTLLSwko7tQKgeoJBv+Q/kxE2VNNGI1SenympH0fDQ6iU4h0qeQG2nEthJIvfeG9oHkPuddHcZo7TMJIdf703F0qCgDzci32n434wEsU7I1VqEX6Rj/AIQJaVIZShCipxCDZ3bb8ZP1iOtjfFw9FaPSafQYNUizprkichEdJWoq3Ei+0XJ4Fr39AcUwyJqjWcourpjbCZ0J1YfDRWpK2nAOHWlg3QuwseoI4IOJ60h1xor0+PTjDkMylh33EOKU/Z23O0cJRwoAEJvzbpfAWbzVmOC643k1qLHqE9mTGkSYvvCUFtrcVpdsDc2U2ODa5T6YhHtQR87az5GXlHT9tW9AW9KKN1pXctpWYyVf2QrUd6eAD3QPocKNFFbl1unyUVBpunQpBkvmVGS9LqT61XUrm23bewKuAHTwNoOP5Sc6ZXlZyrMSiQdqMpMPTG2o6rIL/wCEQu/TckhxvkX+pYcYDLeXptmybW5NDi0eaqZHdUh5gMqUtspuFbkWJFjwbj1xOGnGSahlDKXuNRjuNvPvd/tX9ZI22IUPIkgceVvji60KlQsr5xb1QkwkxoTNFEmopba/CvyrkAqtypRvxfni5tjkp+dtPCuXWc65UpTUrN1QcYje+NBS4sMsgd9tF+TZR/FO4/W44CudFZ7llS02I23wx80OFyaVL8QJJ9Bf0xbljs8ZVlw3FZT1Mhy1PCzaJLHdpN7EDclR5sR5eeK76r6W5syDWPcsyUpcfvAXGXUkLadT6pWPCfzjzwDIpC7yUApABPl1FsSTHqZZhpZYWUjz58v4MRnCS4y79UHmwFsL8apJKSlxBSCLjz69cA52nVzJaHL8AgEj8+JayO+wUoYmAqZ2kA7eSftxCkCYlBTs5A5tfEuZOd96iBtTZsfMHpxgJioEd3u3G47RcQ3yCT4hx0/Ph1QoaZcXaXt7p4JBte18MPL7syBHS49uClfUKRyeOhw46TLkyD7ypKt4V/sSo4D1bZU68Y3eKTZXQ+uPgxWnXUtN+Rt1tYfoMdSHlx29y2VBcgk8K/GPIwkpfck1FxIaWlRG4lIKbn1N/wBOuArV7Sdvuez1TmwgAfqpic3v0jysZhY079pI8FdnmnpVYLOaYfAN72jSefy4zEwBgwYMAYemig3av5LF7XrsLn/1ycMvD20R41iyV/f6D+7JwGmT8RbVnGmwbc3I49Md9DeCHglKLki22/XHshhEhtSQCUnjrjxZZVHkhxZ+Rv5YDvzFT22UtqCAFKHAJ64S46QuMtoXT8eoGO2qMvydq3Ce7tdPw9McVP7wykMstlaybgbb3+XrgEebTQ0u69xKr3J9cI0uG4lZ7sdPK3XEoT8oVFtCJL8RaQo9PLr8f48JlVymmO0HGQLK6i/IuOuAjdxzu0EKWRblJH3YSpMgKukXPJvbDuq2X3GGnHVjanpzhmzNrW7wiw5BHXAcjjgCb3Iv1BJ49Py/nx4JcUOQUkcnrjxlTFAFIUARwel8czUxwJ2XBPB9LDAd8qYkp+tax5HXH3liuyqFmCFW4RPewJLchAJ4VtN7fba2OOJRa1W1uppkJx5TLS3lcWulKSpViepsk8dTbjHhDpdeBKlRFMJHm8Nn5DzgPntO6jVDU3UiXmtlh5ul92zHghY4bShA3JNrgK3lRI+PpbDYyFmN+nz49Yix0vBh1JfbUjcm48iDxyBcfyHCrWqWmS6tluuQES1pHeMOupbbcF+AoqIH3j0xw5cmUOguToCnkxnH7JfbbdD8d4C/TYSQrk2IJtfpgL2aSZ80YrXukurtQ6c42ErS2hamgFKvvS4Eq8STx9b44n6m5q0MgyFTqfW6El0pCvA6klIH7G3Tr5YyNezauE+h2iJLylrBAcJTfnofh68Y64Grr9GDrVNgsvvqFkSnX1FpSreIJSACbHobi9umAu92lteIKr5d08D8gvKUru4yBuU51LgUOU29bi2IGyVoVUahWYedM9MJqE150PRoJs5GjjrvdJ4dXcHj6vHJV0Ed5Hz7NlygKq+FoedJW0RtQpX+xHF+SL/HFl5uoa4lKgvMw1NqjMlIbHO5Vj4rD5W5+OAY/aRpjWW8jy0IWtT9QdQhaiQQSFX6jz4OKYzGloWVk2PWwHONM9ONK6B2lspymc7PTI0eI8Cw5BWlJ74BRJJUFA23m4+PXEbaj+zYzhES5KyHmanVpFyQzJT7s9b0BupB+0jAURoMlxissLN0jdzfyxZFDjNRojCkrBPdAH5WxG+oegupumb5TmjJlRp4QraH1xyWVH9q4LoV9hw30Z0q1Nge6K3JV8sBIX0hBpcnbIfTt3WICh9uGxnyoUiVzGKVeG5Kfl0xENYzJWZ8pxfeKCr8cfbj3o9TlTHg1LcUQLHr1J/T8mA9KuV2/BtFRBtYDkYmLRW0ZDUl+ySLGxH8eGJsp7GxbxTby6XGHvQ5zH0elEFViAOcBKGbtRm2o6YbLgVYDoOMRm5mRbryxuUg24WLAj44bNenPsNlSnrm4uDhttVqQ44pCeVC3lgOPLellDrM/MqK6tMpxtQWZLylAtJUnchXhPClKN91iOPicTJpVRGYGWE5dcdX3SVFTZPUi90nnn/PiII2cY+Tc2R6zXGiKRU2vo6etJ5SoEltyw5O2yhf0PwAM2RcyUiZOblUGtxqk1IbCitl1KyPIbtvn8eMBJ2mnZ6o0ebGzFMkkRKTL+li6qynXHEgeFSjxt4HoRzYjHtpPmBeR9R49ZodOS03KnOuJis9Qy4okpuOLJBH3Wx1ZPqMvN0ZjK8urSIjDpCVBNildiDdXS4H8GEGrZRpqNQYUR3Pb0KDElbTOYJabXYi26yuU8dL+uAu1mzTTLGscJhOaYjymW1Id7pLhbUlaSShYKTcEblcjrcg4WKpphkVrK9cpQozMeNWmimoraQEKdFgCeLC9h1t5Xxw6VM0hhp+o0rNM2r++hBX7xJ71De1AFm0/iDzt68km+FXVbUSg6c5SkZkrsdUthva0mMhIUp5xV9qbHy4uT5AE4DOXVPJVFyHqFmDL1AeUpiHM92BWeuxCQSb35Kion5+gFuSkpKQFJRe5O4jnHHnjMczNGb6nX5awX6hKclOBIskKWsqNh6cnCvQmt0XvingXNx5YDgzIWym4UORz63wZX08rOdULlCXEplLZJDtRmud2yk+YB6qPPQDjztj+SzRWnjVMxzVxKNEWgzH0J3KIN7NoHmtVlWB9CTwDiENV+0BXczTSzRCqHlmmuIEeEyNqEIvYFQ5uT636nAT4jTbTvMuZHMk5Iz2azVosJ+a++Y4aZK0AFtlAKrqK1XBUenHBxFcuCiMlZAAcTvWpSwFIATt2g8cXKxz59MI2k+YJjmsMOs5PqNPQpimlyVJluluNC3tlHeOqHJ27wbDm9h14xMWmGSKrmzMnfhhmfRqdMbmzJTjayytlKwpKdhAUrvCkWTa5AVe3Ng9NQckZdyhp/lXN1LoDceoGp+6rfiSbpnoDPieTcGw3Ap4vyD0AALRoeV6vW5ykU2mPO9wlTyUsupdATYKJ/CpttSLdSAL34xO3aVfTlPLNAyfPpJbltIkTWmy4lSYwWFoKUlHUEq3DzG0dRazU7PuXM3VXM1LZo0l1gs2kukHgqtdIV8gT8ifUYA0+yrNqH0fKeyo653ja5TC0xIlnO75UAVGxP8AsuR1taww/qUzHypV1S8y0F6krDiWe/U20y3HbWVgqJY8RJ2KuSeUi/paxMOgZWyPBYl1CIzDajqLMGJFbKnZDyuPwSBcknmwHQEqVbmzdzfkWDmamSpNYo/vUuWWo6Ka1LQpceOlYKm+86IcWpR7xYCiElQHJwDcqeZ28v6f5hqr9Mben5bbZam09Lm1MneQjvO+vucCips7jztubAnHHpblqTT8kzcyVCGJubtQULkBhlqyIsRTt1kE9Nxv8b7RbgnHZrfkJcTTyosUqA1LzFOahpqSYpV3UGAh1FihJ5P60hNzyUpUri2HB2eNSETI7GT6jSZDj0JG1taAFbUE3sQbEC/Q4BmMSapX86xKPmda0RVvpD8QukNHuzYBSQbfaeR8MVw18zzVa/qJWAqR/SVKnSYVPab2lLaAsjwlKU36CyiL2CRc2BxezOGRXKDneDnmGw2/HqEjuXGw1tcZWpKvHtSLm1r7hzfn44zirUICb3CghwsyVb1NuBaSQsg7VDgg+ovfAP8Ay9Uq3BTDgx5spAZaQ664HCE7loCrAdLbbA4nfJeozuboTenmeWGa1Sqipxr+mR+EZUALqbX1SoXFiPPFZqpVnTmNFBgvbC6ywp5QHCGwyg/x4eOSMwJfzXR2oJCGY8SRIbWRY93cISTbp+tk/bgEvUbIpyJmqdl9T/fJjrBadSkgONqAUk/OxF/jfDSKlkDYPEfX8uJz7TTsSpu5ZzSypKFVGmll1IF9zrSzuN+l7LHHkLfDEFFzoSAkAgH5YDrjO7FAC97WOLD6OvsOUWShZSpSU3G7kWt/JiusdLTjibqseQbYn/s8QWpi3mnHCU7Twrj7BgH3RalKmOBlxCtjS/rbrAi/oPlh8x1LjrYKGrpcFr9Da9yPT+HHrSct0yKxIlNtIDiiRcC+HfDpseVBR3aipLY88AhSkNPKYdeSbCzgvxyPXn54bsyuBM4tFq6lqsknr8OmHVXnGYsdtpQSB9VNjz09cMtcZ56Y0Woy3S6dpUoW8zz+nxwFcPaQuBfZ0pgLdlDNEQX4N/6Xk+frjMTGpXtL4K4vZspZUgW/VVDFx/c8rjGWuAMGDBgDDz0W/qu5Mtf/AFdhdP8Abk4ZmHnosSnV7JigbEV2Ef8Ark4DUmAl1loPKUfXp54+Jc5sOIKUBIBFx68dMf1iohMdtouk3HIvjimNoN30WPH3jz4wDmNWjSqYGQwN6uArni2P7lWRGh1uM9JS2dih9fp88NqmVNtvhalEX8ucdtWnR2mPeIx22/YkHnATxnOoUufl8GnNtr8AusdAq2IBqeapsaYmNITdu/QenxwuZczyUwVRZr6FJCbhJN7n44THFUOszlAhG4+hvz/BgEXM2Yos+Jt71KdibAADriN6m62pBSki3lYdOMP7M+XGmnz3SgSeAQOuGpFylWK3MXFpEdbhaTvWEpJsOPTAMtUZTl3HX2mG0pupa1cdbdByfkAcK+Xn8lLjLC6k4mqNObdkpKUtrQbWKAfPrfcR5WHXC/I0xqz9Sbp5aKZKVgqBTYepuBiIq6wliUtRCdi9y/nfn+HAStKmOwn/AHmNIcLzlt7m8qO0CwAVci1uOOMNCuZtpUqoNsSyqTDQ4pL7aZHcr236Bw8Akgc/kw3KZJqLTK0sVSWllaCAlt07SfQi9j92PeHRHqjJWmMlhxezcsOIKSQOvIIwCtT6fkWrR5sqmOVqmSu6b9ybfrjDgccBsrfdCQAebXIsPM9MR/XKhVpy5CZlTeebTZC9wClL2/VQDe1r+QsPnhxzobENkrfhSAo7rLalDaB/sCm//Swq0ij5ebh/TMulTXlJQFtb5QCQTccgskG5CuPsubXwDNp9PlS4oXKfZiRC4lMkKbQl8p5FkoC7keZ6dBfCizTMgwU+9MS6u4+FcJQy0loHyJSrdfHW41Fqs9anaMpPeObiESEtoCbXIADdhwPL7sKcqiU+hFCp9BU6FI3IUiUfEPUEo8vl64Dmy3Aiu1BPuKVWSkKbVISpe036+EWv8+MTtlfJlRzo7T6EatLkPrUlCkoSENtoH1lbEgJ4HN+pw2aRSYdOahOvZWPeykpUyg1EkKJFwmyGgd1vLdiTImZ896WPpFCy9l5l+oMcLPfSVpABJAJdAB4vYDmwwFx9N8v0jJOV4dDo8buY0dCQCeVLPmpR9SSSficPlqUh0Ahz82KLwtatdH2mFKzXCb95WB3MWmMlaBa/IVze3QH78O+gZ+10rUVpD2bzDXtupJozSlgC91W7s88fn4wFoc4OIby7NUiOxIWWlJQmQyp1oKIO0uJSCrZe17A2H24pxqVkHQSqh9esWk72TX3uG8wZbX3sF9XmpPdgoST12rRu6+eHO7Ttf5oelVHU2qspKLsBtlLe8KIAuEBIT1vfytivXaIrOo9Cza7kXNOo1RrTaoba5sRqY6GELKfC2oE2J22UogXuvg4COe0b2fNJ8g0mjV3TTUB/MLVbUtaY7sYbm2k8blOJAAVfgoICh1sMQDGo0uHIDroULEBIKegti82mTWW6k03FyXWp+R6otXeJp9VdTUaTJcPACQtAKPtB68Xw9dQNMuz1munw6dnSpxXM8sNqZkNZIiha3Xrm6VoQjuyodOdiuoJOAzumvjbYhQJ4AJ/Jjjo+bJVOcWz3v1VX2njw/p+fEh60acHJtQW3Aj1puGlfdqTVoAiSW1ckbkBShyOQb+vHS8G1EqYdVt3BStyetsA76pnT3g7SlHW6ub2xxxaiozCphaVoUnp526W/hw0YqiHQnugmx5IHQ+n3cYWaJSpU+e3HpjTr8l0gIbaQoqWT0At1P8eAkyFkBzU3LdTiMVCLDXGaaW0pakhQVvF1AG3AG7zvdQ8r49qDkKk6NZpcpUGuqrLpSx76ktpStl1QJW2QlSgbApPCjz546atkDWrTjTOs55nUaVl+AqO2wpc4Bl15RWFoS2lY333JCrpAFhycV902zscrVeSuUgve/N7G3luK/pd/elSXbXsb2KTe/CieoGAv5lWbHfVHAdDbThAUocWSeD8/XDU1L0nl57zCxBy3nyTEDDRLMYsAKW5dQ4ULhQtt8hyTfoMIeTq3W2G2Zj9OeDDw3EJF0g+qT0IN+mLLaV0XRrUGNGj5iC2quhZUQJTjO70ULEWPlxgOPsKaY6rZHrdZlZurU40x9gdzEeWFb1hQ/CftRbcLW5+zEg9onVuhwtYshabVCBGqcNEhVQqbLyO8Qha0LajFYv0BUtZHoUnE8ZIyXlrK9M+jsnsoQyRuUreVm581KJJP2nFQc/5ppulOZ2Ne50orl5krJptQS/FQ643CaLiS5H3XABbbbSTz1NgDgDtW6d5aoWdEVykP0+A7UW2VNUWKzsLTQaALytoCU7lpUNvU9fXEURHy3BdCEnwjytbFhqvqlp7rNJazxRsiQqtRbiK/OlsdzJW8jgI8CyQjZsIJHqADzt9YyNDKkEU+p6bS6f76Q0HocpxJANwFBKlEDlKxax+qRypK0pCg2uOaZTECHl5twhKv6Zct+MpfS/ySAB6bleuIOeEiaVw2mS2h/wABAFyeAb8j9LYnTtKZcpMfUyuUfLTz78KlzVx4yniC440jwgmwAvx6DDS0hjZVYz5S5edwpVHZkJMlsK296kc7SfIEgA25seOcA/tHOzZnSiZIm6p5lpcqHRFMpfSt1g7HGWjfvCOLgkJSkfjEjy5xMWjGtdKoKIsKaqDDp79SZniQhwlDpaUD3TlrkrOxlCE2AFlE8qJxYjPua3tQ9NYNOj01uHRJoXubbTcoQ34WW1JFrA3va3Fh53OMu65AzHlLNqg1BlsuB4tdy4lSUurHFiOhIv8AZxgLO6zagDUzNk+uuP7feJauUi6UMJ4T0uOEp59T0viwXZzzfkrKuRqhmVjMEJ+pqYdWw0UKIWtPhQgqA81WFuOt8Z8UjPFbmCRUXqfDZYcfUhCVBSt9zdVx0V1HQAC+HTkSsV+hVlmuu1dpim0xKlojtJUFPBSy53QSV9FrtckGwJPW1wvnlzUcSsuVHMFSmpnZtqjy4oloeC106OeCA2D/AEumwIHAJUR164lzSyXQ30NtxGm2+4Z2AA3KiLXUfmebjrfnGTdD1OrdE1FiVWsypy6XEjR47yQlV3ChCApdlWuSQTc9cXa0Y150yzHIbbpWaZ1PqMZCXjGmIDZWhPB2J3eM2N7Ak2SSemAuUxTabCmSHXwH0ywQ+lzx96hQ2kW9LeXTEJv6RVLImq0HM1LfQmg9+pa3tyU9yhQV4Vgnmx4v8PXDzzhq5lrLuWEVULYV3UpmH3zzgbQStaUqKeSV7QSogeQxWfVXterepNdGRZLtVqVKShaZUiMWozDl1IXsaJuqwIUCrm5NzYWIP3tp9ouTkqmIydlZy8qfFdZdduoBtt1u29JHRwAmwJFtyTyMU4yxHel06M+pQWTwOOL+p/TyxwUHMVW1AyBmKTmCouzKgyhT4cdspd0Dix8gANosLAG2F3S1bT2VXHXbhUdSeqLjAe2YaO7B/VFmDedwgxmW1eQ3obRb7ycdEepnKk6ShxsF2LQY8FtN+S87zb/pk/Zjtzs41IXTcuQyC5UpjBNhwpCUgkH5fgzhnR5QzXqa5HbX3sJM8cp6KSghCbD0sPy4CbtRXXahpnRVy1oD9LlpZUT9Yh6OD9wUwrp5n44h1anU3CSFA9R0xN2bYzbmVK5CCnA6iM3KjpH4ym1gHj0Da3T9mIGWlYX4L+hvxxgFFEjaQraUKPN8Tp2cK0tuquhThFwRYD4YgFBISUrburpfEqaDyHI2YQ1cqSogAYCxzub5jdZfpyLqbKjzew49LYkKhZgZXACU2CgLHjgcYinuQvMiUqjtoKvqk9befPrbDvoDC3Zb0YukhKgUi9/ttgFKsTvfCENEKcKtpNvL5+XTC9Q4DCIba3ENhVrXA6fLCGuAtlJQlkDeLblH83p/JhSoceW5dKlBxpI2oV5g/p/FgKx+1JkoX2cKWwlIB/VXCJt52jSv48ZQ41V9p/EWx2c6a4tRJOa4Yt5X93lYyqwBgwYMAYeOjVjq1k6/T6chX/4ZOGdh36O/1V8oc2/8Nw+f/WpwGli3+QhIG3rwMdb0YORA6FbR0tzfCUElQBJV6gY+mpjqPCparX6YDzVIU0okgfIjHumal1vxE/I9TjqcpyJzSlsFJV+Q/wAWEgMrZeMdY2lJ4wHlJW+ySppRBJNrcY5o895pfe7/ABD44XJEWOuMUN+I2tf0w2ZLBQSkKtY9R/JgF1isCohxT612SmwCRdRPHr+c+mLIdlDJciTWpFXq9NQYUqO4y2ABZKtyVX+JNlc4qQ0+7DkNojLHeOEEX6cY0f0LzJkd7TmJU6ciNTHIbKWZTD6whbLgHAJPUHqFeYPrcAPXULSvKUCnSc0xoDTEiGw644sJA3eE8nyvjMnUvKBpcxLakpAbIZJQpK03DbZPKePPp5dMaJ5h7QmUc10euZWYI97FKmvLSUKttabUVAFQAJAF+DjPXOFciTUMR4T/AHjAPfBzopW5CBc+l9nTAIFJy5JVvchJStqOsqV4STY8JsB53thxU6juQ8w1JpcMIdJW0E2KtqrqCrEW/G4vbCrkwpXDe7+Mh9K424pUBbfu6eQ4Kb3PHi+d1Sr09lqoGVCdX3j0h5IQtxS1bgUbh9Y+diDyVeIm1hcI3zFRJCnAlrctsKUOtz9XoPnew4xzyITDSW4kRT7alR2UPJKvCSEp528+ZNvzXxOE7LNPruVHmYTzSaswUuuw1XS47ZKUlTR/sgI5Kb7hY8Hg4i2JlqsRXXKrIpbwgLdSgPFtRRuVcpF+OTtJ+NicArZNyjTZOYIiGqUh0+6LS2CCbLSEgki/J5J+ZxJydIaHVKtJ+lac0WqfDShsoUAQ7cKCiBcc2IsR0J6dcc+QqDKhVKHUWUILwDizcKuEqABH5APlfDpnSKqivLeFmhMShakJTZJ2b73A45uPXzwHhm6PTKHU6G4zS2XU04qcWGEBS7/VTdQAHO77Phh5ZZgVrMObE5hLymIsNK23o6kBPC9gSODZQ2hVyRfgjBFZaemx5cuI2w2qQ206hC7ocSpRSkKTe9rnrawxImXYbaZziG0htDuxW3aRxzwbn5fw4Dsy/kGnx6uZDcVlsvJUXClFr2sB+S+OyJSZtJzIIuxb0Sqv96lYCQGkJIukjhV7n8vww66UpbMhtpVr7Vcnr5eVsdMhxwVNooY7zahW49LDmwHFrk/mwDHzrJboFMq9aUXlR4yHZCQo8IQ2L7UjyBVuHF+SL4qLlbRvO+o7E7UabTW5kisvqmKWXAEAuKuobSb+G54+GLL9oTMlNoOn2ZIqZzSH1wVBad91tpcc2I3AXISspWAo8XFutrqulWpeQI2mqCzUYyEUKA2Z21ISEr2XNvUmx6YCnud4FQyTDNJZjdzmGpt7mbosYEQXBduTwtZBSk9QAogAlJHXo3mRWjFZbrceC3LVIbDDrjvK1Dd4gn0+fnxiVsy5aiNNz8/6gqhwJ9VeEhfvR2pjIsEsx08EkoTYEAXJBAviMcth7NOZXU5TpstUVBUoSiyFyFDzUlJvs5PXlQ4ts6YCcNb8zdn/AFZ0uS1qfOFGlPoDsVTTCnZsddjZYQ2lSlI5PUbTzyDzjN2k9mzO2q2Z6jS9KI7eY6dEXcVNP9LMbSqwv320oUbfUPPUi45xpFpvpjR5lffqtdyY26h4dw97/G3qKiPr3X1V6qtfChkDSGi6PZqrsSmrCKdV6kaoxHBsllsoHgt8FJVb4bRgKT5Z7GeneTQ2/q/qIt6Tyh2l0RsKW2q5uFvOCwtZQPht4Vc8YmXIh0g0kzBSP5mmW4bcKcCy9U5BWqaRcAhalK8PjsNqUgGx/Ymzh7Q2UmYuYE5niRlFiW84uWWkg7V7twJ4Fyb2F1AEoT1BIxX7NkN6nwwmHLs45e6G1EbAq112IBtt22VYCxQBe6rg0+3ZrFHznPg0WlMtsxYynd5bUqzpuRuIJNxwbW+OKTORElC3E3QUDcUkcfWtwftviW9Zamms6gSW2Xw/CQ220hTajtWEpsraT18RVhpystS3KWA3GWgDcOnXaCOfuSftwGgHZEyfU855cpMhaJBiiIyr3hhPfo8RKQFDgjxAgki3B62xbmg6C6WOPszqnlfvn0pS6SGXmkG5tfYkJHXyI+PTFJfZp5zrtCGZsqznXUNe4F+OhSuEqQu1wDwCO83fK+NLqTJW8zAO9SgtnYVFV7q6c/dgPmsxmqJkuRSssRmqaC37qwptIQGCo7N6QOLi9xf0xn127HIIomX8n0p0lukPKQvoQkqbBSDfzA6/x40ErsUraqEcOIabcShy7psgbSCok/YcZe9rnPtAr+aX6ZQ1oU37yVOzVqCW3HRdN0m/1eL7j1+WAZvZy1BnZXqQyXUJPc0usLS2Vhvclp7lIUBcfsrHm3PN+mLUxkv0eqM0yqNBcinvFpzulgi6NqSq/HojkgW8AULFm1FadKLM9p5lYJQ4FApPF7XBxbmn5+p82DSa668pc6RB76ekI575kFO5O3klSE7vD4gS4eEqWcBHPaTybRapqrVn6PNbQqY0zLLVrjetAKuR0ueRx54rlmyjP5aUI74KCFXQtN7E/A/DjEnVip1GXm2Tmyoy17pzi5BSq+0JJuEg/AWFvsx15spEPP2XFphd25MhAutpBsVeqbepA4+WAQ9KNb870iCMmxao2mnuul5a0pBdWsgpJUo/W4KTz0KR8cdetMqXMq9BW44tT3u7zwX9YqeVeyj9tucRXQO5pdXSFxlt/hNpIHx6YlmvQEVnN2XVgKLTkPcOpIKCsni9uePyYBo5nye1TMtUKPHVtdWHXioi9vqi35QcM5NTrdDqLURCvEldlNrKSCbXBB634PGJrz9FjzmCgyiBTAG21NoAuo2BSR589fliLavQFxq019IRGnm0lL0VdrAhQ+t1Nz5W8sA62ZjFWTFYkxGnwschQB5tz1/Jh1SshZWpzsfMS6eBKioUsfhLIUoji46ceVsNjJMJZqoswpbLJJ63NvniQcyyG6iWIbKFpCxY2FwAOPL5/wAOA48qza5U1onVmoyZaGi4WGnXSpLQUSVFIPQm/J87YT8vIjPVKusvdJJcbWCPI3OHPFREpkbuQ5a6T8ufQYalMYRHU9OFzvcWom/Tk4BP06K8v5rqOVqjs7mT3jCwsWCkKFgr5EG+H/p1DcodJrlJltp3x3u7Um9yQOhtcWvhsZ1pbcWsUrNUNsBt1lAetxYpNhe3wtiVqTGblxHJAQ3vlISvffxLSBx0+WAjDOVWTSa1U8wPq7tFJgtQ4KDfxPuoBuPiL3J9E449B6aqXW/e9xIjo6q5urrfDU1rzMZWa3MuNlSEQ1h1xKRcOObUi5PmABb78S1oPR3KdQk1FxPhlEHcpNyQOg6H7cBKplLVW4MZ+wam7oSyU9EPJU0o/YFk8Yg+vUORT5riNikFtRQoKFiDexv5+WJYzSt5KDIbX40WWjaCCCOhPxvhv6kQ3peYZtTbYJaqQRUmxawSH0Jd2j5b7fZgGBCYdW6hG0qI6EHEzaTQ4cGrMurKkLCgTfoT8cR9lOnh2UA8Am3kB0xKmW6BPcqDL0ZpRQlQCyAbWv0OAkTOEt2nVCPNh3Tewv5Hy8vl+XDj09rDz09br6W1EpHF+LkeR88cmcqMPo2Gpz6xbvb0sPz/ACwk5dqkKjS0uL3JbsBcdB88BMTy4r6DdY7xdtoNxhToMyPHaUhx1PkePIW+P8GGCzmClKkpcSsuhzaCAQLC3p1thbdUsraWwkbSN3H8nzwFcvamymnezlSm0rTu/VXEVt87e7Sv4/y4ygxp17SoO/zAqcp1zlWZ4vhP9zyfLGYuAMGDBgDDw0dt/NXyfcf/AD3D/dU4Z+Hjo3/VZydxf/w3D/dk4DSVtAQoC5APpjsmU5oMIdCgQr0GOXu7IK0qt8MeypTjkdKFHkH19PTAetHQ6xMQCu7SuSk4WK7ltCm0zIqgu43Hp5/HDfacc3hYcIVe/Tn9P4sLMStrbZDZVc+Z8h+gwDdeafaUtNiOfLy+GG/VnXUqsry+fwxJ6KGauwVRltBZBUStYQBb4m2GFmOnuxnTHkJ2qA69R8wfPywDYXMDDplBlDikgXC/xh8/5MTfSu0Lp65lB2myqRVIVaEJUFe1Y7qQkjpvHN7i44+HnfEBT0qQtSPEryF/PHXR6D78kPSEuloLCyW/Ln8uAdOYNVsw1GOalUWa3OfbivQ1vvd4O9Q4wtsIB4CEp3bjckqN/I2ERwlqU8mLtUtCEBKeRcgX6246WxLWaai3UaazSIKyhDG7ei4SpQV5+E89PTzxFKEiNVy0OiSfT5eWAlTLzjLEJmM+ru0vpAvdRIs6Tfw/K48rA4csb3yoy4SFSg6lcncppxwJs8VXVu3Hwnwiw9B9zKhqaXFhIdd2AOiwtfcOfT4dPlhcgypLiW3VOgpbfCuUgbiVEFX3Jt8sAv6kZhYhMVFmTTwpa7gJ2iygVp5A5CRbz9ScRPufczXUJCC+zHdlOOhtxwqurcQfgT1F7YcGcJzMWsO0yPGZWy7DbLzhX3pCir6u70ulNwOhvf0x8VPKubKchFcqNGch06pPuqiu+EpXuIWkcEkHbyAbcdOmAlnT+putJacckKtcI6eXUm3pxiQURWJDrdRdV3pbK0pWE+JKirkji1zz5fmxCuU5y4zXdWUC3dZ54JF/4fhiSspZuLMYolthTz0jagJXYbbbvPp0P34BzsMB1KXj3KjZO11R4AG6wI68nki/piSssttsuCQ605daRuU4eV+nJ58/PDFy3DaqNGee7xts95Zy6gUgb7jr8Afuw9kSIrClNtrHemyfrDm3N/jx+bAOsTnI76HlEC4KwfQW/TnCzTZokvF9ISAq3JTybEcc4ZRlqcStTq7/AILgBV/I82wpRaqI8dbTTiQoINkm9ifK58vPAU97dsSPTs0/qpplWnFNYH0dNQwsJaaUy0042yoc3uTv5t52HF8Q1lXVB7I1XiQqtFdDKp7E+UwU7i620nvUoA9V3SB8Fc+eHn23I9eiuS6jCeeFFrUqPMIUkd2JbLS2FgeaVBBRx5nd5AYrVkfNbtRmOrlrjiUwrZ3wYClBPS4T9Xy9PLm+As3mnOGe9Ss4U3OuozLkOlPPAUqC0kqZjoJ5KB+OvpuXa5+AAGLOZDXp1kGkA0Ft16c4lLkr3lQS9uI6lPUX5PAPU4iHs+UXJua58GVnyoTa03GQluFBmlHuzRsBcNNpSkn/AGQPFvS+LkU7KdAoY7zL9BgQwUiwjR0N/mAGAYeY9V8sRKY7LXUIyFpbCigSmg5c/tSoEEfpzitede0vNzXqRR8qU+izGHYjayXwbhxru1XKiP2SgnoT+XFx85ZVi12jqYdaaSpVlBRQF8jnkeeKCap0/wDmW6ox6k62FU11Rh7+fwIXcjnr4VA3HoTzgJazpVX836cGaEOd7CktvlQsFLUQokpUR4CBcA9QRceRxVnWSux6FlmUgOhct9RbZ2ICDvUnhSgCQCAVeaiN4SVeG2LGJzFFGUZUBbqWW5LrQSoqG1IO5B/hN/TFV+0PVYj7SYTdnXknwuKtuCvxje5UoX+NrlVgOMBBNMognUipSnlNvrbQHg4VWKTxc/OxIOOiFMfnwSyxHbWll2y3CBwQBbjyB5/QY9RFZo+WJ6ZLgaelMFLaQq4Urrcc9CLgj5cYb+X679C0wLmSUJDrwSBflSfKw+B/IcBZTsr6k0zIleqkmr0YOvzaeuGnYsbmy4pJ7z7gLjGnGnlaZrGW4NTac3pTIDPTjkJNvvxj3pBLZq+pdIixKhFbjy5aI5ddUQlveoAKVxzY2uRjWLRJpp3JkmiRJzMp1gpcC2lXTvBve/x9cAztec71ioUqumI8timUgSfwQNvfXG942n1RdJuPPGW1SflZjqsxqoyFqVLdLhUTcjxHkj+LGoGutHeyq3Ua9VDGVRJjMiW2hQPLhSSpu3QEqPX0I+OMw2KiuLX3pyqc04yp1Xd7XClSeTbnnjAIqU1TLdTWmRFWtuOomyxe7ZPCifPjm/PXE7UHMkJFFo0llTb7C3VsFVgdoWm+xQv0uARz8bEi2ITkVPMMerurmOtiTPasnvUW8PFlJA46EgeX3YRoTWdcu+8uJJcgW707CVIDm66VHzFj06dbYCU6rmR+h53qbBZS7THZrm2Pt3I7parpIT6bSPsw/wCmZPXAqKKlRkrXEeSF92DdSLi9wB1H5cIun+Z8qZcrVGzpn7J0Wv02vMpjFp/hMd8WBJ9ALj7Bi+LGRNCo3utcrbtKiJeZQWIUR9QbV/sUJO5Z5H8WAoTqjpSZTasz0SOG3mR30yMnm4HJcT8OpIt8cJuU6gzJUusO+JulQghCVjhTq1AW9egONRpmmGmOrOQpdCYorMBt9CkMy4zCW32F7SL3tc9eUng84zn1V0TzZoNmB7Llfp63qc8+Xok9DZ7mY2OEkHyIubp6i/yOAamYYT7WXGle8Xefkd8snzvfrf8ATjCS60mqwA0+22t2Mm7d+PPkXws5ilNyaay4wCtI4t6C2EJh9LC+8CyRtBsegFsB0ZS/8HyXN+5Di0m1jxxh3U+4WZCyoqJueeecNKilS5Z3uJPlb0vfDyhSG0Nr8KlJQkHpcdDz8sAm12Uv3oDaolKbAbSDz14xywGmm6BKaWopUtClJ+GPmfukSu95A3bgL248v0+ePR128FwFF0llQJF7Em/3+X3YBVo0j6Sp7LMlQWGm+78XPzw+KXJRBpCY77ngZb2ixtx+UdMMfKxQ0w0O7IWEJsehIPnzhSz5UF0LJFSltWQ6Wiwg2sdyxtB+y5P2YCv02SrN2e3prSVOCZMcUgg9EFZ2/kxavKCWqbTWIjLXCEJBVuANj8PXFe9HqAidVmpriCe6QnxAef6fPFnIDLa3e+bSSg3BO7i5sbi/2/dgPmsSFPQ1RlAIUL7iLdbc9MeiaU7WsrUWeUuEJjrhvlKeqmnVJSCf9rLf2WxyVpG9r9YVyrcrd1+fB+OH72eJKKvSq9lF+zimJ7MlkKAJs8gpX9n4FH34D1080nRWZLbUcJb3K8Rtfj1+3E6v5Mo2R4sOE3DL7rxSkq28C3N8PfK2UaPRaaiJBjoQ4AFFQHJNupOGln6pzqfVYjSnGinvRytdrfpxgOTPdETLjtJYCwQgDb0KenHwxDNXbdYlKYCLltRNrc4mXNVWdYlw5DqboIsSFDg2/wA+InzZJaqM0vREXD/Itzcc/wAOAT8tqku1lpBfukgXBHA/L8LYlaVmKHHcix2nB3xbsdx4Ph8vy4ianw3EBx1LgRblJHX7Bh15do8+eg1eQ6dgXYH1HkcBBPtHnZLugdNW9YBeZoqtoHQ+7yOftGM0MaQ+0Tq0WbohCixVAhrMkQm45N2JPOM3sAYMGDAGHnosL6u5MHrXYX7snDMw8tGFbNXMmq9K5CP/AFycBpXJjuM8qva1/Swxzq3Bd7cC3xPyx2qkKeuVq5J6X4Ix/e6SpCwRclPJv5+eA40WSpKrGwHN8f0ud3dQSkkjz6jnyx5utqADYTyDfg48y+QNp8V025HTALVLry4alXKrWG1N+hwi5imInOJcSmxPBAx30SEmoKLZ5UoY/knJ1aqFSFMo9Oky5LgJQ2y2VqIHPl5fHAMSfFCwVJN/j+bDzyXBhwoF5aC4nZtCARc/oMeVd0zz/Rsvy67UctSI8OE4gPqdUlK0biEpJRfdYmwva2PmhVtlmlAvNAOAbd6TwR8fTAJWbkMvJcWw2kOC9ikc2v06ci2Ismh5usp3kk35uOo9bYknNcuSpfeR21OAlIN1cDjy87YjaS64/VBvGw7rEA35+eAddPUuUiIHlKDaVp4sb/jc8fefLCw9UFRaXPQVKaLfCEA7CT3W4W55uT1wkUxB7hBb8Cmx5keIgE/x47K8pKKQ8e7SsrCd3H1lcJ8vhcfdgOKXUaiQmRMiNoUqOhJUNv1l3twPMEHrz+TH9i0+uiu1GNLXKEdhxbyGVOKKAFlViByBcA4VKwWI2XUsNoStXeI3lPqN24XHoQR5496FWX2lPrqrbneSQpSHXUqCi2CrbtPQjxD4YB05Xil9ooWS2pG8ArPCR5C3ncjp+fD9o9DkGPEcEd1ZdfW74U9BtFlD1ub8X4wgZSpKpsR4GOSlbZSi6LHkkW3E8nj8mJZorbsPL0GOtaHC0tIUEgXJSQOPI/PpgFgOCnwVU9l1Se8KQQm4UQVDgE9LbulvP4Y+KrNdVWYo2qUkuKSVbyQdoXxYDqCD8rYT4M1yuzkgLS7uUPAoJJULdQU+m65+PHyX5lLbbfdmsqUEH8KUjkHbe9vP0v8ALAL1NlvpeYbLarFlKlcEhQtaxHX49ML8BJdfc2oFu7G1QPJNvT5HCBQpMWc8l1p0BC0pcaUDa4KeBbr536DnDuy0jvVvspV4CpNxbj6v5fX7cBX7XnTem1fKFdgVVlSoj6lzEJ/YOJaJC0/sTe3T8xN8uqHUWsu5vR390sSFbVqJ4HPGNQ+2Rq1l/TKixKRMaMidVkuJQ00sAtN9FOKv5cgAefPpjKStbZc5TyAfrXHHTpbAX17PNQgLLKGpjqVMPB0N7uOQR4R53vi/mVcx0yr01sR6jHdeaSEOpS4lSkqHkQDxjMbs3JpMPJL9frb8k1NTakwmm0KUHgnwgG1gASDyT0xO+hUTULUGpuwq1VKZSqdSzuREaY7x1KVE+ZOwHj0PlgLthaHk7VWI8r4qP2/MkJVpnJzXCguuux32ELUg2Qykq/XCLcncQnr+NidWcwRKSWcuU2ZU6rMjot3cVkWRbyW4AG0H0ClC/kMcuo2UGdUciVPJ+YFrgwqohLbrhfK3EbVpWLDpcFPxHzwGd2kGeVZwoCssVB4+8xkkLJN99hZJHoeCL+uGx2lqdJpVcoqHGmktO07dvab2Fw7zckjrcWP6Xx96maN1/QvUKeIrkiXApa25CZAaLanmTZQWE/A3+1OHBmWq5M1My/Tmp85IlwgFtrASXO5PKk+ZsBc2+eAgnN9HbqWVoi4iC4/GdUnwHx2NrC3mL3xGcvKGbJMD39+nyGYcPxKcdQpKRcgcE8EniwxfijaDZArLbUifIWsNtoUh2O4BwE3CRbd4toPCS4q7RG0Xx86rZWmo0zr+XGqUw8nlai0ypRa2E8JUNwAu0oWUb7e74TfAU10tjz6dNYqCw00YT7byShzxp2OJN+nW3PXG0el9NyXlajv5tpdQ3qq7CZjzi17ULBG7clI4Fyb8euMf8m0h8uvQUBCd99vgUo2tyOPl+brjWXR+SjMmj+X4NSadeaepLDDjZZcT0aSLW6g2Keb9SSkiwGAb2v2aMiZ6oRyyrNVOUlSFFxLT6VFO8AG4B8Njb4iw9cZcZwpMzL1VlQHYzhdjPrbKDdIBQspP23B9Mar0jQZuDmgynKmJVLWpTm1a7PpWSBc26myLhQAuEoSoKCMRZ2qOyxkaexEzDliQ1RZjiC05GICkvKSgq3grWix5Sk8kdOL4DNfNE6VUa1EUoOBtllJBa8RbN+ePhxhw16e+zktKorl0kLS6UkDcCb7SOvoR16eXTC5qVoJXsk5i92mFx6GtSlMSAkgPWUUm/UAgp6Akc9cc1XoNPg5Y3SNyJRXtQCo2UAASSPS/6HAI7+fYM3IkTLjzb3vDLyZABCQ22hIINh13En7sXj0CzRT3cuxJOUaLEjofiJCX6idrgsLHkAlXN/TGesxuNIccfQkIXuUjYOLJAHNvO5J+7D40n1nnZDeVTa5HmVeAkBENpJFox3EqASSNwNx16YDWfs/VNl+BPjPSy/IQ8VLWkWTzzYfAfmxIeesi5Z1Iy1LyrmunNy4MtO0gjxNqtwtB/FWL3BxRjRDtSsUKqPpfozkKHICFushjcUpN7KCWgo+vUW+WLJ5L7T1Fz/KUzkrL9WrkVpzuXZ7UfuWELABI/CEK8/MDAZ06pZRlacZ9reQag+VOUiUuO2scd60fEhY9NyCk/C+GG+4ptSlJATsFlXHH3/yeuJE7S2eI2f8AXLNGZKQoKiOzhHaWkiywylLW8H0Pd3+3EfPjvkBxpQSTypQIHxwCjQm13WsqsqwG4cg82+7DshqQkKaCylK0i54JA4/jw1aW2QopKrIUbG3S5w6ktx20MharqCefCPj5n7Py4DndQe+cTtBAF/Tm3r9+CZGApCki9gm3F/P9PyY7A0ltW5G0gG5CrG5sPs+zH9nMoVTgkLJCiD6cX+7jAdOWm/wbG4EA2sSBxyOuG72gquPo2n0BH4UvqMlVrdANqb/aTb5Ye2WG03jLAWQraCkG4HQ2scRPqDMazHqC9sO9imqDIG0n6vUf+9fAOXSynppVMa8B3uEbje5v88THl+SypBcacUAE+FYvcfHEQUapRYqmo7ilIbum9zwD1/hxLlGKWKb3u9tW9PBBsDx1B8vl8sB0zHgorKFAkDduAsb3J6ef8mFLs2VUQ9azTu+CE1OC+0fO6kqS56+iFfecIFRDkaE6poo8SSbC/n5/p54aenea2sp6sZezHLC248OpsqfX1sypW1zp+1UrAaYPLRSIXvKnki43EqPX7MU110zbmp3OQlM1BKGkO+EJNwAFW+WFrXzWipO5iRQ6TU3EQ2rhfcqsq/NufsGK8VrNNUeeacnyFPeMKUTyTz5m/Hl92AtnOrb07JcJ2U4lbpSlRPS97XuMIVMaU80ZT0clJTYK6/b+TDYo2ZW6vlBmygFJABt0tbgfnw+YCWjldtxNiVDaoqPPP6D78Amtn3x5misoPePOHcOCfUW46fPDqqNeiZepxpLoShxCbDmxJt/JhuU4KprhqjQC3o6dwKeeb8fPDezDX4eZyFvrUmWVeJSRx1PGAgrt1OKlaJQ5ZduFZijeE9R+Af8AjigOL1dtFl6PohEbWsrSrMEaxPwZfxRXAGDBgwBh5aM3/mt5Nt1+nIVv+GThm4eOjX9VrJ39/IX7snAaUlsIA3p+3rfHoHSNtrpHkL35x7oAcSEKAURyk46FwUKZ3pSU8E3PPGATXHDt8YuQLD4n9PzYS5CiFXSm6hxfp+bC5JghINreLoD6eWESYLLG9Q4vYg9MB/YVVfp0hL6DcA7eDiTtMs9KkZzg22ofkpcYCgDyVNmwsP2wGIedVu/BWBChcC+FfLkyfR5X07TwlK6Q8xMJA8XhWnofLra3TnAWdy7JnZ9rNayfXpkUMVamSGHAyglxJAG1fN03CrEC/liKtQ9PosiUxRsu5Xbo3jLEKqKkAiolCTfvUJOxBIFxYA9Sb9cTLlTJfuepFHzZRQhVPqqPfG3gOFMPI3bSofsSoJ59MRNrLmHLVanjLVElyC9T3krnhuzbTa2t6UJQSm6nCpfjUOLISnrgK5Z6/VDk493V45Sh0rQ2oqTZRSbEAg8gHz+WGBBeMwia44LKfU2LHnoD/DhWz7mCXVHvcHJTjjDNg2lSrpQkA249fESfnhAoLPdJUhVwe9C7AeoOAkakPIdHcpcKVgWFz9Y/G/zwvppwqMBMda0ul1nk9LcdePj0w2oiW246V7STwrcQbDw/D7cOzKLvuspMh5paglIKUBVvEroAbW5BwDZzBJkQ4DsSVFUjY6ni/QK70pO0ceY+OPP9V2dM1R4FKr1bkS4VMCmI6XLHuUqSlIAI8rISPsGHxnmBGrdFEguHel9C3FLTcpslzwAjoOOQfPCdT8lV7KcunTKmqFIiVVC5EdcSah36pTuCgk+EjeP4L4CZshQo0KksurLe8Ng2WohIA5NuBzckWv5E4csOoMysuwWw4ncJQKCOSUk9LpNxxyR52+9Iy2XvolhpyYtvehCWlIkkJB6lRIIt5c9LeuPZrKr1SixQXHlNou/ukPOKOw3Nrm/W4PA6YB0ZVo960kQ0vDumu8ISkpSoqsSOQLC56fD0wtZukKptHXGjNuOSnXUoVcm3Ntw5vbgkAdOQARj6yzBg0yR4nVrdjQ0gBK7gXHAAA6HyIwp5pcpq4G/vFNqU5s3JJvyRyfL8Ui/NvLnAI+VJkeo1RuSwsiQyxtCQtQIQFW5Tex5vz8RiTqVaA4+d6yhJUroSEiwI/hxHWSqe1HcXKRIcWxuWkBRKrJJTbj53N+PXElssRkUkODcfwYUUXAtdPF/TpgMsu2nqNJz9q5Vrs7I1DWukx0pN7oaWrco/NZUflbFaokGXPqzFPiNrW7IWGm0BN9xJsBiUtUn1Ss516a6kAuVGQtQ9SXVE/nw2NOqhApupNMlykJ7lDhCeLjeUkJ/LgLVZOo36nqFBpgXZMOOlspBtuUBz+XnEm6R6gu0XN0KmRWkp96dDUhSj1SL9PvGI6p05L6+/t3rbieFKPS4xxV5yn0xn6RcqTcVcchwLsAALjqQcBoMagphjeJDEWOLbnOqlHzA8r/fjmfq0aHHM59xEZg3Ifk8PL9AlKul+etrenninNK7WuYJFJYpGVaH73VWtoEuUkpjtpIFiLm61Ec9QPiemO2mZc1b1Z3Vua6xNXvsVSaghtKb9UhJ4Av5AYCZcxo0/1bbqlDrdCf8ApB3fGRNQFrbLSR4CHLWBN1Ajysfmc3s9ZCq+jGp0qhTA+KaJhEWR1GxVygg+d789OR8MXkpeiuosVtLqaZFS4n+yRKmjcT8CCMMHWjRLO+YctSYVagVEBuym3JbJWGlpNwUujgg8jk+ZwHno6l2oQGo0SWwwHCQlLihZy5BbTbd9XvNosVJT4lcKvbE7ZPyhl/32K1UFuTmVIKe7eSCFN+ABJFiopKSxcBKUmy73BOKgaKTs0Zfqj1CqLTjf0WQ5YnYG7dCVHoOpHqQPTFmaRm+PUXY88OAx6qkvS2QtKlN+FRN/FypCVPAqWbfgkm3TASLTNEtM4En6SoWWokF5Sdx93sixUggDahafN3pby+WH9TYjMM7ikhlCro3JF7birqpI/FbT+N/Bhmw81yokRFVb3So5WoOthwkDahSjtuCFHvELHhSAEp68YdlArtBrgLdJmsodbUppxtJSlVwe76JIPVLnl5YBejKSiP3gKjtBHFzyEgeqh1JwiZ3y/BzPQ3WZneRSyS4h5JUAgBwXvtNiCE9CDhwR0oC9wJQo2Wd1/UqNiQD02jrj4zRHflUB+I2QhxamUqcVewT3iN9uQfNXQ4CB6H2dGM40uDW80VNL9PmtJmGCllKSsLO7ataQLiylDdbcA4qx4xXvt1aVaX5Gp9GZyjTTBqM1JeeAdUUJjABKRtN7EqF7g+SvUYvjnGvQ8i5LqVdl923HpcNbiEqWEBRSnwIv5X4H2/LGaGojlb1UzG67Upr06oSSrepKP1xSUiyQPLwlPS4/PgKvtUZ0y1Mxmrl1wgFR8uOcOaiZDKKxGhrRueeUncQDYXPp9l/sw+/oKI/M2MMOtxo/RBQAR5G/2jrh0UmjCM/NzA62O7hx1Bu3kQnz/LgGjSas3H1HfVBv7q1thixtuQgbb/eL4sJA1apekWj2eno6lt1ipspagqaHV14FCnLgeEhKt9z1OKz5SiLNUbklJO5y5PU9ef4cTrBocbMtDdp0xhC2+4VHe3f+SVxf0ukm4wFTlzX0lDgd3FwFR3dR6/p8cLNAlpdBaU4AmxsSq4KsIOZIj9EqsmnSXPFFeWy4D03JJBH3i/yOOA1yRRkqV7u0opQbLBA5IPNj8vj0wD0pdRJBSXL/AIQjg3Fgen5fy4e8aUueWXUOJKEo5vz0454OIPp1eCn4jbToHei6iPqqv0t8cStSKgYjIaXZStpJt1HpfALsBx56UhrdddyDbyPS1sKU+WY/dpJupCCFC/F7HDbbrsOhGNUZp7tp91DaSpX1lXPFj6euGxn/AFBpy6/KpcJ4xhGbSpp0oJStdwTuA5AsSL+owEk03MTdAyrUq46E7YLKnEXP11E2SPLqSMRBlepOSWnKk+sOSJb6lEX5N/Iflw4q2zXsz6a05JgvUoVKQh9DBSpZlISLBxQHKWtxISbHd14tyzKJUkZcnsKkxSoxXB+DUOFW5NueePPpgJXp1AddU1IlyA0frKSfTy4+zEkQZKlxQ02VAbABYc+mI4oOo1CraO7ix9jwTcpUCSABa4w6KdmBNSnikR3EsvvJSEpCuvHwwD4dqMGSwmIkglsXVz1V/D0/Lhn1Kh95eWGlICn0tIJRwSVW/T54fOVsrqYDjlSUhxW+yFJAJAPUfHr5YUNTMvtnLaXoQKQwjvGylQ4II59Qb+f8WAZWaYVXam1NVcy5ONTlrS6yt/egx21fhCsN9VXTaxPABPBNiGtJpE6Q5FitJS8uQhC2im/Nza3I6ggj7MXW04plA7QuVo2dM1JIqKI6IX+mN3ga6jZY7QFE8kknkkc4aOe9NMtUqVHGW4pLkYlDZRylI3ElRJ6Am4AHnc8YCLcnwJ8Gi+6yUWCDc7fUcYnSnxo69PkPyilKUJJJIFybfHEZLgyGEq97bDamwojkAjnm/wB2POo1/NNXpzdOgJWILY8RHIvyMB7uZwHefR8FQTe4Kr3Fv82Fak0qNFjCsqZQ5cgncOVHz49P48Nqh5cUVIMhFiOqvKwt+TDkqC3nyxRIaTcq2jjqenXAQD27BImaLw6miOluN+qGM34TwFFmRYfkOKB40b9oB3NI7O9Iy6hI7wZiiPOn4hiSOv24zkwBgwYMAYeei/8AVdyZb/07C/dk4ZmHpop/VfyX0/1dhdf9uTgNNmtqALAFRN+nljtUohASCRx1/wA3n1x4dySN4bKVdLkfZj+vhbatv1vy+eA53XFKVZZHTyHp54Ram2ncpxsHbfjnm/xwrreHeWIVuTe1wBb4Y4p6EbNyVX3CxuMA3X7hzwoFiQAecdaWq0gPQYrN2Xm0KfUFEBI62Nup8N7Hiwv58fLDsVt8FYvcgjEladsxqlXHzNbSWFPbzusBtRFUSLfd9+Ak7sz58am5RTlqXNR77RH/AOlkrPJZWbED5K/whirXaFj1Ck6p5kbYmvsI99W+2EOkAJWQrix+OHnonXGaFqYzElyyzFnrVBccNuNyvD16eMJ5xwdsCnNwdTe+jG6J8FmRa97HlJ/KMBW6a4pKyp4k+qjze/8ADjspEnvZzZSlO1ICeBwbeeOGugC6Phzj7yeVmSkOA8LAPxGAl6Iw0qnoCWwVFCjYo68fHj/NhcapyYdI75tJPdhpSiLEg9Eq/OB8scjTKHKW02AFqJIT5Dpa/wBxw6Wae1FpCoz3erDymhcOE7QL3sfPqOnxwCJ3smVlWVFUAHRJjlrlJ4uoAfPxY4MqZXqmVVR6tUIe6LNY7xoBfG1Xy5TyfTCRWalJiMVaG3KVtRMQ4gq6pUDzz9n5BhYokqVEeixJuY6fVY8iEQ17s4pfchKijxBSUlJuAbkcg4CToNRktQYyosANbEhCkAjiyehuDe59TxbjElZQrLMhiLFQ424stbUtGyr7PQAW+qQPsxHqxAREQ2phje4gJR3ZFj4CB8ebJOOnLNXfplSS4pKXjtuCslKEK3AC/W1wLXPmfLASa9V0xpToMIHc2E3uQlSADxt6C1jzfzA8sdvvLc1SG7KbW1ZIG4KKQbAKAN/j5euI2qNUXUszR4TW5CloSEoKtpG9ZH1gORcjm3r9q3VauVFtDAaKVtLfDQdCVL8YUTwARyLk+owEpZWQ20tamkDu1k7jutZYPx4P6emHTNnBinbfMpCVfsr24v8AG/2YjbI1YkzG5AG9JPdJLO8Etnu07iLD18783w4syvvtwo6zMjw4cZSlynnlbQhtKT1ULdDtJvxxY264DMbtKZGqWTNS8wQJUNaGpEtyVGcI8DjLhK0kHobXsevII8sQJKQI0pMgOlKwrclYJ8PxxdDtd6/ZXz7Ci5BymWJzcGSZEuooT4XFhKkpQ2SAVJ8RJPQ2FrjnFTUZYqmYZYiUqCpxR6qHQfP0wE2ZRzTm2jZOouYqvQ0SaXVkOBLnfbA93K9q0X2mxvYm3koYaNRhN5nqxrDlSeJK+/bjuKWI8dRNw2hKuVW4FySTiSsuZazbWcmUDIFVGyl0EuuxmGkWK3XVFSlrufEbeEDoAPicSXSdCHHoV0xFPvJQTsPKrW8h6c4COdPqbOjSrVFMactW3u21qKdxt0SoJUE2uOvH3Yt5pdrNp9kujt5VzBlms0iTFSe8ecp/vLSyeSdzG5VuepSMRTlLS2p0CRHWY3usaM9cJWhVlAkdNniB5/Ft8cTDQqfEOeaamvUb6KMpnuojq1JUiU+CQW1G/B2bSARuPPpgHCK7pRn9eyhVCjznnbgNN2D4v1u2bOJ+0YmhqLHERLSEBKCm223Freh4whVjSzIeaYKYVdytAlJTdTa1MhLjSj1UhabKQq4HIIOK2aw5k1g7OXfJy5mGbmrKzqVOKjTyXZ1Nbv8AWbfPLiQPJV7D7TgFLtF6XZPaQvNsHZSai0ru3HIiQluSnrtWjoCLEhQ49RiuVJqcnL63JLMnvWn5BcDKld/tcSOpCQUXUkqQbm3Nz9UYWNSe0M5mbT5ioTH0SXHTubUi1n1rNkItxZQIsR5WOGJQKBPn0qIzUJMh5aUC5cfO1K12BI54+Hle/kCQFotNs+h1yDGffaS73RQHUFRS7a10qNivcSi/hsn8MRiYgqI+pPvZRGnAK7t9tZSpYSlVlWWkgXLl7EnqMU9yI1PpVZadZqojOlYiblKUptsLKNl1qKbJBLJtfdtSDaxBxcGhU1mD3DJitzHWoYT+BZCQjx227Bwm4SkC6+e56jk4B4RpiUJSw4oqO7aFhNiRv287OOifTHlXn3ZLUWkQ0LcemyWitSOAhpLm9xRIsbWAR81j446WFJNt0RQB4J4FiebG339Pja1jhSjHuXNygAkgXNref5Da32eZtgKZ9snWZ6sS0acZfU8I9PcKqg6qwS895IA8wlIUT5XI/Y4r7QaZUZkNT9SpUhcObJZVHdjiyo6wlRQUk9d21IKT1BvdPXD87STKH9VcxJpqO+2TXCoptuSEi6vW1iCfs55GH/kHKECm0aBIrtdjsPTmEwnw04FuMOpbuUEiybjwLtuKk7L8jjAQ9UspKgx49QZihtuWopQtA8JWCdybGxBuOihe1/TCVn6UiBlFyC0vY9NIbFrXsTc/kA+/E0VBEuAzJg1JhLfusdaSkFKm1EC4SQCApQTtWg83CF9bAYr/AJ8U9Xay3Gjt3ajnp05J6/fgGtluIhh4AKIKbWUeg/kxPGUZqWY5XZDm6wcPJJQoDpbrbm/8OISYZepsvu19Ek7uPL7P05xK2SJKJlHccjkpKEFvwq6Wv5enOArzrLQ4zGpNSakv9yiVskJ2EAqKki55v6XxHlby5F7lSX5EgNKRdkKR3aXj6Di58+cTr2j6GWmaNnRtsKCgYElSub23KbVfnyJ/93DahU5Ob9PqxIjrprlTgRG5SAralbcdvahS72upQSq2zi5N7E8gK9VemyabGQltiQE7gBdJKh6jjjEi5VzDMRQY0yrPJjNRHNq3n18m3S3qbE47KNmEZXpwqtdpsKte9K2JbfJSokcFXhPBHBv997nHnnLUadWGExKXApAQWrL7mCGkoJAF0hJASeObAAnk4Bt5/wA7vVuo09qhwnJcSmAvJcW0uzjxA3G3HhTYDoPPHXkDT/OWcK8atVaY83DYcSZsyakIZbdVflZP4oIJI46W4wzS9NW6la31BoDvbpSEpST1KRaw+yxxIM3VXPGYHIOX0ymItJjxlpWyzHDUQNuDvHFrQgeNZQlCRvJVcDm+2wPXUrNz1QDNNhzO/gR46Y7e9oocWQ8htJUkfVWoNvLUBwFlQHFsdMzT6n1txc6jVeGoFLaUtF1NysISF7uQU2WCLkbTa4NiMIefc0e/GBlOn0limKKlOSnENHvHUNgJB3KJUApalg2NuCfPHpSac63Tg62Tz9Xm6Sev6fPAd8DJ9ThSmvoxcVclIV3ykEKbaNyPrDhR4v4bixHPUCScg5Mi0yeiszHlSpqLLbUVAIv8Rfy44x7adJpzNKKKo20pTnBUsdOD09Pu88PyDl+Othn6M2pYccO87917Hm35PtwC1TW5015IdfQGnLJKgRbd1Fjxc+XHrhXzhCtl2StxZQhts3KSBvI8rG/X582+WOVD6qPGREpyEd44BuvcOAj4Wtby+w4586vTI+TpZcaWAUEkj48nr15OAQ9FtUX9O6E+7IkpLciS63EjPeFl7cqyt5UQNoVt5F1cKHG6+FaXrKzSK0ozYcl9taysPvvna4SBew7tBAG7gWHFuBxiOIVPUnIqXTTIVZlx3Fd4pb63FU5ncTYsgjaVKX9c3A8jzw0Js+TKge7FxS2kKCkpJvsP7UeXHH2D0GAm3PGq8eqtriCNT0KbUUCTDKil1PFhcqO4DqDbd4iCegHJkzPjkSEuJIH4FfRRTYKPwOIUpjlpSBKvsRzYnrbEzwqI7mqlQUUSLdaUpSoITYcfLzwEgNVhmp01sxEJbePVSVEE9fu8uuPlsyY89nuFWfbIKVKHUjzwjQ8k5mocX3p1txCU8lKr/d+TCxRm6jPU4+6lJdb5HW/Xp+fAQh2+pLr+kEIvhZcNei7lHzPcP4z9xoR27WZTmg0SbMCAsZliIsDyPwEn+LGe+AMGDBgDD00UUE6v5LUegrsIn/hk4ZeHho6SNV8nkGxFbh2/4VOA1MjzYbrW4r8YHl+fHQ2/GQ3+ESFccEnn7bYacFTy1AAEEK+tewHzwtQmSvd36zZIv1/T0wCRWJQD6u7V06Ww35Mt0hZ39OeT9+HhU6bTg2t3vApXSx9cMiotLQs7B4R5YDidcJG5NwRzxiU9NlqjZccmOPBDz65IQfh3aU/muPtxFjMdbh5uSLDzxIMGsR6LlOMVOBSvdXXttibLUvYL/n+zAR3VHVQMxPqQoJWl7eCOLG9wfvxOuqtNp+sGWaTWWlx2qiKOX23CQAXEFW5ri3Ugj4G2K41KY7NrK3iVXc5Nz8P5MTHpPXEOZak0yoKeWhhX4MFXkVXIHp8eMBAGUMhzdQdQ6Pktjc2qqS0x1qSLlDY5cUPkkKP2YkvWLSaiaWakRsmZeZcDKKZHfute5a1kqupRsLk2+XS3piZOyVkWNW9XM26ipio91pf9Kwht8KXn/Esp/wBigbf9/hndst91nX9oNEpUmkRCLfNeAbUBHdx46uGjc8/YeOOfTClTqnIYld05JS2gKSCEqKhbkkAdDyPXHLTqgibAhMttWWlWxdueoN/l0JwmVB0pqzraEDahIuhJtYlNjbjAM7OUd1NUqDUba42X0cp6kbjyR6kenrjvyJAQxJnPSFJ733dtbRKkgbb2Ve/6dMcdUfcDEx5xAWpbqStaibi3l1xzxpsWm1OAujVY1Bp5gEhTRaW0Nx/BqHPNgDwT1+eAmqgBUpxCVvISgJuSVDnyA68k2NvPp64dCcuvuzGZ7jDa2UOENKK7hYJt4vU3ufTjqemGrl1tms0ltkRkqcW+jjyJJHJNvQci/kDiXsjzGnqY5SZNPjlMZdgraNqQCdwNvRST19PM9QZMuO1GqTTZbdQ5CSGiNu0LBWDutckjhVuLeY8xhTpdLnuPuTJLrSlhWxJV17oO8JuOUng8H7OmEvUjOWScutPSWpAlVISAlTDJSqwuqwJFkpFieLE/lxX7POt+a6y5Kp8TZS4bijePF8K+OBuctu5HUAgG3IwFj8xdorT/AEo9/Q+8qp1dZRtiRH96LBNrqV9VvpyBuV52F8VP1d191P1rloorkhTcEuXj0uAFbLnzV1Us/wCyPHlbDPmwTMd76W73Qd6Jtda/kPT4n8uHzp/k+oy3UM01lMZpwgLUjl1wfFXW3w6fDAeen+kFCppbl53Wupz1G7dJhr8CFX/szo6/7FHP7YcjE0ZX0nQ8UqapEeLcACOygD7DbpiUdPNIWGYzPvENYcUBuWoXURbzP6dcTnlnIcKClK0tjoPLnjywEL5W0VqS30OyWEsMmxATysgfZx0xLlEyEilRw53SSUJt9XxEfH1P6emJGi0dloApbAt5DHQIqEE7gOvngG1Scrw0hD8mOjeOAm3A/S35Mc+b8iZXrtMmt1WnsyA83faslICgOCCOQR69RjszfnKmZUiJelut94tW1CCoC5/i+OIL1Z7Q7FNpqkUyWn9uq9ibg8J8+MB9UXtJ0fTuvQslZuq0mVSZX4CBVJigp9h8cFiQofWB6ocPJHCueSl9pfULLszKL7iJLTqXErX3gPCG0oJVf1BH2XIxRbWTUOl1OHUX5rwCZCVBAv4lLsbFI6kkj8mGrSdTMy57yzT8hzpSzLKkNOqvuUprfcEm/Ww5HN9o9cB1aWZSzDqPmCBR6U4EU6nT1PkOcIDjiioX9EoTck+Vz5mxs9RNOszB5iAZLCVPSXIDKi3vSt1CQVXPTbZaAb9bOeSlXjvSSmwsi1tNLpzm1hmWlTzjiB3inUJUHBwQq3Dg+PFx0GLi6m5Uh5eyvTptJkrhSTKk1Heypzb3jjSVLISlJABCSANpsDwU84CKKRkaqNh+ZCrin3YziGFiOFLW2HErcUVcg7dpUFFVvG4o/WIInDTikVqIt9Arhkx23ipxKohbc8ITuT4XNoN1LvZO66jyfOJNOq3UXs4yRNaYcM2PLYkqK9yfE33iUJS41wAW72Bt4unlh2dn3MM6FmSpZakS+8beccmI/CbiHFKbChtFwBZSTylHJNr82CwcPa3Hg7lrU7KSFEq8PluVwRbz6cc/LHFmmuv0TLaqmWEFSXGW9ipAauVkDjddJIUehNuvOOusR1hdPkRFWMd03BubtqO5Q+5I8j9nUfNSyzRMw01lmqRO+RGf98aCVlG12xNxsUPNR/iwFQtaw3T3Hc0LoS2ob7Hevxw54Fvp7zvdnCmiOQOCPEgEeeKoZ6zVmHNUZFMpa5phwG+9m9xy01ddkBRSAONwuT1KuuL/AHaJocKZRMpQq4w1LiJ71mS2pCB3gQpu4uraRuN72Unz64gau5HolAqKqNCpVOiwqxAciJUltCSXUKUA5cgKIUVOp3bz4ATuVYDAVlp+aMzU5hNOarU1cZNx3brpUj0NgTxf4YkGjxIWZIDDrMhDMxAB2KNr9OQfy4j6sRFw5b7K2Q0toqSpBFrKHFufPCllicIzaWZBUgg+BRFwfTAOrMFLnJaDiAovNE7llPVVha/23x36YVppE56nyVBHeWUkE2I+XPXHxWqrJplBj1uIkvtRyBNaKb3QTysHqCL/AKdMcMViJVe7zJl5/aplaXEW9Oo3D14OAd2o9EarWnmYaO6oOhhkTGT1KVNKClW45OwKHHyxUvLlVdpcmbCpDbraZbCmXEbrqcB/F+Rvz8AcXOYlsyi8t61n443trsQpKwEqB9euKSwjGp+catABcW42462EI5V4V22j0Jt92ATJocS0lslS0AqSkX6Jt158sJqloLDhaC0oCQlwevobEjCnLlJWsqGxKUKV08O6562+/CSXfwYZaVuSU2Uu/HFuPne+A84zfvTltxHkRwLjy6dMSFp9GpsvME2t1mElEWGgMlkDwOBDWxCQebkhsE8fik8HDCy6tKsxR2HFh0qktjux/ZBuHh+306Y6qxXHpjqaVGmKbgRFFtCWiEd+7+O6ogXVc3te9gAPLALMGbUazmWbWKsn8NKQXT12J3ncEpv0FiAOfxcSZlAomte7d79VITY8nm+IppkoMoDTkjvUupARu/F59ftH6HDhotVlUKqMyFKUpF0hxJ/Y+fP6eeAsbQaA1KZEdEgtJZWgLPG1SbdOnHNjxhczNUJOWJkQwXCtLbYS4LW3pVxzb4fwY+Mipg1KE7UY0hK0OqQVJKOUHqbEjj7/ADxxanZgi0h9umNs9/NkBJaQrxfgyCAefjf7RgJByXXKTmaGt8uDv2R3gaV4iCVHoL+nl8PTHRqTMC8rT5CnNjDISQ3sAsSR1Fr/AA+zDW0vov0S0VyVbHZWxKlBJASg26fafj8seevOZ4SsjrpNOkJW6/JbQq1hwAT14uRax48/jgImpsqpR50xcSUthSypCilW0lJCkqB+BCiLemE+bITEkBptweM/ccJlIqJktuMB4JlWCbLXYLt8TwD8/TrfHjIL6n1CW2pt1F/CoWKTbzGAcbJYkuBTm1Njcc4mLSvPQygkFtxLiSeQodBiB4Lu9B3HgH064XKYH3HEoDq7HoPTAWwrGskCuM+7FlpPhAsPM9PzY8aavfFVJhpG8LC7oPi+3EI0+myl92G3FX6H+PD+yrIqlDeLy3nVJT1SR1FsAxu35NEvs+0xZTZa8yRVLsm11e7yBfGdONAO3TU2Z+hkPudqUnMUReweR7iRfGf+AMGDBgDDu0hNtVMokeVah/uqcNHDz0VZMjV7JjCTYuV2Ekfa8nAaORagtkbEt3PS2OlT1TeJS3ccXFhhYVkOqspTMbaK2ybnaL2w8qFl1aoiXnIxFhYLUk8/f8sBHkagVifuUlBuLqFh1wnyMr11x8t+6LuCeNl7j1xMUqM+kqTTgklIIVsR0Pw9MPjTbKjaiqZV41lnwp3gA/PnAVkk5Or0GIuY9CcS002pxStvASBycLWm+Up2fqjHhMQXXmUs9w2gtlSVLCiSrqAEAkXJ87gc4tDqvlpsacV16Aw2pww1ISEIBsFEBSvsBP3YZekNTp1JCss5chuuVB1AZPdIB2jmw8RBAFtxIPPOArprHkODkXUeNlymzmZahHZS8phGxKXlJIUkX+Nufjh86N6drrmW63MTWkU5j3kxo0uTwwVBvf8AhCPqCxT4uevTjDE1Up1fpOpbyMyw5EeUmXvAdSpO5BVwU35IxbbshUuh5w0jkUyqwm5SQ8oK3x0pSFdASbWWQAnk34AwD70V0zY0r07p+XUd07LVeXUJDQ/XpLniWQepA4SCedqRijfbkqAja9l+9gilxEqSelrK/jxpEGHe7u2sKANjY3xmV297p13nNqBuinwwP+Dv/DgGzSKyz3Ed6OdqgdxKTx0Nvz46/fVyZ/vCnQQpfi4tfz6fLEOUjNr9OUhtyy0pBSOORh2JzZFEYSEK523UCfPywHxmeelMmQ2lxXjctccXsP4sJFAqLbUtDrr6Qr1Pp64Q6vXHarMaCAVLU4efUnHo9T00uUwGalHmhbSHCtkqshSkglB3AcpPBtxccHATdQNTINFZ3wwZEhtW5u10JCtvBJHJHT8vPnhWrOrU2rNNU9hbcOOhKittpIQFCxFyvqTzze/TEFQ1XeEY3IINj6j8mJV0200rGqlYbotFZZVFiJbeqS3FlCS0BYgrAO02BJPpb1wEfZzzHNiRXXqbCcDKiNrjiFbF3BO5PIBHTm3N8fORKK/nWmGqSJKEyO8U0WSkEqHrb8nTHLq3Xo8ysyqNR3AKNTnlsx0Lf3qDSSUp8VrKHnwLc8Yl3spyMkZOc/VHmlSJbS02RvUVbVjn7ft9RgOqsdmDMicnjOFHD7kphAddjLBKi3blQv6Dy9Ply8NA8rsprrdPr5ER1sWS2OFKV6XPT7ucXKyaYuZqMzW40QMxpaNzTSrG7Z6E2NuR5YblN0poVLzauQ9CCFRbOQ3LeFbN/Ck+ZU2fD/sdh6k4B80KhR4kVsIQCbdbdRhcaihoXGE92t0Klxe+mVGOw2hNypTgAAHXzxGeb+0rkahNSExKqw+ti4+t1PPn9n5sBLcqdHgtFyQ+hCACSSrER6la/ZdytHcYhzW3pB4G1QNrjg4q5qP2qK7nF1+PQG5SWWwoqSykqskDkm2KuZxzvqlmiori5YyTW33XCWkvORHFbjfqhNuft9emAnnWDtAokpdqtYrKElSFIaCl2Av6DzPwHpit+Y9Y15kjqAqTrW9aUsKKS4rYLhStnABvax3fZjsl9mTXzPtPgMVbLD8eVCU9769LfZb7pCtqkb9ygAeTZJ5t0GJA0v7G+oGWpkHMD02iszWpDKmkvOqUs3sdxTtISgWuQqxsOnlgK854yNS3ojeZaBqIqsvpaSt2PLjLjSWVeaNpKkqAPmlVvzYdOi0GVTcxsZjntphtTY7jSW0NG5QsEbkgKBPN+p5OLzaidnPKmrFIRUM2Ssq0GRFUj3uq0enljvRco7vapSUKUVADcoAfmwya12VtONK6JUKkcz1h16FES4wJDAut4r2stNKUEpN1WuDf1AtzgGxlyM4uWnY2opdWW1JRuUlCSXm7eFKk3SOD4RyD0xdCVGjZv0fy1W5TCnA2xBddFk3NwEq5VcmxP7JPzxTrKrDhSoyUMp2x3igoKFBQstSVhSgR1c6gp6fdc/s+TE1TSmlwZCwr3dDsRaQoXG11SU8pHkEjoT88BWl9qdl6qINPraG5KO9d3trSkqLTy0eUgG5COPgcO3T6oyYGaaU7UUPIke/tha196W2wXCXSCu6QNzjSSd46efTDe1YpkrLecnKZUO+QltbShsU6pNlb+ehHiUhSvM2XySbgfGXpDNHmBx2S0uUlYIIbCVEo/COEFTbavrqQPr+WAumZDLsRhSyg94m99yPxrfH0KvP78KEMOoiWXddxuN79Dzbz+WEChPLfpEdTveHczY/XJ4QlPx9T6/bhwMrSlldwAkk3vxx9w8hgIA7QU6XSoGVWYLyRKE+QlA3bRu2pHO1aDws36eXT1iTMTbj8MSoj7xlQ1e890gqB2bCnxpSAraWxuN2zcu23G+Ju18ye7mfIRrkdSkyaFIMtW1Sh+APLtrbgSL36fi4hWK0zUYT7bbSdgbO8+EIUs7SB9UoHiLCOUIP4NQvgKm55PcVmo94lxIW+ogOG6wCb+Lgc8+g+WOampMqkByhux5EthKu/iu2StxN73QfW3lj71OaqQr9VeZSHocVTSVqHNyvcAq4uLEp9fTDWydEdrGYIVLYfZhreeQhx+SsISy2VWKgCRvUP2IwDyyhqNTDPkZZzI3IjMykKjq79BG0kEbVXA6Xx8RKPXsoUao0pt7v325sNSFMKCghLhWUgkeqQlV+g6db4tHp3o5opqrTY1CeTUJNUpyEvyKk22lvv2j0Dilbk7hxyAL8gXF8NPO+s2lGRpVU0y0w0pp7s2E2403Vag8h8r2qIK2ioqFwrlJ3WvfjywDPn11L8eNDTKaVIeLaVeKwQkKupSjfalAsbqVwMVGkIZOcq9OZkRpKX1uHvGFkoO5e4p3kAWtwVDjrYkWxZPKE5rO9VqFLzG7ZFRaUHC3GEZm4BPd3bCdt+nAscfMvs3ZIXAnChqlwX3wQLO70lQvtvcElN+SL8+eAqWxKMxtRSUocJPeqIsAev3Wx/GQ6mftWrwWPI6Hj0+z82OeuMOUqoSKYghpbTm1W6xueh/Nj+09KVpWHHCVG1r8gH4ffbAODILVPGoNHfnlAjF8NEqFihRSQkm/oSPuwz0uuBACUqCCraT0G7df7+n34eGn8qDCz5QJq22XmUVVhZQ+B3a094nhQ9Daxx855yizlnN1Wo8Z9pxiO8XYzjaroLLiQto/MoUm4PQ3wCZT30rBjl1zdtHIVfrzwbn1xM+W9J89ZlpbLVLy5NnKkNgtJaZJcUnqFBI8R+duuIyyHlk1qWqcVBthokK5NkgDzv04xP+Qc1S42YGaBTa7OYUoFyRKcdcsQkeGyQbAkjgfAXvewBTg5Q1dyZEpLP6mK5THkplqnRZER1KH2W7Eu22m6dqlAjn8uO+j0up5uzU9m6vhTUVi4jNr47tlF7XPQW6n4qxL+luqOoOftT5eXKrnAuw4ZU3FbkMNodKEpR37SVJFzdtTiueoQojkAYmrP72XtQc2yNI6rkBukGfRUzKRPCUtKMsAhxolvhW1adihcgcnpZRCsdQzBKfppkNSTDojJJfkrulCmwSRtHVRvxYYhPULUJ3OtdacZi+7QIaO4hscFQQD9dX7ZVhf5Wx3ao5qTUJTeVabvj0+lFbXdbSjc5fxEpv5Hj539cMCI4QsOJTceuAUQpCCe5ZSFnklXGPVuSp0jcVKNrG58vT4Y85KkO2VxuPG1I64+WghpRUtzk82v5YBajuD9bTe4tfyN7/wAmHTR9wkIcbTZXrfDRpoB/Ck/58PTLi0qcHeHhINz/ACXwEg0KauOsuKTdKebYd2Xs80yUpcZ9hLd+AVDgHpxiPolRaQ6GkLBH5b4dOWKC3W6gzCjNpDr5skep9MAwO3NHiN6JQHY60krzBGPHmCw/ig2L8dvTLdUyxpRT6dUGSgCtRlJIuQbsv/lxQfAGDBgwBh56Lu9zq7kx65GyuwlXHweThmYdmkqFOaoZTbRfcqsxALevepwGtND1IESOIjyUuAEAKURfEt0CrRarQVLQy2VkFPI4N+oxVOmxZjLu9ZX4T19MTHp5mt6G0mM6VbDYBIBPPr0wEj5Po4qEh8yY6RZar8cX9MSG1R3IgShIuSb26YRcqy25SEPNBRSo23eh9Py4fkQtKLXfEAiw9TbAJeYqbMTkeu9wj8P9HSC2n9t3ZI5xSmlZzkU2tOVqTLlMFkhuQWwbpAPhKQSbc9R8fjjQyPCYfZWyRubWnYpPPQ9fPFGNYsiTdPs9PUp33elQn5i5cCZJuT3JUdh3JJJAsB5ngXF8BLVJ1q0wzyiktZry1TK/JiqPdvyWW1IYuBa6Fm/Xg8debYkTRfUfJtJytVKI80igR4NQmmD7xH91aXEW8pTSk3AHRVto58PxxBtGzxQsxQI0DOud9K5bUMANuyqO8twG3J292kX+R5th80/UXQxcmFTjmGVVXoxAZj5aoqorIcSb7whsFaiPW5HwwFhcstUpMbuaMHExUjlSoRj96o8hQ4F+L825uOcZjdvCS3K7QVfbaSoCKzEYuodSI7ZPz640Ly3n6JPnxYlFg5t7hRUp5dVpa2WkthCrHvHEpO7dtFufl54hHtQ9khWs9Uf1AyXU2oVeeaSmVFlEhiUUJCUFKwCUL2gDkEGw+rySGYzpBKrpx/EyilnYpawDewHOFXMtDfy5WJ1GnqR7zDfcjvBDgWnehRSdqhwoXB5BthDUlJXYG6fP44D0hoKpLRBIsoG5+d8PKJTEy3C6XUlSdtwTf7h/FhuQIa31JSLEDk83IA88OGJIdgv76VOQ83uCFqSCEqFh+yHHXAO+Bk9uVJRsbQlRvdxSgBe3xsPXzw9qV2kKx2bsvVzK1EpsKpLrLSjEk+ELhvq4USU8rTbkA9D54ZVEr0xmU0G5bSdpCSpYSrjoeD8MfWcE07MmxFUbjrQ2SErBAsefMcWwEHGrVCWtyRUY5KH1FRV8zhxUnO0mnRwl1am2bo7zaNw2AbbhPHIHx8hiYcm6W1fNQTCo9GaXDUmwce2obHxKiByL9Bzh+5f7ImUUVEt5lekzjsWVCLdllBCbnki6rXFjwL8WOAU+wz2gq8zmublDMMt16jS/9J94biOscpAvewUm/F+uLw57zFTomSarXkPJvTYy5BUk3ISBdVvsv8L2xnFX+zhnzJFWYrem80zoDhDiWy4liQ2ATYFJNlEeqb39BidNIMwZ5rGRa/ljUKjVNhM1j3dHvaO6ccbULG6SdwFuLgYCEM5am5jrCqhUHn35DcfdIWGkKcCGx1JAHA69bDFY86a3VNXfM0reslRu8+OL36hPT7/uxfOo0zL1Goj9LjUYw1FO1YEcoFlAg3UoDceSb/PGcmpGXjQ82T6U2glhl9aW1LIBKL+Eq8uQQcBIGk0rNkxTleW5Im0xxxtuY53yglndyFGwNh4VdB0BxarJkapqrRozVUmTpj0RxyO/TJqXnWgki6Ul8MqbvbgKG026m2Kt6NSodNqcfLMn3d1NWbETc4hTndPKP4NSQkg33G1/Qm48sWcpU5ucnLdSqPfOv0Ga1TJgmuMSXe7WC2UpiuNpKQpG0klV+VXBtgHtRHqtU8sVWdU0zPfKFOkLfQkyXGlKbSDZ59LhbQLL8VkqSeeCBw4UzQ5meB9D1CmMB9hZlOUipRULsFpCN6pDIAte4DfAO6/NiWi1TpkBnNzbNE93XHCJrKixJjrAW0oqVsjLXHbN2x1ukW8SRexf+U1VTMFWozgcdkqNIUtCpKolRDZ3R1GwIR3NwCRuuCbK/FsQ947dXpeWamy/LnNMSZaokRqXBcSyO9dCEBL0dwqWbbvG0lN9wuRiDNV9SKVm/MSqXRnmE0SiIBAbLrbU2SBYOLYWoWUn8IkHlRui5Fxbu1az69lOM/lrKjjNMrCu9mvvQWpMF5nxKCOVqV3gUVLVZAQnhJBIsMRTl6M8mmIdlpcV70UgKUTuu4b7EgbeSkJJtu8K0g/X4B+5WjyI0VBQ8txfua0qWhSlLWbIvdTSgVfX8wcWZ7K1VQ/TqvTFyXVOR5pUpK93VS3FG913vfrdIPrfFXo01n6PUXo7yV93JClOIVY2W30KmTa2231v4sWG7LbjbcJ2YgOXkypDajsUU2SlGwg7Cn8dXQgfDywHH2kqXAcz5J7/ALlS10WM+grS0fwiZBbB8d/JXqMRdltiAgOJgz9z6ChoIaUlJJJUpZGx43FwPxT8vWZ+0S/Lbz/Ru6QpDb9MS2VlS07imUFkfrjfQJv5/wAUMoYlMzmZL6H0N9w2VKLTqk3cG4nkOJvY+eAuZkt4P5fhLdjIQspPG3ixcIHVtPkkeX8eHPHDZZICwNyebG1gb/H44jPRipqnZXZQJDS0xF9woJ2gp2o3cgKH7P0HlxiSozpCVpJUT4U/jHyHz9cA2cwmMnJOZV1v8HEMCUXV2FwgoUSeQPJQH1vLrip+XpyKhGRKcm/gW2bNuBZJbJ3AncVG1iqQuwdT9RPGLX5wHe5PzQyNiW3qZJFlDb4lNr5PKT02eWKqZNoD8BEh43W5IaCHALpUlvaFEAq2K5bSBYFz9e6c4CCVCl1fUrMFNzIlLUaZGS2pI23bSHN3h3m9wlIH1vmcRhSsh5iy/q8ik1Fn3dkx3X0vOpvubDZUVI8idqVAWvzfEqVVpGW9Y5TU5TjneoPvSkBaSshY70WDYVydw+r9+OvNdHcazS9m52Q4I6KQ6GgUAbXlJQFottSbEvrFyByTybYBzVnU2ZpZpTUafQpLaMz1toJaQ2oFyChAUhSjbotSlKKB1CRfrbFcclwnKzS1N1iOZDjCiEO2KVpubkA3va+OfUCuzZ1baMmUtb60qkPC/wCMpXA+wAAfDDkyM3VJwYXEp0p1txxLJDbCnApZsLcA8ncnj4j1wD3y1l3uVMzDJeQ20qyRe9/S5wr6gZqj5Ryw9Ui8ppfeIaZ3k7XipIIFuvB33HwGHTp9pRqLner/AKnY+XKhTGmAhcuXNjKZajpXykndYlX7UC/mQOuGp219BNRNOKJTKypoVPLrD6mZLzNwhSylJQsi5LZ+ukHpdPNwQCFP9XaM3S88Sp4Sl2BWUidFWkbQkLN1JPl4Vbhb0wgtpLKEiMNoUU2HqPU+vIx36hZlcqSaHBiOLXGjMl4NOpTuQtSyDc3P7Hp04BtzhLRKS62SpCkKLZsfzj8n5sAO7wwp4qDYBJCxxbp+n3nC+ZzOboDL8h3/AMNxkpYmuXN5SBw28Sfx0ghJ9bJPW5w1luFAWlx5RBPB8rn4ef6eWO+gSag8uNTqZFdkuy3w222hO6yjYX+F72+z7MA+qC1HZkNU5t4tw0KCnG+BuPx9SSfP1xNWWYbc2U9X5EdDaoTINrEB1f8AYwvyIuUnjyGI/oOlGobq3jLy+uNFgtpkT1yUKQSkk7UoFr3Nvrcjnz85cYjTmsvroU2lqhyGmmnltFJB2OJ3Nnnr4bG4sCD5XwDS0LzDXaZqCuovyyzVIk5uph1xJALqHQXVEc8Foujp0ONINQo9OreX6RnilU55moUiQKk2G20rEdbagiQhYNkm6lgqJIv3YUbbQRQHJ9FSZM+oykBTkaK40CCArbtV0OLj6j6h/RWVcp5uXJREVLZbbkNPKStF50Z1BJT1Kh3NuR1uSDzgKMdo7KEXKms2Z6TT9wYE33ptB42pfSl4JsL8AOW+zEeQn2twZdTYJO42FufPEodpqpszdYqzJQptTMpqE8ypuwSptURkpIt8LcYiyLCSt1DrNlEm5scB3SFJjuhTSVDeAB8MezEZQAXJSQV3I9MechxAI70JT3fQHzOH1RJ+X5lHTTZTLRlHooGxJwH3kvT7M2cGnk5apcmcpgFS0soKgOPO2P4qm1SizXKfPYcjPJ8JQoeIfZidOyvq5S9I6tUabVoYWxPSlSXCn6tifh6YlbUfS3JepcqFnShymWRJeT3yUW8IJJN/y4CqlDZAkoD6ilP1iVDri3XZ6yVlKo1CHMmONuyUn8ECeiuLWt54R9R8gZFp1AYi5fSyqW0kI7zhRUbdOPO3pjs0IpNbylITNdjLcZ3bkbk8JNutuuAbHtb6bT4vZ2pDjDCQ8jNUJHeW5UkxpXB+4YyGxq57UTO8Wv8AZup1K3f0wjNsJ4jz2iNKHP34yjwBgwYMAYkHs9QjUtdtP6eP/wC4zJT2vvfQMR9iU+yqhLvaX0sbULhWb6UD/wAZRgNV6lpPUW39rDe4A3vY8+v8GHXk3TEx30vS+lr7QBY+vyxNK6JDWbrF9qr8kWwClpJ3RhY22naMAkUqit04dzHsnargW+/DijNllxLjjnIIKfMnHh9GSGAla7lRNrE84FgpspfmR54BxQZSkrDpd8N+T548c5ZMypqNTBS80U5uU02d7SzwtpVuqFdR8fI25Bw3jLEZ3c66UpJFsKqKwlaUtRnbq4P5MBUzXGvzOzPmeFRaBTqHmCnz43vaE1WkMKca/CKG3ckDdwnrx16YlXQzPee9QMqUzMDWSMiwKXUC4VqiJcYkthC1IuEhsovdPHi6HyOIN7d4Wc3ZfU4SSqmEm/8Aty8SP2Oq4TpVFhKNxDmSUDnoCvdb/pYC0sVDSrKeIUQPFf1x5ZzqzVGyXX6vHWEOU+nSZCVeikNKUPyjCWzVg4s8gC1/nhv6zVBEfRvOr4UBagTgOfVhYH58BkLmJtEuSpW5S1qUStR6kknn78IaKSJG4NFy6bmw8gPPCw4zJkOuKQkr5PQ83/hx9wKfOjyUuLQttSbKTxyPj+TAN8sTadJLSJb6FJVubUFEXHrj1TVq6lrumFsKRbotsXP3eeJ7r/ZmzjWtOI+p2WYrUtpLalSojIJcSE9XEDzTzykcpsT0JtATrqobv4ZKkqQdqkng/LAfxOYMzNJ7wR0Gw5F7A/lx00/N2ZkyFBNGS8tfI3OE2+Qvxj5kSWYi25LRQpl8bx+19Rj1k5tie7IiMIQHFHapduQPO32fnwD4yprLqdUpEWjQUJj7nA2JTstSENi55UrmyR64mHTnV7VDN0qHlxqu01hJvFDyEvPFQNxuIO0G1+pPlhndmzSZ3UfNkFc2G0uhwnkSp7TyygvMg/USALm/yF/UYsdSdMqTp5Xb5VispLanA0ss3IJva9yb2sL8AfLyCSMt6T5lq0VmFXM4tENgFTzNNLbxvz9Zbq/zYkrL+jGU6BTzBcqtTnFwlZU8+kEm37RKePS+GVluVUKnMZZlVqQtxhW51kHYhZPkQkWIB4t8MTTSKezGgtBLAbISBa3TARNnbTvLdBp8qdCynHecSgq3SVKkla+l7OEoSbedldPhjLftL0IRM5yKsimiOXHSHkoAALhJVfgcXuRawtb7MbIZzKm6NIbYRuccQoWUbXAFzjMftVwolSzKaW2ltsB9x+QoW3Fzm/PzJwFMHq5U4M1D8RwoU0sLQUmxCkm97+XTF59Gc4HM1EZETvHW87NCPUGQpqQ6zKQ4laiA6UJTcq3JsVEbza23FNc0ZbbgyT3SFHaLfVxYjso6nUfJ2TqlTaouKZokoUwmRU0RNoSb7hdJN7ccEeYwFmXYFJg1rMNNXFTQ3u7jMIjyVuxiSUuqSouxHC0SqyiCoG/497DHXnfMzmneSMu5oqMOa88037vDbltwp7bp7ghTae7KVhNxdSySPh0tD8jtw5bo9SqiFUqpSEOhIZbbnqWlRCfEm5AA+aRbr1xB2qfa5lahiPTnqZORCgoSmLGcl98lBAsVqKk2Uo82IAIFhfzILzrdWzhWzKeSkyqg+FyQNw3JUq5vvIQlIvb0AtzbDnpi0rQGoifCZC31kiw2JV3aEqGwpvxuN7/WAuCDdjaQ5mqtepGZs4yIgjU6kRBFZsFHfJeuALghN+7S4ehO0K4IuMSBQIUaNRYxWpDbjXdsJUdg71IIO7lSTyTe+4+nA4wCop9hqO5vQz4kSxwW09XRYCy0Hy9MWJ7MaVNUdClNtEKkPXWUgKJ3sDkqSCeCepPXrivlQ97bDDLMhTzS1vpWEKUeC+b3CXXABcfsf48WC7LUlhdMXCjyWkluSHSkKSPruo8krT/5Pnw+f2EHV2mYz7zFAqUZoKLBlhS0pFxdKSPqtrPkfTEGVlHdzHacYzRLjhQgqaSk2aAR1Uy3Y3+IxZftBUhuqZCjPvlsoYmslRUEEbVkovdZIHJGKzyIUaREenU+VHDm7w7HmUq8brqzwh1B6JHlgJ80ErrTlKXTmXQooUA4kqKihS72HDi/xW/hiZmgd+8EAWvz5k29U+nxxXDQyYtMySual5z31O7vClxdl8NJBJS4B+uHzxYeEthDgtsT3xuOgPN7dCD9VI8sAi6hNuT8qVqnRHO7C4m1Sr8BpSrOE23dEIUfq+fnzitqp79NbUxBQ3HUgf0wlAulxe8KKSlAt9fuG/E10bVi1s5MaoMriTo6HY7iFJWlwXStCgbpO4EW28dfxsVK1ZjVNFXeYmQV+7sOu2c7tXdkovwAQ4gDvXlWF0+XrgK8aioaTnYVJpAcajhR27UWWhKkhZ22QObHqkdcPnKNNRqW99AVGb7hBUkvOLaAUpBRd07EBRSb7gny6D0w79XsjsUjJGRocCO3MTUGJjXvDA3FTjiG1WJRv3W4HQcp4xw6ZPGi5UnZiqsdyOKaUhUtQCgiyH3NxS6m1uECxIBJSOOoCP5GgC4Gd5uYDHE2O0Y7jHh3oisKWG97ygLLcBBUUC6Ug33E2Bsfp5kFNNqcRxMVCKLLjRpwiBhvcX2rIUpPhBQCRCWoHrZdzbnEMUUZlzIzRswvVw1KFLbmMSZjdj3kBt7vQspRcBSe8QFJO3lsjm2JkrOZJ8SFliNGWpciSl8SAlW0EJQwrbccpBuoFNjcWuRbAWTy+hEmAqXAYTFlCwcRtT4ldbLte/XqObH7MJ+utCXmDRnNtN9wjyXVUh95MZ4bm3FNo7wNm1jY7bXBBF7gggHCZkrN8ByUinNNKbXJYbnr4BSsOEjeFdOSCSOovbEjPJYlRFRJDfeMyklpaT+xIN7/AAOA/OjnGmqaq0p5Lfdo71V0oubX6DHPHeaWhtINygCwPmQMTZ2l9K52k2rGYMnzN5bhSFFhy3DrB8Ta+eOUFJ+dxiEi+yC4jui8q/BAuD0vx9mA4qkXWV3Qvw7rX6WAHGJ17F+mb+oWqUNUjcIFKvLkKQgEpSBYn4kAk/ZiDlMe+FSkBdvJHn8fljTr2cGQMq5XyFmDUyvRFQERilsy56ghHdhsKcX6bQSQP4zgJcomnlAzBAU017y+5PiqjSU7whBZUohoni+5O0m49bc4S89aUZZzZJahNK94n1KYRUKk0whwd+xGILTe/pw2knZwVEIT0IxJGS4lPzWKhX6XJlxIFYlNCMmP+DUiIVpSAni7ZUlW7ixSFnoecNTtSZ/oGRcqt5LpsxumzZjRFP8AdBzDbYHLqgnxDfyyk8DxEkm3AV6zNkGg5Nag0GC7IYqtdW+2XlSFOtIacWoMAgeFB3pAUU7tyCq2Jd1WacrOjMWpyIp72TIp61/gEOhCJLj+1SQrixDp2ngpJAFrnEfUPLDE2mUagOuttV2i05FQWlwq/AqU+440lQHBKUO3VaxBVtsSOJ7oaMo50aGTXZKDSXqXEhR4shSmVmRBdK0eFVlj8S4I6euAon2w6GKNqHFjU+n+6xRR4CmXwwGUSQGUoLiUgC1igpPA8SVDjpiNMiR5NfmGJD2NuMsuPuqWbIbbbSVLUT6WH32Hni2HtANO4SqtlrOEOtQ4cSpU4we6fccWtC2VFRJKQokWcA8rbbYqTT52Xsp0l6lNVmNKlVRwCbIZDiUtxkEFLQKwkncuyleG34NHPUYB0R8us1OUFrdUu1rkA2GP7IynJiPlyISAjxJF+mOuiZloKYazHfTfbtNlcYVELkvQS9HkocQoefl9+AcmQKnT5TKoFZifhwOFDzxIVFkZpjxnafDedbiDxIKVnbbEIU6Q+1MRIU95hQ2jzxMVM1DEXL30eWApxY27gButa2AeeW6w3MjSIM2W26WrFm6bEqvz4v4/XE06W53htsKoNbkNJWkfgXFW5v5Xv1xUXLubY9EqTjSgp3vz8wAcOyNIXVqj38N9bAURYpX0Px8sAke0lg0+PpCy5CcK/wDRLEsd17gsSfu6YzWxol26KPVKX2bIKq1JTJdezNBMdwkFSUe7yrg/Pg/djO3AGDBgwBiVeyilS+01pWhH1lZvpIH/ABpvEVYlTspSUw+0zpXKX9VnN9KWfkJTZwH6AGqQ93iSoKKSLFJ5HXCixS0wSpS1qVvvwTjhRmmOlJKVC3B+WPRqrGU4QvgeQ8rYDsVHDqLFVwT0A5xyinNrdKSLgWsR/KMdSpLAsL8cgWN8fag0wgqB8N7Xv5HAJz+WorySHRYpFgev5cesHKTDH4RBNrEj447mZigoMJXdJNjz0GOl2UtoBtNyLGwCumAo32/aauLV8qyzcd7Hks8/tVoI/wAPDl7JVOVF0zcebfCyai8en7Vu9ucJvtCi6YeTpDiOd88Xv1/WThW7FEgyNLSySCEVSQCPP6rZ/hwE6xZz3eKQWSjuxa488MvtD5hVH0QzdcbVOU8xxwR+uLSj/wCLEspixGU37tAKvvP8eIZ7XLkaPoJX1oslx92Ijpa95DZ/MMBRbTXKCK5U2Izo3CQ+lKUhN93iFx69L+nzxavMfZry1VaZ9MUCO4hvYopacBUj6yQALgkWseQTfdxxiKOzjAalSErkOLQ2wH1KU2eUjuyCR6Hxi3yGLxZZ9zi036PZW8ERrpC3HCslCRbddRuenJPU3PngE/JmmkKiZNpkmkqmspixkpaid9ZC0qsTu4JN+uM3e1RRsst6tV+PlihJiRWHkocbjhW0PBA721/2+7gccccY1vSWYNGDqnCUpbTYrPU8BN/tIxnf2i8n0xvNkmslS0Jk+8OPIdukd6FIsb83Kgom3HHOAorUo77ZUhp5YKedqxze+PGgRHpVYbbfSVFvmwNwT5fPC1mtCm3FhJtdSjYfPj4+mP7p1TnJc+U4geBoBVz8v5cBdbsjwZbsmVEZd7tKmlF13aVbDYEfb6YnGVlpqRmF+oOSyWkKCggkEgAW8Q8gLfP+FidkzLjkPItSq6mwp2c6oIFyCAkWtcevFj/HiTYkTupciS65vVJUlCkN/W2k245+OAdWRstPOT23VvhUdvxoBuVE7UgXPHmF8fHEwMISG0gjj54Z2Waa3Dj7IyUthd1ni91E3ucO1CFMMhJ8hyPz4Bn6mTmI1FfW4beAi97Efp0xlv2gq4Hs0yZIAdWta7hN7dcaA9o/MLlMy9K7txSCtIQkWuDfn7PLFD36RAzQ5Mky1ArMhSUqUPLywFeqhMNTeUwtGzqOeCPtwhT4zVBbXKDm9Z4HPriwla7Os19r6VjTmyyseRCbA4Ztc0PjQ9ol1pt1J8S0KcBt+nGAr/8ASL0t7vgFAoVcEHkc9Oce0eMmU/tDRUvgJHU3/Tn7cSVUshZfoCD3DxdUCVfWBP6cY+dN8qSc3Z9pmXYUXeZstLStiblKb3UrgddoUfswE/0LKicm6G5MoD8NJk5pmrq0tCAAtxu4Q2Aq46pKgQVWBAPgJuX03CbXlymNpHiceSSpBUTyU9diz+VIPOPvVlUZGp8GltSnI0Sgw2GAphfLaWm7laPELlJUrad1rBICvxcK/dqdoNF7uOXGitqxeSpSQAEki6m3Aeh8/swDNmxpLboceUVD8K42HAQOXV/+UQn08lXxYvsxxRFbkKIWhS2YpUErUpJIDp8nFDptOIPSIEv3dFPUwl5uLdQa2pJuq5+psP43ocWQ0cpsuC26p2K6E+BslTCtxKY548TN+qrDnn8hCUtQae5VsjVCOx3m5lhEkcqBu0pLg6KSfxfUYqat2REitRHmX0pZbStVlOq3bWE9fwi/N70xdGMz3rT0Z2OAlwFs2R5bbfsR5YqDX6NLTmKbTH4BWEPvMfrXX8O231MYj+x9b2wCvo/DRErxfdcSW1AOoU61s2hoLV1UyON2z8b0xZVhVyhKSVIA7vhRNuUo4ss+i/L+WsGQm26bmdlhXdw0lYZ4KEXCVBbnQtnlKLfaePLFjpSqiKEPcO9edKBs2cqWrbwAVBwDxLHJuAATgO52sRkSCtll921isNo27FFO/bc7bmyUCwJPIuLc4rnrs1WZGbVS5MbuWm3ErLawg92lLCHF3KkWJJKBcOW9PXFk8uUpqmQmoKVoS4CS4GxbxKIHwvwki5Fza+Ic1mVTU5ndnh8R12QzJUPwaiAkOKNyWr+FCU/XPBAtgGlnCPDOkenuZK04zFh5Yqv9NoUUOKkJ2qSdgUpSVqK7XBVbk34GIwzynMv8xWp5hjGK+qqyH334jrKQXITSE3a8NrJ3FZG1QsEjbbnDtzvPzJW9Isys1RguQqbV6XIjKva5dcV3iQR5WcQPrk9ecd+udPfyZou6WHy8/U5P0ZdKPEO+KlbUgeV1JNh5buvTAR52UqvkiqZdlaZQqfUIFTmtyqmqSvY4lpCkI3NJWoBRHFvLhZ5w5syuNJkpqMCoIktUqI0mO4kpPfAOOFzwjmy2ZDbiVDqlrjriMdNKijSPPVCzHW4C2Iy4EtEjY2UKUhbKy2OUIvchu3JxUP8AmvZ8ouocZupZjlMU9UZEFtMhe1DUZbKkNkg/ioSvg+gA6YDQynavy6FXMuSYzrJpsPew60kqK1pcVe6V9FJBsdp5HNvPF18uVWPUKRHqTXDbjYWOb8dfL4Yxd0O16azXKk5dzs4w3MedSqHZYbbUCTuA3HhQ4sByQenGNH+y3qWqt097J1SnCTGajFUd5ZspQCrKSfsULYCuftVsiOxszZbz7HjpDNUgKhOOAf2VlZUL+l0uAf73GdDzbcUpM8FCRzdN7njpfoPLF7e3V2iXl5Wqegue6S67mTL1e7yJPDYAVD2LCVKPQlaFtnjrzcCwxQiRXGpbSW22Uk2tdwdR6cYCQNJ5eTqRmunVnNcRydSYroXJQ2Qta0geQNgfLzxNmrPbRrGp+aImmWQI6qNp8uTGYYpyGktrdCVpO94p5Nzc7b2Fk9SL4p5yl1SUrKSb3sbXBxOPZX0tXqXqU03EZ75dPjOTNm8JF0AckmwFrg8nywGr+g1bi5V0Rl52zRUTGgRG1rU64E3QhCQOOPESbADqTipeteflSKTO1Z1BTFarWYWgnLVJ3kIjxUhQRLeSi6ihJF0JP11m5G0WxZ3Vz6ByD2ccoxa8su0WHW6YitsJSFF+OlSnXWyPPlINvO1vPGY3aG1Wlao12qVWkQBTaHEDVPpkZznuIqLJbRuJtwkXPxJwChSdZ6xPzXQnpOZJiKWxCZbrU96yPeGkrUFJUE8lKlEJubFQ2qIvc4u/G1006rGUKNqVkjMTSarRmZz5prDbQV3A7pUhtYPmgJ4V0Nut7YyqmR3nIzDS2XGxHj7FqCr98StSk8HoQFDj4Yk3SyqyE6YZvjR4binY0JNPjyEGx3SpTDikG/FgiK705O5XlgNF+3OumZr7P1DzVQ4pksv1Jich9pAIaZejrsSpIttJCPtI+GMzJ0Rp0lLoJN+nW3Q4kXIvan1KoeVqlp3mGSa1Q36K5RYsKUqzcVJUNqwB9ZSSLpv0IB8sNCBSjLdW8sFsFXJva2A4aVCnhwNx1uIQ4fF5jy5xLVDpFdFNS57y4ptX4oP6eeEBhFLiRkttpBUACrzJw6cuVsrVZ9SgwnoL9flgPdYdj7AsePi9vL9P4MKTVRdZCCVGyuOnGPupzYK2e9isnbYWKvXDZdqDm4uhfnwAcA5oiHnKkHt6tyiLj7cPmFmF6mvApSCq4Fx5HDSyJHRLiPVKcsbmwe7TfknC3l16C3UnZc5ZKE8pBHU+WAYva7z1U8w6UxKPMfU40xWmHG7/AItmnhb8uKa4tN2ozuyUkpQUpNVZI4t/Y3cVZwBgwYMAYkzsxtl7tF6ZtC915rpiRb+6UYjPEp9lVSU9pfS1SzZIzdSif+MowG6EeDJaUll1tYULevP347pSpLLZS1uB27d3qfIXwtMVCG4UJd2K4t1x/apIo7TKlPqbRwCLKPGAav05IjJSFLWoJJsQeRyPLH8ezvPu22CpTe7glPU+mPpUrLkwLaElo92Tcb+gwJYy8tq6JrCkjqUrGA6Hc8tUqN73JJt1JIvgkav5bYhidInNpSm5Ivyfswh1SXlMw3ffZ8UBCSQSsX+z9PPFVs3yVZjzK7TMvPlTJWpKSD0F/LAfztgax0vUhqjwKa0oClvSDuJ6hwIt/gYe/YpzNS6fp7LizZCGnE1Z5QBNrgttYgPWrJEzJkClIqKh388Ou2JuQE7Rz9pOObQqsyS1UaSzJW0Q8h0FJt9YWP8AgjAaTM1+mSlgtTmlJSBcBQ59PPEJ9tGpxhow621ISrv6jEbABvf6yv8A4cMKmozHBil2HUlqUQAElzqCL/bzfEd681LM7eU4cevPuqafqiClK7lJ2oc/jwDj7MsL3dlU98htvuSlSySNt/CCSOnXi3qMW/ycXKlUUMKcK20MKG5QVuuonjpyOPyfEYqloA2ZGW31Pja5+DSgJKQeVJFknnyB8jwMXC04gpiKU9Yb3A2FWHQW6fk/LgHZmuQzAoS3pDgCEbbjaVEm/h6c9bYz+7TFRS6HF920oJedc3rUAtPi45I6X8h5WPPldrWWfL+h0QWAnuneHQL7zf6oTbkc2BNxwTjPbtBVJT02ZFUxdDZAG627lKeetjx5/HAVYzCEPk3SVXvcjDv0ioTa6dOdKrd66hnhPJuR5/p0w0apuWpVkAJCrWOJX0lihul0qMlBUqZNLm0eYB4GA0T0hoCMsaYQaeAErLAWbeZNz5+fOCBd3MERDaUFClKUrzO0JJ4t8Sn8uHBQ+4byRHU82NwjpHiTaw2i/wAPhhIypS3JVaaqLjhDbaFFHFuV2v8APoLYCU6JGAaCiCbgcYV3hubIHkPPHnTWw3H6+WPuYUsMLJ6HAVG7WVU2whADnVRKhe5tY/xDFIqZm5laJtOjvgOKfUhPPP1jiyfbJze2zmB2O0vaI8RxxwA+ZJsfuSMU00601zVqHJVJo8oxzfcCbAn44CcI9f8AdMqGLUJY75XKR3mIxqcmLId7x+Q4s8kgHChM0e1SpMwIk99Iaa8RN/IYWl5XU3C2VGAsPbbnwj7MBEtc7mTdUdtZN+ove2Jv7GeQxKz0/maZDWI1PbCW1Fq9lqNyq/RNkpPiIsCpN9t9wYbjESG+ptcLbc25xZvRmGnK+klYzIveyX4jq02sm4UQ0k3vfqUgK4sVAhSSCCEe1aqKqOcq1XVOjvFqkSUuNpNipSrhYVfwpH1gN44BG9Q4xIMCkQkUinsMOJCzyC4lKTbugOCoNn1/GPzxFGXn3qpNqLbs1KS4b94GwkkKNgu/4pJICvEnhZ8SsTZRlwg7JS2Ftpgw1jc2oIKediSrY62q91AcpvyL4Bu0nL8phW51Cnrw0g92S6E3ItcJU8OeeLemLJ5Dp8WKHiynu1LfcTzH2fitIsbsJJ5J/TpFbVEfqKmYhSVpLjDSlONlXhAHmtpf+HiW8jtRwtkoZRtWvduSlCRzI+twU+SL9P4sBKMEXSlw7ebq4Av1t6YrhqDQo1F1KqMp1bCG1PMS03SgXKy66TfaOdyT54sjS32y0lFx4UJBIUnz5/Z+hxCvaMREh1lmYZHdGVAcF++2+Jpt0D+zI83U9B54Bh0ufLhVKMymQwTICGklp8cqeKUHj3geR/IcWKpM0ORmXQ0opcSHAq1+LqX12q4slP43p8L1racS1UG1+/vKRHcPdbX1qTdKbIP68q/iPocWEydKZmRFLulSGz3SVd3Y2SQ31UhPk0o/WPX5YB1xSpqyAdx6WCr8iw6X9SfLDWzfp61XWG4dIajw1SlL94e2lASkqSTwhTZJUlFr88DDgZdK2veGVFa/rbdxVzYq8isdVJwtNWShKVKCSRawNv2vqPj5YCD8+6YtZJ0kzBIdke9yZkunS5BU3dO9EtCiB4SpSfERzc2xV/ODusmqFaEWrzXU5Xp836QEdUNdiptrlQIZN/Ic8c/bi7+uLCpWkeZQtNwmH31iOu1YUOCn4DyOIKyhlCVXaeI8OLEJbBStJabSVd462PNhPkhX42AjSnvUagak5UqNTjR1wW6m3BU240iwTsDNykpT+Oq/1eLHGfHaSoM1GsWZoCWlWg1KREBFrIQ04W0pAsOAlIAFh0xptmLIsKLV4dMznHepaZLydrneAFlbz61NvBKXrEJUlJI2G4BHocUi7VVIdg6354bSwULNdmLuoW4U6o/cb9cBVBtl+E8iSw+pp1lwFC0mxSoG4Ixcrsla9SpFZTGn1NpmowUId7haw0JBQoXUk3HlyUgfkxWao0lIZK1tbdyvCCkX+Z456fHDmybpFPjZgOZqxWEUiDTHWZrK1pKlydxJbQjy3LUkpHPFlE2AvgLc+0Uypl3U7I9G12ys26mRD7ukVfc0UhdwVMLCrWWRZaSQT0QOMZykEGx4v6YtTrt2oszahZUl6JGnRWYVJkmW/UY7txIQw0oNhKAkAJJXe/qfhiqt79cB6Nha1pCAVK6Ytz2N6mch6gZdqU6XJpzEmahqW6hewlldgoE8+E+eKpUNhL9UipduEd4CojrYYsMl3uKY0GCU2SCkjgi3TAaN+0TrTULs+xI1GeiJZm1lhpxKCkqI7pxQ2j5gX/lxlRnSCuJlxllLZQZUkFW0c2CT1+0j7sKsyVmbMFdj++VuY/T27L7l11SkpcuCTY35Nuvyx0amNbaDDlFO4IcWpQ9L7f5cBHdXiy1juIyCspCUEpIseP8AN0w8cvZiolB08TluHIS5WJVUdkzGm0qGwIZQhhZUfCR+FfFutwb8Ww5z+ppulRUxEtqfejtqWfLdtB+fW+I7fy/PcrLstpOxpYJJA54+zAdUKI5Pl+9lobkKNxYG54P34d0ZqSCEuFKAOBc/nw3Mv96w6G3l+JJsdpAuefjhfqTslahs2qI45PoD5eeA9n5sSE8HJT6Cs8dfL44VaLI+mJDbUNdmyLkA34w2mKO5PSC63tAI8r7vjh0UeG3Rkd8wgoHHHx8zgHDW57ESMmMySbC1jwcI8ZBejlxfBABt1/zYT5Upya6uylbrm1sKsfuwhLQvfoRfAL1BekJshKlBsfijnDjojTk94p2koSeT1B56YQYDPuzCWmlb1PAdTyMSTSG4OWKY2qQ22p14bgPPnAQ/2qICoWmkTcE3VVmL+t+6dxUvFpu1BMdn5DakqB2GrMhPw/Bu8YqzgDBgwYAxKXZWR3naW0tbv9bN1KH/AOpRiLcSh2WnUsdpLS95d9qM20tRsL8e8owG/iabHabC0ny546Y5apSGahH7paykLHW3QY+G6suRZVxsvfjCm1UmQx3riOEnp1J+7AQtmrSeQhLjkGQpCFk34PI9MRlXmhlyK7TH6qthw8AqvyQOSPzYtdKnMTGgVNCygfrG35MQbq5k+m5gKVqDiZAuEJTzfz/jwFR8xVPMjTz5RUXHGgrbws2woaW5mj0muNTZcjxhV1FRt584euadCM7xobjtPiKfaXe1uT0GIUrWT84UFxSpNLkt7SbqCDbrgHr2lM7tZ2r9PcjuBTUSF3Yt0JK1H+LEf6P1JNJzcpqQQGpbJbPPmOR+b8uE9aqi5zKjuKI8I3A4SCJUGaJTILbielhbAW2pud4sFK1TqlH2J6JX4uODiOte9UKVniLQ6NT1NqXFlKdWsDqNoA/hxCCqzXJayyZLljxbdjog0qa1UYi5V1d6oq4+FsBdDQCIG8vx1NrG0uBboIVykpKRa3pzi12UFth1DLRUpRF1XFxbyF/j/Biq2hVdiNUqPTlle5pW8pVYbeFJva1yCeOP89mshTA9I7wWKwNxRflHBtz8vI4BH1araHJ4ZeS23Einf3ilfhC6m9gE26DwkefoOMZ264VgzqzMQkhKQtY228xYf58Xs16zE9ApxcDyVq7p03vyTYgWtYdPUEdMZ0ahzzMnvqW6CkrJJJ6C/ngI3dQhQ7y48zYEev5MTrozT0yq1lmnbAUpSlxXgvfcq9vjxiBn3QXQhAJCuOcWr7MtCTVNR6TEUBtjBlNiQeiQeMBe2uQforJ7bTSAAUjekIBAB+XxxzZKZU3xtVdRAF0W8vjj41Rq70F6BluKjvn5FvCeNjf46z03AccD1GPbJ29KRIfWlYQSlCAkjgX9D1wEmRk921t4PlwMJWaJ3ulMecU4EFCCbqHA4wsQ0gRkKJTdSQTbocRtrnWRR8nz3gUpUWygHdayjwCP4uuAzy7TMv8AVTmecwh78LNWUK5uNtwng9fI44MoRXdPqa01SZam3VAFe02+zHFnxmXXc1umM4UmKpNrjm5ufX444pdOlswkrdnlS1gKFzfASGvUmqutJDrzbu5PJUAcNSpZ4fdcUHI7JJ44HOGiwxOekBtctYSDtJB6D+LDoRlikJQhbkpK1m1+Te/34BDepD1flo7gNhbigkJQnzPHTFl8wwWqFpRGoxjApeQhZKAE7G0JCUrXz5koSFgoulxBCyEYjTJ9NpyKlDisJbLjzqQBfk25tyQPK3JA55I6iTNWKohx9qiNPhQpzCEbb93ZSxc3+rtBDljctmzp5X3eAgKLMebrZZhFLqQ53wUWihRNjdZ8N0qUAUq+qSop8SuMS9lhdRVRnEwwp5DWyyEuLWAATfwoUoDr+wGGlkyi09zNDMqcluSI7iXFFf4Mr5ubpJRtJAUSfwfLJsVX5fymUqccdAslakpSChTgN7H8ZLyep/Z+WAV8tFldQjOzEIjOuPqddKkIR4Ug88toJtbEs6bPNwaPGZTUWlLaYbPDyQAO6cc6B4fsh+nSMaSl6DWGUJUgFuG+8Ql5tuyihW36ryPM/sRiYcuxkxrwrqKipTVkyibWSy3/AOcE+av8/UJApzz4KUrkBQCiCQTxtSB/5Q4jLtE0eqT4NGqkbvNrTi4juxSxYPOtWJ2qF+G1/wAmJUgtIU1uIUboUvgqP1lK+J9MNvWWnh/TyrPJQpZiJEhI7oq/W7qNh3avj5YCvE9xcqjRJjjL7t0F9QCXVbhuUtIN0K62H3/biWNMIDdMoLbZJafWEoJKQ3uUEhJAuhonxvL+0YiFFFWzRChyMVNFPcjbFAWjYkJv4onS/wDD8cSTpjPj+6sRITl3UA98lKkoTvAUtXALX47zY+r5W+OAl2IoyCXXgVtE7woeIWJKv2w+qlPn5+WFOM4VIKUOEpQnoCDyB6A/sj+x8scTURBKI7dwm+0FV1ccJHJSfJKvxvPCi0ElQTa/4xt4vVfS6vRPlgGzrClK9Ks0NJKW0mnO33WHQW/a+mIV0cW3FzatLMyOlqWu6UpdR0QlSz0eva5OJy1YQGdL8zNgFQapjxv0PhR8CnzB9PsxDWm8kKlsuqZeDrEFb1u9c4U4kJHV8/svTAS/mDItIz/7o3WisiE606hTSz49qLhC/EoWusnpf4+ubPbwytJias1WqoaLfvstaSLAp8KGyOhuTY89Maj5YX39PdfKVkkuEbgo/jlPnfyTihPbjytLVnHMFQuktmdCmNJUR4W1xUtkgHnlaRwB5HAUoyvktuoPl+qhSm2AVhofVJHkfuxNmbodEY0jqeYW6ZGS5To0V2OXVqDjndLSHFJHQgKcBsbcgWuArDYp8b3WKsEBKwgg9B1Nr/lxJ2otD26J5oQ4YyXXkNUGKypN1L7lTa3nEeg3ITc9SXPngM8JFVmPzpk5Tyu8mlfekm+4KNyCcclvjhRepag84AAnaSRfofgMc/uUp13YGrqAwCzk6OZVTaFwlDZBJt1NsTK1tDaWlr4PHCbff6/5sRRkqG826qStKk8AX9OOMSLHmPBgFa78cnz+R/JgFSnsIStbqQTY8AC3OP7nuPJdynIcUz4UhKjbqBf+TD70a06dz7XFCYXWqcwkKfcSBucJ6ISVWAubXPkMWE1vyZlyBoNVKdCo7ERMCG04oJ2EuO7gL7hyr6gJv+y+HIU9olAbXCjvpuC8y2tRJ5uU3x4TqY7CUspKiDxxwT6jDmpEVw02nuH6iorViB0G0cY71MRQ1Z1oAqPn1OAj1hqHFSA80SpZuAQePjzxhVaQy+C22ACR1vwB54U5mW3JDxcYQEhZv5Y/n6l6okqW1+DA5NsB6Q47cZiyCm4N+mPKS+4813SR1PW2PRmLPZSGXUqIBFxbrjqSy21tQTYKPFxgEVEINvoU6FKCT1B88K8IHvkhIuABbHy4wFSAVi46nCpBaZSrxNhKk2FzgO+MHWSHHL3Tzbp+fCwZ8mQELecUQnpc+XwwjPTe8UUAE+h9Rhdp9MckRQrkeXnxfAR32kpKHtOo7bY8Kaoyft7t2+Kw4s52kogh6fsNpc70GqMnf5X7t3jFY8AYMGDAGJQ7LbXfdpLS9mxO/NtLTx8ZKMRfiVuyepKO05pUtXROcKSTz/8Aam8BvNGooQ0lhpwosLlRJt+nTHKpMpQKALosQLixJ6eWFWbUmVfg4ro3k3I6kfDHo2hpEckqO5RuVX4uf0OAZCptXSpxCUjaATx5/DHm05ElSA9UGQVJT4Vbb8+mHFKahR3Sd5u51ufI+WBTNMaQUOm/U+nHpgOFdVp6G+7SQ0gJTa4sAcJczK9FrzLqJkJiS0ok+JN7fZhUm06nzWEJaSQ4OTt649GKdEitgMvG9gCDwcAzv5heRpjDqV0Zrcq4BCQDz0/LhnVnspZQqDSlojllXkoD+XE3rq8eKhEYpKr28Rx9u1RJZS0Eq3A35+OAqLmrsgpiAyaRK3XPkk364hPUjIVS03zZSaRV3Ny3Y/vaOeAkrKenzQcaPypTSghKmwSrmxAOKTdsEtydZqZHO1CY9GYT18+9dJ/PgFbTyptUqLEqbiilxLgQEovdYKtoJ+49APO5Jtiy+R84yUJjyClCI62QXllwJKyU2bHiHXgg9eqet8VFhVKK1TokBlKHBa1kL3E3I5PJIH6eoxZTTeHBXTapVfeGGkIZa7x1a23EhPUKC0k+ZJuSLXHSxwDd7Q2cSaMrvltIUtkFISQoruOflax4+H30IzFOM2U84kpO5RAt0/TjFhe0bnSJKrM6FBlKdDbqkPIKjZCxYG1/lf05xWXcZDxWVWFz5/HAeUSE7OqbLbaDYqG7jnjk/kGLndjaCH9Q/enWkrbQo3uORYWB+zjFYdOaey9PqNQdILcCnyHlH9iVANg/e4MSjoZrD/M1zexV5DxEBsqDyEJ3LUlQsSBxci9+o6YC92b3pszPUyU824I8WMhlpRA2I8zttySq6T9wwo5HdU80zLfdsl5zc2hSSnalRIQOfPbzilefO0nnHN9Yq5pctcSlVJ9S0ju/wwb4SBe5t4UgWHxw8NPO0DmugzYFJTHbmNuKTdTqiXAo7QPhYJFgB6nAX9Rsab8XS3HwxW/tKZlhv02ZTlPbFNrQiw6lYUDawF+fD8/h1xI2dNXct5WyqxUZdSaMgxw4GkLG5S9v1bHnr+brijuteqC58+TNEltZWptsqZWVo3hR8QVbn+LAM+jJp6pEqozVKW6/JccF/QGwH5MedaegzApEeKRbgbQLfDjEg0bIraaHSjISnc+whbhPUqWNxuPLk4W2tNWf1xMe6ebE/PjjAV6aEsSdpjC+6/pxhTLKvd7pTZY5O2+JeqmRWIElKURwV2BJI45x5pybEUdqowSpR5JIPnxY+eAbWi8RyoZ/ie9KSptlO5QcFhyoJAJuLbibX3A88XttLgqM9upZnrVReWVOKW6tAeOzu0rUSEg+HaFJUCR+D4W/wvoenJ0ODQ1ZsqqloShloQULPGwqBCrrsbXJULAKVtS4Qm4BwnRVwpdXbfQhDabKQlLhISkElXgSLqSB4lLQi55kApQAAA9ct0J5mU+4GH/f0sOgBKVBUcL/AAZCkpAstSlAE7UeJDh8W6+HPW2HI77bb0JCHEhsh15sDjcpJF3GgfIH6+CLR4cad3iigxGgRvc2XQnvGyEmzbiFK2tOblNgJCkO7jfr9VxtqFV0tUqWyG3CpIdXsjpXsO4i47m/N7WUb+WAdlFkRZNWS2zUtrgjsMjZL8JUpXNgmX+YeWJmoi+/qKnG5pWA+SbrUbJ79Vv7KfJv0+zyxBeUswuPy1Ovq4VKQpSUyFKO1HJ6yF8WT5YmzLTzawiT3ZUlbCFG+5XPcrcP4p83U/pxgH7DbdIbBSVhSEDlB54v+xPrj5qlNbrFLm0qVDSpiWy8y4kt9Uruk3u3boT/AC49aew24SpTJ4Ur+x/sQlPUtj0OO1tKWY/eKKAAlF7gCwJKvQeuArfKo9OgJfgrbisrQ3K4CWhyXjYjwI68Y9tO2ItIzf3MCW0GHj3fdtvJ4IT3qlEJf6nu7Hwn7sfFcl1GC7JjvSI6XVJRHKi+ErKnPwhNveh0CgemFbT/AL2dUnJj7nerbcWpGx9StyStDIuA8u/AX5HzOAmJlh1ttDziLq28qt5hFupA/GX+ywqssha9outKh5+LgkD9t5JOEmjzm5LYlKQtpF+8KXGy2R1ctylB80jr5fPCu0nvCh0tqJHG627kDb1srzUrzwDa1ZQtWkub0tAqdFGlEIA5v3KlHj7R+LiBsmCoxKkXHEKbBjtIBcCwkhHdKUTdjgWv62/LixWfO5RkXMrtTVsgppctTiiNwCNi+dpUQbBPSw+zFdsruM1HbtqEZTg5Dvfo7xLgAJ8+TexuOAodFBv8KFh9PHHHKe2l9LKXOe8bStJKSFK3ggIHRRAN+huOoOKP+0LpsqFqvTKjHO1hVFbWEKNklbbrguE9PqrT93wxc3INZbdYbjqkRnXEgAlp9sj6psLbvRNh52N7i5SK2+0jy9dvJOY0NKKj75EdXf4NKSOP99+XAUcy7LmVILihhClvJCUl14JurxG1z8rW9cSNrDKqjVRdyh3DDT1FaSzU1iU1uXIP4RWxAO6wUSCoA3sL2847gR5cNsri94CFbgUqtYg3Hx645Z6KpV6y9WKrLfflSVlx155ZU44om5USeTe+AgWu0pt+szgglI79YQLW43HoLY5WqW7HSor5URYX446fw4lLPFGgQqv71sO91pJdt+Mu55H3DDYfbjPL2HcLJslQ5tz/AJ8B4ZdpjbjXdut3ATxYXGHM1S21tg92QrzKfXHPQEBx9KCynuwQARxhwtsrSEutgk3sf48BZXRGlxWcowA3FSVJ27lK4BNypZJAuOlr8fmu7u0QgjRmsSUtqWZUZtZUlSlBKd5ShNzYdArgX6g8dS1tH6qxOy5CZSneuwYALgTtWlQtx8unzA5ucPbW+mqXo3WGnFpaYRCuwxvClKUVX3E+XPrybYCpeTvdnKPAbfc2nukIAPQkAcWwuy4LUiQO7T4Ukjpfny5w16PTEJo0V/vTcItbkG4JGO9iqSIqwEDcTzwcB39wpmWlOwD9tbCmtKls2aUOevGEtiW5Lf3KFvj59ecKQbX3d2yLKtwfLAerUVlSAlxtJUeoHnjyfy1ElILrBJ2i5HQ49DIQ20Cs7Sb84+G6iGWzZRNz5HAJ/wCpd9B7zaSq5AGOV+lzmnCVR7AH8UdDh2wZ6V2Um3kbnDia7qc2llDSVJNtxKbH4jAMmnUxkNAKYKnlEEkjp8MOppqn0+GY5dTv4KglQN/gbYVHqVCp7RDSrFwWB8xxhLGT5cltUlp8FJN+epBwEQ9pmQy5pswhpvaBVmCB8O6dxVjFru05QplM0ujSH0jYawwi/nfuneMVRwBgwYMAYlDsuC/aR0wHrm2l/vlGIvw7NJM8M6Z6o5T1Dk01dQay1WYlVXEQ6G1Phl1KygKIISTttext6YDf4xksyC73pve6SSTj3UpLVh3hSbdL+dv48Z/SPa+ZXfVuGhFSTzf/AFebP/8AoxzH2uOWTITI/mHVMFPkK8gX/wCowF8yZxkFyUe8QSCjqbc49pkgtMKeLJKkjocUKke14y7IT49Dqlu4NxXW/wDEY50+1uy/34W5ojUVNJFgj6dR/icBe6Eh2QUTA6tO8C6BwL/ZhUefaio3vLHJNtxtc4oCv2t+Vbgs6F1JAFvD9PN2v/wGOaZ7WTLMxO1eiNTAvu4ryP8AE4DQOKl1yUHHTvbF9ota3p54UnwkILhHiTyPD0+GM8I/tbcsx0pQjQ+phKegFeb/AMRj7le1zy9IbCEaI1NuxBNq8jn4frOA0HgwW593txQtHQeRt88UL7VWYYNZ1sqy6fKQ+imoap61JFglxsWcT9iyofZjmj+1+y1HbCU6E1LcB1Feb/xGKv5y7WVFzVm+t5nRkOVGTVqg/OSz9IJUWw44V7d3d82v1tgJdYrMmCtLzCnErFtpQq3Hyt8cPKga11qh0SbQ/pB1MeU2pJaVylZ9CeoHnx5/PFWXO0xTiNjWUJIR5BU1JP37MccrtFQZG1SMqvoUnz97H/dwEt5irb1Qcfeek9668446SlXUqVc/Hz88Nxl1xlSFKRb4nzxGjuuUNwknLboN7/6ZH/dx6L12gOlHe5YfOwW4lAX/AOhgLHZHlUmFkXOM6RJbalvtwoMdonxObnu8Vb4bWcJ1LYVLWpbaUlF+VXAH3nEG/wA8QwIIgN5XU22HEukJkAblAKAJ8NyfF+TChTe03DhMCG5lF5bBWFqCZYBJ+e31wFtsi5DrOYFpYp8ZpS3E3QhcppCl9D4QpQv1xM2Xez3neqyGBKhRoDe8IQt2S1yq/oFE4pVpv27cvZErMOpS9MJlQZiByzCamlu5UAAb92enP34mfL/tcsr5elPuxtCKg41IcLpQuuo8KreX4Gw6DpbAT9qxoVm/KVPU5EdNSiOgqRGQtTrgCRdQvtAA6nqMVbqdMS1mFFMqfvDDKXQp1twX2AdQOfQ4debPa85bzHQpFNj6IVeNKcZcabkKzAhYTv8AVPc8/Pr6EYrTmjteUuvT2KkxkmY2+ltSZBdnpWlxRTbcBs4t5dcBofJgPKMaLHaKglA2gJF9vFvt6fkx7PSK4lIjOMEBm1ipNifL7emKfs+0rpLEeO23pXUEuMpSCsVdB3W+bXTCyPakUApHeaNTlLsdyvplFyT5/rOAsrVHKiY4W8pCVbgk3AH29OmPOotSadS3alUAkNxmFOuDbxtSL36fnxWCo+0yyvUEbVaMzxbyNaQQb9b/AIHCTnH2j1LzPlqTQY2lcyK7ICUd8aslQSkEFXAaHUC324CbYUWXK0tcqy0fhXqkoLXc3KlE3Rc828ViATw4SWyUbsNWlvSWnkTDJSFBzaCtIUnnbYW6EDalRT5Xd/B8cxDTu3pluFkleT3tKJT/AHjqVLeFUQgFtN/BbujceJfCtybOKsBxZuR+2ZSoyHEDT59wqUdq1z07gnni+z7wbp8a/DyLBbSjZuXJUqn1AuMBx0NMJS42XGyHtiAvvF3uAlJutJILYACbqJcs2VKdSwuE2px8NoeCW3A73aegJJUvbbm+4k9bk9cU5hduSlRJTMn+Z/OPcqbUAmplAulS1X8IFrlQPHofXC0n2gdFLTLL+mlQdS0kJINWSb+Pd+O2v5YC7GU4olPCVUu+eWo90AELtZXBAQDuN9lv2ShuA8SwsTVlWPuUtxTTBjloOJWsIIIKUhStwG36oSNwGwBKVJ7y6rZpwvaM5SgBLkfRye2+Gu6K0VOIkK8e65HunpYfYMP2D7XGhxHErVopVFpStKgkV5lI8Lm4fVjDoOB9uA04gqDO5sMt+K4IDQHXxK8uOebHnk36pB95i0GI8244EoULKsopsCAL38uCPgL38xbNiL7Y7L8dsNq0HqB2pQkEV9Pl8mR+lvTHX/Rmcs3B/mB1FPNztrzfkq46snpdX3nAWuzhELMh1xTj5fjS1MqQJLwRawsbBd08bQR12qCRdwpKljJtPEf3coYQ4tplGxxxS1lYAVYK5NyStRVa/NgjcQoJofmv2sGV8xOh6NopVoSwkJuiuRz0KrdYx6JWpPyJx9UH2s+XqKy22NFKs4UXHFdjpFtySAAIotwk/aonqcBpXBWqL3RSUISNqFbGUpJNrA+HqTYCwPJACDwoYW23brS8pQWkdfEOPK/p1v8ADd122xmmn2xeXyQt3QqoqIHQ5gSR0V5Fq3VQPTywoM+2bytHADWgFTA6f+MLY4uOPDHHkLYDRDPMVM7ImYoK/Gh6ly0rve1u6UCL8evW4PU83uKnaY11hE2mKddcBagKIKnVBPeFlZIIVIA6qHl5eXXEPVH2y2VKjTJlPd0BqoVMjrYU4MwN+EKCgSPwF/xvXyxCNF9ofRqIzCMXTKpIkxSkqdRVm0hdhboGQRxx1OA08yo9EbzUiXCkqQiQpwOtBxRAKWkJ8niLXV6fx4b3b9y/9KaIw6uhorXSauy5u54StK2yPvUnFKmPax5VYqaKmnRKrBaXFOKSK+3tJU4lR6sHqE2+3H3rJ7WfKmq+mdV0/GhdSgrnpb7uUuutuBpaHUuBW0MC/wBW3XzwEcoKdq0IbSnaq5/lxyOPpQpaUIFyL3V+W2IhT2kIiQofqUe8X/2sf93HOe0NFLm4ZYfsDcD3ocf9HAP2ZSXsyZ9o9HA3e+uMsWI8lrKf4cMuZTVwJTkd9FloUUkWvYg/yY7sidprL+VNQ6Rnap5DkVFilqLnugnJR3iglWw7ig2sSD08sIWouuWWs3ZxqmYqFkyTS4VQkqkoiOTEuFoqN1JBCEi1ybcdLYBcorkZhQQ46EbuTe42m/U4dEENpZUtDrbt7D6+7r54hlOqURF9tDXySf18fxY6f5rsMs90aA4b+ffj/u4CzWm2Yv1H1z3yRHdlU15bfvLLDiUOFIPVKiDtV+f7MP8A1d1uYzTQalRctUl6JTJTVlqkkKecSPF4iOL3AvbyFsU0ja7KjCyKRIAsBYSuLfLbbHVI7Qa5MRcN2huqQtG2/fpBH2hOAkqjqfVTWkX4Sk+vHJwFDzbqSoXsT18sMCm9oel0+nohfqPeWpIIK/ewL83/AGGOd/tAQnllf6mHwSb/AOmx/wB3ATRCDLTYWVBZULq46Y7mZTTwAbsBe/r0xBqO0LCb6ZYkf8bHH/Qx7Mdo6KweMrPEfGUn/uYCappZLA3E3It0wk9ElSFG/oBiM1dpeC4goXk9038/ex/3ccau0NTieMpvAf3WP+7gJogydibKNz5+uHTR6kltFyQAOb4rcO0PT0m6cqyB6/02n/uY7W+0zDbTsGUXtv8Adg/7mAshKqiPe2A4oLA5JA6H5YXIdTSltQS3uCh0PH6c4qp/PNxe87w5Sf69PfB0/wDcwrxu1zCjJCU5IfJHmZyf+5gJF7ZEhQ0jp8Lu9oFYjLuTySWnr4pTiZdYu0I3qrllrL4y47BU1Mbld6uSHBZKVp222j9n+TENYAwYMGAMGDBgDBgwYAwYMGAMGDBgDBgwYAwYMGAMGDBgDBgwYAwYMGAMGDBgDBgwYAwYMGAMGDBgDBgwYAwYMGAMGDBgDBgwYAwYMGAMGDBgDBgwYAwYMGAMGDBgDBgwYAwYMGAMGDBgDBgwYAwYMGAMGDBgDBgwYAwYMGAMGDBgDBgwYAwYMGAMGDBgDBgwYAwYMGAMGDBgDBgwYAwYMGAMGDBgDBgwYAwYMGAMGDBgDBj1iRJdQlswIEV6TJkuJZZZZQVuOuKNkpSkcqUSQAByScbbdkX2W2i+mOT6ZmTW7K0DO+d5jAfls1FJepsArF+4bjn8G7tHBW4lRJBKQkcYDETBj9J73ZI7KrzSmV9mvS4JULEoyjAQr7FBoEffjO/2i3s1cl6eZKm68dnumuUuBSNz+Ycu96t1lLClXMqMVkqRsJ8bROzZynZsKVhmBgxrZ7PXsMdlXXTsvZe1D1Q0r+msxS5lQYkzfpypRu8S3KcQ3+DYkIbFkBI4SL2ubnnHx7Q3sN9lbQrswV3ULS7Sz6FzDGn0+PHm/TlSk92lyShKx3b8haDdJUOUm1+LHAZLYMb8Q/Ze9hV+Gw8vQ26nG0qP+iasdSL/APneMwfadaE6UdnrtA0fI+j2VP1P0WTlOJUnovv0mXvkrlS0KXvkOOLF0NNiwNvDe1ybhUXBh76GZdomb9bdPsp5lhe+Uit5qpNOqEbvFt99GeltNuo3oIUnchShdJBF7gg843H/AKFx2E//AKDP/wCJqx/leAwBwY1q9oZ2Duy/on2YK9qTpPpiaFXqXOp6Ey/pqoyrNOyUNLTsffWjkL67b+mJP7OXs2uyFm/QPTzNeftFnZOZKzlqnT6q67XqrHWuU6whbhU0iSlKDuUbpCQB0sMBiNgxvfX/AGYfYZgUKoz4+h212NEeeQf1S1g2UlBIPMv1GI07KHYY7DGvHZ5yPqhN0XjyKlV6W2KouPmSsIbE9v8AByQEiX4R3qF8eWAxbwY0s7VvYP0gyb2w9C9NdL8omlZVz8+EVWlrqMt9DrcR9Lksh51xbqVLjr2+FYA2pI2kk4ugv2XfYRbQpxehwCUAqJOZ6xwB/wC14DAPBjZ3svdiTsK6+ZErOekaHtLiN5orFMgKazPVyhcOPKW0wsKTKG7c2lK7+qiLm18Nf2gHYU7J2h3ZWzZqNpnpV9DZkgP01qFN+nKlJ7vvZzLbn4N6Qts3bUseJJte4sbHAZFYMGDAGDBgwBgwYMAYMGDAGDBgwBgwYMAYMGDAGDBgwBgwYMAYMGDAGDBgwBgwYMAYMGDAGDBgwBgwYMAYMGDAGDBgwBgwYMAYMGDAGDBgwBgwYMAYMGDAGDBgwEk9mZhuT2kNKYzyQpDud6EhQPmDPZBx+l/H5wuxTSIVb7WWlUGoIUppGZocoBKik94yrvWzcei20m3n0x+j3AU+7OuYa5VO3/2naVPqkh6FTouWmokdbhLbKfdCrwpPS5Wom37L5YsLr1Q4eZtEc/ZdqLCXotSy3UYrzalKSFIXHWCLp5HB6jkeWK1dmf8A+UN7Vf8AtOWf3mMWn1V/qY5t/vJN/cF4CsXsmP6yzLP986r++3MeftbVAdjDMAP41XpYH/GU49PZL/1lmWf76VX99uYtbm7JOTNQKMvLmfMo0XMlJcWlxcCrwGpkdS0m6VFt1Kkkg8g24wChSzemRCP/ACDf+CMYse2i/rraD/uFgfv2dja9CENoS22gJSkAJSBYADyGMUPbRf11tB/3CwP37OwFUOzT/XG6Vf7tqH+/2cfpgx+Z/s0/1xulX+7ah/v9nH6YMBBHbpysnOXZF1So6YRmOIy9InMNJRvUp2OA8jaObq3Ngi3N7WxL2TKW3Q8oUOjNJ2og06NHAt02NpT/AAYTaUzFz1p19HzlhbNThPQnyOf2TavtBB+7ChmKpt0tVFiBe1U+pNRGx6+BayP/AHWzgPbNYvlesD1gSP3NWM8/Yqaomt6T5z0nmzVuP5YqyKlEbUkANxJaPqpNufwrTqj1I3+lsaG5p/8AFir/ANwSP3NWMMvZQ6nK0/7XVHokh91MLOlPlUN1Ics2HdofaWpN7EhTJQD1HeG3U4DYjUnS2l5u1w0m1BlwkOSsmO1hxh4jlvv4ndkX9D6eoHoMcHbJ1YTop2Zs/wCoCJSWJkWkuRactSCoe+yLMx+E8kd44m/oLkkAE4mYtoUpK1IBUi+0kci/W2M1PbW6rqpGnmSdHYMh1DuYag7WJwQRtVHipCUIX58uPJULD+xHn1B7+xlriqp2WqxTVMpb+hs2zIqVBRJcC2I724+nLpFv2vxw6va2zRG7GNfj3H9N1altW32vaUhfTz+r0+3yxG3sTJBVoFnmLzZGcFOfDxQow/8Ahwte2frcumdl+g02Ns7ur5vixn9ybnu0RpLosfI72kfZfAYpYMGDAGDBgwBgwYMAYMGDAGDBgwBgwYMAYMGDAGDBgwBgwYMAYMGDAGDBgwBgwYMAYMGDAGDBgwBgwYMAYMGDAGDBgwBgwYMAYMGDAGDBgwBgwYMAYMGDAGDBgwEq9k+ozaX2n9JpVPkKZdVnSjRypNrlt2Y224nn1QtQ+3H6U8fl/wBKs3safaoZPz9Kjuvs5ar9PrDjTNt7iY8hDpSm5AuQiwuQL4/TTlHNdAz1lil5wytVI9RpNYitzIcqO4FtutLSCCCPngKi9mc//wBQ3tVf7Tlr95jFptWFob0uzc44tKUpoc4lSjYAdwvDR0/7PVFyBrxqXrvDr0qVO1KapjcmC40lLUT3NnugUKBureNpNwLW874a3bx1joWi/ZfzxWalWGoVSrNLkUSiIO1Tj0+Q0pDYQhX19ty4RYgJQokWBwEdeyX/AKyzLP8AfSq/vtzCp7UDOecsg9kqt5lyHm6tZbqzFUpqG59Inuw5CULkJSpIcaUlQBBsRfnCZ7JlJHYrywT+NU6qR/xxzHn7WsE9i7MRA6ValE/8aRgLg01SlU6KpaypRYQSpRuSdo5Jxiv7aL+utoP+4WB+/Z2NqKYLU2ID/wCQb/wRjFf20X9dbQP9wsD9+zsBVDs0/wBcbpV/u2of7/Zx+mDH5n+zQCe0dpUB552of7/Zx+mDAQ92Vs1KzXphPecTtcpmbsy0lSd26wj1eU2k/agJNvK9seeuGZZFL1T0Ky7HUgCuZymJfB6lpmiVBzj/AH4R+XEW+zyzNJq1N1vy9J2hOX9X8yMMAde7df73n/frX+THl2jMxSVdvTstZRaf/pe+Z6i81xysU1xDavsBc+/AWozT/wCLFX/uCR+5qx+YXJGap2Rc6UDO9MQlczL1Ui1WOlRsC6w6l1IJ8uUDH6e80AnLNXA6mDI/c1Y/LVgP1RRHVPRGXl23ONpUbepF8Ya+16q9QqXa/kw5j25mm5ep8aMnyQ2S64ft3LV+TG5FP4gRh/8AUo/wRjCz2tqSntj1YkdaLTiP/dVgLSexBrUN7I2p2XUPpMqHVoM11vYq6W3mVoQrdbablhwWBuNvPUXcPttHwNBsiRtw8ebgu27k2hSBe3++/LiI/Zd9jns39orRLMubtZNOP1QVen5qepsaT9Lz4myMIkZwI2x320nxuLNyCfFa9gLOb2jfYh7L2gvZul590o0v+g683VYUZEz6aqMna245ZY2PvrRyOL7b+mAyjwYMGAMGDBgDBgwYAwYMGAMGDBgDBgwYAwYMGAMGDBgDBgwYAwYMGAMGDBgDBgwYD1aiSn2XpDEZ1xqOkKeWhBKWwSACojgAkgc+Zx5YeumX6nPeZn6ovo3Z3sDu/fe7tb3trvLb/Lu9279re/F8Or6ayfMjqjy4OV20PIrLDimYkZDiW2kXibVAXSrcTtWPEvgEqtgIjjx35b7cWKw4888oIbbbSVKWomwAA5JJ8sdtRy7mCkd59LUKoQu5KUue8RVt7CrdtB3AWvsVb12n0OJqZdodJqFMzBEbyszTGszRWafLjtRSpEEsrJDygLhYuCe8/CBXJt4TjxoTmV8yz6IzMTQ58twU5ssrS0QBaYXEbE/VSCWypIAA8PA4wEF4MP7M0ajrm5ecqhoSX47YVWxSXY4a7r3khISGDsW53Z5Dd1WsVcgnC7JFNNbluOqyF74qNL+hBH917j9dR3fvA/0sD3febO98d/r87MBEmDE1MztP4k6Ky3Gys6iXWgxUStphaEsmI333dlX62132/atFgLeAgHmPc8TKbUG6FOhNU1qQ7Tf6dRBabaSHQ+6BuQ2AlKtgR5AkWJ63wDXwYMGAMGDBgDBgwYAwYMGAMGDBgDBgwYAwYMGAMT92dO3L2iOzDGNG06zUxKy+pa3TQaxH96ghxXJUgApcaJNyQ2tIJJJBOIBwYC/bvtp+1U40ptGSdLmlEWDiKTP3D4i80j8mKma59onWDtHZmazVq7nCRWpMVLjcKOEJZiwm1q3FDLKAEpvZIKrFSglO5SrDEb4MBPWlHbs7VWh+SIenOl2qX0Ll2nrecjw/oOmydinXFOLPePx1uG61KPKja9hYcY/mrPbq7VGuWSZenWqWqQreXpzjTr8P6DpsbetpYWg94xHQ4LKSDwoX6G4xA2DAWoR7UTt0toS2jXKyUgJA/UzR+AP/AGTEK6068ardofNcbO+sOavp+tRIDdMZle4xom2MhxxxKNkdttBsp1w3Iv4rXsBZg4MAp5XzLWsmZlpOcMtzfc6vQpzFSgSO7Q53MllxLjS9iwUqstKTZQINrEEcYsv/AEUft2f/AE5//wAM0f8AyTFVcGAnLTftu9p/SOfmep6e6nfRMnOVWertbX9C098SpzqipbtnWFBu5J8KAlI8gMfyv9tvtPZo1Qy3rPXdTjKzjlBmRHo1R+hqegRW321tujuUsBpe5LixdaFEX4sQLQdgwFpn/agdueSw5Gf1w3NuoKFp/UzRxdJFiP8ASmKs4MGAtQj2onbqbQlCNcrJSAAP1M0fgf8AFMQZq9rPqVrznFeftV8yCuV5yO3EVL9yjxbtN32J2MIQjjcedt/U4ZWDATRon2yO0h2dctTMn6N6jfqfpFQnKqUiP9DwJe+SptDZXvkMOKHgaQLAgcXtcknt1d7cPai13ya7p/qtqeK5QX3mpDkT6Ep0a7jatyFb2I6Fix8gqx88QVgwBgwYMAYMGDAGDBgwBgwYMAYMGDAGDBgwBgwYMAYMGDAGDBgwBgwYMAYMGDAGDBgwBgBINxgwYBRq2ZMxV9LKK7XqjUUxgQyJcpbwbBtcJ3E26Dp6DHHEmS6fJbmQJT0aQ0bodZWULSfUKHIwYMB5Ekm5wYMGAMGDBgDBgwYAwYMGAMGDBgDBgwYAwYMGAMGDBgDBgwYAwYMGAMGDBgDBgwYAwYMGAMGDBgDBgwYAwYMGAMGDBgDBgwYAwYMGAMGDBgDBgwYAwYMGAMGDBgDBgwYAwYMGAMGDBgDBgwYAwYMGAMGDBgDBgwY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AutoShape 4" descr="data:image/jpeg;base64,/9j/4AAQSkZJRgABAQAAAQABAAD/2wBDAAMCAgICAgMCAgIDAwMDBAYEBAQEBAgGBgUGCQgKCgkICQkKDA8MCgsOCwkJDRENDg8QEBEQCgwSExIQEw8QEBD/2wBDAQMDAwQDBAgEBAgQCwkLEBAQEBAQEBAQEBAQEBAQEBAQEBAQEBAQEBAQEBAQEBAQEBAQEBAQEBAQEBAQEBAQEBD/wAARCAH0AfQDASIAAhEBAxEB/8QAHgAAAQUBAQEBAQAAAAAAAAAAAAUGBwgJBAMCCgH/xAByEAABAwIFAQUEBAUJDhAJCgcBAgMEBREABgcSITEIEyJBUQkUYXEVMoGRI0KhsfAWM1Jis7TB0eEXGBkkNzhDVnR1stPU8SY0NVhyc3aCk5SVlqKjtdIlNlNUVYOEksI5RVdjZGVmd6SlpicpRIXDxP/EABQBAQAAAAAAAAAAAAAAAAAAAAD/xAAUEQEAAAAAAAAAAAAAAAAAAAAA/9oADAMBAAIRAxEAPwDKrBgwYAwYMGAMGDBgDBgwYAwYMGAMGDBgDBgwYAwYMGAMGDBgDBgwYAwY/RPpNoB2TtRNL8pZ9g9m/St2PmGiw6m2tWTKeCpLzKVgkFm4Pi6HnFNPaB6B6WZY7T/Zky/kLSTKlGp2Zsw+7VSBSKDHjsTmkToO8PtNICXUBtxd9wI2lV+L4DKPBj9Kf86d2WP9bTpV/wAzad/icRVpZod2Yc4arauZfV2ctMlxsoVmn0plC8n04oQpVOYkL2DujYXfsenIPwOAwBwY/Sn/ADp3ZY/1tOlX/M2nf4nFHPayaA6W5S0hyFH0g0Zydl+u1zOsemIcoNBiQZEkuRZAQwVtISSlS9nhJtcA+WAyPwY/Qd2QuwvpF2ZsmUp9WWabWs9rjpdqeYZkZLsgPrSN7ccqB7lofVATYkAFRUbnE1UfVHTXNeesxaUUjMkGoZlysxHerVKShRVEbfSS1vJTsJUkX2gkgEXAuLh+YfBjZH2l3YK0vrGlVf180syvTssZoywyup1ZmnsBiLVIgUVPqW0iyEvJClOd4BuXYpVe6Sm2WXeyr2XZWX6ZJf7NmlinHobLi1KydTiSooBJP4HAfm8wY/Sn/Ondlj/W06Vf8zad/icQ92wezd2dMq9l3VDMWWtANN6XVIGWJ70SbCypAYkR3Q0drjbiGgpCgeQoEEHAYG4Mbu9g/sC6aaDae0PO2dsrU6u6k1SO3UJVQnR0vfRalpJTHihVw2UpWUqcTZSyVXITtSm00fPuRalnaoaWR63DfzHTKezU5lK2kraiOqUhtw3G0glChYG48wLi4fl8wY2Y9pZ2DNM8yaWZh160wyzTctZsyvGcqtWTCZ7iPVITe5b5W2iyA8AVLDgTuVt2qJFilQ9mRoLoRqD2Q8s5jz1onkHMVXcn1Np2oVbLUKXJdSmW4EhTrralqsmwFzwAAOmAxXwY/SJU+zX2PaO9CjVjQLRyC7U5HukJEnKtLaVKf2qV3TQU0Cte1KlbU3Nkk+Rwx9bfZ2dlnVzJ02h03SjLuT6v3SzT6tl2nt09yO/tISpSGQlDqb9ULBHpY2ID8+eDGins1uwtljUXU3Pld1xosWs0/TWrroCKWpRXElVRpag8XUkDvG0BKbJULK3+IcWxrJmTNemGh+VIkyvzKTlPL7ciNS4qW2Aywh11YbZaQhtPF1EAWFgOTYAnAfmHwY/S9rN2dtGe0Dlx7L2qGRaXWG3GymPNLKUzIhP47D6bONnp0Nj0II4x+eHX/SmTofrRnDSiRJMkZbqjsVh5RBU7HNlsrVYAbi0pBUALAk24wEf4MGDAGDBgwBgwYMAYMGDAGDBgwBgwYMAYMGDAGDBgwBgwYMAYMGDAGDBgwBgwYMAYMGDAGDBgwBgwYMAYMGDAGDBgwBgwYMAYMGDAGDBgwBgwYMB+hT2cmcE517GWms8JUk0+nOUdQVa4MR5bHl5ENgj4EY5u1bldqta59mioONlXu2epTd+oFqZJe+XVi/2YiH2Mmb5dd7Mlay1LU3ty3miTHihN79y8y0/4rk894470sLW87k251MyrHzBnLTCrPMFxeX8zvT2lAnwKVSpzJPHXh0jnjkedsBIWKj9hTNi87Z/7SeYFthF9UJcJICrgpjR2o6VX+IaB+3FrqnKRBpsuc4bJjsOOqPwSkn+DFBPY9Ziezhp9qzm6Sx3Ltbz5IqLje/dsU8w24U3sL2KrXsMBM/tKM35ryJ2OM75oyRmir5erMR6lCPUaVNdiSWguox0LCHWlJWnclSkmx5BIPBxjbpLrNrFqlrtpPQdS9Ws6ZrpzWeqG+1FrdelTmWnffG0d4lDy1JSrapQ3AXsojzx+hnNWb8p5EocjM+d80UjL1GiFAkVGqzWokZorUEIC3XVJQncpSUi55JAHJxn/ANu/WLSbU3U7s1w9NtVcoZrehanUt2SzQ65FnLZSZDIClpZWopF+LnjAaL4or2ZQ6r2lXacWVKIEOkA88frDVvyDF6sYcdrL+eV/n69Zv52z+ab7971A+lP1D/SHe917kx3ff+587d2627i97YDYjtAUOHmXQzUDL1QaU5GqWWqlFeQk2KkLjrSQD5Gx64xx9nl2gtfM4dsDTbKOa9cNQKzQ5Uiah+mVDM02REdQinyFJStlbhQoBSUkAjgpB8sMSqf0Tr6NlfTX89B9H9yv3r3r9UPc91Y79+7w7bXvfi3XHx7M/wDr4dL/AO6qj/2bKwH6C8fnp1m1m19zjr5nXSOfr1qAcvVbOdQoCqe9mOa9CTFXOWyGzHLuxTYSQO74FhbgY/Qtj83+dv682v8A/wCZ8r/tVWA/RxAQGoMZtNrIaQkWFugGKl5CW4r2mWpiVOLKRp9SQElRsB3x8vtP3nFton+lGf8Aa0/mxUfIP/ymepv/AOX1J/djgLHaxRGp+k2c4T4BbfoM9CwQDcFhd+DxitHsmP6yzLP986r++3MWd1V/qY5t/vJN/cF4rF7Jf+ssyz/fSq/vtzAevtHaVVqzT9BYVEp8qZLGsdCdDcZtS1pQhuQpS7J5ASAST0ABJ6YuFhr541PyFpq7QGs9ZljUc5oqzVCpJkJXtkz3UqU2wFAEJUoIVbcQCQBe5APDq/StWazkiowtGs20LL+Y1sLEaVVqUua3u2mwSEuoDar9FqS4B12K6YCvfYPq+XZ2e+0pDoLjIDWqs9xxttOyyyy0hxVuvLzb3i6Egm5vh3dvDR3OWs2iLNIyHTVVOr0OvU6upp6HUNuTGo7wU422VkJLhRfaFKSCQBcYyE7Nfaw1Q7GHaHzRV8205ysmo1KRTc80tx1PfyJDT7neOodHh75t1TpH4itywbbgtO1ugHan0S7S9CFX0szlGmSm2kuTaQ+QzUIV+LOsHxAXBG9N0G3CjgK1Zg9r92f8iVZ/KecdItZaJWKbtalQZ9BgsPsqsOFIXNChcWI45BBxlN2utX8r699ovOermTINUh0bMUiM9FYqbTbclAbistK3pbWtA8TaiLLPBHQ8DertF9lfRztP5Vcy9qXlpl2a0ytFOrUZCW6hTlq/GZdsTa4SShV0KsNyTj8+WvOj9b0D1fzRpBmGazNm5bme7mUykpRIaWhLjTgSSdpU24hRTc2JIubXIMLBgwYAwYMGAMGDBgDBgwYAwYMGAMGDBgDBgwYAwYMGAMGDBgDBgwYAwYMGAMGDBgDBgwYAwYMGAMGDBgDBgwYAwYMGAMGDBgDBgwYAwYMGAMGDBgNSfYfZqkpqmqeSnpZMdTFNqcZggWS5d5t1Y8+R3I/3o+ONV5MNqU9FecHiiOl5HH4xQpH5lnGF3sn9UcoaW9pqbUc+Z1pGWaJUcsTIbkqrVFqFFL3fMLbCluqSjdZC7XN+TbzxsJ/PY9lj/XLaVf8APKnf47AdXaXza9kTs9akZxjAF+kZXqUtlJVt3OJjrKBfyuqwvil/sSv6h2ff91Y/ebGH57QftTaKVPsi5+oum2tmnuY67Vo8anNU6m5jhzJDrL0lpt8oaadK1FLSnFXAsLXPAOIU9kDrLo7pnovnOn6j6tZMypNmZoLzEWt16LBedaERgd4lDziVKTcEbgLXBHlgLW+0oyjmzPXY3zxlfJGV6vmGsy3qUY9OpUJ2XJdCKjGWsoaaSpatqUqUbDgAk8DGOOkWh2t2metmmOa9QtGc9Zao8fO1CC51Yy7MhRwozmrJLjraUgm3Avzjdb+ex7LH+uW0q/55U7/HYqT7TvtC6OZt7NBjaXa45HrmYIGYKbPjRqLmOHMlJLTu4OJbacUo7TY3tYW5wGhQNxcYox2ZUvJ9pR2nboUEe6UcqPlyw1t+8XxKnZF7cGj/AGmslUpMfM1Po+d24yUVTLk2ShuUl5AAWtkKI79omxC0XsFAKCVXSJmpGmmm+Us6Zj1SpGXIFOzFmlqOit1VKilctDCSlrfc7RtSbXABIAvewwCP2j8xIyj2f9R80rYLyaTlapzO6C9pc7uMtW0GxsTa17eeMOvZn/18Ol/91VH/ALNlYvD7TLt+6cR9Nq12e9IMxxMx1/MSFQK3UKe6h6JTYm6zzPeC6XHlgFspSfACokpUEg0L9nnmfLGTO2NpzmbOWZKXQKNBfnqlVGqTG4sVgGnyUp3uuEITdSkpFyLlQHU4D9D2PzWav1v9TXanztmP3X3n6K1AqU3ud+zve6qLi9u6x2322vY2v0ON/v57Hssf65bSr/nlTv8AHY/PPr3Pp1V101GqdIqEafAmZsq78WVFdS6zIZXMdUhxtaSUrQpJBCgSCCCMB+maAsOQY7ibWU0hQsb9QMVLyG08n2mOpi1NLCFae0lQVbi3fKHX5g/cccHYT7fmmeveQKJkzO2aKbQNSabHbgyqdOkJZFUUhJAkRVKsHNyUFSm03Ug7rgp2qVaSLkDItNzzUdVY1Eis5lqtOYpk2qd4rc7EZUpbbZBVsABWo3ABPFyQBYOXWKW1A0mznNfIDbFBnrWSQLAMLvyeMVo9kx/WWZZ/vnVf325iN/aWdvPTPLelmYtBNMcy07Mmbczx3KTVlQne+j0qG5uQ+FuI8BeICkd2FbkbtygLAK7/AGZGvWhGn3ZDyzlzPWtmQcu1dufU3XafVsywoklpKpbhSVNOuJWm6bEXHIII64B6+0vuKJoMQSCNZ8v2I8vBIxcvGfftBNeNCc8UnRNjJ+tmQq4ul6uUGoT003MkOSYkNCXw5Id7tw920m6dy1WSLi5F8Wv/AJ7Hssf65bSr/nlTv8dgK1dlnRjRTUPWvtJKz7pFkfMkmFqAssLq9AiTHGUuMIWvaXW1FIUsqUbdVFRPJOD2hGnemvZ57OUzVjQzTXKGQs5UWtUtcCt5doMSnzGbyUBaA6y2lWxSbpUgnapJKVAgkYrxor20NMtBu3xrG7mDMUKdkLUaqMpTmCmyEy4sd5oEsvb2iUqaPfOJUpN7HaTwFEaY12h6K9pjTwUqqmgZ8yfVFsygI8wSIz6m1hbat7SubKSOL+oPFxgHZlapuVrLNJrD365OgsSV8W5W2FH8+MSfbCRmI/a+K2UBKn8sU5x0jzVvfTf7kpxsdqhrRpBoLlY1/UvO9Gy1TIrRSw3IfSHXtiCQ0wyLrdXtSbIQkk24GKt9gTtP5e7R2rutObUVWNT3qzU4a6FQpctkTxS40dLQd7kHcU7lblEbglTu3ceMBhvgxfH2zcxqV2saQy06lZiZJgMrANylXvcxdj8bLB+0YodgDBgwYAwYMGAMGDBgDBgwYAwYMGAMGDBgDBgwYAwYMGAMGDBgDBgwYAwYMS52TNJMsa7dofJmk2cptTiUbMUp9iU/THW25KAiM64koU4haB4kJvdJ4v8APARHgxtT/QVOyx/b9qr/AMq07/IcRJ2c/ZZdnjWCk51nZhzhqJGcy1niu5ZjCFUYKEriwpa2WVr3xFXcKEgqIsCb2SkcYDLHBjan+gqdlj+37VX/AJVp3+Q4P6Cp2WP7ftVf+Vad/kOAxWwY1d0D9lF2ctVcs5hrNdznqPHfpGcMwZeaTDqUFKFR4NRfjMqUFw1ErLbaSoggFRJASLASZ/QVOyx/b9qr/wAq07/IcBitgxpJrZ7NzQjTXtOaI6LUXNWfH6JqSurJq0iVPhqlM+7MpW13CkxUoTdSju3oXcdLdcWF/oKnZY/t+1V/5Vp3+Q4DFbBjaR/2KXZhU2oRtQ9UW128KnKjT1gH4gQhf78Z5dtvsR5r7Hmaqc07WjmLKmYO9NKq4illSVoIKo76QVJS4EkEEGywFEAWIAVowY0s7D3szdEO0p2fKRq3qBmvPUCqVOZNY7mkTobUcNsvraSQl2K4q52c+L7sT7/QVOyx/b9qr/yrTv8AIcBitgxqLkP2V2iFe7TGp2juYM359boOVqTRKtQ3402GiW4iWHkvCQtUVSF2cYVtKEIsDY7iL4mT+gqdlj+37VX/AJVp3+Q4DFbBjan+gqdlj+37VX/lWnf5DioGrPs3mj2yKZ2ZNCqxWnKS5l+NXKtWswOMyFU5lTrqXHD3LbIWPA2lDYG5SlcqCbqSFFcGN3MjeyV7GmWKCxTMzZNq+cJ6AS9UqlXJkdxxRN+G4jjTaUjoBtJsBck8lM1T9kR2UM4ZbkQdO6PVchVoIUYk+JVJU9oObTtDzMpxze3cgkIUhRtwoYDDbBiy2nnZAmRu2rR+ynrYapTmJVRfiyJlLWhpyRHEZ11iRHW4hxGxexB5Sq11JNlA20T/AKCp2WP7ftVf+Vad/kOAxWwY2kf9il2YVNqEbUPVFtdvCpyo09YB+IEIX+/GevbU7DuceyNnGlQW6q5mfLOZVOJo1TaiKbcLqSLxnkAqAdspNrHxi5AFiAFZcGNi+zJ7IHSKk5QgZh7RZqGaMxVGMh56kR5zsODAKgD3e5gpdccTyCreE+ieL4m2V7LLsMSGFstaMPRlqSQHWsy1YqSfUb5Kk3+YIwGA+DF2faBezyT2UYkHUXT/ADDOrWSKpNEFbU5AVLpr6klSAtaEhK21bVALISQdqTuJvik2AMGDF4fZzdhDTztc0bOmYtTq/mamwaDKiQqd9Ay47K1uqQtb3eh6O6CAks7dtuSu/lgKPYMbU/0FTssf2/aq/wDKtO/yHFHPaNdjTTjsgVvI8HTet5nqUXNEWc7IVXJMd5SFsKZACCyy0ALO83B8umApzgxp12LvZh6B9o3s35V1gztm7P8ABrNcXPTJYpVQhNxU9xNfYRsS5EcWLoaSTdZ5JtYcBge0Q7AmjXZI0zy3nHTjMuc6lUKzXRTHm63NivMpZ93dcJSGYzSgrchPJURa/HmAoJgxYLsYdkDNfa+1Hfy1TKiikZdoaGpWYKsUhao7SyoNttI/GdcKFhN/CAlSjewSrWjLfsouxLRKPGptW01qWYZTDYQ5UKhmGe2++oDlSkxnmmgT6JQB8MBgrgxtvrP7H7s15xy66jSJup5ArzKFGM6ifIqEN5fkl5uSta7fFC0kXud1rYyJr2g2p+Xta3+z7Ky6t/OrNWTR0QY6t4eeWR3a0KNvwakqSsLVYBB3KtY2CPsGNqtB/Y+dn/KOV47muQnZ7zJJbSqWlufIgQIq+TsZTHWhxVrgFa1ndtuEovbEg5i9lH2I61SJNOpemVRoEl9tSG58DMVQcfYURwtCZDzrRI62UhQ9QcBgpi1PY/7dkjsf5LzfSMsaSUqvZlzK6lyNXJs4tJiBDe1ttxlDW95tKype0PN33ECxN8IfbY7GmauyDqCxSXp7laylXA49QqyWwhTiUnxx3kg2S8gFNyLJWCFJt4ko0Vg+xc7LMuFHlHPuqgLzSHCBVadbkA/+Y4DIbVHUzOGsef63qZn2oidXq/I94lvJbCE3CQhCEpHRKUJShI9Ei5PXDWxtOr2KfZbI8GoGqgPqanTj/wD8OKgdur2Z87sv5T/msac5sl5kyWy+3GqTVSQ2idTS4pKGnCpASh5tTiggkJQpJUjwqBUpIUXwY047Ffsx9A+0f2ccs6vZ2zdn+DWay7PbksUqfCaip7iY8yjYl2K4sXQ2km6zyTaw4Dj1Z9lL2c8g550oyxSs5ajvRs95oeolQXIqMFTjTCKbLkhTJTDASvvGGxdQUNpULXIIDKTBjan+gqdlj+37VX/lWnf5Dg/oKnZY/t+1V/5Vp3+Q4DFbBjV3U72UXZzyVqTpPkymZz1HdiZ7r82l1Bx+owVONMs0uXKSWSmGAlRcjtglQUNpULAkESWfYq9lgAn9X2qvA/8AStO/yHAYr4Mag9ln2YHZ610ylmev5lzfqHEfomcKxl9hMCowkIVHiyFNtKUFxFkuFAG4ggE3sAOMI3bm9mxoR2Y9AKjqpkXNefJ9Yiz4cRlmrT4bsYpddCVFSWoraiQm9rKHPrgM18GNksoext7L2YsqUavyM96oodqUBiWtLdUpwSlTjYUQLwSbc+uGX2k/ZM9n/SPQjO+p2Ts5aiSqvlijv1OMzUKhBcjrLSdxC0oiIURYHooYDKHBjUTsf+yu0V117O+U9V9Ssy5/pddzC3IkORqXUYLcYMiQ4lhSEuRXFDc0ltRus8qPToJen+xc7LUSDIlpz7qoSy0twA1WnW4BP/mPwwGLuDF0/Z9+z6T2sRUc+5+rk+jZGo8v3LbBCUyqlJCQpSG1rBShCQpG5W1RJJSLEEjSaP7LPsLssJac0WdkKSLF1zMtWClfE7ZIH3AYDAbBjY7tJex70greVptd7O8iflPMEFhTrFKlzXZlPmlIJ2FTxU80tXAC96kj9ieuKv8As8uwpo52sMu5zd1RzDnKj1zK1TaiGJR5sWPtaW2bd62/GdWFb0OC9wPCRa4OAojgxrT2gfZL9mzSXQ/PeptDztqTIqWWMvzqpCam1OAphx9plSm0uBMNKikqAuApJI6EdcZLYAwYMGAMWP8AZ0f16mlv98pH7zfxXDFj/Z0f16mlv98pH7zfwH6GcYzOdvDtKdmzPermS9NNPcmVTLsbUbMk5c2rQZbrwccqDpUCpqU2mwsLeG/xONmcYR6uOgZr11bt1zzX+f8A297AbgZHrU7MeTKFmCptsty6lTY0t9DKSltLjjaVKCQSSBcm1yT8Til/b87b2vHZi1Hy3k7SXJ2UK1FrNJcnvmsQpTzyHEu7bJLUloBNrdQT8cXF0v8A6m2Vf7zQ/wBxTjOz2nlv54LJNwD/AKGZNr/7dgLJ+zbzPWM8dmv9XOYYkaLVMyZrzDWJrEZKkstvyKi86tLYUpSggKWQAVKNrXJ649PaEdqDUXspaT5fzzpnRcvVOpVbMjVGdZrcd51kMrjSHSpIZeaIXuZSLlRFieOhHD7MKx7JlHt/6Zq/78cxN+tWgOkvaIy5CylrFlQ1+k06cmpRo4nyondyUtrbC90dxtR8DqxYkjm9rgYDLXSntQ629qXtsaDVnV7J+WaKMuTqi1BVRI7zSXUvxVlXed7IeJt3SbW29Te/FtjMZp560M0s0B9oH2fcr6S5WXQ6bUEzZUlpVRlS+8cSy8kHdIdcIsPIEDGlmAqx2FdS896gTtdabnXM82ss5W1UrdIpBlr3riwkuXQwlR5KE3O0Emw4HAAEc+2My3HrvZbps5W/3qk5ohyYyUEDepbTzSkm/ltcJ4tykeVxi4mRNMchaYtVpvIeWY1J/VDVpNdqhZUpS5k+Qrc68tS1ElSj8bAAAAAAYzb9rLrLm2sKy9pLWtLazluiQpTtbi1eovR1oqrzbS2QGO4ccSEpS+okLUF3Um6Ujkhcb2fWU4+TexzpfTI7QbEujJqixuJ/CSlqkLNz6qdJ9B0HFsTvT6s1UJ9Tgt23Ux9DC7G/KmkOfmWMIGkGV4mSNKcn5PgMFmNRaFBgtNlRUUJbYQkAk8np1POGBoNnB7MerOvVJcWhSKHnKHFY23+oaPBve/nvC+lv4SFXu3r2hNWuyJ2g6XqFpDlrLlZl6h5Wapk9qtxX3kNppsl1aFN9y+0Qo+/EK3FXCU2A5vZ7sW63Zz7RPZ4y9qxn+l0in1uqyJ7MiPSmXWoyAxLdZTtS644oEpbBN1nm9rdMVn9r5QYbWUdNM+qbPvUGtyqOly5sGpMcuqSR0NzFT1F+Da1zeYPZiq39jXJ6/WdWT/8AuUjAf32gvah1P7LGnWV81aV5fy9V6jW699FPM1qM+82GzHdcugMvNEKu2BckixPHniLvZu6xam9pDVPVrWnVXK9DpFT+jaDl9gUlpxpkpYVNdWNjrzqwr8M3c7gk8W5Bx1+1vNtLdOOn/jojr/cUjCP7JT/UzVTn/wCeYn7hgLGdu+pTqT2QtU5tNkuR5CcvvoS42tSFJCiEmxSQQbE4kTRKXJn6OZHmzXVOvv5ep63FqJJUosIuSTyTiMu3/wD1nOqn94nP8JOJI0H/AKieQ/8Ac5Tv3ujAU17TWXocP2ovZ3zMyyEyanTpUZ9YV9ZLDcko49R3yufPj0GNBcUT7UiL+0a7M67/AFWKn+5uYvZgKsdhXUvPeoE7XWm51zPNrLOVtVK3SKQZa964sJLl0MJUeShNztBJsOBwAAn+0Zy/TKxk/SSdUD4qZqvlx5scbVhb5aWlV/xdrhPFuUjyxY7ImmOQtMGq03kPLMak/qhq0mu1QsqUpcyfIVudeWpaiSpR+NgAAAAAMZt+1d1r1Dn1nJemCdNa3lOFSKv+qSmV6e7HWmoS46FIQqOGHHEhKO9KiHCF3KboA6hqYAAAE9AOMUm0A1eyvpV2i+0XSdddWKDlRydmmLLpEfMtcZgB+KYwCXI6ZC07kbQlN0XF028sSz2Su1/px2mcmw0wKrHp+dIMZKa1l590CSy6kALdbBt3rKjYpWnyUAraoFIfGtfZ00a7Q1B/U/q1kWBWkNpIjSyktTIhJBuzIRZxvkC4BsbWII4wFVvaS6y6I6qdkfNGVdO9X8iZprzk2luxKdSMxw5kpzbNaKyhttwqNkbibDgAnGQULQ/VaoJCoeTJboPSzjY/OrFye0l2JKz2OMxwszUyS9mbTyqyBGj1N5tIl0988pZlBICTuA8LqQEkgpIQdu73yrUGXw0uMuyCkFJwFRVdmTXdMRycrTmeGGhuWvvmbAev18azexwyTVMqdmuv1OrNNtuVzNkp5pKVXUltpllghXlfvG3OhItbnyEE5zzC7TchVF1K1o/AqTe49OcXY9ndlt/LfZGyOmUoKeqqZdXKttrpkynXkfchaRfztfAWC+lGvpwUTjvPdPeuvO3ft6Yzx9thlRqo6Paf5qagodmQMyrp6HtgK0NPxXFqSFdQFKjouOhKU+gxbiNnmK92vZ+niXrvxtP41SU3Y8JXPdSDfp+Ifj94xGftRMuP1/scZtkRIhfkUeVT6ikJ6pQiU2HFfY2pZPwBwB7LJCm+w5p+hYspL9ZBH/8AlZWIe9tLTptU0XyBCgMF59zNh2oBAv8A0m/64mX2XR3diPIR/wDtFZ/7UlYjX2uitmm2nCj5ZsP7zewCP7FqgvUnRDPr82KGZas3mO5cgq2ohx1AXHxWfPzxLXtTqvVaL2L82zKNPkwpJn0lAejuqbcSDOaJspJBHTDD9kGrdorn9V7/AOjh794xMS/7QXTau6xdnKXpdlmZT4tVzLXqPBiPVBxaI6HDMbUC4pCFqA8J6JJ+GAsJQy4aJTy6oqWYrW4k3JOwXOKEZyyLTpXth8n1cwrKYyL9NFSCAFvhMqMFruObJIHrdKT5YjVPYI9qIgJQ32y0oQkABKdRsxAADyA93x69mDS/W/R/2h9Cyj2gdRxnbM7uRJU1qpfTMyp7Ii3VJQz3stCHBZbbqtoG0b7g3JwGospam4zq09UoUR87Yqz7N2s1WuaB1aVV5r0p4Z1zAAt1xSzYzVqIuok9VHFpZv8ApN//AGpX5jip3syf63yr/wC7av8A77VgI59s/l52q9mXL9YYS1uo2bYzzqlGyu6cjSGiE8cnets244Bxe+h/6iU/+5Wv8AYpf7X7+tJc/wB0ED86sXQof+olP/uVr/AGArXSdT89o9o3XdIFV+U7lB3TKPXRTnFFTTE5ExLQcbB4QVIWrdbrtHph89tKGxO7JWrrMhsLSnJ1UdSCPx0R1qSfvAxIsTTjJMHP0/VGNl6OnNVTgM0uVUypanVxGlKUhoAnalIUonwgXPW9hip/tPNbc+6e6DVrJ9A0prMqk5rQmjVDNK3GFU+Cw9cLSUNuKeC1gd2kuIbbBWPEo2QoF32VSSnsQZGSoWIlVj/tKRhB9pxqfnDRfLukeqOQqTTqlXqBnZbsOLUWnHI7inKbLaIWltaFHwuEiyxyB8sOT2WwCexTkkDp75WP+0pGGR7WL+ptppf+3ZH7ykYBV9nr2yNau1NXM/UfV7KeVqIrKrFOdipo0SSypZkKkBfed9IdBADKbWt1N7+VkO0NqDXdJ9Dc9al5YiQZNWyzQpdThszkLXHcdabKkpcShSFFJtyAoH44pL7Ksf8A809abC39J0L/AApuLcdsz+tQ1a/3I1L9wVgKA9nrtt68dqTtaaKZZ1XyXlGj0+l1WqVSG9Rocllxxz6Gmt2UXpLoKbLPAANwOfLGsK/qK+RxiZ2GnQvti6LpAHBqf/ZUvG2nXg4Cp3s5HEr0z1CKTe2pmY/30Thve10SpXY5qqUi5+m6b+7Yt3lrJ2UcmRZEHJ+VqRQo8yS5NkM0yC1FQ9IcN3HlpbSApajyVHk+ZxUj2txt2Pan/fum/u2AtNpV/Uyyn/eSF+4oxy605Vi550gztk2c0XI9by/PgOIBIKkuMLSQCLHz8ucdWlX9TLKf95IX7ijHdRJzdYRWYS+fdJ70NwfNKVf4LgwEe9kTLj2Uuy9pZl+U2G5EXKlO79I6B1TCVL/6SjiT67/qJUP7ld/wDhDqnu+S8pUekxF7Wo8mmUpo9LpL7TVvtTfC5XOaLUP7ld/wDgKleycYZZ7FWVlNoSlxypVZTtupV746AT9gH2Wx09uauVfKWo3Z7zdJzAqiZTpmeN1cqDsn3eHGSphSUKkOkhCEEFabrIF1W88VY9l32vMoaS5fc0Q1ZrbdHpNUmKn0Cry1hERh5YAciuq4DQUob0rUdpKlglJ2hWqNUpVCzVRn6VWadBq9KqLJbejyWkPx5DShyFJUClSSD53BwEeJ7VfZdeOxHaR0sWVcWTnGnG//AF2KXey1cijtGdqFVNdZep86vMyoT8daXGXo/v1RLbja0khSSlYKSOCDfHb2o/ZX5OcRO1O7NFPTSaxGSqU/lNbl4M6xKlCKpZvHcN/CgnuuEpAbFzho+yWqaVayalwlxlRXXqNBLjDjakONLaedSpBB+qQVWIPN8Bcft7zjA7HuqroJHeZekMcAH69k+fzx+dXG+PtVng12Hs9oJ/XpVHQOP/vKOr/4cYHYAwYMGAMWP9nR/XqaW/3ykfvN/FcMWQ9nMkr7aulqUjn6Rkn7oT5wH6GMYNawuEZz10RbrnivG/8A7e9jeXGEur9MlrzfrksMqIVnivkcdf6fewG2el/9TbKv95of7inGdHtQlbe0Dkg//hqT+7jGjOmaFN6dZXbULFNHhg/8CnGdvtPqfIla+ZHcaQSn9TckXtfnvhgLDezBN+yXRj/981f9+OYaPtaM/wCedO9Csn1XIWfsw5SmSs6R4kiZRKo/BecYMKWotqWypKlI3ISdpNrpB8hh4+zHjux+ydRkOpKVfTFXNj/djuLG52060+1KprNG1GyLl7NVPjPiUzErdMYnMtvBKkhxKHkqSle1ShuAvZRHmcBjb2Xc65gzv2wdGp2adSMxZwlx58htuRW6s/OcZSYjxKUqdUopBPNhjbPFMNcNItLdNu0t2bX9NtL8p5WcmZpqKJTtEokaCp5Kac8QlZZQkqA5Nji5+Ap/7PKrVSdUO0RTp1QkSI1O1jr7URt11S0sIU4FFCATZKd1zYWFyT54/ntMclUvPGmOnVKqLRWXNSKHFQkAELTJcVHWhVxykpeJsLchPpY+Hs621orfaUUoWB1nrwH2LH8eJm7RGWWc2VDSykyI7bzbefYE4pWkKAMZl+QlVj5hTQIPkQDgJeYaSwy2yno2kJHyAtiO9M9Csr6V52z7nuhVquzJ2olTbqtTZqD7TjDDyEbAGAhtKkp22FlKWeBziSMU57JHaL1N1c7U2v2Qc05rNRyvkyoIiZfhGBGY902SHmXgFobS46NzQF1qV0uOuA6van5ebrHZDrlW9075/L9UptQZIRuLd5KGVrHHFkPLufS/lfHd7LtW/sW5LX6zKwf/ANykYlHtc5Vl517Mep2W6dFMmbKyxPMRkEAuPoZUttIJIAJUkDk2xFfstUqT2J8kbwQTKq5//cpGAj/2uZtpVpwfTOif3lJwg+yQqUFwatUdD95keo0+U41sUNrTjTiUKvaxuppwWBuNvPUXcnta4jkvS3ThDaSf9GrYNhfrCk4hX2empeWtFdf8wZLzlKRTmdSYcKPTpjytrPvsZTpQwpXRJcD6wkmwKkhPVQBC6Xb/ADbsc6qX/wDQTn+EnEkaDm+ieQz/APhynfvdGPrXHS2LrZpHmvSmXV10trM9Ndp5moYDxjlY4WEEgKsbG1xf1HXDgynl+JkvKNIyvHkb41Ep7EJDqwEbkNNhO4gcDhN8BSrtRuoPtHezS0FgqTHqRUm/IBbct/Di92Mss2a0UXXL2rOm0jJs9U7L+UXXaEzISPwL8lEeUuQ62eqk7lBF+h7q4uCCdTcBT72eNWqk6odoinTqhIkRqdrHX2ojbrqlpYQpwKKEAmyU7rmwsLknzxye1IyhSM36M5KiVZ6UylOfqQyHYqkJcCJBXHcAKkq/EeURx9ZKSbgWP37OptSK32lFKFr60V4fcsfx48/auyalTuzDHq9HWW5tNzRS5jDgF9jiHCpKrfBQGAQab7IDs90urRcx0XVfWGmVSIoPRpkKuQWH2F2+shxEIKSeeoOJN7LWtuaq5rJq52bc2VeXX/5lciCil1+oKa+kJ8V9q5ErukIbW4hQPjShN0qFwVAqVNGjOqeU9ZtNqFqFk2qMzYFUiNrVsWCph7aA4y4B9VaFXSpJ5BGGfpd2ZqFphrpqdrpEzJNnT9Slwy7BcZShqClhG0hKgSVlR5ubWFhbzIInb5y7TcydkXUqPU2t6IFJVVGjuKdr0ZaXm1XHopscdD0PBOModKs60hUGIxInIS6EpTa/ONRPaA6qZPyTobIyJXJkV6qahzIuXYVLU8UPSmH5DaJSwE+IJQypZKuBcpFwVDEb67dgTsjaa6B5/wBQsoaTuQK5Qcq1Gp0+SMxVVzuZTUVa2l7FyVIVZYSbKSQbcgjAVH1nrDEbS2dIZeCg81ZJB63GNV+ztlRzI2gunuT3nu+do+WqdEcc2bd60MIClWubXNza564xkVFq2o2Rcr5PQ+pt2v1KJTEuAbtin3UNg287b/yY3XgRkw4MaGgAJYZQ2AOgCUgfwYCOG+z5k9rtEu9pgViunM7uWv1LGEX2vo8Q++Du4N913nebx17zb18OPLtUZTkZ57N2peVISW1SqjleoNxu8JCe+7hRbJsCbbgOgOIRqnaH1Lie0mpegAzg21kWXlUyvohUSKC7UO7dc3JeKO/J2I3bAu1kk2sCcW4qsJupUuZTnU3RKYcZUPUKSQfz4CrPstDu7D+QD/8AX1j/ALUlYir2xlQap2lWnb7qrAZrUfuiPfx4mz2cmWZWS+yZlzJ813vJFDrOYqa6vbt3LZrMxsm1za5SeLnE65300041MhxqfqPp/lvNcWG6X47FbpTE5tlwixWhLyVBKrEi45scBSn2OUlqXoXnt5pQIVnd5XXy9xiYmX2hOpVd0d7OMrVHLESBKquWq9R50Rme2tcdbgloADiULQojxHooH445tNc8aTaPdq/NXZnoGXMt5LZr9EpuYqHCpkJmAxNk2ebkoS22lKC6EMtK/ZKSlfFkHEldpvQOk9pnRus6PVmvyaLHq7kV736Myl1xlTD6HU2SogEEoseRwTgH/lSqSa5likVqYhtEifBYkupaBCAtbYUQkEk2ueLk4plmd5tr2uOWEuKsXNLihHHU+8yTb7gcXOoDFMpMGPleBMS6ujxGGFIKwXEoCdqCoeVwg/ccZsdsDVOHod7TzTbVKuKloodNyrDYqqo+42ivuz2VLUkfXSgrS4U8n8GLAkDAaazf9Jv/AO1K/McVO9mQQez5VyP7dq9++lYtVTKpS8w0mNV6NPjzqfUGEvxpMdwONvNLF0rSocEEG4OI97POhtO7PuRJWR6bXHas3KrdRrKpLkZLCgZUhTob2pJvsCgndfnbew6AK1e2ElxY/ZObYfkNtuSsyQWmEqUAXFgOLKUjzO1Kjb0ST5YutQ/9RKf/AHK1/gDGYvtk9acrV+l5a0DoMxE+s0epDMNYDJ3Jg2YcaZaWRxvWHlr23uEhJIAWm+ndFSU0aAkjkRmgf/cGAqlRcxVeL7UXMWVGZjgplQ0li1B9jeraX2Z4QhW2+2+11Yva/TnEqds6LHl9k7VxElpLiW8n1R5IUkGy0R1qSefMKSDf4YhyntqHtZqmq3B0XSfs+k2hiaO2Kkq7KGr4A5/UVWD/APpHMBFnssCVdiTI6j5y6x/2lIwyfazkDTPTUk2/0ao/eUjD19lalSexDkXd5yqx/wBpSMRt7Y2TKg6LafzYiyhxrOaCFW6H3KT/ABYBveynX3mp+s6r3vDoX+FMxbrtmf1qGrX+5GpfuCsUo9jnVZlazlrJPmpQHDEoQO0WH1pv8WLsdsltTvZS1aQkEk5QqfT/AGhWAyk7CTm/tl6ND0NT/wCypeNvV/VV8jjEPsIRH2u2Zo6paCADU78f/dUvG3i/qq+RwFZOwLmrNubdPM9Tc35qrFdkRNQq9CjvVOc7KWzHakFLbSFOKJShIFgkcDyGGZ7W7+s9qf8Afum/u2HJ7O1hxjTXUAOJIvqXmS1/hLUP4MN72tTS3ex7VdiSdtappNv9uA/hwFpNKv6mWU/7yQv3FGGPolmeRVtTtccuyFptQc5RG2EjqGnqLT3ef9+pzD50uQpvTXKiFCxTRYQI/wDUpxXHs6Zikjt09qTJ7pSI6XcsVNkW53qpjbbl/hZLduPXATBrzmVijTdNqI44EuZhzxAhtgm24ttvSCB68ME/ZiSK5/qLUP7ld/wDisvauzGyjtH9mHJIdPfzs31CrJbCTYojU91ClE9BYyB19TbocWbrSSqjT0jqYzo/6BwGT/Yj9ntoz2oezvTNQ895vz1AqDs+XEXHpE6G1HCWnClJCXYrirkWv4uvpifcw0d72b0rSyg6eai54zdlDPOb42WZ9EzbUY8pinsPJID0JTTDSmFIUEnbctqG4FIJCgz/AGN2r9Ec01r+h9ZrLTVcp9Tcq9LhukIU9CdQgL7vzWUupWVWuQHE+RGLddo3sz0LtGvZBXXMyTaSjIuZ4+ZEJjMpWZhaB/AqKiNgJt4hcgA8c3ATL1GMudAc0ZA0H9ptrTDzXnei5SyzKgz3e+rFWahRVy334ckJ3vKSkru6+UpvwCqwsMadVisUnLlJl12u1KNT6bT2FyJUqS6G2mGkC6lrUo2SkAEknGb/AGMKbpd2o+1P2gNQM86bZZzVR6hIhyKMK5R2ZyERw48y26hL7Z7suNtNqIsD0BvbAOr2nfaB0Oz32RswZYyFrPkXMlVl1GmlMGkZkhy5CkIlIWpQaacUpQATc8cDnyxi1jbn2kvZ90FyL2Nc95nyRojkHL1YiO0kR6jSstQoklkLqcZC9jrTaVp3JUpJseQog8HGI2AMGDBgDD70HdrrWsuTUZazFUqFUpNYjxGahTZbkaSx3yu7UUOtkKTdK1A2PIJHQ4YmH92fyRrjkEg2P6o6fz/69GA0O/mVdpVMzvx2ptVFM7r7P1Y1Hp6fr2FBvRyGzRahBrEuTUJdScdkTZkp0uvSH1qKluOLUSpS1KJJUSSSbnnEsGoOJQdi/F8fTCZKdU4C4LqPQgC/JtgIPqeRO0iXwKP2mdT4UNsANsNZvqCEIQOAlKQ7YACwtjupen2b5jzc/UTPmY83VCOyWmZFdqr81xlCjcpQp5SikH0B5xKD77oQFmwuCD05wnSpRNyVC/BHywET1DIusdJZFM031wz5liloWtxECk5jmQ4zalKKllLbTiUAlRJJA5JJwl/qR7VQUB/PUaqH4fqyqP8AjsTD7wSeV+l7+uPsSRs8CTe469L4CHpOQ9a57sCqZi151BqVSozq36dMk5lmvPQnVIKFLZcU4VNqKCpJUkgkEjzwN0DtOl/vj2o9VO5ve36sqj0/4XEqznEIR4VhIUnxeI8Y+I4IaKChSkm3Px9bWwEO03IesWW0zxkvW7PtBdrE1ypVJdOzHMjGbMct3kh7u3B3jqreJarqNuTh45e0x7RmYWmpEvtKanSHoyu/jOOZtnrLKygp3pPenadqlC4twojoTh1lookp2c24sOlvX44kPI8kMtXCu72D1tgIMnaedqOmVAB7tR6qLaBFwM5VEj92xxU3R/UDL8io1jJmqeb8vVmsKU5U6lTazJiyJzhUVqU862sLdUVKUolRNySepxPGYK+0uWpkJKiok+pHy5+WEhE9MkqSlJNgVC46n9BgIRRlvtKsSlR6r2mNUZUV0FCm3c31BSFpPBSQXbEEeWORnIWsuTqFHoGn2vGfst0qJvLNPpWZJkOM2VKK1lDTTgSm6lKUbAXJJ6nEs1KaRILSwE255JtfyxwVCoER7i4va1+P82AjNjL2ptbVEY1N1czjm+LDkCSxGrlelTmmngCnvEoeWoJVZShcC9iR545NScp0LNUcUp5pC5ChZKAORxa/wGF6vZnRHPu8Qh2R9W34qPn8fhj1yLQjVag3KmJU884vxE4Be0oq3b5ptIZy9p5rxWDTIws0mpQ4lTW2Cb7Q7LaccsL8DdYDgWAAxKte0a7ZGqOT5kTXDXSq1CgJZW5KgQ4santSUbSC26IjTfeoIJuhV0nzGJ+0LykqlU9hzuAA4AtSE9fhiYsxhD2WKtD/AGcJ5ISeCCUG1/TAY2Zy0zm6Y5/qUXJdaqNAqlCnyG4VQpspcWTH5Ui6HWyFIJQSOCOCR54TWM3dp1ySL9p7VXYT0Ocajb92xN/aohIgawVuQgEJlpjSR1tdbDaib/MnENsOLL5IVYYDhpkPW3KrdQXkzW/PtEcrM5yo1FVNzHMjGbMcsXJDxbcHeOq43LVdRtycL8Snav5vipo2pms+es0UtbiHVQazmGXMjlaTdKu7dcUkkdQbcY6oU1SiloqNv0/kw5qUXfe2ja6NwA564BEplE1X0VnPZk0O1Jq+V33/ABPsxHQqM+qwF3I7gU04QBwVIJHljse7W3tAStUZ7XtQbIIKkZcpCVen1hFuD8b4eeaEFmmd5u23SOLeVuuI4lOWClFPh+4364CLs10PMubM3QM5aq6g1+qVB+dHM6tvzHHpcSOHtylMmyijYCtSEoTZJHhT5YuT2pu29kLOekKezf2d5uY8wM1WCxTalmaqCQSIYNnWiuYPeH3nEp2rWtI8LhIUVdK01+Sw9HU24kKt8OnGPDJ7NPZe7xuOAoni4ucBJeUNO0PZUgxYUyREmwFNvxpMZxTbzDyCChxC0kFKkqAIUCCCAeMfNTyz2nUylLj9qHVUJPIQM41EfZ+vYeuTZCGorb2xZKbE2NuL/wAmO2t1h0SAttY7oC9iLk4CFKzkDUlmvM59k6o5sfzhER3bOYFVqSakyChSClMkr71I2LWmwV0UR0Jx6UVPajmuqce7T2qwbT5HONR/x2JSn1CNV0iM0hIV9ZVz1PQ4+otPMVsqYQpKFggeLg4CFJCdfsrn6Gy32htRqWwt96StiDmqc02XnnFOvOFKHQNy3FrWpXVSlKUbkknobk9qPu0vK7UeqxSobhbONSNx/wAN8cL2YX0JrG+w4JuP4sLzaiaalRCeOvwGAjar6dZvzlNZzVnDP+Y61mGEloRqvU6o/Jmsd0orb2POLK07VEqTYixNxziQqJ2jO3JRjFyzT+0FUVQmEBltcukU6W/sHHifejrdWbfjKUSepOPFM73VQStW1AA3YUqJGjT5heQnhPI5IJtgHBRtFtZpEupZtj9pDPsCtZjeEyqyIOYpUQynALArDS0pskeFKbWSkAJAAAwiak6H1NtkVzUPPdbzhVFx0xUTq1UnZzwYSVENhx1SlBIUpZCQbAqJ8ziZMkRZsqW1DD+9pTe4fK9/yYR9d47tPhMtOdEiwF/P9PzYCtWQ89dpDRFqRRtENXqtQ6WpanBTVtszIjaiSpRbZkocbbJKiSUJFz1vh0VLtF9vXNVOk0Wu6/VBqFKQpl5dPpVPgvhKhY7Ho8dDqDzwpKgR5HDdTMVEkFzgncRxzf4YUHM0d5F7kNgEAg364CPFaYQkw5RqchyXPmOLekyXnC4484skqWtajcqJJJJ5POOXM2rfaSpU/wBzidpvVJASPqpzlUAEjyAHfYd02o92hx0kBO0k3xBNUrMmq1N59S0qLilLPAslI6k/ADAKi9StbGs0rzyNbs+DMxg/Riq4MyTPfjD37/dzI7zvC1vAVs3bb82vh1Qc1dqDPVMl0av9oHUmdSKlHXHlQ5+ap7zMphaSlbbja3SlSFAkFKhYgm/GEHJmW5NXnNS5yUJjJb74AHhKLnlXxNunxxMWWKhl+FUY/wBLFLMEEKCClTiSB+yt148rH5eeAZdHGvmRaFHy3kPX7PeX6RE3lmnUnMsyJGYK1la9rTTgSm6lKUbDkqJ6k4R83O6252pbVP1G1azpm+FEe96Zi1mvyp7TToSUhxLby1AK2qULgXsojzONJtN9LtAdRqNHlKy3TXloa3Oe7PFhwD9koNged+uG3qn2SNKXWlP5UzaaFMWhZaZfSZLC1AcDvEjejpybKwGaNBzVqXpw/NXprqTmrKDlRDYmKolYkQDIDe7uw6WVp37d67Xvbcelzhx0fXHXWrLeoOfNfNR6tRai2qNLizM2Tn2HWliykONrdKVoIJBSQQQemF/U/T+RR5suJJS0mowFEOd2AUvNgjxpI4UCOQodQb4h6U6WVFKVAKtu+0fDAWHYoM6NIplcyLmioUOrREqMOp0qc5Fksb0FCtjrZCk3QpSTYi4UQepw44rfafKfeXe0/qqWz0H6sajz/wBdiEtK9QFw5seh1JwmO6sBpZJshXlx/Bi1VOe7+jbybBSeoGAjmh5a1yo7D1Pydr1qDQ2pUl2a+3T8zTY6HZDqtzrq0tugKcWokqUeVE3JODNWW9XK7RH8u6i6457zRTnFJW5Bq+YpkyOpaTdJLTrikkgi4NuDiR6QsNSVG3Nrjrz+l8Jmd27NAkq3kevW+AjmNWe0m5IREp3aU1PixmQENstZwqCUIQBYAAO2AA8sK1NyTrDBrVRzdSNac8Qsx1lttNTq8fMUtuZNS2kJQHn0uBboSkAAKJsAALWx80qQqPK+sSbW4xLNAZEmDv4KrWN1euAg7MFG1il1ym5jr2tWeqlXaD3ppNSl5iluy6eXE2c7h1ThW1uAAVtIuLXx7U+udpiRM2Pdp3VJbR4UhWcKiQQfLl38+H5meMpMw7VhQPn0vhsgPx5O5sgA+GwOAS2NFosBiNPyxW5lMrFOIcjTIL62X46+gUhxBCknr0OH9A7QHtAKWw3TKNr7McjMDu21S6LTZTpSOm5x6Opaj8VKJx25TcKI70qQkrA+HF/j9+HDS+7WkrYbUPFa4684Bh5mHaM1yVGh676w1eu0xlYUaalLUOG4QoKClsRkNtLUCkEFaSRbgjnDsh6NZoolNXK0q1FzLk+RKbbaku0GqyIK30ovtDhZUncAVKsDe1z0vhzIaRvUlaLLNwD1w86E8WYzIXcpHQE9QD+TAVP7W+TNc8m6AmrZ015z/mak1WtRKfIp1WzLMlxnfC68ne044pKtq2UKFxwUg9QMUVxp77RCSt3sswW7oKE5whFIT+L/AErK4OMwsAYMGDAGH7oEL635CA/tigfu6MMLD90DVs1uyGq3TMUA/wDXowGtLzKy0sG9k8kkcYR3Hbq4XYEDr5/H0x1VKfKS0oIUdirApAFj9mG+JZLpQtflxY2GA6KjKS00lN9xuTwq9sJPvCnSQ2rcknkWvbBWVrbAO8qSRwPJJvjhgyFNhxwkEgevX4YBQdYKGQpY8r9OvlhP9+UgnyUDwbcH+Ppj5lS3XVlSioJIttPAH3YTXVE2JVcC/A8sApe9NrcCXCCTxfywoOupLJS0jjb9YC+G5tuQe8uLX3YWI9QcRELZUpQIFz6D54D+ie20Qs2Usn63oPlhzUKoBmO4ptRNkkk3Fr2w2fo5txJVYAmxHix3QFFpotBwEgdLYDjqjri6ip0uEA82APGPeHNQp2yQRsB3KFun6DHI8tKnkqUrzBte+P4wopeSkgAWvcDkYD+1RbZkWS2Sem4q+OI4zvmiYxJcpNPaLS0gBxZ54I/Fw+q5ISC2Wyr048/jhUypByjCy9Jz5mx2PDLnftx3pCiklLagAlO0ElSlbrcXsj0vgIMo1IlTX0Fw8Hkknm/xGLKaMZGafeYcknalNiE+v6Xw6aLl3KeqMeBLptLh1SGlna5Mp8dSJCFXIuoghRt+2SL/ABw+adkCrZJmtmBT6hNgr2OBQQELSrkBJSopTyOeo56jATpkOE1Fp6FxrFu1rj0GFOryQy3IcWsAd2vg+XHnhs5UzI1T09zMeVFeIIMeQgtLKR+MAv6w9SCRj+ZwrsaLCkTZhKWktFakJBKlADmwHwwFCu1qVSM00KuOJTuqmX4bywD0WNyFD7NoxX5DhBLYP1jwSeMS52hMx5hnihyqvQUt0xhMuNTpSVf6YaTIUTfkgFO4DphgZyyVNyzRKFm2NIE2h5jjKfp8sDadyFbXWVpudq0K4IuQQQQeeA4KcvdJF1g2I6HD5pSld+1sJuB0PTEY0WaPeUEm3PQeuJDgTEJUkghXnxgHPm2Uv3PuUrC0mx2j44YM0hLQSCVefTDoqb7UxoE3FgPO3Iw3JjaXiW9u2w6JPXnAMKsyFJUpPAB6AnChld9IeSpIG7i2ODM0MNqGwH1v64/uTQlcxCLn63TqTgLGZRbU7CQnafALkhNxbHNmh5xhKzuHUgWHTz/hx2ZZkpgUrabKuOOOcIOYail9dgm6tp8/X+HAcdAMuVKK18LT0A8/hh11dUyPDCpLgCLcEDzHP5sMymSXYG6Q2q1h+N1H2/w4dCHVVamlc2QShQKUg+QHpgIjrEz3iqKWhZNlWvfDmhzQYYTtPKeLjCLVKc0mou7CRZfHpbCnHjiPH5KjYc8XGA/kVapMsNvWIWeScPmj0mJGZ/AbytZuLeWGVEt3wUE2IN+RiUqK2ma3HcZSSRa5CeicApZfqFTp81LjVwEnz9cNbWHM785QjSFk2HAPNsPTMk+NTEBTS0bgjoPXEC53qT86oqdcWVAn16YBuSF777eOnrjwaQAld0nyBVxz8/vx0FtbiSo2sR1Ax8bbI3G9uflfANrOs1yn0GW8jwqUnYCf2xt/HxiN8l0B/MeZaLTJzC40GqSyHJTqg0hbKDdY3mw+fPpiVM7ZdqW6l0+bRzKXOkotDMgNuLBBICrm6QQLi+0kdCL3x0ZozlpVpvlN7JlGVJOZFwlMO08hLzMSW7wsokJNySktpIHA7tQub3IJNOQxDbq0aFIQ+370qO28gjattBCdwPobflxKmirOQ6O8jMGd4bk998gNxAypYQCbJVfoD0t58Yg7KH9Lx24ZVuVdTSiORvvyb+fU/diXafCEuEuG9HccacShBbQSlK9vQ/C38JwEop15g5AzSqrZdQ+aVHcQ2tt1oNO+JXKRb6wsbgni1ji20TWzTeFkqn5sYjuuwKm0qSi0FTy9wNnAogbUkG97n5X4xmjqVTnKZT4vfuqS5IfusqUVHhNhuJ62BFsXM7GlOy7m3JU3KdXcj1NERbM1trcobA4kpWkXserYJHS5GA9e1LkfJOqelZ1UyFTlMzaOgOyG24xaU7Gc4WVJI4sCVfJJPnc5gZ1jIYcZkhgIUUlLuwW5QbXt5EgC/wB/njfdrJ+Xl0F/L66U0KbJiGE6yq1lNFJSUW9LKOMUO1FkI6aZ/r+UgkuJpVWeaZcJ5U0qykEjpymx+04CFW55irQGCtCwQUqHrfF0tGqs/nLTVqoMkOyIQUzIQDc+EA3+Fk8m/kCegNqNypQCk7BypQISBe3BuRixXYqz2xRs6TKXUX0tQnIbr7qHDw4lCFXSkHgrN7C/F9t+BgJ2prpTJUVLAIPNvMeuEfOkmW4gdAk3Ix9Uieh6WohIAWqw6m38mPPOklASltaQFEXKbHjANGnPOLktgm1iLgeYxM+WrIpFieTxf+HEMQFoclJKbWBH+bE5ZbQ6ujFJb2gpsDfANrMDYcWpSU2ChzzhERAaeWjbe673A6i2HdWYipjCksg70nkAemEunw30LDL7ZUpPI9cAo0qnuNsJb2kJVYcDqMKrMWTBdB2BKCfqDm+PWjxn0gIfYJA5A+OHPNpxmw2X22/AybFVvLnp9uAR2kvu/WasFXFh+f7sPnL1HW/HDyVOEJPNrGw6dPjhJptOWpSXrcAAAA2HX+XD0y6xKpjwQpxKW3QLX6H7vtwED+0egtweyxTUJQQo5ug/I/0tL/LjLbGp3tJ/D2W6Y2p3er9V8M3/APZ5eMscAYMGDAGH1oSrbrTkZQNrZggH/r04YuHtogQNYskkm1q9B59PwycBqpMkqDWy3HUAeWG6+Enkm6lX8+uFFyWAgosCFdThNc4IJHIPr0FhgP48lx1JLpuE8Eq55+eORbieiSbXIuRjoedUkEFu9ySOPh+XCe+sWtsA8rE84D5fcSobd3Px6Y5HlA+IAA25x9b1dCbDm6rY83FoPhB6+g+OA8kvHhKrC56ixvhcpqCpkq4PHJGG+EgmxJIvyABhWYlJZYCEqAuOpwC3GmtsNlCiFeEkHafX5fPHA5NSXFqR4UngfHCJOqbo8aXVA8+nOPOJUFvKF+STz5YBeYS08SVbQOo+/BP2JFwVJFhfnrhOdkqQOAbfjDjHBIqRVYFNwPP0wHPX5K41PkvFQJbbKU8dCeB0+YxzVGkVyujLOWJFJXPjpaDMCNvLTO9e5xS1qIsDa54v0Pxxx5ikMSqY6tT7SFMrRtBVZSr36Dnd6fC4PQHFnNBqSxqPQYs3OVJRMp1HbMWK2pobS5dSku3HRQ3lI3C1vQjkIs7O2Y6po/nCFVkxFQqPXpCoyIr7u5l0JUgLW25YEKRvQSClNwR9l739RIKclT8202XAqTMbchktvthK1j9tusBc25scVK7QVMyhGyQiRkzKsWM1SZJjNzGgVBD6uXEtrFrrISArrwPI4VOzFScyZiy5+pOvQH1UOox5EJ/d4FodsV8XsUqBI5/bfDgEXM2u9dzfXEx855xjUijqcKWlxIrj0clJtZS9hS4ATzc2Bv0w6czZyz5p/luJmiLUYGaYEZpa5kRxxZbfaBV+FjukkoNk3LaiU8HbbDtmdlvKimHo6sx11LqIbkFEJMds7mVhd0pHd2Vw4sBVyRuv1Aw5M85JoNCyc3QIEP3fuorbbUZ5IcQ0UnoSQd1xcXPkenlgKH6l5pyVqDkaKcsuyYE2n1KQlbExxLajHfUp1JAvztUooUfOyT54ZmeM6QH8hZb04pUkyo2Xi+848FHYt54gqKfQXB+y2H92rstUmh5yhNUmnU+E0ae23tiTEu7rchSm08snaoDaeoAI62xX1xso3bV2v0HwwBTpC01BISep4t64kemvOqZG+3S/OIthyAmegrCb8G9+vyxIlLmtlgKJIuOMArOzVJIS4raTyDbpjzbeTu7wq3EJ459cJ78lC/Eu35ceKX2wCQvxJ64Dhr8ZDqHX3OAog882+WEHKbifpQhpRT4+D8MKlfqChEWgq8Kr9Bzxjw07jNTKqAAAFKNjgJ5prry6KlKju4BTbgHDbqDq95USFG+H5GpC2KSlxRUbJASPID54Z9RjMuuKIsB58gWOAQ5cpbTZSg7UkA8dDjpg1dYhd0h1IvwQfjhIzrVaRlehvVWoOBLbdh6KWo9Ej8/yviDK/r5U49SQjKzSokdCrhLiEPKWAeCeLjjqAAPTAWPolIVWJvurriEvvr2oDjgRdRNh14OJXe0IqVEnUijZjqMSGa+rZCkKVujr6AArTcbrqHh684pBGz3qJmOV7zGbdS6SncptBTzbyCeOMWyyZnDWTVbSN/KVcTJqT9BKJlOmOoTvYLSVeAqtdV+AL89MA6s6dnXPWQo78uo05mTEJOyTFcC0keRI+sm/xH24Rck1dNF7xEtm+3wpKj0Pw+OJZyVqtKzHkaJDk0PMDM1kd3KJk7UkdDtH1FA9bKAPNrnDCei5UzDUX6NAqIjTL3bMhvu97ivJd0pCQDdJKbi/w8WAb1WkOVhb8lp0gI46dcRRV0qfqRQseEHmwxLNZp8nLdPkR5qe5eSbFJ8iPTyI+OIvSgyZi3TySo8WwHFObZZjhspAJFjf1Awko3KHdhRAB4txhfrrSim4sb4biFKCyFKuBfoOb4D11npUHKWQYtSi1GY/WhITNbkNDu0xw2ClSR+OVhRSQri1jYc3xTqn1QvZkaqdUfW73sjc84o3V4jyr8t8Wu1RfqtayLIfXIflJpzD28uK3FAIuCb+XhAv8LYp1chV+hBwFlsgtGbVFPBIKWFJcWhKgfxevHxOJworncx9sZCgR0BPAPl+XEB6MyYLcYlp1IfUwGxYghagfrfaDYn1GJohznGmUvcAd2OLWBPx9BgPerUKHnWuU+kVpZMVqQgurva6SU3B+AFsX50I0p0+0/jpqGS462lyEGM48qQXC8gLuk+nTjgDGb+bZVflR3ZGWZATVi422zGUkgK3XuoKPh8Nh1PO4ehxOvZe/nmoGaIKswqk/QTVkL71SSRx9VIT1HHy+OA0mYfDaB4h4uOnTGbHtItHpzGcHs80+KpyPXWGn1qSLpS+wkNrT89hbUPW5xoMirMQIS6hVpCWmY7Y3rUbADqT+nriI+2BFg1bs8ZqcnR23HY0MSY61WC2XEuJG4X+CrH4HAYfPMFC3Sqydq93lxyft6XxIOgWX5lW1CQ3AUha2YMuUtJUEApbaUpe255Nkk2+HGGbWY4TJU4EgpC7DmwIv/nxKegNADMqpZlcSrumGlQ2bdFLV9Y3+Cfn1wE30XvVu2QmygRyBx9uPTOIVZvkBaRY3x65Ya3KK1KVtuPSx4PGEvOkw+8d0hYKUji/U4BIo4C5iQoC5N7j1xO2XXSmjAKUo9OnU4gKjurEwKWDwQb+QxN1LcSmjtqaXfaAny/iwHZBUpcoglO0km56HHexSVuVkLEchtagE7R4SfzWw3mqkWJibAXCr2JtfEiZbqP4XvzHRs4Snd08r3A+OAc0DKkducHpKUoSUC4Qed3kMfcqlloljvAltwAJT5gfpfCtS4j1QLjgdT4iFd0bgm3nhbj0mK8AXCAW/rBX6c/ZgENqmssUvvy0B3TZWLdeOnlhNhVVwSrSQS2DcEckEefw4w+30RURVMrbBbUk/VHhHz8z+XCPT4sZRQ0GErb5F9tlBPPkcBWH2ilQ957NsBhO7aM1QleInk+7ysZlY039pC0iP2foLTRG05oiKsABb+l5NsZkYAwYMGAMPPRW51eyYB1+nYX7snDMw89Fv6ruTOv+rsLp1/Xk4DTWQCCFbrp6E2x/Gw66kJB3bRcG2OdTgIta9iLckC/XHdBYdkgFB8RVfpgOOebO7QbEAeXTHAW1PC20EgdUnjHdUo7qHiHEAEq4A5tjqgx0COHFptxYG3PywCDLjKY6jm31ThOW+OiSSeBbCvVZanCo+Vz9+EF1KrgWN7ixtgOmO13o3/AgEjHYyhtbSkKWUH4dTjyjOhiOouEElJuLfl4xxS54ZO7aq3Tk4DjqCtr5QlYIHS/lj+RHO66K22v9gxzvPAkuJFr/AFueftx5pdQrgrO4AG4NgcB1zai42FEg8ed/LCSZqySA4bDoB549pyg42SFXtyfLHbpvllrNmdKVQJa3EtzZKUOFKglRR1UEk3FyAQCcB5QYFPkxJjlaZbCnYjrkFx9/u0qdQnoPNR6geRPHysd2P9TaNTMuzqFPP4NbXeLQLqK7br7UjqfEOmI07U+UsvZAy/Q3XUFmuVJwdxHQsBMdtHWw6gC4SP5Dhp9nDMVJiSqhAqU+PGdlMgRXnTbasrTua5I2lSQoXuLcH0wFuc50ZrViHlml5ZqTNMmQZK6nEgOw1KYIFinvSCClW4G/U+LD10o0wzhkupwHXPoaLR1d7MkQ4zjq1CWtJCrKULEdLWsOvU8mmGoupPaUynnH3XKc6mQ47ZBifRqWZCVoFuqlAqIvxz1+PXEo6FdpjtKVKtRaLnnI0erwZKyhEmMhMd9sm5JAuErHU2tfg8npgLuVOosU6nrltKSCseEnoCfXFc805jnVDMMmJFqDj8lhXfFCFpTbgjxbgRtuQLWPww+8xZnbXlKVmZUgJabccWlAPiBHBQQPxgeLdQcUZ1d1eZy5SKnUXJKm69UpCfdglRS7GZSrcFDzQpRFuebc2HBIMnVzM0HUDWl3J0KMiPGbkimNOIYQzaVezrykIJQAXL3t+KlNumITmuJClhKuQTh/5MyvVaNQKzqRmJl1udJhPGG26CFtd8CnvlX5BIUoJB6hRV+xJimVMs6tJV8enXAekIFcwcm9+vww+oYfRD3IPHp0Jvhh0QofqbbfxHliZGcvrZpiHnLBKk3BP6dMA0VOSVkjdcD48480yHmjtdACQOLeeFmTT3lhRaRvt1AHOGvWFu09awtspChwDgE7M1USuMlEc9b354w5tFWAuotlYSsLNwetsRrV5QXzcnpx8MSzoUloSWVLF/P4nnAWYqzYiZfQ6hdyU22g8DELVOoL94dKUgeL14vbzxNWZlIOXkBsfVTuNjf9OMQfUW1F1YR1JJ8rk4CtvaOzxUHaxDoEeQlKYrYecSk/jqN0/cAPvPrhF0Iyo3muvKkzgpwMEck8ckWwg601KPV9Qqm9DRZtpYYKiLblIG0n5XBt8BfE8dnnKcWh5LbzCtClvSiVqSLAqNyEp5+7AXN7POWctsONsimRt6eFWbHPPmbc4txQ6DSI0UiPTYjSHfrIQ0kA+fNhjOrK+pD+TJvvknOUJuUkhaKbHZClAckJKrKKuAebAcYutoRrXlTVWnNtUx61QQ2C+yr61xwSPUdMBMcCHDYYS01HabQkWSlKQAB6YrH23MsOZXyxC1RytH92nQ5SGZTrCu7JSTcFRHle4v8AtsSlqxrTlHS2MhvNE6RGbkkIJjhW9IPHVP1fnf5Yi/VfPmWNSuzXnlGXKzMq0NmJfbORaRFdQ8g7FXAUR5gq54PJ8gqzR9RznjJSJE0oXMjurivXB8RTYhV+LmyvQYRGEPIO8JUB159L9Rhk6Yy2YMWs0OYl4rAalRHB0CwopWlfwUlV/UFA9TiQaWpD8YIAAJHpgOKqKS8k8gAcdOcILsctEqCgL3GHDU0dwnbtuLXH8uEOe0O4SsrTe/PywDJz9LTGypVlKeLbSoriVlJtcKFvLrycVPVt3Hbe1+L9cWpz9SXq9l+fTIyrPPt+Cxtze9uet8QjlbS6oVJDsqssPxm21BCW7WWs83PwAA64Dr0pqMyjS235neNMPKAilSSQokm5FudvHXpiy1LqiJTLLSwko7tQKgeoJBv+Q/kxE2VNNGI1SenympH0fDQ6iU4h0qeQG2nEthJIvfeG9oHkPuddHcZo7TMJIdf703F0qCgDzci32n434wEsU7I1VqEX6Rj/AIQJaVIZShCipxCDZ3bb8ZP1iOtjfFw9FaPSafQYNUizprkichEdJWoq3Ei+0XJ4Fr39AcUwyJqjWcourpjbCZ0J1YfDRWpK2nAOHWlg3QuwseoI4IOJ60h1xor0+PTjDkMylh33EOKU/Z23O0cJRwoAEJvzbpfAWbzVmOC643k1qLHqE9mTGkSYvvCUFtrcVpdsDc2U2ODa5T6YhHtQR87az5GXlHT9tW9AW9KKN1pXctpWYyVf2QrUd6eAD3QPocKNFFbl1unyUVBpunQpBkvmVGS9LqT61XUrm23bewKuAHTwNoOP5Sc6ZXlZyrMSiQdqMpMPTG2o6rIL/wCEQu/TckhxvkX+pYcYDLeXptmybW5NDi0eaqZHdUh5gMqUtspuFbkWJFjwbj1xOGnGSahlDKXuNRjuNvPvd/tX9ZI22IUPIkgceVvji60KlQsr5xb1QkwkxoTNFEmopba/CvyrkAqtypRvxfni5tjkp+dtPCuXWc65UpTUrN1QcYje+NBS4sMsgd9tF+TZR/FO4/W44CudFZ7llS02I23wx80OFyaVL8QJJ9Bf0xbljs8ZVlw3FZT1Mhy1PCzaJLHdpN7EDclR5sR5eeK76r6W5syDWPcsyUpcfvAXGXUkLadT6pWPCfzjzwDIpC7yUApABPl1FsSTHqZZhpZYWUjz58v4MRnCS4y79UHmwFsL8apJKSlxBSCLjz69cA52nVzJaHL8AgEj8+JayO+wUoYmAqZ2kA7eSftxCkCYlBTs5A5tfEuZOd96iBtTZsfMHpxgJioEd3u3G47RcQ3yCT4hx0/Ph1QoaZcXaXt7p4JBte18MPL7syBHS49uClfUKRyeOhw46TLkyD7ypKt4V/sSo4D1bZU68Y3eKTZXQ+uPgxWnXUtN+Rt1tYfoMdSHlx29y2VBcgk8K/GPIwkpfck1FxIaWlRG4lIKbn1N/wBOuArV7Sdvuez1TmwgAfqpic3v0jysZhY079pI8FdnmnpVYLOaYfAN72jSefy4zEwBgwYMAYemig3av5LF7XrsLn/1ycMvD20R41iyV/f6D+7JwGmT8RbVnGmwbc3I49Md9DeCHglKLki22/XHshhEhtSQCUnjrjxZZVHkhxZ+Rv5YDvzFT22UtqCAFKHAJ64S46QuMtoXT8eoGO2qMvydq3Ce7tdPw9McVP7wykMstlaybgbb3+XrgEebTQ0u69xKr3J9cI0uG4lZ7sdPK3XEoT8oVFtCJL8RaQo9PLr8f48JlVymmO0HGQLK6i/IuOuAjdxzu0EKWRblJH3YSpMgKukXPJvbDuq2X3GGnHVjanpzhmzNrW7wiw5BHXAcjjgCb3Iv1BJ49Py/nx4JcUOQUkcnrjxlTFAFIUARwel8czUxwJ2XBPB9LDAd8qYkp+tax5HXH3liuyqFmCFW4RPewJLchAJ4VtN7fba2OOJRa1W1uppkJx5TLS3lcWulKSpViepsk8dTbjHhDpdeBKlRFMJHm8Nn5DzgPntO6jVDU3UiXmtlh5ul92zHghY4bShA3JNrgK3lRI+PpbDYyFmN+nz49Yix0vBh1JfbUjcm48iDxyBcfyHCrWqWmS6tluuQES1pHeMOupbbcF+AoqIH3j0xw5cmUOguToCnkxnH7JfbbdD8d4C/TYSQrk2IJtfpgL2aSZ80YrXukurtQ6c42ErS2hamgFKvvS4Eq8STx9b44n6m5q0MgyFTqfW6El0pCvA6klIH7G3Tr5YyNezauE+h2iJLylrBAcJTfnofh68Y64Grr9GDrVNgsvvqFkSnX1FpSreIJSACbHobi9umAu92lteIKr5d08D8gvKUru4yBuU51LgUOU29bi2IGyVoVUahWYedM9MJqE150PRoJs5GjjrvdJ4dXcHj6vHJV0Ed5Hz7NlygKq+FoedJW0RtQpX+xHF+SL/HFl5uoa4lKgvMw1NqjMlIbHO5Vj4rD5W5+OAY/aRpjWW8jy0IWtT9QdQhaiQQSFX6jz4OKYzGloWVk2PWwHONM9ONK6B2lspymc7PTI0eI8Cw5BWlJ74BRJJUFA23m4+PXEbaj+zYzhES5KyHmanVpFyQzJT7s9b0BupB+0jAURoMlxissLN0jdzfyxZFDjNRojCkrBPdAH5WxG+oegupumb5TmjJlRp4QraH1xyWVH9q4LoV9hw30Z0q1Nge6K3JV8sBIX0hBpcnbIfTt3WICh9uGxnyoUiVzGKVeG5Kfl0xENYzJWZ8pxfeKCr8cfbj3o9TlTHg1LcUQLHr1J/T8mA9KuV2/BtFRBtYDkYmLRW0ZDUl+ySLGxH8eGJsp7GxbxTby6XGHvQ5zH0elEFViAOcBKGbtRm2o6YbLgVYDoOMRm5mRbryxuUg24WLAj44bNenPsNlSnrm4uDhttVqQ44pCeVC3lgOPLellDrM/MqK6tMpxtQWZLylAtJUnchXhPClKN91iOPicTJpVRGYGWE5dcdX3SVFTZPUi90nnn/PiII2cY+Tc2R6zXGiKRU2vo6etJ5SoEltyw5O2yhf0PwAM2RcyUiZOblUGtxqk1IbCitl1KyPIbtvn8eMBJ2mnZ6o0ebGzFMkkRKTL+li6qynXHEgeFSjxt4HoRzYjHtpPmBeR9R49ZodOS03KnOuJis9Qy4okpuOLJBH3Wx1ZPqMvN0ZjK8urSIjDpCVBNildiDdXS4H8GEGrZRpqNQYUR3Pb0KDElbTOYJabXYi26yuU8dL+uAu1mzTTLGscJhOaYjymW1Id7pLhbUlaSShYKTcEblcjrcg4WKpphkVrK9cpQozMeNWmimoraQEKdFgCeLC9h1t5Xxw6VM0hhp+o0rNM2r++hBX7xJ71De1AFm0/iDzt68km+FXVbUSg6c5SkZkrsdUthva0mMhIUp5xV9qbHy4uT5AE4DOXVPJVFyHqFmDL1AeUpiHM92BWeuxCQSb35Kion5+gFuSkpKQFJRe5O4jnHHnjMczNGb6nX5awX6hKclOBIskKWsqNh6cnCvQmt0XvingXNx5YDgzIWym4UORz63wZX08rOdULlCXEplLZJDtRmud2yk+YB6qPPQDjztj+SzRWnjVMxzVxKNEWgzH0J3KIN7NoHmtVlWB9CTwDiENV+0BXczTSzRCqHlmmuIEeEyNqEIvYFQ5uT636nAT4jTbTvMuZHMk5Iz2azVosJ+a++Y4aZK0AFtlAKrqK1XBUenHBxFcuCiMlZAAcTvWpSwFIATt2g8cXKxz59MI2k+YJjmsMOs5PqNPQpimlyVJluluNC3tlHeOqHJ27wbDm9h14xMWmGSKrmzMnfhhmfRqdMbmzJTjayytlKwpKdhAUrvCkWTa5AVe3Ng9NQckZdyhp/lXN1LoDceoGp+6rfiSbpnoDPieTcGw3Ap4vyD0AALRoeV6vW5ykU2mPO9wlTyUsupdATYKJ/CpttSLdSAL34xO3aVfTlPLNAyfPpJbltIkTWmy4lSYwWFoKUlHUEq3DzG0dRazU7PuXM3VXM1LZo0l1gs2kukHgqtdIV8gT8ifUYA0+yrNqH0fKeyo653ja5TC0xIlnO75UAVGxP8AsuR1taww/qUzHypV1S8y0F6krDiWe/U20y3HbWVgqJY8RJ2KuSeUi/paxMOgZWyPBYl1CIzDajqLMGJFbKnZDyuPwSBcknmwHQEqVbmzdzfkWDmamSpNYo/vUuWWo6Ka1LQpceOlYKm+86IcWpR7xYCiElQHJwDcqeZ28v6f5hqr9Mben5bbZam09Lm1MneQjvO+vucCips7jztubAnHHpblqTT8kzcyVCGJubtQULkBhlqyIsRTt1kE9Nxv8b7RbgnHZrfkJcTTyosUqA1LzFOahpqSYpV3UGAh1FihJ5P60hNzyUpUri2HB2eNSETI7GT6jSZDj0JG1taAFbUE3sQbEC/Q4BmMSapX86xKPmda0RVvpD8QukNHuzYBSQbfaeR8MVw18zzVa/qJWAqR/SVKnSYVPab2lLaAsjwlKU36CyiL2CRc2BxezOGRXKDneDnmGw2/HqEjuXGw1tcZWpKvHtSLm1r7hzfn44zirUICb3CghwsyVb1NuBaSQsg7VDgg+ovfAP8Ay9Uq3BTDgx5spAZaQ664HCE7loCrAdLbbA4nfJeozuboTenmeWGa1Sqipxr+mR+EZUALqbX1SoXFiPPFZqpVnTmNFBgvbC6ywp5QHCGwyg/x4eOSMwJfzXR2oJCGY8SRIbWRY93cISTbp+tk/bgEvUbIpyJmqdl9T/fJjrBadSkgONqAUk/OxF/jfDSKlkDYPEfX8uJz7TTsSpu5ZzSypKFVGmll1IF9zrSzuN+l7LHHkLfDEFFzoSAkAgH5YDrjO7FAC97WOLD6OvsOUWShZSpSU3G7kWt/JiusdLTjibqseQbYn/s8QWpi3mnHCU7Twrj7BgH3RalKmOBlxCtjS/rbrAi/oPlh8x1LjrYKGrpcFr9Da9yPT+HHrSct0yKxIlNtIDiiRcC+HfDpseVBR3aipLY88AhSkNPKYdeSbCzgvxyPXn54bsyuBM4tFq6lqsknr8OmHVXnGYsdtpQSB9VNjz09cMtcZ56Y0Woy3S6dpUoW8zz+nxwFcPaQuBfZ0pgLdlDNEQX4N/6Xk+frjMTGpXtL4K4vZspZUgW/VVDFx/c8rjGWuAMGDBgDDz0W/qu5Mtf/AFdhdP8Abk4ZmHnosSnV7JigbEV2Ef8Ark4DUmAl1loPKUfXp54+Jc5sOIKUBIBFx68dMf1iohMdtouk3HIvjimNoN30WPH3jz4wDmNWjSqYGQwN6uArni2P7lWRGh1uM9JS2dih9fp88NqmVNtvhalEX8ucdtWnR2mPeIx22/YkHnATxnOoUufl8GnNtr8AusdAq2IBqeapsaYmNITdu/QenxwuZczyUwVRZr6FJCbhJN7n44THFUOszlAhG4+hvz/BgEXM2Yos+Jt71KdibAADriN6m62pBSki3lYdOMP7M+XGmnz3SgSeAQOuGpFylWK3MXFpEdbhaTvWEpJsOPTAMtUZTl3HX2mG0pupa1cdbdByfkAcK+Xn8lLjLC6k4mqNObdkpKUtrQbWKAfPrfcR5WHXC/I0xqz9Sbp5aKZKVgqBTYepuBiIq6wliUtRCdi9y/nfn+HAStKmOwn/AHmNIcLzlt7m8qO0CwAVci1uOOMNCuZtpUqoNsSyqTDQ4pL7aZHcr236Bw8Akgc/kw3KZJqLTK0sVSWllaCAlt07SfQi9j92PeHRHqjJWmMlhxezcsOIKSQOvIIwCtT6fkWrR5sqmOVqmSu6b9ybfrjDgccBsrfdCQAebXIsPM9MR/XKhVpy5CZlTeebTZC9wClL2/VQDe1r+QsPnhxzobENkrfhSAo7rLalDaB/sCm//Swq0ij5ebh/TMulTXlJQFtb5QCQTccgskG5CuPsubXwDNp9PlS4oXKfZiRC4lMkKbQl8p5FkoC7keZ6dBfCizTMgwU+9MS6u4+FcJQy0loHyJSrdfHW41Fqs9anaMpPeObiESEtoCbXIADdhwPL7sKcqiU+hFCp9BU6FI3IUiUfEPUEo8vl64Dmy3Aiu1BPuKVWSkKbVISpe036+EWv8+MTtlfJlRzo7T6EatLkPrUlCkoSENtoH1lbEgJ4HN+pw2aRSYdOahOvZWPeykpUyg1EkKJFwmyGgd1vLdiTImZ896WPpFCy9l5l+oMcLPfSVpABJAJdAB4vYDmwwFx9N8v0jJOV4dDo8buY0dCQCeVLPmpR9SSSficPlqUh0Ahz82KLwtatdH2mFKzXCb95WB3MWmMlaBa/IVze3QH78O+gZ+10rUVpD2bzDXtupJozSlgC91W7s88fn4wFoc4OIby7NUiOxIWWlJQmQyp1oKIO0uJSCrZe17A2H24pxqVkHQSqh9esWk72TX3uG8wZbX3sF9XmpPdgoST12rRu6+eHO7Ttf5oelVHU2qspKLsBtlLe8KIAuEBIT1vfytivXaIrOo9Cza7kXNOo1RrTaoba5sRqY6GELKfC2oE2J22UogXuvg4COe0b2fNJ8g0mjV3TTUB/MLVbUtaY7sYbm2k8blOJAAVfgoICh1sMQDGo0uHIDroULEBIKegti82mTWW6k03FyXWp+R6otXeJp9VdTUaTJcPACQtAKPtB68Xw9dQNMuz1munw6dnSpxXM8sNqZkNZIiha3Xrm6VoQjuyodOdiuoJOAzumvjbYhQJ4AJ/Jjjo+bJVOcWz3v1VX2njw/p+fEh60acHJtQW3Aj1puGlfdqTVoAiSW1ckbkBShyOQb+vHS8G1EqYdVt3BStyetsA76pnT3g7SlHW6ub2xxxaiozCphaVoUnp526W/hw0YqiHQnugmx5IHQ+n3cYWaJSpU+e3HpjTr8l0gIbaQoqWT0At1P8eAkyFkBzU3LdTiMVCLDXGaaW0pakhQVvF1AG3AG7zvdQ8r49qDkKk6NZpcpUGuqrLpSx76ktpStl1QJW2QlSgbApPCjz546atkDWrTjTOs55nUaVl+AqO2wpc4Bl15RWFoS2lY333JCrpAFhycV902zscrVeSuUgve/N7G3luK/pd/elSXbXsb2KTe/CieoGAv5lWbHfVHAdDbThAUocWSeD8/XDU1L0nl57zCxBy3nyTEDDRLMYsAKW5dQ4ULhQtt8hyTfoMIeTq3W2G2Zj9OeDDw3EJF0g+qT0IN+mLLaV0XRrUGNGj5iC2quhZUQJTjO70ULEWPlxgOPsKaY6rZHrdZlZurU40x9gdzEeWFb1hQ/CftRbcLW5+zEg9onVuhwtYshabVCBGqcNEhVQqbLyO8Qha0LajFYv0BUtZHoUnE8ZIyXlrK9M+jsnsoQyRuUreVm581KJJP2nFQc/5ppulOZ2Ne50orl5krJptQS/FQ643CaLiS5H3XABbbbSTz1NgDgDtW6d5aoWdEVykP0+A7UW2VNUWKzsLTQaALytoCU7lpUNvU9fXEURHy3BdCEnwjytbFhqvqlp7rNJazxRsiQqtRbiK/OlsdzJW8jgI8CyQjZsIJHqADzt9YyNDKkEU+p6bS6f76Q0HocpxJANwFBKlEDlKxax+qRypK0pCg2uOaZTECHl5twhKv6Zct+MpfS/ySAB6bleuIOeEiaVw2mS2h/wABAFyeAb8j9LYnTtKZcpMfUyuUfLTz78KlzVx4yniC440jwgmwAvx6DDS0hjZVYz5S5edwpVHZkJMlsK296kc7SfIEgA25seOcA/tHOzZnSiZIm6p5lpcqHRFMpfSt1g7HGWjfvCOLgkJSkfjEjy5xMWjGtdKoKIsKaqDDp79SZniQhwlDpaUD3TlrkrOxlCE2AFlE8qJxYjPua3tQ9NYNOj01uHRJoXubbTcoQ34WW1JFrA3va3Fh53OMu65AzHlLNqg1BlsuB4tdy4lSUurHFiOhIv8AZxgLO6zagDUzNk+uuP7feJauUi6UMJ4T0uOEp59T0viwXZzzfkrKuRqhmVjMEJ+pqYdWw0UKIWtPhQgqA81WFuOt8Z8UjPFbmCRUXqfDZYcfUhCVBSt9zdVx0V1HQAC+HTkSsV+hVlmuu1dpim0xKlojtJUFPBSy53QSV9FrtckGwJPW1wvnlzUcSsuVHMFSmpnZtqjy4oloeC106OeCA2D/AEumwIHAJUR164lzSyXQ30NtxGm2+4Z2AA3KiLXUfmebjrfnGTdD1OrdE1FiVWsypy6XEjR47yQlV3ChCApdlWuSQTc9cXa0Y150yzHIbbpWaZ1PqMZCXjGmIDZWhPB2J3eM2N7Ak2SSemAuUxTabCmSHXwH0ywQ+lzx96hQ2kW9LeXTEJv6RVLImq0HM1LfQmg9+pa3tyU9yhQV4Vgnmx4v8PXDzzhq5lrLuWEVULYV3UpmH3zzgbQStaUqKeSV7QSogeQxWfVXterepNdGRZLtVqVKShaZUiMWozDl1IXsaJuqwIUCrm5NzYWIP3tp9ouTkqmIydlZy8qfFdZdduoBtt1u29JHRwAmwJFtyTyMU4yxHel06M+pQWTwOOL+p/TyxwUHMVW1AyBmKTmCouzKgyhT4cdspd0Dix8gANosLAG2F3S1bT2VXHXbhUdSeqLjAe2YaO7B/VFmDedwgxmW1eQ3obRb7ycdEepnKk6ShxsF2LQY8FtN+S87zb/pk/Zjtzs41IXTcuQyC5UpjBNhwpCUgkH5fgzhnR5QzXqa5HbX3sJM8cp6KSghCbD0sPy4CbtRXXahpnRVy1oD9LlpZUT9Yh6OD9wUwrp5n44h1anU3CSFA9R0xN2bYzbmVK5CCnA6iM3KjpH4ym1gHj0Da3T9mIGWlYX4L+hvxxgFFEjaQraUKPN8Tp2cK0tuquhThFwRYD4YgFBISUrburpfEqaDyHI2YQ1cqSogAYCxzub5jdZfpyLqbKjzew49LYkKhZgZXACU2CgLHjgcYinuQvMiUqjtoKvqk9befPrbDvoDC3Zb0YukhKgUi9/ttgFKsTvfCENEKcKtpNvL5+XTC9Q4DCIba3ENhVrXA6fLCGuAtlJQlkDeLblH83p/JhSoceW5dKlBxpI2oV5g/p/FgKx+1JkoX2cKWwlIB/VXCJt52jSv48ZQ41V9p/EWx2c6a4tRJOa4Yt5X93lYyqwBgwYMAYeOjVjq1k6/T6chX/4ZOGdh36O/1V8oc2/8Nw+f/WpwGli3+QhIG3rwMdb0YORA6FbR0tzfCUElQBJV6gY+mpjqPCparX6YDzVIU0okgfIjHumal1vxE/I9TjqcpyJzSlsFJV+Q/wAWEgMrZeMdY2lJ4wHlJW+ySppRBJNrcY5o895pfe7/ABD44XJEWOuMUN+I2tf0w2ZLBQSkKtY9R/JgF1isCohxT612SmwCRdRPHr+c+mLIdlDJciTWpFXq9NQYUqO4y2ABZKtyVX+JNlc4qQ0+7DkNojLHeOEEX6cY0f0LzJkd7TmJU6ciNTHIbKWZTD6whbLgHAJPUHqFeYPrcAPXULSvKUCnSc0xoDTEiGw644sJA3eE8nyvjMnUvKBpcxLakpAbIZJQpK03DbZPKePPp5dMaJ5h7QmUc10euZWYI97FKmvLSUKttabUVAFQAJAF+DjPXOFciTUMR4T/AHjAPfBzopW5CBc+l9nTAIFJy5JVvchJStqOsqV4STY8JsB53thxU6juQ8w1JpcMIdJW0E2KtqrqCrEW/G4vbCrkwpXDe7+Mh9K424pUBbfu6eQ4Kb3PHi+d1Sr09lqoGVCdX3j0h5IQtxS1bgUbh9Y+diDyVeIm1hcI3zFRJCnAlrctsKUOtz9XoPnew4xzyITDSW4kRT7alR2UPJKvCSEp528+ZNvzXxOE7LNPruVHmYTzSaswUuuw1XS47ZKUlTR/sgI5Kb7hY8Hg4i2JlqsRXXKrIpbwgLdSgPFtRRuVcpF+OTtJ+NicArZNyjTZOYIiGqUh0+6LS2CCbLSEgki/J5J+ZxJydIaHVKtJ+lac0WqfDShsoUAQ7cKCiBcc2IsR0J6dcc+QqDKhVKHUWUILwDizcKuEqABH5APlfDpnSKqivLeFmhMShakJTZJ2b73A45uPXzwHhm6PTKHU6G4zS2XU04qcWGEBS7/VTdQAHO77Phh5ZZgVrMObE5hLymIsNK23o6kBPC9gSODZQ2hVyRfgjBFZaemx5cuI2w2qQ206hC7ocSpRSkKTe9rnrawxImXYbaZziG0htDuxW3aRxzwbn5fw4Dsy/kGnx6uZDcVlsvJUXClFr2sB+S+OyJSZtJzIIuxb0Sqv96lYCQGkJIukjhV7n8vww66UpbMhtpVr7Vcnr5eVsdMhxwVNooY7zahW49LDmwHFrk/mwDHzrJboFMq9aUXlR4yHZCQo8IQ2L7UjyBVuHF+SL4qLlbRvO+o7E7UabTW5kisvqmKWXAEAuKuobSb+G54+GLL9oTMlNoOn2ZIqZzSH1wVBad91tpcc2I3AXISspWAo8XFutrqulWpeQI2mqCzUYyEUKA2Z21ISEr2XNvUmx6YCnud4FQyTDNJZjdzmGpt7mbosYEQXBduTwtZBSk9QAogAlJHXo3mRWjFZbrceC3LVIbDDrjvK1Dd4gn0+fnxiVsy5aiNNz8/6gqhwJ9VeEhfvR2pjIsEsx08EkoTYEAXJBAviMcth7NOZXU5TpstUVBUoSiyFyFDzUlJvs5PXlQ4ts6YCcNb8zdn/AFZ0uS1qfOFGlPoDsVTTCnZsddjZYQ2lSlI5PUbTzyDzjN2k9mzO2q2Z6jS9KI7eY6dEXcVNP9LMbSqwv320oUbfUPPUi45xpFpvpjR5lffqtdyY26h4dw97/G3qKiPr3X1V6qtfChkDSGi6PZqrsSmrCKdV6kaoxHBsllsoHgt8FJVb4bRgKT5Z7GeneTQ2/q/qIt6Tyh2l0RsKW2q5uFvOCwtZQPht4Vc8YmXIh0g0kzBSP5mmW4bcKcCy9U5BWqaRcAhalK8PjsNqUgGx/Ymzh7Q2UmYuYE5niRlFiW84uWWkg7V7twJ4Fyb2F1AEoT1BIxX7NkN6nwwmHLs45e6G1EbAq112IBtt22VYCxQBe6rg0+3ZrFHznPg0WlMtsxYynd5bUqzpuRuIJNxwbW+OKTORElC3E3QUDcUkcfWtwftviW9Zamms6gSW2Xw/CQ220hTajtWEpsraT18RVhpystS3KWA3GWgDcOnXaCOfuSftwGgHZEyfU855cpMhaJBiiIyr3hhPfo8RKQFDgjxAgki3B62xbmg6C6WOPszqnlfvn0pS6SGXmkG5tfYkJHXyI+PTFJfZp5zrtCGZsqznXUNe4F+OhSuEqQu1wDwCO83fK+NLqTJW8zAO9SgtnYVFV7q6c/dgPmsxmqJkuRSssRmqaC37qwptIQGCo7N6QOLi9xf0xn127HIIomX8n0p0lukPKQvoQkqbBSDfzA6/x40ErsUraqEcOIabcShy7psgbSCok/YcZe9rnPtAr+aX6ZQ1oU37yVOzVqCW3HRdN0m/1eL7j1+WAZvZy1BnZXqQyXUJPc0usLS2Vhvclp7lIUBcfsrHm3PN+mLUxkv0eqM0yqNBcinvFpzulgi6NqSq/HojkgW8AULFm1FadKLM9p5lYJQ4FApPF7XBxbmn5+p82DSa668pc6RB76ekI575kFO5O3klSE7vD4gS4eEqWcBHPaTybRapqrVn6PNbQqY0zLLVrjetAKuR0ueRx54rlmyjP5aUI74KCFXQtN7E/A/DjEnVip1GXm2Tmyoy17pzi5BSq+0JJuEg/AWFvsx15spEPP2XFphd25MhAutpBsVeqbepA4+WAQ9KNb870iCMmxao2mnuul5a0pBdWsgpJUo/W4KTz0KR8cdetMqXMq9BW44tT3u7zwX9YqeVeyj9tucRXQO5pdXSFxlt/hNpIHx6YlmvQEVnN2XVgKLTkPcOpIKCsni9uePyYBo5nye1TMtUKPHVtdWHXioi9vqi35QcM5NTrdDqLURCvEldlNrKSCbXBB634PGJrz9FjzmCgyiBTAG21NoAuo2BSR589fliLavQFxq019IRGnm0lL0VdrAhQ+t1Nz5W8sA62ZjFWTFYkxGnwschQB5tz1/Jh1SshZWpzsfMS6eBKioUsfhLIUoji46ceVsNjJMJZqoswpbLJJ63NvniQcyyG6iWIbKFpCxY2FwAOPL5/wAOA48qza5U1onVmoyZaGi4WGnXSpLQUSVFIPQm/J87YT8vIjPVKusvdJJcbWCPI3OHPFREpkbuQ5a6T8ufQYalMYRHU9OFzvcWom/Tk4BP06K8v5rqOVqjs7mT3jCwsWCkKFgr5EG+H/p1DcodJrlJltp3x3u7Um9yQOhtcWvhsZ1pbcWsUrNUNsBt1lAetxYpNhe3wtiVqTGblxHJAQ3vlISvffxLSBx0+WAjDOVWTSa1U8wPq7tFJgtQ4KDfxPuoBuPiL3J9E449B6aqXW/e9xIjo6q5urrfDU1rzMZWa3MuNlSEQ1h1xKRcOObUi5PmABb78S1oPR3KdQk1FxPhlEHcpNyQOg6H7cBKplLVW4MZ+wam7oSyU9EPJU0o/YFk8Yg+vUORT5riNikFtRQoKFiDexv5+WJYzSt5KDIbX40WWjaCCCOhPxvhv6kQ3peYZtTbYJaqQRUmxawSH0Jd2j5b7fZgGBCYdW6hG0qI6EHEzaTQ4cGrMurKkLCgTfoT8cR9lOnh2UA8Am3kB0xKmW6BPcqDL0ZpRQlQCyAbWv0OAkTOEt2nVCPNh3Tewv5Hy8vl+XDj09rDz09br6W1EpHF+LkeR88cmcqMPo2Gpz6xbvb0sPz/ACwk5dqkKjS0uL3JbsBcdB88BMTy4r6DdY7xdtoNxhToMyPHaUhx1PkePIW+P8GGCzmClKkpcSsuhzaCAQLC3p1thbdUsraWwkbSN3H8nzwFcvamymnezlSm0rTu/VXEVt87e7Sv4/y4ygxp17SoO/zAqcp1zlWZ4vhP9zyfLGYuAMGDBgDDw0dt/NXyfcf/AD3D/dU4Z+Hjo3/VZydxf/w3D/dk4DSVtAQoC5APpjsmU5oMIdCgQr0GOXu7IK0qt8MeypTjkdKFHkH19PTAetHQ6xMQCu7SuSk4WK7ltCm0zIqgu43Hp5/HDfacc3hYcIVe/Tn9P4sLMStrbZDZVc+Z8h+gwDdeafaUtNiOfLy+GG/VnXUqsry+fwxJ6KGauwVRltBZBUStYQBb4m2GFmOnuxnTHkJ2qA69R8wfPywDYXMDDplBlDikgXC/xh8/5MTfSu0Lp65lB2myqRVIVaEJUFe1Y7qQkjpvHN7i44+HnfEBT0qQtSPEryF/PHXR6D78kPSEuloLCyW/Ln8uAdOYNVsw1GOalUWa3OfbivQ1vvd4O9Q4wtsIB4CEp3bjckqN/I2ERwlqU8mLtUtCEBKeRcgX6246WxLWaai3UaazSIKyhDG7ei4SpQV5+E89PTzxFKEiNVy0OiSfT5eWAlTLzjLEJmM+ru0vpAvdRIs6Tfw/K48rA4csb3yoy4SFSg6lcncppxwJs8VXVu3Hwnwiw9B9zKhqaXFhIdd2AOiwtfcOfT4dPlhcgypLiW3VOgpbfCuUgbiVEFX3Jt8sAv6kZhYhMVFmTTwpa7gJ2iygVp5A5CRbz9ScRPufczXUJCC+zHdlOOhtxwqurcQfgT1F7YcGcJzMWsO0yPGZWy7DbLzhX3pCir6u70ulNwOhvf0x8VPKubKchFcqNGch06pPuqiu+EpXuIWkcEkHbyAbcdOmAlnT+putJacckKtcI6eXUm3pxiQURWJDrdRdV3pbK0pWE+JKirkji1zz5fmxCuU5y4zXdWUC3dZ54JF/4fhiSspZuLMYolthTz0jagJXYbbbvPp0P34BzsMB1KXj3KjZO11R4AG6wI68nki/piSssttsuCQ605daRuU4eV+nJ58/PDFy3DaqNGee7xts95Zy6gUgb7jr8Afuw9kSIrClNtrHemyfrDm3N/jx+bAOsTnI76HlEC4KwfQW/TnCzTZokvF9ISAq3JTybEcc4ZRlqcStTq7/AILgBV/I82wpRaqI8dbTTiQoINkm9ifK58vPAU97dsSPTs0/qpplWnFNYH0dNQwsJaaUy0042yoc3uTv5t52HF8Q1lXVB7I1XiQqtFdDKp7E+UwU7i620nvUoA9V3SB8Fc+eHn23I9eiuS6jCeeFFrUqPMIUkd2JbLS2FgeaVBBRx5nd5AYrVkfNbtRmOrlrjiUwrZ3wYClBPS4T9Xy9PLm+As3mnOGe9Ss4U3OuozLkOlPPAUqC0kqZjoJ5KB+OvpuXa5+AAGLOZDXp1kGkA0Ft16c4lLkr3lQS9uI6lPUX5PAPU4iHs+UXJua58GVnyoTa03GQluFBmlHuzRsBcNNpSkn/AGQPFvS+LkU7KdAoY7zL9BgQwUiwjR0N/mAGAYeY9V8sRKY7LXUIyFpbCigSmg5c/tSoEEfpzitede0vNzXqRR8qU+izGHYjayXwbhxru1XKiP2SgnoT+XFx85ZVi12jqYdaaSpVlBRQF8jnkeeKCap0/wDmW6ox6k62FU11Rh7+fwIXcjnr4VA3HoTzgJazpVX836cGaEOd7CktvlQsFLUQokpUR4CBcA9QRceRxVnWSux6FlmUgOhct9RbZ2ICDvUnhSgCQCAVeaiN4SVeG2LGJzFFGUZUBbqWW5LrQSoqG1IO5B/hN/TFV+0PVYj7SYTdnXknwuKtuCvxje5UoX+NrlVgOMBBNMognUipSnlNvrbQHg4VWKTxc/OxIOOiFMfnwSyxHbWll2y3CBwQBbjyB5/QY9RFZo+WJ6ZLgaelMFLaQq4Urrcc9CLgj5cYb+X679C0wLmSUJDrwSBflSfKw+B/IcBZTsr6k0zIleqkmr0YOvzaeuGnYsbmy4pJ7z7gLjGnGnlaZrGW4NTac3pTIDPTjkJNvvxj3pBLZq+pdIixKhFbjy5aI5ddUQlveoAKVxzY2uRjWLRJpp3JkmiRJzMp1gpcC2lXTvBve/x9cAztec71ioUqumI8timUgSfwQNvfXG942n1RdJuPPGW1SflZjqsxqoyFqVLdLhUTcjxHkj+LGoGutHeyq3Ua9VDGVRJjMiW2hQPLhSSpu3QEqPX0I+OMw2KiuLX3pyqc04yp1Xd7XClSeTbnnjAIqU1TLdTWmRFWtuOomyxe7ZPCifPjm/PXE7UHMkJFFo0llTb7C3VsFVgdoWm+xQv0uARz8bEi2ITkVPMMerurmOtiTPasnvUW8PFlJA46EgeX3YRoTWdcu+8uJJcgW707CVIDm66VHzFj06dbYCU6rmR+h53qbBZS7THZrm2Pt3I7parpIT6bSPsw/wCmZPXAqKKlRkrXEeSF92DdSLi9wB1H5cIun+Z8qZcrVGzpn7J0Wv02vMpjFp/hMd8WBJ9ALj7Bi+LGRNCo3utcrbtKiJeZQWIUR9QbV/sUJO5Z5H8WAoTqjpSZTasz0SOG3mR30yMnm4HJcT8OpIt8cJuU6gzJUusO+JulQghCVjhTq1AW9egONRpmmGmOrOQpdCYorMBt9CkMy4zCW32F7SL3tc9eUng84zn1V0TzZoNmB7Llfp63qc8+Xok9DZ7mY2OEkHyIubp6i/yOAamYYT7WXGle8Xefkd8snzvfrf8ATjCS60mqwA0+22t2Mm7d+PPkXws5ilNyaay4wCtI4t6C2EJh9LC+8CyRtBsegFsB0ZS/8HyXN+5Di0m1jxxh3U+4WZCyoqJueeecNKilS5Z3uJPlb0vfDyhSG0Nr8KlJQkHpcdDz8sAm12Uv3oDaolKbAbSDz14xywGmm6BKaWopUtClJ+GPmfukSu95A3bgL248v0+ePR128FwFF0llQJF7Em/3+X3YBVo0j6Sp7LMlQWGm+78XPzw+KXJRBpCY77ngZb2ixtx+UdMMfKxQ0w0O7IWEJsehIPnzhSz5UF0LJFSltWQ6Wiwg2sdyxtB+y5P2YCv02SrN2e3prSVOCZMcUgg9EFZ2/kxavKCWqbTWIjLXCEJBVuANj8PXFe9HqAidVmpriCe6QnxAef6fPFnIDLa3e+bSSg3BO7i5sbi/2/dgPmsSFPQ1RlAIUL7iLdbc9MeiaU7WsrUWeUuEJjrhvlKeqmnVJSCf9rLf2WxyVpG9r9YVyrcrd1+fB+OH72eJKKvSq9lF+zimJ7MlkKAJs8gpX9n4FH34D1080nRWZLbUcJb3K8Rtfj1+3E6v5Mo2R4sOE3DL7rxSkq28C3N8PfK2UaPRaaiJBjoQ4AFFQHJNupOGln6pzqfVYjSnGinvRytdrfpxgOTPdETLjtJYCwQgDb0KenHwxDNXbdYlKYCLltRNrc4mXNVWdYlw5DqboIsSFDg2/wA+InzZJaqM0vREXD/Itzcc/wAOAT8tqku1lpBfukgXBHA/L8LYlaVmKHHcix2nB3xbsdx4Ph8vy4ianw3EBx1LgRblJHX7Bh15do8+eg1eQ6dgXYH1HkcBBPtHnZLugdNW9YBeZoqtoHQ+7yOftGM0MaQ+0Tq0WbohCixVAhrMkQm45N2JPOM3sAYMGDAGHnosL6u5MHrXYX7snDMw8tGFbNXMmq9K5CP/AFycBpXJjuM8qva1/Swxzq3Bd7cC3xPyx2qkKeuVq5J6X4Ix/e6SpCwRclPJv5+eA40WSpKrGwHN8f0ud3dQSkkjz6jnyx5utqADYTyDfg48y+QNp8V025HTALVLry4alXKrWG1N+hwi5imInOJcSmxPBAx30SEmoKLZ5UoY/knJ1aqFSFMo9Oky5LgJQ2y2VqIHPl5fHAMSfFCwVJN/j+bDzyXBhwoF5aC4nZtCARc/oMeVd0zz/Rsvy67UctSI8OE4gPqdUlK0biEpJRfdYmwva2PmhVtlmlAvNAOAbd6TwR8fTAJWbkMvJcWw2kOC9ikc2v06ci2Ismh5usp3kk35uOo9bYknNcuSpfeR21OAlIN1cDjy87YjaS64/VBvGw7rEA35+eAddPUuUiIHlKDaVp4sb/jc8fefLCw9UFRaXPQVKaLfCEA7CT3W4W55uT1wkUxB7hBb8Cmx5keIgE/x47K8pKKQ8e7SsrCd3H1lcJ8vhcfdgOKXUaiQmRMiNoUqOhJUNv1l3twPMEHrz+TH9i0+uiu1GNLXKEdhxbyGVOKKAFlViByBcA4VKwWI2XUsNoStXeI3lPqN24XHoQR5496FWX2lPrqrbneSQpSHXUqCi2CrbtPQjxD4YB05Xil9ooWS2pG8ArPCR5C3ncjp+fD9o9DkGPEcEd1ZdfW74U9BtFlD1ub8X4wgZSpKpsR4GOSlbZSi6LHkkW3E8nj8mJZorbsPL0GOtaHC0tIUEgXJSQOPI/PpgFgOCnwVU9l1Se8KQQm4UQVDgE9LbulvP4Y+KrNdVWYo2qUkuKSVbyQdoXxYDqCD8rYT4M1yuzkgLS7uUPAoJJULdQU+m65+PHyX5lLbbfdmsqUEH8KUjkHbe9vP0v8ALAL1NlvpeYbLarFlKlcEhQtaxHX49ML8BJdfc2oFu7G1QPJNvT5HCBQpMWc8l1p0BC0pcaUDa4KeBbr536DnDuy0jvVvspV4CpNxbj6v5fX7cBX7XnTem1fKFdgVVlSoj6lzEJ/YOJaJC0/sTe3T8xN8uqHUWsu5vR390sSFbVqJ4HPGNQ+2Rq1l/TKixKRMaMidVkuJQ00sAtN9FOKv5cgAefPpjKStbZc5TyAfrXHHTpbAX17PNQgLLKGpjqVMPB0N7uOQR4R53vi/mVcx0yr01sR6jHdeaSEOpS4lSkqHkQDxjMbs3JpMPJL9frb8k1NTakwmm0KUHgnwgG1gASDyT0xO+hUTULUGpuwq1VKZSqdSzuREaY7x1KVE+ZOwHj0PlgLthaHk7VWI8r4qP2/MkJVpnJzXCguuux32ELUg2Qykq/XCLcncQnr+NidWcwRKSWcuU2ZU6rMjot3cVkWRbyW4AG0H0ClC/kMcuo2UGdUciVPJ+YFrgwqohLbrhfK3EbVpWLDpcFPxHzwGd2kGeVZwoCssVB4+8xkkLJN99hZJHoeCL+uGx2lqdJpVcoqHGmktO07dvab2Fw7zckjrcWP6Xx96maN1/QvUKeIrkiXApa25CZAaLanmTZQWE/A3+1OHBmWq5M1My/Tmp85IlwgFtrASXO5PKk+ZsBc2+eAgnN9HbqWVoi4iC4/GdUnwHx2NrC3mL3xGcvKGbJMD39+nyGYcPxKcdQpKRcgcE8EniwxfijaDZArLbUifIWsNtoUh2O4BwE3CRbd4toPCS4q7RG0Xx86rZWmo0zr+XGqUw8nlai0ypRa2E8JUNwAu0oWUb7e74TfAU10tjz6dNYqCw00YT7byShzxp2OJN+nW3PXG0el9NyXlajv5tpdQ3qq7CZjzi17ULBG7clI4Fyb8euMf8m0h8uvQUBCd99vgUo2tyOPl+brjWXR+SjMmj+X4NSadeaepLDDjZZcT0aSLW6g2Keb9SSkiwGAb2v2aMiZ6oRyyrNVOUlSFFxLT6VFO8AG4B8Njb4iw9cZcZwpMzL1VlQHYzhdjPrbKDdIBQspP23B9Mar0jQZuDmgynKmJVLWpTm1a7PpWSBc26myLhQAuEoSoKCMRZ2qOyxkaexEzDliQ1RZjiC05GICkvKSgq3grWix5Sk8kdOL4DNfNE6VUa1EUoOBtllJBa8RbN+ePhxhw16e+zktKorl0kLS6UkDcCb7SOvoR16eXTC5qVoJXsk5i92mFx6GtSlMSAkgPWUUm/UAgp6Akc9cc1XoNPg5Y3SNyJRXtQCo2UAASSPS/6HAI7+fYM3IkTLjzb3vDLyZABCQ22hIINh13En7sXj0CzRT3cuxJOUaLEjofiJCX6idrgsLHkAlXN/TGesxuNIccfQkIXuUjYOLJAHNvO5J+7D40n1nnZDeVTa5HmVeAkBENpJFox3EqASSNwNx16YDWfs/VNl+BPjPSy/IQ8VLWkWTzzYfAfmxIeesi5Z1Iy1LyrmunNy4MtO0gjxNqtwtB/FWL3BxRjRDtSsUKqPpfozkKHICFushjcUpN7KCWgo+vUW+WLJ5L7T1Fz/KUzkrL9WrkVpzuXZ7UfuWELABI/CEK8/MDAZ06pZRlacZ9reQag+VOUiUuO2scd60fEhY9NyCk/C+GG+4ptSlJATsFlXHH3/yeuJE7S2eI2f8AXLNGZKQoKiOzhHaWkiywylLW8H0Pd3+3EfPjvkBxpQSTypQIHxwCjQm13WsqsqwG4cg82+7DshqQkKaCylK0i54JA4/jw1aW2QopKrIUbG3S5w6ktx20MharqCefCPj5n7Py4DndQe+cTtBAF/Tm3r9+CZGApCki9gm3F/P9PyY7A0ltW5G0gG5CrG5sPs+zH9nMoVTgkLJCiD6cX+7jAdOWm/wbG4EA2sSBxyOuG72gquPo2n0BH4UvqMlVrdANqb/aTb5Ye2WG03jLAWQraCkG4HQ2scRPqDMazHqC9sO9imqDIG0n6vUf+9fAOXSynppVMa8B3uEbje5v88THl+SypBcacUAE+FYvcfHEQUapRYqmo7ilIbum9zwD1/hxLlGKWKb3u9tW9PBBsDx1B8vl8sB0zHgorKFAkDduAsb3J6ef8mFLs2VUQ9azTu+CE1OC+0fO6kqS56+iFfecIFRDkaE6poo8SSbC/n5/p54aenea2sp6sZezHLC248OpsqfX1sypW1zp+1UrAaYPLRSIXvKnki43EqPX7MU110zbmp3OQlM1BKGkO+EJNwAFW+WFrXzWipO5iRQ6TU3EQ2rhfcqsq/NufsGK8VrNNUeeacnyFPeMKUTyTz5m/Hl92AtnOrb07JcJ2U4lbpSlRPS97XuMIVMaU80ZT0clJTYK6/b+TDYo2ZW6vlBmygFJABt0tbgfnw+YCWjldtxNiVDaoqPPP6D78Amtn3x5misoPePOHcOCfUW46fPDqqNeiZepxpLoShxCbDmxJt/JhuU4KprhqjQC3o6dwKeeb8fPDezDX4eZyFvrUmWVeJSRx1PGAgrt1OKlaJQ5ZduFZijeE9R+Af8AjigOL1dtFl6PohEbWsrSrMEaxPwZfxRXAGDBgwBh5aM3/mt5Nt1+nIVv+GThm4eOjX9VrJ39/IX7snAaUlsIA3p+3rfHoHSNtrpHkL35x7oAcSEKAURyk46FwUKZ3pSU8E3PPGATXHDt8YuQLD4n9PzYS5CiFXSm6hxfp+bC5JghINreLoD6eWESYLLG9Q4vYg9MB/YVVfp0hL6DcA7eDiTtMs9KkZzg22ofkpcYCgDyVNmwsP2wGIedVu/BWBChcC+FfLkyfR5X07TwlK6Q8xMJA8XhWnofLra3TnAWdy7JnZ9rNayfXpkUMVamSGHAyglxJAG1fN03CrEC/liKtQ9PosiUxRsu5Xbo3jLEKqKkAiolCTfvUJOxBIFxYA9Sb9cTLlTJfuepFHzZRQhVPqqPfG3gOFMPI3bSofsSoJ59MRNrLmHLVanjLVElyC9T3krnhuzbTa2t6UJQSm6nCpfjUOLISnrgK5Z6/VDk493V45Sh0rQ2oqTZRSbEAg8gHz+WGBBeMwia44LKfU2LHnoD/DhWz7mCXVHvcHJTjjDNg2lSrpQkA249fESfnhAoLPdJUhVwe9C7AeoOAkakPIdHcpcKVgWFz9Y/G/zwvppwqMBMda0ul1nk9LcdePj0w2oiW246V7STwrcQbDw/D7cOzKLvuspMh5paglIKUBVvEroAbW5BwDZzBJkQ4DsSVFUjY6ni/QK70pO0ceY+OPP9V2dM1R4FKr1bkS4VMCmI6XLHuUqSlIAI8rISPsGHxnmBGrdFEguHel9C3FLTcpslzwAjoOOQfPCdT8lV7KcunTKmqFIiVVC5EdcSah36pTuCgk+EjeP4L4CZshQo0KksurLe8Ng2WohIA5NuBzckWv5E4csOoMysuwWw4ncJQKCOSUk9LpNxxyR52+9Iy2XvolhpyYtvehCWlIkkJB6lRIIt5c9LeuPZrKr1SixQXHlNou/ukPOKOw3Nrm/W4PA6YB0ZVo960kQ0vDumu8ISkpSoqsSOQLC56fD0wtZukKptHXGjNuOSnXUoVcm3Ntw5vbgkAdOQARj6yzBg0yR4nVrdjQ0gBK7gXHAAA6HyIwp5pcpq4G/vFNqU5s3JJvyRyfL8Ui/NvLnAI+VJkeo1RuSwsiQyxtCQtQIQFW5Tex5vz8RiTqVaA4+d6yhJUroSEiwI/hxHWSqe1HcXKRIcWxuWkBRKrJJTbj53N+PXElssRkUkODcfwYUUXAtdPF/TpgMsu2nqNJz9q5Vrs7I1DWukx0pN7oaWrco/NZUflbFaokGXPqzFPiNrW7IWGm0BN9xJsBiUtUn1Ss516a6kAuVGQtQ9SXVE/nw2NOqhApupNMlykJ7lDhCeLjeUkJ/LgLVZOo36nqFBpgXZMOOlspBtuUBz+XnEm6R6gu0XN0KmRWkp96dDUhSj1SL9PvGI6p05L6+/t3rbieFKPS4xxV5yn0xn6RcqTcVcchwLsAALjqQcBoMagphjeJDEWOLbnOqlHzA8r/fjmfq0aHHM59xEZg3Ifk8PL9AlKul+etrenninNK7WuYJFJYpGVaH73VWtoEuUkpjtpIFiLm61Ec9QPiemO2mZc1b1Z3Vua6xNXvsVSaghtKb9UhJ4Av5AYCZcxo0/1bbqlDrdCf8ApB3fGRNQFrbLSR4CHLWBN1Ajysfmc3s9ZCq+jGp0qhTA+KaJhEWR1GxVygg+d789OR8MXkpeiuosVtLqaZFS4n+yRKmjcT8CCMMHWjRLO+YctSYVagVEBuym3JbJWGlpNwUujgg8jk+ZwHno6l2oQGo0SWwwHCQlLihZy5BbTbd9XvNosVJT4lcKvbE7ZPyhl/32K1UFuTmVIKe7eSCFN+ABJFiopKSxcBKUmy73BOKgaKTs0Zfqj1CqLTjf0WQ5YnYG7dCVHoOpHqQPTFmaRm+PUXY88OAx6qkvS2QtKlN+FRN/FypCVPAqWbfgkm3TASLTNEtM4En6SoWWokF5Sdx93sixUggDahafN3pby+WH9TYjMM7ikhlCro3JF7birqpI/FbT+N/Bhmw81yokRFVb3So5WoOthwkDahSjtuCFHvELHhSAEp68YdlArtBrgLdJmsodbUppxtJSlVwe76JIPVLnl5YBejKSiP3gKjtBHFzyEgeqh1JwiZ3y/BzPQ3WZneRSyS4h5JUAgBwXvtNiCE9CDhwR0oC9wJQo2Wd1/UqNiQD02jrj4zRHflUB+I2QhxamUqcVewT3iN9uQfNXQ4CB6H2dGM40uDW80VNL9PmtJmGCllKSsLO7ataQLiylDdbcA4qx4xXvt1aVaX5Gp9GZyjTTBqM1JeeAdUUJjABKRtN7EqF7g+SvUYvjnGvQ8i5LqVdl923HpcNbiEqWEBRSnwIv5X4H2/LGaGojlb1UzG67Upr06oSSrepKP1xSUiyQPLwlPS4/PgKvtUZ0y1Mxmrl1wgFR8uOcOaiZDKKxGhrRueeUncQDYXPp9l/sw+/oKI/M2MMOtxo/RBQAR5G/2jrh0UmjCM/NzA62O7hx1Bu3kQnz/LgGjSas3H1HfVBv7q1thixtuQgbb/eL4sJA1apekWj2eno6lt1ipspagqaHV14FCnLgeEhKt9z1OKz5SiLNUbklJO5y5PU9ef4cTrBocbMtDdp0xhC2+4VHe3f+SVxf0ukm4wFTlzX0lDgd3FwFR3dR6/p8cLNAlpdBaU4AmxsSq4KsIOZIj9EqsmnSXPFFeWy4D03JJBH3i/yOOA1yRRkqV7u0opQbLBA5IPNj8vj0wD0pdRJBSXL/AIQjg3Fgen5fy4e8aUueWXUOJKEo5vz0454OIPp1eCn4jbToHei6iPqqv0t8cStSKgYjIaXZStpJt1HpfALsBx56UhrdddyDbyPS1sKU+WY/dpJupCCFC/F7HDbbrsOhGNUZp7tp91DaSpX1lXPFj6euGxn/AFBpy6/KpcJ4xhGbSpp0oJStdwTuA5AsSL+owEk03MTdAyrUq46E7YLKnEXP11E2SPLqSMRBlepOSWnKk+sOSJb6lEX5N/Iflw4q2zXsz6a05JgvUoVKQh9DBSpZlISLBxQHKWtxISbHd14tyzKJUkZcnsKkxSoxXB+DUOFW5NueePPpgJXp1AddU1IlyA0frKSfTy4+zEkQZKlxQ02VAbABYc+mI4oOo1CraO7ix9jwTcpUCSABa4w6KdmBNSnikR3EsvvJSEpCuvHwwD4dqMGSwmIkglsXVz1V/D0/Lhn1Kh95eWGlICn0tIJRwSVW/T54fOVsrqYDjlSUhxW+yFJAJAPUfHr5YUNTMvtnLaXoQKQwjvGylQ4II59Qb+f8WAZWaYVXam1NVcy5ONTlrS6yt/egx21fhCsN9VXTaxPABPBNiGtJpE6Q5FitJS8uQhC2im/Nza3I6ggj7MXW04plA7QuVo2dM1JIqKI6IX+mN3ga6jZY7QFE8kknkkc4aOe9NMtUqVHGW4pLkYlDZRylI3ElRJ6Am4AHnc8YCLcnwJ8Gi+6yUWCDc7fUcYnSnxo69PkPyilKUJJJIFybfHEZLgyGEq97bDamwojkAjnm/wB2POo1/NNXpzdOgJWILY8RHIvyMB7uZwHefR8FQTe4Kr3Fv82Fak0qNFjCsqZQ5cgncOVHz49P48Nqh5cUVIMhFiOqvKwt+TDkqC3nyxRIaTcq2jjqenXAQD27BImaLw6miOluN+qGM34TwFFmRYfkOKB40b9oB3NI7O9Iy6hI7wZiiPOn4hiSOv24zkwBgwYMAYeei/8AVdyZb/07C/dk4ZmHpop/VfyX0/1dhdf9uTgNNmtqALAFRN+nljtUohASCRx1/wA3n1x4dySN4bKVdLkfZj+vhbatv1vy+eA53XFKVZZHTyHp54Ram2ncpxsHbfjnm/xwrreHeWIVuTe1wBb4Y4p6EbNyVX3CxuMA3X7hzwoFiQAecdaWq0gPQYrN2Xm0KfUFEBI62Nup8N7Hiwv58fLDsVt8FYvcgjEladsxqlXHzNbSWFPbzusBtRFUSLfd9+Ak7sz58am5RTlqXNR77RH/AOlkrPJZWbED5K/whirXaFj1Ck6p5kbYmvsI99W+2EOkAJWQrix+OHnonXGaFqYzElyyzFnrVBccNuNyvD16eMJ5xwdsCnNwdTe+jG6J8FmRa97HlJ/KMBW6a4pKyp4k+qjze/8ADjspEnvZzZSlO1ICeBwbeeOGugC6Phzj7yeVmSkOA8LAPxGAl6Iw0qnoCWwVFCjYo68fHj/NhcapyYdI75tJPdhpSiLEg9Eq/OB8scjTKHKW02AFqJIT5Dpa/wBxw6Wae1FpCoz3erDymhcOE7QL3sfPqOnxwCJ3smVlWVFUAHRJjlrlJ4uoAfPxY4MqZXqmVVR6tUIe6LNY7xoBfG1Xy5TyfTCRWalJiMVaG3KVtRMQ4gq6pUDzz9n5BhYokqVEeixJuY6fVY8iEQ17s4pfchKijxBSUlJuAbkcg4CToNRktQYyosANbEhCkAjiyehuDe59TxbjElZQrLMhiLFQ424stbUtGyr7PQAW+qQPsxHqxAREQ2phje4gJR3ZFj4CB8ebJOOnLNXfplSS4pKXjtuCslKEK3AC/W1wLXPmfLASa9V0xpToMIHc2E3uQlSADxt6C1jzfzA8sdvvLc1SG7KbW1ZIG4KKQbAKAN/j5euI2qNUXUszR4TW5CloSEoKtpG9ZH1gORcjm3r9q3VauVFtDAaKVtLfDQdCVL8YUTwARyLk+owEpZWQ20tamkDu1k7jutZYPx4P6emHTNnBinbfMpCVfsr24v8AG/2YjbI1YkzG5AG9JPdJLO8Etnu07iLD18783w4syvvtwo6zMjw4cZSlynnlbQhtKT1ULdDtJvxxY264DMbtKZGqWTNS8wQJUNaGpEtyVGcI8DjLhK0kHobXsevII8sQJKQI0pMgOlKwrclYJ8PxxdDtd6/ZXz7Ci5BymWJzcGSZEuooT4XFhKkpQ2SAVJ8RJPQ2FrjnFTUZYqmYZYiUqCpxR6qHQfP0wE2ZRzTm2jZOouYqvQ0SaXVkOBLnfbA93K9q0X2mxvYm3koYaNRhN5nqxrDlSeJK+/bjuKWI8dRNw2hKuVW4FySTiSsuZazbWcmUDIFVGyl0EuuxmGkWK3XVFSlrufEbeEDoAPicSXSdCHHoV0xFPvJQTsPKrW8h6c4COdPqbOjSrVFMactW3u21qKdxt0SoJUE2uOvH3Yt5pdrNp9kujt5VzBlms0iTFSe8ecp/vLSyeSdzG5VuepSMRTlLS2p0CRHWY3usaM9cJWhVlAkdNniB5/Ft8cTDQqfEOeaamvUb6KMpnuojq1JUiU+CQW1G/B2bSARuPPpgHCK7pRn9eyhVCjznnbgNN2D4v1u2bOJ+0YmhqLHERLSEBKCm223Freh4whVjSzIeaYKYVdytAlJTdTa1MhLjSj1UhabKQq4HIIOK2aw5k1g7OXfJy5mGbmrKzqVOKjTyXZ1Nbv8AWbfPLiQPJV7D7TgFLtF6XZPaQvNsHZSai0ru3HIiQluSnrtWjoCLEhQ49RiuVJqcnL63JLMnvWn5BcDKld/tcSOpCQUXUkqQbm3Nz9UYWNSe0M5mbT5ioTH0SXHTubUi1n1rNkItxZQIsR5WOGJQKBPn0qIzUJMh5aUC5cfO1K12BI54+Hle/kCQFotNs+h1yDGffaS73RQHUFRS7a10qNivcSi/hsn8MRiYgqI+pPvZRGnAK7t9tZSpYSlVlWWkgXLl7EnqMU9yI1PpVZadZqojOlYiblKUptsLKNl1qKbJBLJtfdtSDaxBxcGhU1mD3DJitzHWoYT+BZCQjx227Bwm4SkC6+e56jk4B4RpiUJSw4oqO7aFhNiRv287OOifTHlXn3ZLUWkQ0LcemyWitSOAhpLm9xRIsbWAR81j446WFJNt0RQB4J4FiebG339Pja1jhSjHuXNygAkgXNref5Da32eZtgKZ9snWZ6sS0acZfU8I9PcKqg6qwS895IA8wlIUT5XI/Y4r7QaZUZkNT9SpUhcObJZVHdjiyo6wlRQUk9d21IKT1BvdPXD87STKH9VcxJpqO+2TXCoptuSEi6vW1iCfs55GH/kHKECm0aBIrtdjsPTmEwnw04FuMOpbuUEiybjwLtuKk7L8jjAQ9UspKgx49QZihtuWopQtA8JWCdybGxBuOihe1/TCVn6UiBlFyC0vY9NIbFrXsTc/kA+/E0VBEuAzJg1JhLfusdaSkFKm1EC4SQCApQTtWg83CF9bAYr/AJ8U9Xay3Gjt3ajnp05J6/fgGtluIhh4AKIKbWUeg/kxPGUZqWY5XZDm6wcPJJQoDpbrbm/8OISYZepsvu19Ek7uPL7P05xK2SJKJlHccjkpKEFvwq6Wv5enOArzrLQ4zGpNSakv9yiVskJ2EAqKki55v6XxHlby5F7lSX5EgNKRdkKR3aXj6Di58+cTr2j6GWmaNnRtsKCgYElSub23KbVfnyJ/93DahU5Ob9PqxIjrprlTgRG5SAralbcdvahS72upQSq2zi5N7E8gK9VemyabGQltiQE7gBdJKh6jjjEi5VzDMRQY0yrPJjNRHNq3n18m3S3qbE47KNmEZXpwqtdpsKte9K2JbfJSokcFXhPBHBv997nHnnLUadWGExKXApAQWrL7mCGkoJAF0hJASeObAAnk4Bt5/wA7vVuo09qhwnJcSmAvJcW0uzjxA3G3HhTYDoPPHXkDT/OWcK8atVaY83DYcSZsyakIZbdVflZP4oIJI46W4wzS9NW6la31BoDvbpSEpST1KRaw+yxxIM3VXPGYHIOX0ymItJjxlpWyzHDUQNuDvHFrQgeNZQlCRvJVcDm+2wPXUrNz1QDNNhzO/gR46Y7e9oocWQ8htJUkfVWoNvLUBwFlQHFsdMzT6n1txc6jVeGoFLaUtF1NysISF7uQU2WCLkbTa4NiMIefc0e/GBlOn0limKKlOSnENHvHUNgJB3KJUApalg2NuCfPHpSac63Tg62Tz9Xm6Sev6fPAd8DJ9ThSmvoxcVclIV3ykEKbaNyPrDhR4v4bixHPUCScg5Mi0yeiszHlSpqLLbUVAIv8Rfy44x7adJpzNKKKo20pTnBUsdOD09Pu88PyDl+Othn6M2pYccO87917Hm35PtwC1TW5015IdfQGnLJKgRbd1Fjxc+XHrhXzhCtl2StxZQhts3KSBvI8rG/X582+WOVD6qPGREpyEd44BuvcOAj4Wtby+w4586vTI+TpZcaWAUEkj48nr15OAQ9FtUX9O6E+7IkpLciS63EjPeFl7cqyt5UQNoVt5F1cKHG6+FaXrKzSK0ozYcl9taysPvvna4SBew7tBAG7gWHFuBxiOIVPUnIqXTTIVZlx3Fd4pb63FU5ncTYsgjaVKX9c3A8jzw0Js+TKge7FxS2kKCkpJvsP7UeXHH2D0GAm3PGq8eqtriCNT0KbUUCTDKil1PFhcqO4DqDbd4iCegHJkzPjkSEuJIH4FfRRTYKPwOIUpjlpSBKvsRzYnrbEzwqI7mqlQUUSLdaUpSoITYcfLzwEgNVhmp01sxEJbePVSVEE9fu8uuPlsyY89nuFWfbIKVKHUjzwjQ8k5mocX3p1txCU8lKr/d+TCxRm6jPU4+6lJdb5HW/Xp+fAQh2+pLr+kEIvhZcNei7lHzPcP4z9xoR27WZTmg0SbMCAsZliIsDyPwEn+LGe+AMGDBgDD00UUE6v5LUegrsIn/hk4ZeHho6SNV8nkGxFbh2/4VOA1MjzYbrW4r8YHl+fHQ2/GQ3+ESFccEnn7bYacFTy1AAEEK+tewHzwtQmSvd36zZIv1/T0wCRWJQD6u7V06Ww35Mt0hZ39OeT9+HhU6bTg2t3vApXSx9cMiotLQs7B4R5YDidcJG5NwRzxiU9NlqjZccmOPBDz65IQfh3aU/muPtxFjMdbh5uSLDzxIMGsR6LlOMVOBSvdXXttibLUvYL/n+zAR3VHVQMxPqQoJWl7eCOLG9wfvxOuqtNp+sGWaTWWlx2qiKOX23CQAXEFW5ri3Ugj4G2K41KY7NrK3iVXc5Nz8P5MTHpPXEOZak0yoKeWhhX4MFXkVXIHp8eMBAGUMhzdQdQ6Pktjc2qqS0x1qSLlDY5cUPkkKP2YkvWLSaiaWakRsmZeZcDKKZHfute5a1kqupRsLk2+XS3piZOyVkWNW9XM26ipio91pf9Kwht8KXn/Esp/wBigbf9/hndst91nX9oNEpUmkRCLfNeAbUBHdx46uGjc8/YeOOfTClTqnIYld05JS2gKSCEqKhbkkAdDyPXHLTqgibAhMttWWlWxdueoN/l0JwmVB0pqzraEDahIuhJtYlNjbjAM7OUd1NUqDUba42X0cp6kbjyR6kenrjvyJAQxJnPSFJ733dtbRKkgbb2Ve/6dMcdUfcDEx5xAWpbqStaibi3l1xzxpsWm1OAujVY1Bp5gEhTRaW0Nx/BqHPNgDwT1+eAmqgBUpxCVvISgJuSVDnyA68k2NvPp64dCcuvuzGZ7jDa2UOENKK7hYJt4vU3ufTjqemGrl1tms0ltkRkqcW+jjyJJHJNvQci/kDiXsjzGnqY5SZNPjlMZdgraNqQCdwNvRST19PM9QZMuO1GqTTZbdQ5CSGiNu0LBWDutckjhVuLeY8xhTpdLnuPuTJLrSlhWxJV17oO8JuOUng8H7OmEvUjOWScutPSWpAlVISAlTDJSqwuqwJFkpFieLE/lxX7POt+a6y5Kp8TZS4bijePF8K+OBuctu5HUAgG3IwFj8xdorT/AEo9/Q+8qp1dZRtiRH96LBNrqV9VvpyBuV52F8VP1d191P1rloorkhTcEuXj0uAFbLnzV1Us/wCyPHlbDPmwTMd76W73Qd6Jtda/kPT4n8uHzp/k+oy3UM01lMZpwgLUjl1wfFXW3w6fDAeen+kFCppbl53Wupz1G7dJhr8CFX/szo6/7FHP7YcjE0ZX0nQ8UqapEeLcACOygD7DbpiUdPNIWGYzPvENYcUBuWoXURbzP6dcTnlnIcKClK0tjoPLnjywEL5W0VqS30OyWEsMmxATysgfZx0xLlEyEilRw53SSUJt9XxEfH1P6emJGi0dloApbAt5DHQIqEE7gOvngG1Scrw0hD8mOjeOAm3A/S35Mc+b8iZXrtMmt1WnsyA83faslICgOCCOQR69RjszfnKmZUiJelut94tW1CCoC5/i+OIL1Z7Q7FNpqkUyWn9uq9ibg8J8+MB9UXtJ0fTuvQslZuq0mVSZX4CBVJigp9h8cFiQofWB6ocPJHCueSl9pfULLszKL7iJLTqXErX3gPCG0oJVf1BH2XIxRbWTUOl1OHUX5rwCZCVBAv4lLsbFI6kkj8mGrSdTMy57yzT8hzpSzLKkNOqvuUprfcEm/Ww5HN9o9cB1aWZSzDqPmCBR6U4EU6nT1PkOcIDjiioX9EoTck+Vz5mxs9RNOszB5iAZLCVPSXIDKi3vSt1CQVXPTbZaAb9bOeSlXjvSSmwsi1tNLpzm1hmWlTzjiB3inUJUHBwQq3Dg+PFx0GLi6m5Uh5eyvTptJkrhSTKk1Heypzb3jjSVLISlJABCSANpsDwU84CKKRkaqNh+ZCrin3YziGFiOFLW2HErcUVcg7dpUFFVvG4o/WIInDTikVqIt9Arhkx23ipxKohbc8ITuT4XNoN1LvZO66jyfOJNOq3UXs4yRNaYcM2PLYkqK9yfE33iUJS41wAW72Bt4unlh2dn3MM6FmSpZakS+8beccmI/CbiHFKbChtFwBZSTylHJNr82CwcPa3Hg7lrU7KSFEq8PluVwRbz6cc/LHFmmuv0TLaqmWEFSXGW9ipAauVkDjddJIUehNuvOOusR1hdPkRFWMd03BubtqO5Q+5I8j9nUfNSyzRMw01lmqRO+RGf98aCVlG12xNxsUPNR/iwFQtaw3T3Hc0LoS2ob7Hevxw54Fvp7zvdnCmiOQOCPEgEeeKoZ6zVmHNUZFMpa5phwG+9m9xy01ddkBRSAONwuT1KuuL/AHaJocKZRMpQq4w1LiJ71mS2pCB3gQpu4uraRuN72Unz64gau5HolAqKqNCpVOiwqxAciJUltCSXUKUA5cgKIUVOp3bz4ATuVYDAVlp+aMzU5hNOarU1cZNx3brpUj0NgTxf4YkGjxIWZIDDrMhDMxAB2KNr9OQfy4j6sRFw5b7K2Q0toqSpBFrKHFufPCllicIzaWZBUgg+BRFwfTAOrMFLnJaDiAovNE7llPVVha/23x36YVppE56nyVBHeWUkE2I+XPXHxWqrJplBj1uIkvtRyBNaKb3QTysHqCL/AKdMcMViJVe7zJl5/aplaXEW9Oo3D14OAd2o9EarWnmYaO6oOhhkTGT1KVNKClW45OwKHHyxUvLlVdpcmbCpDbraZbCmXEbrqcB/F+Rvz8AcXOYlsyi8t61n443trsQpKwEqB9euKSwjGp+catABcW42462EI5V4V22j0Jt92ATJocS0lslS0AqSkX6Jt158sJqloLDhaC0oCQlwevobEjCnLlJWsqGxKUKV08O6562+/CSXfwYZaVuSU2Uu/HFuPne+A84zfvTltxHkRwLjy6dMSFp9GpsvME2t1mElEWGgMlkDwOBDWxCQebkhsE8fik8HDCy6tKsxR2HFh0qktjux/ZBuHh+306Y6qxXHpjqaVGmKbgRFFtCWiEd+7+O6ogXVc3te9gAPLALMGbUazmWbWKsn8NKQXT12J3ncEpv0FiAOfxcSZlAomte7d79VITY8nm+IppkoMoDTkjvUupARu/F59ftH6HDhotVlUKqMyFKUpF0hxJ/Y+fP6eeAsbQaA1KZEdEgtJZWgLPG1SbdOnHNjxhczNUJOWJkQwXCtLbYS4LW3pVxzb4fwY+Mipg1KE7UY0hK0OqQVJKOUHqbEjj7/ADxxanZgi0h9umNs9/NkBJaQrxfgyCAefjf7RgJByXXKTmaGt8uDv2R3gaV4iCVHoL+nl8PTHRqTMC8rT5CnNjDISQ3sAsSR1Fr/AA+zDW0vov0S0VyVbHZWxKlBJASg26fafj8seevOZ4SsjrpNOkJW6/JbQq1hwAT14uRax48/jgImpsqpR50xcSUthSypCilW0lJCkqB+BCiLemE+bITEkBptweM/ccJlIqJktuMB4JlWCbLXYLt8TwD8/TrfHjIL6n1CW2pt1F/CoWKTbzGAcbJYkuBTm1Njcc4mLSvPQygkFtxLiSeQodBiB4Lu9B3HgH064XKYH3HEoDq7HoPTAWwrGskCuM+7FlpPhAsPM9PzY8aavfFVJhpG8LC7oPi+3EI0+myl92G3FX6H+PD+yrIqlDeLy3nVJT1SR1FsAxu35NEvs+0xZTZa8yRVLsm11e7yBfGdONAO3TU2Z+hkPudqUnMUReweR7iRfGf+AMGDBgDDu0hNtVMokeVah/uqcNHDz0VZMjV7JjCTYuV2Ekfa8nAaORagtkbEt3PS2OlT1TeJS3ccXFhhYVkOqspTMbaK2ybnaL2w8qFl1aoiXnIxFhYLUk8/f8sBHkagVifuUlBuLqFh1wnyMr11x8t+6LuCeNl7j1xMUqM+kqTTgklIIVsR0Pw9MPjTbKjaiqZV41lnwp3gA/PnAVkk5Or0GIuY9CcS002pxStvASBycLWm+Up2fqjHhMQXXmUs9w2gtlSVLCiSrqAEAkXJ87gc4tDqvlpsacV16Aw2pww1ISEIBsFEBSvsBP3YZekNTp1JCss5chuuVB1AZPdIB2jmw8RBAFtxIPPOArprHkODkXUeNlymzmZahHZS8phGxKXlJIUkX+Nufjh86N6drrmW63MTWkU5j3kxo0uTwwVBvf8AhCPqCxT4uevTjDE1Up1fpOpbyMyw5EeUmXvAdSpO5BVwU35IxbbshUuh5w0jkUyqwm5SQ8oK3x0pSFdASbWWQAnk34AwD70V0zY0r07p+XUd07LVeXUJDQ/XpLniWQepA4SCedqRijfbkqAja9l+9gilxEqSelrK/jxpEGHe7u2sKANjY3xmV297p13nNqBuinwwP+Dv/DgGzSKyz3Ed6OdqgdxKTx0Nvz46/fVyZ/vCnQQpfi4tfz6fLEOUjNr9OUhtyy0pBSOORh2JzZFEYSEK523UCfPywHxmeelMmQ2lxXjctccXsP4sJFAqLbUtDrr6Qr1Pp64Q6vXHarMaCAVLU4efUnHo9T00uUwGalHmhbSHCtkqshSkglB3AcpPBtxccHATdQNTINFZ3wwZEhtW5u10JCtvBJHJHT8vPnhWrOrU2rNNU9hbcOOhKittpIQFCxFyvqTzze/TEFQ1XeEY3IINj6j8mJV0200rGqlYbotFZZVFiJbeqS3FlCS0BYgrAO02BJPpb1wEfZzzHNiRXXqbCcDKiNrjiFbF3BO5PIBHTm3N8fORKK/nWmGqSJKEyO8U0WSkEqHrb8nTHLq3Xo8ysyqNR3AKNTnlsx0Lf3qDSSUp8VrKHnwLc8Yl3spyMkZOc/VHmlSJbS02RvUVbVjn7ft9RgOqsdmDMicnjOFHD7kphAddjLBKi3blQv6Dy9Ply8NA8rsprrdPr5ER1sWS2OFKV6XPT7ucXKyaYuZqMzW40QMxpaNzTSrG7Z6E2NuR5YblN0poVLzauQ9CCFRbOQ3LeFbN/Ck+ZU2fD/sdh6k4B80KhR4kVsIQCbdbdRhcaihoXGE92t0Klxe+mVGOw2hNypTgAAHXzxGeb+0rkahNSExKqw+ti4+t1PPn9n5sBLcqdHgtFyQ+hCACSSrER6la/ZdytHcYhzW3pB4G1QNrjg4q5qP2qK7nF1+PQG5SWWwoqSykqskDkm2KuZxzvqlmiori5YyTW33XCWkvORHFbjfqhNuft9emAnnWDtAokpdqtYrKElSFIaCl2Av6DzPwHpit+Y9Y15kjqAqTrW9aUsKKS4rYLhStnABvax3fZjsl9mTXzPtPgMVbLD8eVCU9769LfZb7pCtqkb9ygAeTZJ5t0GJA0v7G+oGWpkHMD02iszWpDKmkvOqUs3sdxTtISgWuQqxsOnlgK854yNS3ojeZaBqIqsvpaSt2PLjLjSWVeaNpKkqAPmlVvzYdOi0GVTcxsZjntphtTY7jSW0NG5QsEbkgKBPN+p5OLzaidnPKmrFIRUM2Ssq0GRFUj3uq0enljvRco7vapSUKUVADcoAfmwya12VtONK6JUKkcz1h16FES4wJDAut4r2stNKUEpN1WuDf1AtzgGxlyM4uWnY2opdWW1JRuUlCSXm7eFKk3SOD4RyD0xdCVGjZv0fy1W5TCnA2xBddFk3NwEq5VcmxP7JPzxTrKrDhSoyUMp2x3igoKFBQstSVhSgR1c6gp6fdc/s+TE1TSmlwZCwr3dDsRaQoXG11SU8pHkEjoT88BWl9qdl6qINPraG5KO9d3trSkqLTy0eUgG5COPgcO3T6oyYGaaU7UUPIke/tha196W2wXCXSCu6QNzjSSd46efTDe1YpkrLecnKZUO+QltbShsU6pNlb+ehHiUhSvM2XySbgfGXpDNHmBx2S0uUlYIIbCVEo/COEFTbavrqQPr+WAumZDLsRhSyg94m99yPxrfH0KvP78KEMOoiWXddxuN79Dzbz+WEChPLfpEdTveHczY/XJ4QlPx9T6/bhwMrSlldwAkk3vxx9w8hgIA7QU6XSoGVWYLyRKE+QlA3bRu2pHO1aDws36eXT1iTMTbj8MSoj7xlQ1e890gqB2bCnxpSAraWxuN2zcu23G+Ju18ye7mfIRrkdSkyaFIMtW1Sh+APLtrbgSL36fi4hWK0zUYT7bbSdgbO8+EIUs7SB9UoHiLCOUIP4NQvgKm55PcVmo94lxIW+ogOG6wCb+Lgc8+g+WOampMqkByhux5EthKu/iu2StxN73QfW3lj71OaqQr9VeZSHocVTSVqHNyvcAq4uLEp9fTDWydEdrGYIVLYfZhreeQhx+SsISy2VWKgCRvUP2IwDyyhqNTDPkZZzI3IjMykKjq79BG0kEbVXA6Xx8RKPXsoUao0pt7v325sNSFMKCghLhWUgkeqQlV+g6db4tHp3o5opqrTY1CeTUJNUpyEvyKk22lvv2j0Dilbk7hxyAL8gXF8NPO+s2lGRpVU0y0w0pp7s2E2403Vag8h8r2qIK2ioqFwrlJ3WvfjywDPn11L8eNDTKaVIeLaVeKwQkKupSjfalAsbqVwMVGkIZOcq9OZkRpKX1uHvGFkoO5e4p3kAWtwVDjrYkWxZPKE5rO9VqFLzG7ZFRaUHC3GEZm4BPd3bCdt+nAscfMvs3ZIXAnChqlwX3wQLO70lQvtvcElN+SL8+eAqWxKMxtRSUocJPeqIsAev3Wx/GQ6mftWrwWPI6Hj0+z82OeuMOUqoSKYghpbTm1W6xueh/Nj+09KVpWHHCVG1r8gH4ffbAODILVPGoNHfnlAjF8NEqFihRSQkm/oSPuwz0uuBACUqCCraT0G7df7+n34eGn8qDCz5QJq22XmUVVhZQ+B3a094nhQ9Daxx855yizlnN1Wo8Z9pxiO8XYzjaroLLiQto/MoUm4PQ3wCZT30rBjl1zdtHIVfrzwbn1xM+W9J89ZlpbLVLy5NnKkNgtJaZJcUnqFBI8R+duuIyyHlk1qWqcVBthokK5NkgDzv04xP+Qc1S42YGaBTa7OYUoFyRKcdcsQkeGyQbAkjgfAXvewBTg5Q1dyZEpLP6mK5THkplqnRZER1KH2W7Eu22m6dqlAjn8uO+j0up5uzU9m6vhTUVi4jNr47tlF7XPQW6n4qxL+luqOoOftT5eXKrnAuw4ZU3FbkMNodKEpR37SVJFzdtTiueoQojkAYmrP72XtQc2yNI6rkBukGfRUzKRPCUtKMsAhxolvhW1adihcgcnpZRCsdQzBKfppkNSTDojJJfkrulCmwSRtHVRvxYYhPULUJ3OtdacZi+7QIaO4hscFQQD9dX7ZVhf5Wx3ao5qTUJTeVabvj0+lFbXdbSjc5fxEpv5Hj539cMCI4QsOJTceuAUQpCCe5ZSFnklXGPVuSp0jcVKNrG58vT4Y85KkO2VxuPG1I64+WghpRUtzk82v5YBajuD9bTe4tfyN7/wAmHTR9wkIcbTZXrfDRpoB/Ck/58PTLi0qcHeHhINz/ACXwEg0KauOsuKTdKebYd2Xs80yUpcZ9hLd+AVDgHpxiPolRaQ6GkLBH5b4dOWKC3W6gzCjNpDr5skep9MAwO3NHiN6JQHY60krzBGPHmCw/ig2L8dvTLdUyxpRT6dUGSgCtRlJIuQbsv/lxQfAGDBgwBh56Lu9zq7kx65GyuwlXHweThmYdmkqFOaoZTbRfcqsxALevepwGtND1IESOIjyUuAEAKURfEt0CrRarQVLQy2VkFPI4N+oxVOmxZjLu9ZX4T19MTHp5mt6G0mM6VbDYBIBPPr0wEj5Po4qEh8yY6RZar8cX9MSG1R3IgShIuSb26YRcqy25SEPNBRSo23eh9Py4fkQtKLXfEAiw9TbAJeYqbMTkeu9wj8P9HSC2n9t3ZI5xSmlZzkU2tOVqTLlMFkhuQWwbpAPhKQSbc9R8fjjQyPCYfZWyRubWnYpPPQ9fPFGNYsiTdPs9PUp33elQn5i5cCZJuT3JUdh3JJJAsB5ngXF8BLVJ1q0wzyiktZry1TK/JiqPdvyWW1IYuBa6Fm/Xg8debYkTRfUfJtJytVKI80igR4NQmmD7xH91aXEW8pTSk3AHRVto58PxxBtGzxQsxQI0DOud9K5bUMANuyqO8twG3J292kX+R5th80/UXQxcmFTjmGVVXoxAZj5aoqorIcSb7whsFaiPW5HwwFhcstUpMbuaMHExUjlSoRj96o8hQ4F+L825uOcZjdvCS3K7QVfbaSoCKzEYuodSI7ZPz640Ly3n6JPnxYlFg5t7hRUp5dVpa2WkthCrHvHEpO7dtFufl54hHtQ9khWs9Uf1AyXU2oVeeaSmVFlEhiUUJCUFKwCUL2gDkEGw+rySGYzpBKrpx/EyilnYpawDewHOFXMtDfy5WJ1GnqR7zDfcjvBDgWnehRSdqhwoXB5BthDUlJXYG6fP44D0hoKpLRBIsoG5+d8PKJTEy3C6XUlSdtwTf7h/FhuQIa31JSLEDk83IA88OGJIdgv76VOQ83uCFqSCEqFh+yHHXAO+Bk9uVJRsbQlRvdxSgBe3xsPXzw9qV2kKx2bsvVzK1EpsKpLrLSjEk+ELhvq4USU8rTbkA9D54ZVEr0xmU0G5bSdpCSpYSrjoeD8MfWcE07MmxFUbjrQ2SErBAsefMcWwEHGrVCWtyRUY5KH1FRV8zhxUnO0mnRwl1am2bo7zaNw2AbbhPHIHx8hiYcm6W1fNQTCo9GaXDUmwce2obHxKiByL9Bzh+5f7ImUUVEt5lekzjsWVCLdllBCbnki6rXFjwL8WOAU+wz2gq8zmublDMMt16jS/9J94biOscpAvewUm/F+uLw57zFTomSarXkPJvTYy5BUk3ISBdVvsv8L2xnFX+zhnzJFWYrem80zoDhDiWy4liQ2ATYFJNlEeqb39BidNIMwZ5rGRa/ljUKjVNhM1j3dHvaO6ccbULG6SdwFuLgYCEM5am5jrCqhUHn35DcfdIWGkKcCGx1JAHA69bDFY86a3VNXfM0reslRu8+OL36hPT7/uxfOo0zL1Goj9LjUYw1FO1YEcoFlAg3UoDceSb/PGcmpGXjQ82T6U2glhl9aW1LIBKL+Eq8uQQcBIGk0rNkxTleW5Im0xxxtuY53yglndyFGwNh4VdB0BxarJkapqrRozVUmTpj0RxyO/TJqXnWgki6Ul8MqbvbgKG026m2Kt6NSodNqcfLMn3d1NWbETc4hTndPKP4NSQkg33G1/Qm48sWcpU5ucnLdSqPfOv0Ga1TJgmuMSXe7WC2UpiuNpKQpG0klV+VXBtgHtRHqtU8sVWdU0zPfKFOkLfQkyXGlKbSDZ59LhbQLL8VkqSeeCBw4UzQ5meB9D1CmMB9hZlOUipRULsFpCN6pDIAte4DfAO6/NiWi1TpkBnNzbNE93XHCJrKixJjrAW0oqVsjLXHbN2x1ukW8SRexf+U1VTMFWozgcdkqNIUtCpKolRDZ3R1GwIR3NwCRuuCbK/FsQ947dXpeWamy/LnNMSZaokRqXBcSyO9dCEBL0dwqWbbvG0lN9wuRiDNV9SKVm/MSqXRnmE0SiIBAbLrbU2SBYOLYWoWUn8IkHlRui5Fxbu1az69lOM/lrKjjNMrCu9mvvQWpMF5nxKCOVqV3gUVLVZAQnhJBIsMRTl6M8mmIdlpcV70UgKUTuu4b7EgbeSkJJtu8K0g/X4B+5WjyI0VBQ8txfua0qWhSlLWbIvdTSgVfX8wcWZ7K1VQ/TqvTFyXVOR5pUpK93VS3FG913vfrdIPrfFXo01n6PUXo7yV93JClOIVY2W30KmTa2231v4sWG7LbjbcJ2YgOXkypDajsUU2SlGwg7Cn8dXQgfDywHH2kqXAcz5J7/ALlS10WM+grS0fwiZBbB8d/JXqMRdltiAgOJgz9z6ChoIaUlJJJUpZGx43FwPxT8vWZ+0S/Lbz/Ru6QpDb9MS2VlS07imUFkfrjfQJv5/wAUMoYlMzmZL6H0N9w2VKLTqk3cG4nkOJvY+eAuZkt4P5fhLdjIQspPG3ixcIHVtPkkeX8eHPHDZZICwNyebG1gb/H44jPRipqnZXZQJDS0xF9woJ2gp2o3cgKH7P0HlxiSozpCVpJUT4U/jHyHz9cA2cwmMnJOZV1v8HEMCUXV2FwgoUSeQPJQH1vLrip+XpyKhGRKcm/gW2bNuBZJbJ3AncVG1iqQuwdT9RPGLX5wHe5PzQyNiW3qZJFlDb4lNr5PKT02eWKqZNoD8BEh43W5IaCHALpUlvaFEAq2K5bSBYFz9e6c4CCVCl1fUrMFNzIlLUaZGS2pI23bSHN3h3m9wlIH1vmcRhSsh5iy/q8ik1Fn3dkx3X0vOpvubDZUVI8idqVAWvzfEqVVpGW9Y5TU5TjneoPvSkBaSshY70WDYVydw+r9+OvNdHcazS9m52Q4I6KQ6GgUAbXlJQFottSbEvrFyByTybYBzVnU2ZpZpTUafQpLaMz1toJaQ2oFyChAUhSjbotSlKKB1CRfrbFcclwnKzS1N1iOZDjCiEO2KVpubkA3va+OfUCuzZ1baMmUtb60qkPC/wCMpXA+wAAfDDkyM3VJwYXEp0p1txxLJDbCnApZsLcA8ncnj4j1wD3y1l3uVMzDJeQ20qyRe9/S5wr6gZqj5Ryw9Ui8ppfeIaZ3k7XipIIFuvB33HwGHTp9pRqLner/AKnY+XKhTGmAhcuXNjKZajpXykndYlX7UC/mQOuGp219BNRNOKJTKypoVPLrD6mZLzNwhSylJQsi5LZ+ukHpdPNwQCFP9XaM3S88Sp4Sl2BWUidFWkbQkLN1JPl4Vbhb0wgtpLKEiMNoUU2HqPU+vIx36hZlcqSaHBiOLXGjMl4NOpTuQtSyDc3P7Hp04BtzhLRKS62SpCkKLZsfzj8n5sAO7wwp4qDYBJCxxbp+n3nC+ZzOboDL8h3/AMNxkpYmuXN5SBw28Sfx0ghJ9bJPW5w1luFAWlx5RBPB8rn4ef6eWO+gSag8uNTqZFdkuy3w222hO6yjYX+F72+z7MA+qC1HZkNU5t4tw0KCnG+BuPx9SSfP1xNWWYbc2U9X5EdDaoTINrEB1f8AYwvyIuUnjyGI/oOlGobq3jLy+uNFgtpkT1yUKQSkk7UoFr3Nvrcjnz85cYjTmsvroU2lqhyGmmnltFJB2OJ3Nnnr4bG4sCD5XwDS0LzDXaZqCuovyyzVIk5uph1xJALqHQXVEc8Foujp0ONINQo9OreX6RnilU55moUiQKk2G20rEdbagiQhYNkm6lgqJIv3YUbbQRQHJ9FSZM+oykBTkaK40CCArbtV0OLj6j6h/RWVcp5uXJREVLZbbkNPKStF50Z1BJT1Kh3NuR1uSDzgKMdo7KEXKms2Z6TT9wYE33ptB42pfSl4JsL8AOW+zEeQn2twZdTYJO42FufPEodpqpszdYqzJQptTMpqE8ypuwSptURkpIt8LcYiyLCSt1DrNlEm5scB3SFJjuhTSVDeAB8MezEZQAXJSQV3I9MechxAI70JT3fQHzOH1RJ+X5lHTTZTLRlHooGxJwH3kvT7M2cGnk5apcmcpgFS0soKgOPO2P4qm1SizXKfPYcjPJ8JQoeIfZidOyvq5S9I6tUabVoYWxPSlSXCn6tifh6YlbUfS3JepcqFnShymWRJeT3yUW8IJJN/y4CqlDZAkoD6ilP1iVDri3XZ6yVlKo1CHMmONuyUn8ECeiuLWt54R9R8gZFp1AYi5fSyqW0kI7zhRUbdOPO3pjs0IpNbylITNdjLcZ3bkbk8JNutuuAbHtb6bT4vZ2pDjDCQ8jNUJHeW5UkxpXB+4YyGxq57UTO8Wv8AZup1K3f0wjNsJ4jz2iNKHP34yjwBgwYMAYkHs9QjUtdtP6eP/wC4zJT2vvfQMR9iU+yqhLvaX0sbULhWb6UD/wAZRgNV6lpPUW39rDe4A3vY8+v8GHXk3TEx30vS+lr7QBY+vyxNK6JDWbrF9qr8kWwClpJ3RhY22naMAkUqit04dzHsnargW+/DijNllxLjjnIIKfMnHh9GSGAla7lRNrE84FgpspfmR54BxQZSkrDpd8N+T548c5ZMypqNTBS80U5uU02d7SzwtpVuqFdR8fI25Bw3jLEZ3c66UpJFsKqKwlaUtRnbq4P5MBUzXGvzOzPmeFRaBTqHmCnz43vaE1WkMKca/CKG3ckDdwnrx16YlXQzPee9QMqUzMDWSMiwKXUC4VqiJcYkthC1IuEhsovdPHi6HyOIN7d4Wc3ZfU4SSqmEm/8Aty8SP2Oq4TpVFhKNxDmSUDnoCvdb/pYC0sVDSrKeIUQPFf1x5ZzqzVGyXX6vHWEOU+nSZCVeikNKUPyjCWzVg4s8gC1/nhv6zVBEfRvOr4UBagTgOfVhYH58BkLmJtEuSpW5S1qUStR6kknn78IaKSJG4NFy6bmw8gPPCw4zJkOuKQkr5PQ83/hx9wKfOjyUuLQttSbKTxyPj+TAN8sTadJLSJb6FJVubUFEXHrj1TVq6lrumFsKRbotsXP3eeJ7r/ZmzjWtOI+p2WYrUtpLalSojIJcSE9XEDzTzykcpsT0JtATrqobv4ZKkqQdqkng/LAfxOYMzNJ7wR0Gw5F7A/lx00/N2ZkyFBNGS8tfI3OE2+Qvxj5kSWYi25LRQpl8bx+19Rj1k5tie7IiMIQHFHapduQPO32fnwD4yprLqdUpEWjQUJj7nA2JTstSENi55UrmyR64mHTnV7VDN0qHlxqu01hJvFDyEvPFQNxuIO0G1+pPlhndmzSZ3UfNkFc2G0uhwnkSp7TyygvMg/USALm/yF/UYsdSdMqTp5Xb5VispLanA0ss3IJva9yb2sL8AfLyCSMt6T5lq0VmFXM4tENgFTzNNLbxvz9Zbq/zYkrL+jGU6BTzBcqtTnFwlZU8+kEm37RKePS+GVluVUKnMZZlVqQtxhW51kHYhZPkQkWIB4t8MTTSKezGgtBLAbISBa3TARNnbTvLdBp8qdCynHecSgq3SVKkla+l7OEoSbedldPhjLftL0IRM5yKsimiOXHSHkoAALhJVfgcXuRawtb7MbIZzKm6NIbYRuccQoWUbXAFzjMftVwolSzKaW2ltsB9x+QoW3Fzm/PzJwFMHq5U4M1D8RwoU0sLQUmxCkm97+XTF59Gc4HM1EZETvHW87NCPUGQpqQ6zKQ4laiA6UJTcq3JsVEbza23FNc0ZbbgyT3SFHaLfVxYjso6nUfJ2TqlTaouKZokoUwmRU0RNoSb7hdJN7ccEeYwFmXYFJg1rMNNXFTQ3u7jMIjyVuxiSUuqSouxHC0SqyiCoG/497DHXnfMzmneSMu5oqMOa88037vDbltwp7bp7ghTae7KVhNxdSySPh0tD8jtw5bo9SqiFUqpSEOhIZbbnqWlRCfEm5AA+aRbr1xB2qfa5lahiPTnqZORCgoSmLGcl98lBAsVqKk2Uo82IAIFhfzILzrdWzhWzKeSkyqg+FyQNw3JUq5vvIQlIvb0AtzbDnpi0rQGoifCZC31kiw2JV3aEqGwpvxuN7/WAuCDdjaQ5mqtepGZs4yIgjU6kRBFZsFHfJeuALghN+7S4ehO0K4IuMSBQIUaNRYxWpDbjXdsJUdg71IIO7lSTyTe+4+nA4wCop9hqO5vQz4kSxwW09XRYCy0Hy9MWJ7MaVNUdClNtEKkPXWUgKJ3sDkqSCeCepPXrivlQ97bDDLMhTzS1vpWEKUeC+b3CXXABcfsf48WC7LUlhdMXCjyWkluSHSkKSPruo8krT/5Pnw+f2EHV2mYz7zFAqUZoKLBlhS0pFxdKSPqtrPkfTEGVlHdzHacYzRLjhQgqaSk2aAR1Uy3Y3+IxZftBUhuqZCjPvlsoYmslRUEEbVkovdZIHJGKzyIUaREenU+VHDm7w7HmUq8brqzwh1B6JHlgJ80ErrTlKXTmXQooUA4kqKihS72HDi/xW/hiZmgd+8EAWvz5k29U+nxxXDQyYtMySual5z31O7vClxdl8NJBJS4B+uHzxYeEthDgtsT3xuOgPN7dCD9VI8sAi6hNuT8qVqnRHO7C4m1Sr8BpSrOE23dEIUfq+fnzitqp79NbUxBQ3HUgf0wlAulxe8KKSlAt9fuG/E10bVi1s5MaoMriTo6HY7iFJWlwXStCgbpO4EW28dfxsVK1ZjVNFXeYmQV+7sOu2c7tXdkovwAQ4gDvXlWF0+XrgK8aioaTnYVJpAcajhR27UWWhKkhZ22QObHqkdcPnKNNRqW99AVGb7hBUkvOLaAUpBRd07EBRSb7gny6D0w79XsjsUjJGRocCO3MTUGJjXvDA3FTjiG1WJRv3W4HQcp4xw6ZPGi5UnZiqsdyOKaUhUtQCgiyH3NxS6m1uECxIBJSOOoCP5GgC4Gd5uYDHE2O0Y7jHh3oisKWG97ygLLcBBUUC6Ug33E2Bsfp5kFNNqcRxMVCKLLjRpwiBhvcX2rIUpPhBQCRCWoHrZdzbnEMUUZlzIzRswvVw1KFLbmMSZjdj3kBt7vQspRcBSe8QFJO3lsjm2JkrOZJ8SFliNGWpciSl8SAlW0EJQwrbccpBuoFNjcWuRbAWTy+hEmAqXAYTFlCwcRtT4ldbLte/XqObH7MJ+utCXmDRnNtN9wjyXVUh95MZ4bm3FNo7wNm1jY7bXBBF7gggHCZkrN8ByUinNNKbXJYbnr4BSsOEjeFdOSCSOovbEjPJYlRFRJDfeMyklpaT+xIN7/AAOA/OjnGmqaq0p5Lfdo71V0oubX6DHPHeaWhtINygCwPmQMTZ2l9K52k2rGYMnzN5bhSFFhy3DrB8Ta+eOUFJ+dxiEi+yC4jui8q/BAuD0vx9mA4qkXWV3Qvw7rX6WAHGJ17F+mb+oWqUNUjcIFKvLkKQgEpSBYn4kAk/ZiDlMe+FSkBdvJHn8fljTr2cGQMq5XyFmDUyvRFQERilsy56ghHdhsKcX6bQSQP4zgJcomnlAzBAU017y+5PiqjSU7whBZUohoni+5O0m49bc4S89aUZZzZJahNK94n1KYRUKk0whwd+xGILTe/pw2knZwVEIT0IxJGS4lPzWKhX6XJlxIFYlNCMmP+DUiIVpSAni7ZUlW7ixSFnoecNTtSZ/oGRcqt5LpsxumzZjRFP8AdBzDbYHLqgnxDfyyk8DxEkm3AV6zNkGg5Nag0GC7IYqtdW+2XlSFOtIacWoMAgeFB3pAUU7tyCq2Jd1WacrOjMWpyIp72TIp61/gEOhCJLj+1SQrixDp2ngpJAFrnEfUPLDE2mUagOuttV2i05FQWlwq/AqU+440lQHBKUO3VaxBVtsSOJ7oaMo50aGTXZKDSXqXEhR4shSmVmRBdK0eFVlj8S4I6euAon2w6GKNqHFjU+n+6xRR4CmXwwGUSQGUoLiUgC1igpPA8SVDjpiNMiR5NfmGJD2NuMsuPuqWbIbbbSVLUT6WH32Hni2HtANO4SqtlrOEOtQ4cSpU4we6fccWtC2VFRJKQokWcA8rbbYqTT52Xsp0l6lNVmNKlVRwCbIZDiUtxkEFLQKwkncuyleG34NHPUYB0R8us1OUFrdUu1rkA2GP7IynJiPlyISAjxJF+mOuiZloKYazHfTfbtNlcYVELkvQS9HkocQoefl9+AcmQKnT5TKoFZifhwOFDzxIVFkZpjxnafDedbiDxIKVnbbEIU6Q+1MRIU95hQ2jzxMVM1DEXL30eWApxY27gButa2AeeW6w3MjSIM2W26WrFm6bEqvz4v4/XE06W53htsKoNbkNJWkfgXFW5v5Xv1xUXLubY9EqTjSgp3vz8wAcOyNIXVqj38N9bAURYpX0Px8sAke0lg0+PpCy5CcK/wDRLEsd17gsSfu6YzWxol26KPVKX2bIKq1JTJdezNBMdwkFSUe7yrg/Pg/djO3AGDBgwBiVeyilS+01pWhH1lZvpIH/ABpvEVYlTspSUw+0zpXKX9VnN9KWfkJTZwH6AGqQ93iSoKKSLFJ5HXCixS0wSpS1qVvvwTjhRmmOlJKVC3B+WPRqrGU4QvgeQ8rYDsVHDqLFVwT0A5xyinNrdKSLgWsR/KMdSpLAsL8cgWN8fag0wgqB8N7Xv5HAJz+WorySHRYpFgev5cesHKTDH4RBNrEj447mZigoMJXdJNjz0GOl2UtoBtNyLGwCumAo32/aauLV8qyzcd7Hks8/tVoI/wAPDl7JVOVF0zcebfCyai8en7Vu9ucJvtCi6YeTpDiOd88Xv1/WThW7FEgyNLSySCEVSQCPP6rZ/hwE6xZz3eKQWSjuxa488MvtD5hVH0QzdcbVOU8xxwR+uLSj/wCLEspixGU37tAKvvP8eIZ7XLkaPoJX1oslx92Ijpa95DZ/MMBRbTXKCK5U2Izo3CQ+lKUhN93iFx69L+nzxavMfZry1VaZ9MUCO4hvYopacBUj6yQALgkWseQTfdxxiKOzjAalSErkOLQ2wH1KU2eUjuyCR6Hxi3yGLxZZ9zi036PZW8ERrpC3HCslCRbddRuenJPU3PngE/JmmkKiZNpkmkqmspixkpaid9ZC0qsTu4JN+uM3e1RRsst6tV+PlihJiRWHkocbjhW0PBA721/2+7gccccY1vSWYNGDqnCUpbTYrPU8BN/tIxnf2i8n0xvNkmslS0Jk+8OPIdukd6FIsb83Kgom3HHOAorUo77ZUhp5YKedqxze+PGgRHpVYbbfSVFvmwNwT5fPC1mtCm3FhJtdSjYfPj4+mP7p1TnJc+U4geBoBVz8v5cBdbsjwZbsmVEZd7tKmlF13aVbDYEfb6YnGVlpqRmF+oOSyWkKCggkEgAW8Q8gLfP+FidkzLjkPItSq6mwp2c6oIFyCAkWtcevFj/HiTYkTupciS65vVJUlCkN/W2k245+OAdWRstPOT23VvhUdvxoBuVE7UgXPHmF8fHEwMISG0gjj54Z2Waa3Dj7IyUthd1ni91E3ucO1CFMMhJ8hyPz4Bn6mTmI1FfW4beAi97Efp0xlv2gq4Hs0yZIAdWta7hN7dcaA9o/MLlMy9K7txSCtIQkWuDfn7PLFD36RAzQ5Mky1ArMhSUqUPLywFeqhMNTeUwtGzqOeCPtwhT4zVBbXKDm9Z4HPriwla7Os19r6VjTmyyseRCbA4Ztc0PjQ9ol1pt1J8S0KcBt+nGAr/8ASL0t7vgFAoVcEHkc9Oce0eMmU/tDRUvgJHU3/Tn7cSVUshZfoCD3DxdUCVfWBP6cY+dN8qSc3Z9pmXYUXeZstLStiblKb3UrgddoUfswE/0LKicm6G5MoD8NJk5pmrq0tCAAtxu4Q2Aq46pKgQVWBAPgJuX03CbXlymNpHiceSSpBUTyU9diz+VIPOPvVlUZGp8GltSnI0Sgw2GAphfLaWm7laPELlJUrad1rBICvxcK/dqdoNF7uOXGitqxeSpSQAEki6m3Aeh8/swDNmxpLboceUVD8K42HAQOXV/+UQn08lXxYvsxxRFbkKIWhS2YpUErUpJIDp8nFDptOIPSIEv3dFPUwl5uLdQa2pJuq5+psP43ocWQ0cpsuC26p2K6E+BslTCtxKY548TN+qrDnn8hCUtQae5VsjVCOx3m5lhEkcqBu0pLg6KSfxfUYqat2REitRHmX0pZbStVlOq3bWE9fwi/N70xdGMz3rT0Z2OAlwFs2R5bbfsR5YqDX6NLTmKbTH4BWEPvMfrXX8O231MYj+x9b2wCvo/DRErxfdcSW1AOoU61s2hoLV1UyON2z8b0xZVhVyhKSVIA7vhRNuUo4ss+i/L+WsGQm26bmdlhXdw0lYZ4KEXCVBbnQtnlKLfaePLFjpSqiKEPcO9edKBs2cqWrbwAVBwDxLHJuAATgO52sRkSCtll921isNo27FFO/bc7bmyUCwJPIuLc4rnrs1WZGbVS5MbuWm3ErLawg92lLCHF3KkWJJKBcOW9PXFk8uUpqmQmoKVoS4CS4GxbxKIHwvwki5Fza+Ic1mVTU5ndnh8R12QzJUPwaiAkOKNyWr+FCU/XPBAtgGlnCPDOkenuZK04zFh5Yqv9NoUUOKkJ2qSdgUpSVqK7XBVbk34GIwzynMv8xWp5hjGK+qqyH334jrKQXITSE3a8NrJ3FZG1QsEjbbnDtzvPzJW9Isys1RguQqbV6XIjKva5dcV3iQR5WcQPrk9ecd+udPfyZou6WHy8/U5P0ZdKPEO+KlbUgeV1JNh5buvTAR52UqvkiqZdlaZQqfUIFTmtyqmqSvY4lpCkI3NJWoBRHFvLhZ5w5syuNJkpqMCoIktUqI0mO4kpPfAOOFzwjmy2ZDbiVDqlrjriMdNKijSPPVCzHW4C2Iy4EtEjY2UKUhbKy2OUIvchu3JxUP8AmvZ8ouocZupZjlMU9UZEFtMhe1DUZbKkNkg/ioSvg+gA6YDQynavy6FXMuSYzrJpsPew60kqK1pcVe6V9FJBsdp5HNvPF18uVWPUKRHqTXDbjYWOb8dfL4Yxd0O16azXKk5dzs4w3MedSqHZYbbUCTuA3HhQ4sByQenGNH+y3qWqt097J1SnCTGajFUd5ZspQCrKSfsULYCuftVsiOxszZbz7HjpDNUgKhOOAf2VlZUL+l0uAf73GdDzbcUpM8FCRzdN7njpfoPLF7e3V2iXl5Wqegue6S67mTL1e7yJPDYAVD2LCVKPQlaFtnjrzcCwxQiRXGpbSW22Uk2tdwdR6cYCQNJ5eTqRmunVnNcRydSYroXJQ2Qta0geQNgfLzxNmrPbRrGp+aImmWQI6qNp8uTGYYpyGktrdCVpO94p5Nzc7b2Fk9SL4p5yl1SUrKSb3sbXBxOPZX0tXqXqU03EZ75dPjOTNm8JF0AckmwFrg8nywGr+g1bi5V0Rl52zRUTGgRG1rU64E3QhCQOOPESbADqTipeteflSKTO1Z1BTFarWYWgnLVJ3kIjxUhQRLeSi6ihJF0JP11m5G0WxZ3Vz6ByD2ccoxa8su0WHW6YitsJSFF+OlSnXWyPPlINvO1vPGY3aG1Wlao12qVWkQBTaHEDVPpkZznuIqLJbRuJtwkXPxJwChSdZ6xPzXQnpOZJiKWxCZbrU96yPeGkrUFJUE8lKlEJubFQ2qIvc4u/G1006rGUKNqVkjMTSarRmZz5prDbQV3A7pUhtYPmgJ4V0Nut7YyqmR3nIzDS2XGxHj7FqCr98StSk8HoQFDj4Yk3SyqyE6YZvjR4binY0JNPjyEGx3SpTDikG/FgiK705O5XlgNF+3OumZr7P1DzVQ4pksv1Jich9pAIaZejrsSpIttJCPtI+GMzJ0Rp0lLoJN+nW3Q4kXIvan1KoeVqlp3mGSa1Q36K5RYsKUqzcVJUNqwB9ZSSLpv0IB8sNCBSjLdW8sFsFXJva2A4aVCnhwNx1uIQ4fF5jy5xLVDpFdFNS57y4ptX4oP6eeEBhFLiRkttpBUACrzJw6cuVsrVZ9SgwnoL9flgPdYdj7AsePi9vL9P4MKTVRdZCCVGyuOnGPupzYK2e9isnbYWKvXDZdqDm4uhfnwAcA5oiHnKkHt6tyiLj7cPmFmF6mvApSCq4Fx5HDSyJHRLiPVKcsbmwe7TfknC3l16C3UnZc5ZKE8pBHU+WAYva7z1U8w6UxKPMfU40xWmHG7/AItmnhb8uKa4tN2ozuyUkpQUpNVZI4t/Y3cVZwBgwYMAYkzsxtl7tF6ZtC915rpiRb+6UYjPEp9lVSU9pfS1SzZIzdSif+MowG6EeDJaUll1tYULevP347pSpLLZS1uB27d3qfIXwtMVCG4UJd2K4t1x/apIo7TKlPqbRwCLKPGAav05IjJSFLWoJJsQeRyPLH8ezvPu22CpTe7glPU+mPpUrLkwLaElo92Tcb+gwJYy8tq6JrCkjqUrGA6Hc8tUqN73JJt1JIvgkav5bYhidInNpSm5Ivyfswh1SXlMw3ffZ8UBCSQSsX+z9PPFVs3yVZjzK7TMvPlTJWpKSD0F/LAfztgax0vUhqjwKa0oClvSDuJ6hwIt/gYe/YpzNS6fp7LizZCGnE1Z5QBNrgttYgPWrJEzJkClIqKh388Ou2JuQE7Rz9pOObQqsyS1UaSzJW0Q8h0FJt9YWP8AgjAaTM1+mSlgtTmlJSBcBQ59PPEJ9tGpxhow621ISrv6jEbABvf6yv8A4cMKmozHBil2HUlqUQAElzqCL/bzfEd681LM7eU4cevPuqafqiClK7lJ2oc/jwDj7MsL3dlU98htvuSlSySNt/CCSOnXi3qMW/ycXKlUUMKcK20MKG5QVuuonjpyOPyfEYqloA2ZGW31Pja5+DSgJKQeVJFknnyB8jwMXC04gpiKU9Yb3A2FWHQW6fk/LgHZmuQzAoS3pDgCEbbjaVEm/h6c9bYz+7TFRS6HF920oJedc3rUAtPi45I6X8h5WPPldrWWfL+h0QWAnuneHQL7zf6oTbkc2BNxwTjPbtBVJT02ZFUxdDZAG627lKeetjx5/HAVYzCEPk3SVXvcjDv0ioTa6dOdKrd66hnhPJuR5/p0w0apuWpVkAJCrWOJX0lihul0qMlBUqZNLm0eYB4GA0T0hoCMsaYQaeAErLAWbeZNz5+fOCBd3MERDaUFClKUrzO0JJ4t8Sn8uHBQ+4byRHU82NwjpHiTaw2i/wAPhhIypS3JVaaqLjhDbaFFHFuV2v8APoLYCU6JGAaCiCbgcYV3hubIHkPPHnTWw3H6+WPuYUsMLJ6HAVG7WVU2whADnVRKhe5tY/xDFIqZm5laJtOjvgOKfUhPPP1jiyfbJze2zmB2O0vaI8RxxwA+ZJsfuSMU00601zVqHJVJo8oxzfcCbAn44CcI9f8AdMqGLUJY75XKR3mIxqcmLId7x+Q4s8kgHChM0e1SpMwIk99Iaa8RN/IYWl5XU3C2VGAsPbbnwj7MBEtc7mTdUdtZN+ove2Jv7GeQxKz0/maZDWI1PbCW1Fq9lqNyq/RNkpPiIsCpN9t9wYbjESG+ptcLbc25xZvRmGnK+klYzIveyX4jq02sm4UQ0k3vfqUgK4sVAhSSCCEe1aqKqOcq1XVOjvFqkSUuNpNipSrhYVfwpH1gN44BG9Q4xIMCkQkUinsMOJCzyC4lKTbugOCoNn1/GPzxFGXn3qpNqLbs1KS4b94GwkkKNgu/4pJICvEnhZ8SsTZRlwg7JS2Ftpgw1jc2oIKediSrY62q91AcpvyL4Bu0nL8phW51Cnrw0g92S6E3ItcJU8OeeLemLJ5Dp8WKHiynu1LfcTzH2fitIsbsJJ5J/TpFbVEfqKmYhSVpLjDSlONlXhAHmtpf+HiW8jtRwtkoZRtWvduSlCRzI+twU+SL9P4sBKMEXSlw7ebq4Av1t6YrhqDQo1F1KqMp1bCG1PMS03SgXKy66TfaOdyT54sjS32y0lFx4UJBIUnz5/Z+hxCvaMREh1lmYZHdGVAcF++2+Jpt0D+zI83U9B54Bh0ufLhVKMymQwTICGklp8cqeKUHj3geR/IcWKpM0ORmXQ0opcSHAq1+LqX12q4slP43p8L1racS1UG1+/vKRHcPdbX1qTdKbIP68q/iPocWEydKZmRFLulSGz3SVd3Y2SQ31UhPk0o/WPX5YB1xSpqyAdx6WCr8iw6X9SfLDWzfp61XWG4dIajw1SlL94e2lASkqSTwhTZJUlFr88DDgZdK2veGVFa/rbdxVzYq8isdVJwtNWShKVKCSRawNv2vqPj5YCD8+6YtZJ0kzBIdke9yZkunS5BU3dO9EtCiB4SpSfERzc2xV/ODusmqFaEWrzXU5Xp836QEdUNdiptrlQIZN/Ic8c/bi7+uLCpWkeZQtNwmH31iOu1YUOCn4DyOIKyhlCVXaeI8OLEJbBStJabSVd462PNhPkhX42AjSnvUagak5UqNTjR1wW6m3BU240iwTsDNykpT+Oq/1eLHGfHaSoM1GsWZoCWlWg1KREBFrIQ04W0pAsOAlIAFh0xptmLIsKLV4dMznHepaZLydrneAFlbz61NvBKXrEJUlJI2G4BHocUi7VVIdg6354bSwULNdmLuoW4U6o/cb9cBVBtl+E8iSw+pp1lwFC0mxSoG4Ixcrsla9SpFZTGn1NpmowUId7haw0JBQoXUk3HlyUgfkxWao0lIZK1tbdyvCCkX+Z456fHDmybpFPjZgOZqxWEUiDTHWZrK1pKlydxJbQjy3LUkpHPFlE2AvgLc+0Uypl3U7I9G12ys26mRD7ukVfc0UhdwVMLCrWWRZaSQT0QOMZykEGx4v6YtTrt2oszahZUl6JGnRWYVJkmW/UY7txIQw0oNhKAkAJJXe/qfhiqt79cB6Nha1pCAVK6Ytz2N6mch6gZdqU6XJpzEmahqW6hewlldgoE8+E+eKpUNhL9UipduEd4CojrYYsMl3uKY0GCU2SCkjgi3TAaN+0TrTULs+xI1GeiJZm1lhpxKCkqI7pxQ2j5gX/lxlRnSCuJlxllLZQZUkFW0c2CT1+0j7sKsyVmbMFdj++VuY/T27L7l11SkpcuCTY35Nuvyx0amNbaDDlFO4IcWpQ9L7f5cBHdXiy1juIyCspCUEpIseP8AN0w8cvZiolB08TluHIS5WJVUdkzGm0qGwIZQhhZUfCR+FfFutwb8Ww5z+ppulRUxEtqfejtqWfLdtB+fW+I7fy/PcrLstpOxpYJJA54+zAdUKI5Pl+9lobkKNxYG54P34d0ZqSCEuFKAOBc/nw3Mv96w6G3l+JJsdpAuefjhfqTslahs2qI45PoD5eeA9n5sSE8HJT6Cs8dfL44VaLI+mJDbUNdmyLkA34w2mKO5PSC63tAI8r7vjh0UeG3Rkd8wgoHHHx8zgHDW57ESMmMySbC1jwcI8ZBejlxfBABt1/zYT5Upya6uylbrm1sKsfuwhLQvfoRfAL1BekJshKlBsfijnDjojTk94p2koSeT1B56YQYDPuzCWmlb1PAdTyMSTSG4OWKY2qQ22p14bgPPnAQ/2qICoWmkTcE3VVmL+t+6dxUvFpu1BMdn5DakqB2GrMhPw/Bu8YqzgDBgwYAxKXZWR3naW0tbv9bN1KH/AOpRiLcSh2WnUsdpLS95d9qM20tRsL8e8owG/iabHabC0ny546Y5apSGahH7paykLHW3QY+G6suRZVxsvfjCm1UmQx3riOEnp1J+7AQtmrSeQhLjkGQpCFk34PI9MRlXmhlyK7TH6qthw8AqvyQOSPzYtdKnMTGgVNCygfrG35MQbq5k+m5gKVqDiZAuEJTzfz/jwFR8xVPMjTz5RUXHGgrbws2woaW5mj0muNTZcjxhV1FRt584euadCM7xobjtPiKfaXe1uT0GIUrWT84UFxSpNLkt7SbqCDbrgHr2lM7tZ2r9PcjuBTUSF3Yt0JK1H+LEf6P1JNJzcpqQQGpbJbPPmOR+b8uE9aqi5zKjuKI8I3A4SCJUGaJTILbielhbAW2pud4sFK1TqlH2J6JX4uODiOte9UKVniLQ6NT1NqXFlKdWsDqNoA/hxCCqzXJayyZLljxbdjog0qa1UYi5V1d6oq4+FsBdDQCIG8vx1NrG0uBboIVykpKRa3pzi12UFth1DLRUpRF1XFxbyF/j/Biq2hVdiNUqPTlle5pW8pVYbeFJva1yCeOP89mshTA9I7wWKwNxRflHBtz8vI4BH1araHJ4ZeS23Einf3ilfhC6m9gE26DwkefoOMZ264VgzqzMQkhKQtY228xYf58Xs16zE9ApxcDyVq7p03vyTYgWtYdPUEdMZ0ahzzMnvqW6CkrJJJ6C/ngI3dQhQ7y48zYEev5MTrozT0yq1lmnbAUpSlxXgvfcq9vjxiBn3QXQhAJCuOcWr7MtCTVNR6TEUBtjBlNiQeiQeMBe2uQforJ7bTSAAUjekIBAB+XxxzZKZU3xtVdRAF0W8vjj41Rq70F6BluKjvn5FvCeNjf46z03AccD1GPbJ29KRIfWlYQSlCAkjgX9D1wEmRk921t4PlwMJWaJ3ulMecU4EFCCbqHA4wsQ0gRkKJTdSQTbocRtrnWRR8nz3gUpUWygHdayjwCP4uuAzy7TMv8AVTmecwh78LNWUK5uNtwng9fI44MoRXdPqa01SZam3VAFe02+zHFnxmXXc1umM4UmKpNrjm5ufX444pdOlswkrdnlS1gKFzfASGvUmqutJDrzbu5PJUAcNSpZ4fdcUHI7JJ44HOGiwxOekBtctYSDtJB6D+LDoRlikJQhbkpK1m1+Te/34BDepD1flo7gNhbigkJQnzPHTFl8wwWqFpRGoxjApeQhZKAE7G0JCUrXz5koSFgoulxBCyEYjTJ9NpyKlDisJbLjzqQBfk25tyQPK3JA55I6iTNWKohx9qiNPhQpzCEbb93ZSxc3+rtBDljctmzp5X3eAgKLMebrZZhFLqQ53wUWihRNjdZ8N0qUAUq+qSop8SuMS9lhdRVRnEwwp5DWyyEuLWAATfwoUoDr+wGGlkyi09zNDMqcluSI7iXFFf4Mr5ubpJRtJAUSfwfLJsVX5fymUqccdAslakpSChTgN7H8ZLyep/Z+WAV8tFldQjOzEIjOuPqddKkIR4Ug88toJtbEs6bPNwaPGZTUWlLaYbPDyQAO6cc6B4fsh+nSMaSl6DWGUJUgFuG+8Ql5tuyihW36ryPM/sRiYcuxkxrwrqKipTVkyibWSy3/AOcE+av8/UJApzz4KUrkBQCiCQTxtSB/5Q4jLtE0eqT4NGqkbvNrTi4juxSxYPOtWJ2qF+G1/wAmJUgtIU1uIUboUvgqP1lK+J9MNvWWnh/TyrPJQpZiJEhI7oq/W7qNh3avj5YCvE9xcqjRJjjL7t0F9QCXVbhuUtIN0K62H3/biWNMIDdMoLbZJafWEoJKQ3uUEhJAuhonxvL+0YiFFFWzRChyMVNFPcjbFAWjYkJv4onS/wDD8cSTpjPj+6sRITl3UA98lKkoTvAUtXALX47zY+r5W+OAl2IoyCXXgVtE7woeIWJKv2w+qlPn5+WFOM4VIKUOEpQnoCDyB6A/sj+x8scTURBKI7dwm+0FV1ccJHJSfJKvxvPCi0ElQTa/4xt4vVfS6vRPlgGzrClK9Ks0NJKW0mnO33WHQW/a+mIV0cW3FzatLMyOlqWu6UpdR0QlSz0eva5OJy1YQGdL8zNgFQapjxv0PhR8CnzB9PsxDWm8kKlsuqZeDrEFb1u9c4U4kJHV8/svTAS/mDItIz/7o3WisiE606hTSz49qLhC/EoWusnpf4+ubPbwytJias1WqoaLfvstaSLAp8KGyOhuTY89Maj5YX39PdfKVkkuEbgo/jlPnfyTihPbjytLVnHMFQuktmdCmNJUR4W1xUtkgHnlaRwB5HAUoyvktuoPl+qhSm2AVhofVJHkfuxNmbodEY0jqeYW6ZGS5To0V2OXVqDjndLSHFJHQgKcBsbcgWuArDYp8b3WKsEBKwgg9B1Nr/lxJ2otD26J5oQ4YyXXkNUGKypN1L7lTa3nEeg3ITc9SXPngM8JFVmPzpk5Tyu8mlfekm+4KNyCcclvjhRepag84AAnaSRfofgMc/uUp13YGrqAwCzk6OZVTaFwlDZBJt1NsTK1tDaWlr4PHCbff6/5sRRkqG826qStKk8AX9OOMSLHmPBgFa78cnz+R/JgFSnsIStbqQTY8AC3OP7nuPJdynIcUz4UhKjbqBf+TD70a06dz7XFCYXWqcwkKfcSBucJ6ISVWAubXPkMWE1vyZlyBoNVKdCo7ERMCG04oJ2EuO7gL7hyr6gJv+y+HIU9olAbXCjvpuC8y2tRJ5uU3x4TqY7CUspKiDxxwT6jDmpEVw02nuH6iorViB0G0cY71MRQ1Z1oAqPn1OAj1hqHFSA80SpZuAQePjzxhVaQy+C22ACR1vwB54U5mW3JDxcYQEhZv5Y/n6l6okqW1+DA5NsB6Q47cZiyCm4N+mPKS+4813SR1PW2PRmLPZSGXUqIBFxbrjqSy21tQTYKPFxgEVEINvoU6FKCT1B88K8IHvkhIuABbHy4wFSAVi46nCpBaZSrxNhKk2FzgO+MHWSHHL3Tzbp+fCwZ8mQELecUQnpc+XwwjPTe8UUAE+h9Rhdp9MckRQrkeXnxfAR32kpKHtOo7bY8Kaoyft7t2+Kw4s52kogh6fsNpc70GqMnf5X7t3jFY8AYMGDAGJQ7LbXfdpLS9mxO/NtLTx8ZKMRfiVuyepKO05pUtXROcKSTz/8Aam8BvNGooQ0lhpwosLlRJt+nTHKpMpQKALosQLixJ6eWFWbUmVfg4ro3k3I6kfDHo2hpEckqO5RuVX4uf0OAZCptXSpxCUjaATx5/DHm05ElSA9UGQVJT4Vbb8+mHFKahR3Sd5u51ufI+WBTNMaQUOm/U+nHpgOFdVp6G+7SQ0gJTa4sAcJczK9FrzLqJkJiS0ok+JN7fZhUm06nzWEJaSQ4OTt649GKdEitgMvG9gCDwcAzv5heRpjDqV0Zrcq4BCQDz0/LhnVnspZQqDSlojllXkoD+XE3rq8eKhEYpKr28Rx9u1RJZS0Eq3A35+OAqLmrsgpiAyaRK3XPkk364hPUjIVS03zZSaRV3Ny3Y/vaOeAkrKenzQcaPypTSghKmwSrmxAOKTdsEtydZqZHO1CY9GYT18+9dJ/PgFbTyptUqLEqbiilxLgQEovdYKtoJ+49APO5Jtiy+R84yUJjyClCI62QXllwJKyU2bHiHXgg9eqet8VFhVKK1TokBlKHBa1kL3E3I5PJIH6eoxZTTeHBXTapVfeGGkIZa7x1a23EhPUKC0k+ZJuSLXHSxwDd7Q2cSaMrvltIUtkFISQoruOflax4+H30IzFOM2U84kpO5RAt0/TjFhe0bnSJKrM6FBlKdDbqkPIKjZCxYG1/lf05xWXcZDxWVWFz5/HAeUSE7OqbLbaDYqG7jnjk/kGLndjaCH9Q/enWkrbQo3uORYWB+zjFYdOaey9PqNQdILcCnyHlH9iVANg/e4MSjoZrD/M1zexV5DxEBsqDyEJ3LUlQsSBxci9+o6YC92b3pszPUyU824I8WMhlpRA2I8zttySq6T9wwo5HdU80zLfdsl5zc2hSSnalRIQOfPbzilefO0nnHN9Yq5pctcSlVJ9S0ju/wwb4SBe5t4UgWHxw8NPO0DmugzYFJTHbmNuKTdTqiXAo7QPhYJFgB6nAX9Rsab8XS3HwxW/tKZlhv02ZTlPbFNrQiw6lYUDawF+fD8/h1xI2dNXct5WyqxUZdSaMgxw4GkLG5S9v1bHnr+brijuteqC58+TNEltZWptsqZWVo3hR8QVbn+LAM+jJp6pEqozVKW6/JccF/QGwH5MedaegzApEeKRbgbQLfDjEg0bIraaHSjISnc+whbhPUqWNxuPLk4W2tNWf1xMe6ebE/PjjAV6aEsSdpjC+6/pxhTLKvd7pTZY5O2+JeqmRWIElKURwV2BJI45x5pybEUdqowSpR5JIPnxY+eAbWi8RyoZ/ie9KSptlO5QcFhyoJAJuLbibX3A88XttLgqM9upZnrVReWVOKW6tAeOzu0rUSEg+HaFJUCR+D4W/wvoenJ0ODQ1ZsqqloShloQULPGwqBCrrsbXJULAKVtS4Qm4BwnRVwpdXbfQhDabKQlLhISkElXgSLqSB4lLQi55kApQAAA9ct0J5mU+4GH/f0sOgBKVBUcL/AAZCkpAstSlAE7UeJDh8W6+HPW2HI77bb0JCHEhsh15sDjcpJF3GgfIH6+CLR4cad3iigxGgRvc2XQnvGyEmzbiFK2tOblNgJCkO7jfr9VxtqFV0tUqWyG3CpIdXsjpXsO4i47m/N7WUb+WAdlFkRZNWS2zUtrgjsMjZL8JUpXNgmX+YeWJmoi+/qKnG5pWA+SbrUbJ79Vv7KfJv0+zyxBeUswuPy1Ovq4VKQpSUyFKO1HJ6yF8WT5YmzLTzawiT3ZUlbCFG+5XPcrcP4p83U/pxgH7DbdIbBSVhSEDlB54v+xPrj5qlNbrFLm0qVDSpiWy8y4kt9Uruk3u3boT/AC49aew24SpTJ4Ur+x/sQlPUtj0OO1tKWY/eKKAAlF7gCwJKvQeuArfKo9OgJfgrbisrQ3K4CWhyXjYjwI68Y9tO2ItIzf3MCW0GHj3fdtvJ4IT3qlEJf6nu7Hwn7sfFcl1GC7JjvSI6XVJRHKi+ErKnPwhNveh0CgemFbT/AL2dUnJj7nerbcWpGx9StyStDIuA8u/AX5HzOAmJlh1ttDziLq28qt5hFupA/GX+ywqssha9outKh5+LgkD9t5JOEmjzm5LYlKQtpF+8KXGy2R1ctylB80jr5fPCu0nvCh0tqJHG627kDb1srzUrzwDa1ZQtWkub0tAqdFGlEIA5v3KlHj7R+LiBsmCoxKkXHEKbBjtIBcCwkhHdKUTdjgWv62/LixWfO5RkXMrtTVsgppctTiiNwCNi+dpUQbBPSw+zFdsruM1HbtqEZTg5Dvfo7xLgAJ8+TexuOAodFBv8KFh9PHHHKe2l9LKXOe8bStJKSFK3ggIHRRAN+huOoOKP+0LpsqFqvTKjHO1hVFbWEKNklbbrguE9PqrT93wxc3INZbdYbjqkRnXEgAlp9sj6psLbvRNh52N7i5SK2+0jy9dvJOY0NKKj75EdXf4NKSOP99+XAUcy7LmVILihhClvJCUl14JurxG1z8rW9cSNrDKqjVRdyh3DDT1FaSzU1iU1uXIP4RWxAO6wUSCoA3sL2847gR5cNsri94CFbgUqtYg3Hx645Z6KpV6y9WKrLfflSVlx155ZU44om5USeTe+AgWu0pt+szgglI79YQLW43HoLY5WqW7HSor5URYX446fw4lLPFGgQqv71sO91pJdt+Mu55H3DDYfbjPL2HcLJslQ5tz/AJ8B4ZdpjbjXdut3ATxYXGHM1S21tg92QrzKfXHPQEBx9KCynuwQARxhwtsrSEutgk3sf48BZXRGlxWcowA3FSVJ27lK4BNypZJAuOlr8fmu7u0QgjRmsSUtqWZUZtZUlSlBKd5ShNzYdArgX6g8dS1tH6qxOy5CZSneuwYALgTtWlQtx8unzA5ucPbW+mqXo3WGnFpaYRCuwxvClKUVX3E+XPrybYCpeTvdnKPAbfc2nukIAPQkAcWwuy4LUiQO7T4Ukjpfny5w16PTEJo0V/vTcItbkG4JGO9iqSIqwEDcTzwcB39wpmWlOwD9tbCmtKls2aUOevGEtiW5Lf3KFvj59ecKQbX3d2yLKtwfLAerUVlSAlxtJUeoHnjyfy1ElILrBJ2i5HQ49DIQ20Cs7Sb84+G6iGWzZRNz5HAJ/wCpd9B7zaSq5AGOV+lzmnCVR7AH8UdDh2wZ6V2Um3kbnDia7qc2llDSVJNtxKbH4jAMmnUxkNAKYKnlEEkjp8MOppqn0+GY5dTv4KglQN/gbYVHqVCp7RDSrFwWB8xxhLGT5cltUlp8FJN+epBwEQ9pmQy5pswhpvaBVmCB8O6dxVjFru05QplM0ujSH0jYawwi/nfuneMVRwBgwYMAYlDsuC/aR0wHrm2l/vlGIvw7NJM8M6Z6o5T1Dk01dQay1WYlVXEQ6G1Phl1KygKIISTttext6YDf4xksyC73pve6SSTj3UpLVh3hSbdL+dv48Z/SPa+ZXfVuGhFSTzf/AFebP/8AoxzH2uOWTITI/mHVMFPkK8gX/wCowF8yZxkFyUe8QSCjqbc49pkgtMKeLJKkjocUKke14y7IT49Dqlu4NxXW/wDEY50+1uy/34W5ojUVNJFgj6dR/icBe6Eh2QUTA6tO8C6BwL/ZhUefaio3vLHJNtxtc4oCv2t+Vbgs6F1JAFvD9PN2v/wGOaZ7WTLMxO1eiNTAvu4ryP8AE4DQOKl1yUHHTvbF9ota3p54UnwkILhHiTyPD0+GM8I/tbcsx0pQjQ+phKegFeb/AMRj7le1zy9IbCEaI1NuxBNq8jn4frOA0HgwW593txQtHQeRt88UL7VWYYNZ1sqy6fKQ+imoap61JFglxsWcT9iyofZjmj+1+y1HbCU6E1LcB1Feb/xGKv5y7WVFzVm+t5nRkOVGTVqg/OSz9IJUWw44V7d3d82v1tgJdYrMmCtLzCnErFtpQq3Hyt8cPKga11qh0SbQ/pB1MeU2pJaVylZ9CeoHnx5/PFWXO0xTiNjWUJIR5BU1JP37MccrtFQZG1SMqvoUnz97H/dwEt5irb1Qcfeek9668446SlXUqVc/Hz88Nxl1xlSFKRb4nzxGjuuUNwknLboN7/6ZH/dx6L12gOlHe5YfOwW4lAX/AOhgLHZHlUmFkXOM6RJbalvtwoMdonxObnu8Vb4bWcJ1LYVLWpbaUlF+VXAH3nEG/wA8QwIIgN5XU22HEukJkAblAKAJ8NyfF+TChTe03DhMCG5lF5bBWFqCZYBJ+e31wFtsi5DrOYFpYp8ZpS3E3QhcppCl9D4QpQv1xM2Xez3neqyGBKhRoDe8IQt2S1yq/oFE4pVpv27cvZErMOpS9MJlQZiByzCamlu5UAAb92enP34mfL/tcsr5elPuxtCKg41IcLpQuuo8KreX4Gw6DpbAT9qxoVm/KVPU5EdNSiOgqRGQtTrgCRdQvtAA6nqMVbqdMS1mFFMqfvDDKXQp1twX2AdQOfQ4debPa85bzHQpFNj6IVeNKcZcabkKzAhYTv8AVPc8/Pr6EYrTmjteUuvT2KkxkmY2+ltSZBdnpWlxRTbcBs4t5dcBofJgPKMaLHaKglA2gJF9vFvt6fkx7PSK4lIjOMEBm1ipNifL7emKfs+0rpLEeO23pXUEuMpSCsVdB3W+bXTCyPakUApHeaNTlLsdyvplFyT5/rOAsrVHKiY4W8pCVbgk3AH29OmPOotSadS3alUAkNxmFOuDbxtSL36fnxWCo+0yyvUEbVaMzxbyNaQQb9b/AIHCTnH2j1LzPlqTQY2lcyK7ICUd8aslQSkEFXAaHUC324CbYUWXK0tcqy0fhXqkoLXc3KlE3Rc828ViATw4SWyUbsNWlvSWnkTDJSFBzaCtIUnnbYW6EDalRT5Xd/B8cxDTu3pluFkleT3tKJT/AHjqVLeFUQgFtN/BbujceJfCtybOKsBxZuR+2ZSoyHEDT59wqUdq1z07gnni+z7wbp8a/DyLBbSjZuXJUqn1AuMBx0NMJS42XGyHtiAvvF3uAlJutJILYACbqJcs2VKdSwuE2px8NoeCW3A73aegJJUvbbm+4k9bk9cU5hduSlRJTMn+Z/OPcqbUAmplAulS1X8IFrlQPHofXC0n2gdFLTLL+mlQdS0kJINWSb+Pd+O2v5YC7GU4olPCVUu+eWo90AELtZXBAQDuN9lv2ShuA8SwsTVlWPuUtxTTBjloOJWsIIIKUhStwG36oSNwGwBKVJ7y6rZpwvaM5SgBLkfRye2+Gu6K0VOIkK8e65HunpYfYMP2D7XGhxHErVopVFpStKgkV5lI8Lm4fVjDoOB9uA04gqDO5sMt+K4IDQHXxK8uOebHnk36pB95i0GI8244EoULKsopsCAL38uCPgL38xbNiL7Y7L8dsNq0HqB2pQkEV9Pl8mR+lvTHX/Rmcs3B/mB1FPNztrzfkq46snpdX3nAWuzhELMh1xTj5fjS1MqQJLwRawsbBd08bQR12qCRdwpKljJtPEf3coYQ4tplGxxxS1lYAVYK5NyStRVa/NgjcQoJofmv2sGV8xOh6NopVoSwkJuiuRz0KrdYx6JWpPyJx9UH2s+XqKy22NFKs4UXHFdjpFtySAAIotwk/aonqcBpXBWqL3RSUISNqFbGUpJNrA+HqTYCwPJACDwoYW23brS8pQWkdfEOPK/p1v8ADd122xmmn2xeXyQt3QqoqIHQ5gSR0V5Fq3VQPTywoM+2bytHADWgFTA6f+MLY4uOPDHHkLYDRDPMVM7ImYoK/Gh6ly0rve1u6UCL8evW4PU83uKnaY11hE2mKddcBagKIKnVBPeFlZIIVIA6qHl5eXXEPVH2y2VKjTJlPd0BqoVMjrYU4MwN+EKCgSPwF/xvXyxCNF9ofRqIzCMXTKpIkxSkqdRVm0hdhboGQRxx1OA08yo9EbzUiXCkqQiQpwOtBxRAKWkJ8niLXV6fx4b3b9y/9KaIw6uhorXSauy5u54StK2yPvUnFKmPax5VYqaKmnRKrBaXFOKSK+3tJU4lR6sHqE2+3H3rJ7WfKmq+mdV0/GhdSgrnpb7uUuutuBpaHUuBW0MC/wBW3XzwEcoKdq0IbSnaq5/lxyOPpQpaUIFyL3V+W2IhT2kIiQofqUe8X/2sf93HOe0NFLm4ZYfsDcD3ocf9HAP2ZSXsyZ9o9HA3e+uMsWI8lrKf4cMuZTVwJTkd9FloUUkWvYg/yY7sidprL+VNQ6Rnap5DkVFilqLnugnJR3iglWw7ig2sSD08sIWouuWWs3ZxqmYqFkyTS4VQkqkoiOTEuFoqN1JBCEi1ybcdLYBcorkZhQQ46EbuTe42m/U4dEENpZUtDrbt7D6+7r54hlOqURF9tDXySf18fxY6f5rsMs90aA4b+ffj/u4CzWm2Yv1H1z3yRHdlU15bfvLLDiUOFIPVKiDtV+f7MP8A1d1uYzTQalRctUl6JTJTVlqkkKecSPF4iOL3AvbyFsU0ja7KjCyKRIAsBYSuLfLbbHVI7Qa5MRcN2huqQtG2/fpBH2hOAkqjqfVTWkX4Sk+vHJwFDzbqSoXsT18sMCm9oel0+nohfqPeWpIIK/ewL83/AGGOd/tAQnllf6mHwSb/AOmx/wB3ATRCDLTYWVBZULq46Y7mZTTwAbsBe/r0xBqO0LCb6ZYkf8bHH/Qx7Mdo6KweMrPEfGUn/uYCappZLA3E3It0wk9ElSFG/oBiM1dpeC4goXk9038/ex/3ccau0NTieMpvAf3WP+7gJogydibKNz5+uHTR6kltFyQAOb4rcO0PT0m6cqyB6/02n/uY7W+0zDbTsGUXtv8Adg/7mAshKqiPe2A4oLA5JA6H5YXIdTSltQS3uCh0PH6c4qp/PNxe87w5Sf69PfB0/wDcwrxu1zCjJCU5IfJHmZyf+5gJF7ZEhQ0jp8Lu9oFYjLuTySWnr4pTiZdYu0I3qrllrL4y47BU1Mbld6uSHBZKVp222j9n+TENYAwYMGAMGDBgDBgwYAwYMGAMGDBgDBgwYAwYMGAMGDBgDBgwYAwYMGAMGDBgDBgwYAwYMGAMGDBgDBgwYAwYMGAMGDBgDBgwYAwYMGAMGDBgDBgwYAwYMGAMGDBgDBgwYAwYMGAMGDBgDBgwYAwYMGAMGDBgDBgwYAwYMGAMGDBgDBgwYAwYMGAMGDBgDBgwYAwYMGAMGDBgDBgwYAwYMGAMGDBgDBgwYAwYMGAMGDBgDBj1iRJdQlswIEV6TJkuJZZZZQVuOuKNkpSkcqUSQAByScbbdkX2W2i+mOT6ZmTW7K0DO+d5jAfls1FJepsArF+4bjn8G7tHBW4lRJBKQkcYDETBj9J73ZI7KrzSmV9mvS4JULEoyjAQr7FBoEffjO/2i3s1cl6eZKm68dnumuUuBSNz+Ycu96t1lLClXMqMVkqRsJ8bROzZynZsKVhmBgxrZ7PXsMdlXXTsvZe1D1Q0r+msxS5lQYkzfpypRu8S3KcQ3+DYkIbFkBI4SL2ubnnHx7Q3sN9lbQrswV3ULS7Sz6FzDGn0+PHm/TlSk92lyShKx3b8haDdJUOUm1+LHAZLYMb8Q/Ze9hV+Gw8vQ26nG0qP+iasdSL/APneMwfadaE6UdnrtA0fI+j2VP1P0WTlOJUnovv0mXvkrlS0KXvkOOLF0NNiwNvDe1ybhUXBh76GZdomb9bdPsp5lhe+Uit5qpNOqEbvFt99GeltNuo3oIUnchShdJBF7gg843H/AKFx2E//AKDP/wCJqx/leAwBwY1q9oZ2Duy/on2YK9qTpPpiaFXqXOp6Ey/pqoyrNOyUNLTsffWjkL67b+mJP7OXs2uyFm/QPTzNeftFnZOZKzlqnT6q67XqrHWuU6whbhU0iSlKDuUbpCQB0sMBiNgxvfX/AGYfYZgUKoz4+h212NEeeQf1S1g2UlBIPMv1GI07KHYY7DGvHZ5yPqhN0XjyKlV6W2KouPmSsIbE9v8AByQEiX4R3qF8eWAxbwY0s7VvYP0gyb2w9C9NdL8omlZVz8+EVWlrqMt9DrcR9Lksh51xbqVLjr2+FYA2pI2kk4ugv2XfYRbQpxehwCUAqJOZ6xwB/wC14DAPBjZ3svdiTsK6+ZErOekaHtLiN5orFMgKazPVyhcOPKW0wsKTKG7c2lK7+qiLm18Nf2gHYU7J2h3ZWzZqNpnpV9DZkgP01qFN+nKlJ7vvZzLbn4N6Qts3bUseJJte4sbHAZFYMGDAGDBgwBgwYMAYMGDAGDBgwBgwYMAYMGDAGDBgwBgwYMAYMGDAGDBgwBgwYMAYMGDAGDBgwBgwYMAYMGDAGDBgwBgwYMAYMGDAGDBgwBgwYMAYMGDAGDBgwEk9mZhuT2kNKYzyQpDud6EhQPmDPZBx+l/H5wuxTSIVb7WWlUGoIUppGZocoBKik94yrvWzcei20m3n0x+j3AU+7OuYa5VO3/2naVPqkh6FTouWmokdbhLbKfdCrwpPS5Wom37L5YsLr1Q4eZtEc/ZdqLCXotSy3UYrzalKSFIXHWCLp5HB6jkeWK1dmf8A+UN7Vf8AtOWf3mMWn1V/qY5t/vJN/cF4CsXsmP6yzLP986r++3MeftbVAdjDMAP41XpYH/GU49PZL/1lmWf76VX99uYtbm7JOTNQKMvLmfMo0XMlJcWlxcCrwGpkdS0m6VFt1Kkkg8g24wChSzemRCP/ACDf+CMYse2i/rraD/uFgfv2dja9CENoS22gJSkAJSBYADyGMUPbRf11tB/3CwP37OwFUOzT/XG6Vf7tqH+/2cfpgx+Z/s0/1xulX+7ah/v9nH6YMBBHbpysnOXZF1So6YRmOIy9InMNJRvUp2OA8jaObq3Ngi3N7WxL2TKW3Q8oUOjNJ2og06NHAt02NpT/AAYTaUzFz1p19HzlhbNThPQnyOf2TavtBB+7ChmKpt0tVFiBe1U+pNRGx6+BayP/AHWzgPbNYvlesD1gSP3NWM8/Yqaomt6T5z0nmzVuP5YqyKlEbUkANxJaPqpNufwrTqj1I3+lsaG5p/8AFir/ANwSP3NWMMvZQ6nK0/7XVHokh91MLOlPlUN1Ics2HdofaWpN7EhTJQD1HeG3U4DYjUnS2l5u1w0m1BlwkOSsmO1hxh4jlvv4ndkX9D6eoHoMcHbJ1YTop2Zs/wCoCJSWJkWkuRactSCoe+yLMx+E8kd44m/oLkkAE4mYtoUpK1IBUi+0kci/W2M1PbW6rqpGnmSdHYMh1DuYag7WJwQRtVHipCUIX58uPJULD+xHn1B7+xlriqp2WqxTVMpb+hs2zIqVBRJcC2I724+nLpFv2vxw6va2zRG7GNfj3H9N1altW32vaUhfTz+r0+3yxG3sTJBVoFnmLzZGcFOfDxQow/8Ahwte2frcumdl+g02Ns7ur5vixn9ybnu0RpLosfI72kfZfAYpYMGDAGDBgwBgwYMAYMGDAGDBgwBgwYMAYMGDAGDBgwBgwYMAYMGDAGDBgwBgwYMAYMGDAGDBgwBgwYMAYMGDAGDBgwBgwYMAYMGDAGDBgwBgwYMAYMGDAGDBgwEq9k+ozaX2n9JpVPkKZdVnSjRypNrlt2Y224nn1QtQ+3H6U8fl/wBKs3safaoZPz9Kjuvs5ar9PrDjTNt7iY8hDpSm5AuQiwuQL4/TTlHNdAz1lil5wytVI9RpNYitzIcqO4FtutLSCCCPngKi9mc//wBQ3tVf7Tlr95jFptWFob0uzc44tKUpoc4lSjYAdwvDR0/7PVFyBrxqXrvDr0qVO1KapjcmC40lLUT3NnugUKBureNpNwLW874a3bx1joWi/ZfzxWalWGoVSrNLkUSiIO1Tj0+Q0pDYQhX19ty4RYgJQokWBwEdeyX/AKyzLP8AfSq/vtzCp7UDOecsg9kqt5lyHm6tZbqzFUpqG59Inuw5CULkJSpIcaUlQBBsRfnCZ7JlJHYrywT+NU6qR/xxzHn7WsE9i7MRA6ValE/8aRgLg01SlU6KpaypRYQSpRuSdo5Jxiv7aL+utoP+4WB+/Z2NqKYLU2ID/wCQb/wRjFf20X9dbQP9wsD9+zsBVDs0/wBcbpV/u2of7/Zx+mDH5n+zQCe0dpUB552of7/Zx+mDAQ92Vs1KzXphPecTtcpmbsy0lSd26wj1eU2k/agJNvK9seeuGZZFL1T0Ky7HUgCuZymJfB6lpmiVBzj/AH4R+XEW+zyzNJq1N1vy9J2hOX9X8yMMAde7df73n/frX+THl2jMxSVdvTstZRaf/pe+Z6i81xysU1xDavsBc+/AWozT/wCLFX/uCR+5qx+YXJGap2Rc6UDO9MQlczL1Ui1WOlRsC6w6l1IJ8uUDH6e80AnLNXA6mDI/c1Y/LVgP1RRHVPRGXl23ONpUbepF8Ya+16q9QqXa/kw5j25mm5ep8aMnyQ2S64ft3LV+TG5FP4gRh/8AUo/wRjCz2tqSntj1YkdaLTiP/dVgLSexBrUN7I2p2XUPpMqHVoM11vYq6W3mVoQrdbablhwWBuNvPUXcPttHwNBsiRtw8ebgu27k2hSBe3++/LiI/Zd9jns39orRLMubtZNOP1QVen5qepsaT9Lz4myMIkZwI2x320nxuLNyCfFa9gLOb2jfYh7L2gvZul590o0v+g683VYUZEz6aqMna245ZY2PvrRyOL7b+mAyjwYMGAMGDBgDBgwYAwYMGAMGDBgDBgwYAwYMGAMGDBgDBgwYAwYMGAMGDBgDBgwYD1aiSn2XpDEZ1xqOkKeWhBKWwSACojgAkgc+Zx5YeumX6nPeZn6ovo3Z3sDu/fe7tb3trvLb/Lu9279re/F8Or6ayfMjqjy4OV20PIrLDimYkZDiW2kXibVAXSrcTtWPEvgEqtgIjjx35b7cWKw4888oIbbbSVKWomwAA5JJ8sdtRy7mCkd59LUKoQu5KUue8RVt7CrdtB3AWvsVb12n0OJqZdodJqFMzBEbyszTGszRWafLjtRSpEEsrJDygLhYuCe8/CBXJt4TjxoTmV8yz6IzMTQ58twU5ssrS0QBaYXEbE/VSCWypIAA8PA4wEF4MP7M0ajrm5ecqhoSX47YVWxSXY4a7r3khISGDsW53Z5Dd1WsVcgnC7JFNNbluOqyF74qNL+hBH917j9dR3fvA/0sD3febO98d/r87MBEmDE1MztP4k6Ky3Gys6iXWgxUStphaEsmI333dlX62132/atFgLeAgHmPc8TKbUG6FOhNU1qQ7Tf6dRBabaSHQ+6BuQ2AlKtgR5AkWJ63wDXwYMGAMGDBgDBgwYAwYMGAMGDBgDBgwYAwYMGAMT92dO3L2iOzDGNG06zUxKy+pa3TQaxH96ghxXJUgApcaJNyQ2tIJJJBOIBwYC/bvtp+1U40ptGSdLmlEWDiKTP3D4i80j8mKma59onWDtHZmazVq7nCRWpMVLjcKOEJZiwm1q3FDLKAEpvZIKrFSglO5SrDEb4MBPWlHbs7VWh+SIenOl2qX0Ll2nrecjw/oOmydinXFOLPePx1uG61KPKja9hYcY/mrPbq7VGuWSZenWqWqQreXpzjTr8P6DpsbetpYWg94xHQ4LKSDwoX6G4xA2DAWoR7UTt0toS2jXKyUgJA/UzR+AP/AGTEK6068ardofNcbO+sOavp+tRIDdMZle4xom2MhxxxKNkdttBsp1w3Iv4rXsBZg4MAp5XzLWsmZlpOcMtzfc6vQpzFSgSO7Q53MllxLjS9iwUqstKTZQINrEEcYsv/AEUft2f/AE5//wAM0f8AyTFVcGAnLTftu9p/SOfmep6e6nfRMnOVWertbX9C098SpzqipbtnWFBu5J8KAlI8gMfyv9tvtPZo1Qy3rPXdTjKzjlBmRHo1R+hqegRW321tujuUsBpe5LixdaFEX4sQLQdgwFpn/agdueSw5Gf1w3NuoKFp/UzRxdJFiP8ASmKs4MGAtQj2onbqbQlCNcrJSAAP1M0fgf8AFMQZq9rPqVrznFeftV8yCuV5yO3EVL9yjxbtN32J2MIQjjcedt/U4ZWDATRon2yO0h2dctTMn6N6jfqfpFQnKqUiP9DwJe+SptDZXvkMOKHgaQLAgcXtcknt1d7cPai13ya7p/qtqeK5QX3mpDkT6Ep0a7jatyFb2I6Fix8gqx88QVgwBgwYMAYMGDAGDBgwBgwYMAYMGDAGDBgwBgwYMAYMGDAGDBgwBgwYMAYMGDAGDBgwBgBINxgwYBRq2ZMxV9LKK7XqjUUxgQyJcpbwbBtcJ3E26Dp6DHHEmS6fJbmQJT0aQ0bodZWULSfUKHIwYMB5Ekm5wYMGAMGDBgDBgwYAwYMGAMGDBgDBgwYAwYMGAMGDBgDBgwYAwYMGAMGDBgDBgwYAwYMGAMGDBgDBgwYAwYMGAMGDBgDBgwYAwYMGAMGDBgDBgwYAwYMGAMGDBgDBgwYAwYMGAMGDBgDBgwYAwYMGAMGDBgDBgwY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839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E1BC-2F92-4C0E-A1BD-70E1591E94A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6945" y="189593"/>
            <a:ext cx="10972800" cy="1014413"/>
          </a:xfrm>
        </p:spPr>
        <p:txBody>
          <a:bodyPr/>
          <a:lstStyle/>
          <a:p>
            <a:r>
              <a:rPr lang="en-US" dirty="0"/>
              <a:t>Non-member functions</a:t>
            </a:r>
            <a:br>
              <a:rPr lang="en-US" dirty="0"/>
            </a:br>
            <a:r>
              <a:rPr lang="en-US" sz="2000" b="0" dirty="0">
                <a:effectLst/>
                <a:hlinkClick r:id="rId2"/>
              </a:rPr>
              <a:t>http://en.cppreference.com/w/cpp/string/basic_string</a:t>
            </a:r>
            <a:endParaRPr lang="en-US" sz="2000" b="0" dirty="0"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466AE0-5838-4FEB-9A1A-E463429ABC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0812" y="1447800"/>
            <a:ext cx="10972800" cy="36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3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181"/>
            <a:ext cx="10972800" cy="868362"/>
          </a:xfrm>
        </p:spPr>
        <p:txBody>
          <a:bodyPr/>
          <a:lstStyle/>
          <a:p>
            <a:r>
              <a:rPr lang="en-US" dirty="0" err="1"/>
              <a:t>stringstreams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312570"/>
          </a:xfrm>
        </p:spPr>
        <p:txBody>
          <a:bodyPr/>
          <a:lstStyle/>
          <a:p>
            <a:r>
              <a:rPr lang="en-US" sz="2400" dirty="0"/>
              <a:t>A variant of “stream” (</a:t>
            </a:r>
            <a:r>
              <a:rPr lang="en-US" sz="2400" dirty="0" err="1"/>
              <a:t>iostream</a:t>
            </a:r>
            <a:r>
              <a:rPr lang="en-US" sz="2400" dirty="0"/>
              <a:t>, </a:t>
            </a:r>
            <a:r>
              <a:rPr lang="en-US" sz="2400" dirty="0" err="1"/>
              <a:t>filestream</a:t>
            </a:r>
            <a:r>
              <a:rPr lang="en-US" sz="2400" dirty="0"/>
              <a:t>, etc.)</a:t>
            </a:r>
            <a:endParaRPr lang="en-US" sz="2000" dirty="0"/>
          </a:p>
          <a:p>
            <a:r>
              <a:rPr lang="en-US" sz="2400" dirty="0"/>
              <a:t>C++ provides an in-memory stream that can be used to store a variety of data types in one string</a:t>
            </a:r>
          </a:p>
          <a:p>
            <a:pPr lvl="1"/>
            <a:r>
              <a:rPr lang="en-US" sz="2000" dirty="0"/>
              <a:t>This in-memory stream is called a </a:t>
            </a:r>
            <a:r>
              <a:rPr lang="en-US" sz="2000" b="1" dirty="0" err="1"/>
              <a:t>stringstream</a:t>
            </a:r>
            <a:endParaRPr lang="en-US" sz="2000" b="1" dirty="0"/>
          </a:p>
          <a:p>
            <a:endParaRPr lang="en-US" sz="1000" b="1" dirty="0"/>
          </a:p>
          <a:p>
            <a:r>
              <a:rPr lang="en-US" sz="2400" dirty="0"/>
              <a:t>Data can be extracted (read) from a string using an </a:t>
            </a:r>
            <a:r>
              <a:rPr lang="en-US" sz="2400" b="1" dirty="0" err="1"/>
              <a:t>istringstream</a:t>
            </a:r>
            <a:r>
              <a:rPr lang="en-US" sz="2400" dirty="0"/>
              <a:t> object using the same operators used to extract from the keyboard</a:t>
            </a:r>
          </a:p>
          <a:p>
            <a:pPr marL="0" indent="0">
              <a:buNone/>
            </a:pPr>
            <a:r>
              <a:rPr lang="en-US" sz="2400" b="1" i="1" dirty="0"/>
              <a:t>	or</a:t>
            </a:r>
          </a:p>
          <a:p>
            <a:r>
              <a:rPr lang="en-US" sz="2400" dirty="0"/>
              <a:t>Data can be inserted (printed) to a string from an </a:t>
            </a:r>
            <a:r>
              <a:rPr lang="en-US" sz="2400" b="1" dirty="0" err="1"/>
              <a:t>ostringstream</a:t>
            </a:r>
            <a:r>
              <a:rPr lang="en-US" sz="2400" dirty="0"/>
              <a:t> object using the same operators used to print to the console</a:t>
            </a:r>
          </a:p>
          <a:p>
            <a:r>
              <a:rPr lang="en-CA" sz="2400" dirty="0"/>
              <a:t>It’s very helpful for parsing different data types (number to string, etc.)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E1BC-2F92-4C0E-A1BD-70E1591E94A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95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11582400" cy="1219200"/>
          </a:xfrm>
        </p:spPr>
        <p:txBody>
          <a:bodyPr/>
          <a:lstStyle/>
          <a:p>
            <a:r>
              <a:rPr lang="en-CA" dirty="0" err="1"/>
              <a:t>Input/Output</a:t>
            </a:r>
            <a:r>
              <a:rPr lang="en-CA" dirty="0"/>
              <a:t> with </a:t>
            </a:r>
            <a:r>
              <a:rPr lang="en-CA" dirty="0" err="1"/>
              <a:t>stringstreams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0571"/>
            <a:ext cx="10972800" cy="5370513"/>
          </a:xfrm>
        </p:spPr>
        <p:txBody>
          <a:bodyPr/>
          <a:lstStyle/>
          <a:p>
            <a:r>
              <a:rPr lang="en-CA" sz="2000" dirty="0"/>
              <a:t>C++ provides the following classes to perform input and output of characters from/to in-memory structures called </a:t>
            </a:r>
            <a:r>
              <a:rPr lang="en-CA" sz="2000" dirty="0" err="1"/>
              <a:t>stringstreams</a:t>
            </a: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458805"/>
              </p:ext>
            </p:extLst>
          </p:nvPr>
        </p:nvGraphicFramePr>
        <p:xfrm>
          <a:off x="762000" y="1883908"/>
          <a:ext cx="10972800" cy="3322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b="0" dirty="0" err="1"/>
                        <a:t>ostringstream</a:t>
                      </a:r>
                      <a:endParaRPr lang="en-CA" sz="2000" b="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b="1" dirty="0"/>
                        <a:t>Output</a:t>
                      </a:r>
                      <a:r>
                        <a:rPr lang="en-CA" sz="2000" b="1" baseline="0" dirty="0"/>
                        <a:t> </a:t>
                      </a:r>
                      <a:r>
                        <a:rPr lang="en-CA" sz="2000" b="1" baseline="0" dirty="0" err="1"/>
                        <a:t>stringstream</a:t>
                      </a:r>
                      <a:endParaRPr lang="en-CA" sz="2000" b="1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b="0" baseline="0" dirty="0"/>
                        <a:t>Create an object of this data type when you want to write a string of multiple data types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b="0" baseline="0" dirty="0"/>
                        <a:t>Useful for appending processing results to an output </a:t>
                      </a:r>
                      <a:r>
                        <a:rPr lang="en-CA" sz="2000" b="0" baseline="0" dirty="0" err="1"/>
                        <a:t>stringstream</a:t>
                      </a:r>
                      <a:endParaRPr lang="en-CA" sz="2000" b="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/>
                        <a:t>istringstream</a:t>
                      </a:r>
                      <a:endParaRPr lang="en-CA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b="1" dirty="0"/>
                        <a:t>Input </a:t>
                      </a:r>
                      <a:r>
                        <a:rPr lang="en-CA" sz="2000" b="1" dirty="0" err="1"/>
                        <a:t>stringstream</a:t>
                      </a:r>
                      <a:endParaRPr lang="en-CA" sz="2000" b="1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baseline="0" dirty="0"/>
                        <a:t>Create an object of this data type when you want to read from a string of multiple data types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baseline="0" dirty="0"/>
                        <a:t>Useful for parsing data from an input </a:t>
                      </a:r>
                      <a:r>
                        <a:rPr lang="en-CA" sz="2000" baseline="0" dirty="0" err="1"/>
                        <a:t>stringstream</a:t>
                      </a:r>
                      <a:endParaRPr lang="en-CA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/>
                        <a:t>sstream</a:t>
                      </a:r>
                      <a:endParaRPr lang="en-CA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b="1" dirty="0"/>
                        <a:t>String </a:t>
                      </a:r>
                      <a:r>
                        <a:rPr lang="en-CA" sz="2000" b="1" baseline="0" dirty="0"/>
                        <a:t>stream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baseline="0" dirty="0"/>
                        <a:t>Object of this data type can be used for reading from or writing to strings</a:t>
                      </a:r>
                      <a:endParaRPr lang="en-CA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10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48" y="104623"/>
            <a:ext cx="10972800" cy="11430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stringstream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3032"/>
            <a:ext cx="10972800" cy="2018455"/>
          </a:xfrm>
        </p:spPr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strm.str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/>
              <a:t>Returns a copy of the string that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strm</a:t>
            </a:r>
            <a:r>
              <a:rPr lang="en-US" sz="2000" dirty="0"/>
              <a:t> holds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strm.str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lvl="1"/>
            <a:r>
              <a:rPr lang="en-US" sz="2000" dirty="0"/>
              <a:t>A void function that copies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</a:t>
            </a:r>
            <a:r>
              <a:rPr lang="en-US" sz="2000" dirty="0"/>
              <a:t>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Example: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2009-19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505201"/>
            <a:ext cx="9753600" cy="2554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//Using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with an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scores = “Brandon 70 100 90”;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iss.str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(scores);		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iss.str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//Using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with an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ostringstream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ostringstream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‘x’ &lt;&lt; “ “ &lt;&lt; 10 &lt;&lt; ‘\n’ &lt;&lt; “ “ &lt;&lt; 10.5 &lt;&lt; ‘\n’;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oss.str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51068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136525"/>
            <a:ext cx="11756572" cy="763812"/>
          </a:xfrm>
        </p:spPr>
        <p:txBody>
          <a:bodyPr/>
          <a:lstStyle/>
          <a:p>
            <a:r>
              <a:rPr lang="en-CA" dirty="0"/>
              <a:t>Create a string of multiple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803548"/>
            <a:ext cx="10769600" cy="949053"/>
          </a:xfrm>
        </p:spPr>
        <p:txBody>
          <a:bodyPr/>
          <a:lstStyle/>
          <a:p>
            <a:r>
              <a:rPr lang="en-CA" sz="1600" dirty="0"/>
              <a:t>A </a:t>
            </a:r>
            <a:r>
              <a:rPr lang="en-CA" sz="1600" b="1" dirty="0" err="1"/>
              <a:t>ostringstream</a:t>
            </a:r>
            <a:r>
              <a:rPr lang="en-CA" sz="1600" dirty="0"/>
              <a:t> object can be used to store a string made up of many data types</a:t>
            </a:r>
          </a:p>
          <a:p>
            <a:r>
              <a:rPr lang="en-CA" sz="1600" dirty="0"/>
              <a:t>This in-memory device is useful to append output to a string as a program is processing until you are ready for final output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2009-19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12800" y="1763487"/>
            <a:ext cx="10769600" cy="45243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//Declare and initialize variables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char c1 = 'x', c2 = 'y';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num1 = 10;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double num2 = 10.5;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an output </a:t>
            </a:r>
            <a:r>
              <a:rPr lang="en-CA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stringstream</a:t>
            </a:r>
            <a:endParaRPr lang="en-CA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ostringstream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//Use the insertion operator to create a string of multiple types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outputStream &lt;&lt; c1 &lt;&lt; " " &lt;&lt; num1 &lt;&lt; '\n' &lt;&lt; c2 &lt;&lt; " " &lt;&lt; num2 &lt;&lt; '\n';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the </a:t>
            </a:r>
            <a:r>
              <a:rPr lang="en-CA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stringstream</a:t>
            </a:r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function returns a copy of the stream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outputStream.str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//Add more output to the output stream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nn-N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1; i &lt;= 10; i++)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+=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"Sum + " &lt;&lt;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sum &lt;&lt;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the stream with more data appended to it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outputStream.str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5574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14" y="136525"/>
            <a:ext cx="11351987" cy="763812"/>
          </a:xfrm>
        </p:spPr>
        <p:txBody>
          <a:bodyPr/>
          <a:lstStyle/>
          <a:p>
            <a:r>
              <a:rPr lang="en-CA" dirty="0" err="1"/>
              <a:t>IOmanipulators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962764"/>
            <a:ext cx="10769600" cy="339453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IO manipulators can be stored in an </a:t>
            </a:r>
            <a:r>
              <a:rPr lang="en-CA" sz="2000" b="1" dirty="0" err="1"/>
              <a:t>ostringstream</a:t>
            </a:r>
            <a:r>
              <a:rPr lang="en-CA" sz="2000" dirty="0"/>
              <a:t> object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12800" y="1507067"/>
            <a:ext cx="985520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an output </a:t>
            </a:r>
            <a:r>
              <a:rPr lang="en-CA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stringstream</a:t>
            </a:r>
            <a:endParaRPr lang="en-CA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ostringstream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CA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//Use the insertion operator to include </a:t>
            </a:r>
            <a:r>
              <a:rPr lang="en-CA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iomanipulators</a:t>
            </a:r>
            <a:r>
              <a:rPr lang="en-C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string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fixed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(9);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(12) &lt;&lt; 8.0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(12) &lt;&lt; 98.566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(12) &lt;&lt; 478.50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the stream with more data appended to it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oss.str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7416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17" y="17118"/>
            <a:ext cx="11756572" cy="763812"/>
          </a:xfrm>
        </p:spPr>
        <p:txBody>
          <a:bodyPr/>
          <a:lstStyle/>
          <a:p>
            <a:r>
              <a:rPr lang="en-CA" dirty="0"/>
              <a:t>Parse a string of multiple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199" y="770891"/>
            <a:ext cx="11088912" cy="720453"/>
          </a:xfrm>
        </p:spPr>
        <p:txBody>
          <a:bodyPr/>
          <a:lstStyle/>
          <a:p>
            <a:r>
              <a:rPr lang="en-CA" sz="1600" dirty="0"/>
              <a:t>An </a:t>
            </a:r>
            <a:r>
              <a:rPr lang="en-CA" sz="1600" b="1" dirty="0" err="1"/>
              <a:t>istringstream</a:t>
            </a:r>
            <a:r>
              <a:rPr lang="en-CA" sz="1600" dirty="0"/>
              <a:t> object can be used to store a string made up of many data types</a:t>
            </a:r>
          </a:p>
          <a:p>
            <a:r>
              <a:rPr lang="en-CA" sz="1600" dirty="0"/>
              <a:t>This in-memory device is useful to extract numeric data from a string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11199" y="1552756"/>
            <a:ext cx="10769600" cy="45243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//Declare and initialize variables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scores = “Brandon 70 100 90”;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and initialize an input </a:t>
            </a:r>
            <a:r>
              <a:rPr lang="en-CA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stringstream</a:t>
            </a:r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(scores);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//Declare variables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"";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total = 0, count = 0, score = 0;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average = 0.0;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//Read the name using the extraction operator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//Read until the end of the string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score)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total += score;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average = total / (double)count;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“Name: “ &lt;&lt; name &lt;&lt; “ Average: “ &lt;&lt; average &lt;&lt;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787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222"/>
            <a:ext cx="10972800" cy="1064778"/>
          </a:xfrm>
        </p:spPr>
        <p:txBody>
          <a:bodyPr/>
          <a:lstStyle/>
          <a:p>
            <a:r>
              <a:rPr lang="en-US" dirty="0"/>
              <a:t>Condition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990600"/>
            <a:ext cx="11353800" cy="51816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Streams have “states” that indicate the health of the stream</a:t>
            </a:r>
          </a:p>
          <a:p>
            <a:r>
              <a:rPr lang="en-CA" sz="1800" dirty="0">
                <a:cs typeface="Courier New" panose="02070309020205020404" pitchFamily="49" charset="0"/>
              </a:rPr>
              <a:t>Streams contain a machine-dependent integral value called “</a:t>
            </a:r>
            <a:r>
              <a:rPr lang="en-CA" sz="1800" dirty="0" err="1">
                <a:cs typeface="Courier New" panose="02070309020205020404" pitchFamily="49" charset="0"/>
              </a:rPr>
              <a:t>iostate</a:t>
            </a:r>
            <a:r>
              <a:rPr lang="en-CA" sz="1800" dirty="0">
                <a:cs typeface="Courier New" panose="02070309020205020404" pitchFamily="49" charset="0"/>
              </a:rPr>
              <a:t>”, where the bits act as flags</a:t>
            </a:r>
          </a:p>
          <a:p>
            <a:pPr lvl="1"/>
            <a:r>
              <a:rPr lang="en-CA" sz="1600" dirty="0">
                <a:cs typeface="Courier New" panose="02070309020205020404" pitchFamily="49" charset="0"/>
              </a:rPr>
              <a:t>Each flag is a constant value which represents a bit</a:t>
            </a:r>
          </a:p>
          <a:p>
            <a:pPr lvl="1"/>
            <a:r>
              <a:rPr lang="en-CA" sz="1600" dirty="0">
                <a:cs typeface="Courier New" panose="02070309020205020404" pitchFamily="49" charset="0"/>
              </a:rPr>
              <a:t>A bit is set to 0 by default </a:t>
            </a:r>
            <a:r>
              <a:rPr lang="en-CA" sz="1600" b="1" i="1" dirty="0">
                <a:cs typeface="Courier New" panose="02070309020205020404" pitchFamily="49" charset="0"/>
              </a:rPr>
              <a:t>or</a:t>
            </a:r>
            <a:r>
              <a:rPr lang="en-CA" sz="1600" dirty="0">
                <a:cs typeface="Courier New" panose="02070309020205020404" pitchFamily="49" charset="0"/>
              </a:rPr>
              <a:t> is set to 1 if a state is in error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Each of these states refers to the last operation</a:t>
            </a:r>
          </a:p>
          <a:p>
            <a:r>
              <a:rPr lang="en-US" sz="1800" dirty="0"/>
              <a:t>No further operation can take place until the IO state is cleared to good</a:t>
            </a:r>
          </a:p>
          <a:p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81669"/>
              </p:ext>
            </p:extLst>
          </p:nvPr>
        </p:nvGraphicFramePr>
        <p:xfrm>
          <a:off x="694088" y="2514600"/>
          <a:ext cx="10908632" cy="26568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/>
                        <a:t>Condition State</a:t>
                      </a:r>
                      <a:r>
                        <a:rPr lang="en-CA" sz="1400" baseline="0" dirty="0"/>
                        <a:t> of a Stream</a:t>
                      </a:r>
                      <a:endParaRPr lang="en-CA" sz="1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Description of Condition</a:t>
                      </a:r>
                      <a:r>
                        <a:rPr lang="en-CA" sz="1400" baseline="0" dirty="0"/>
                        <a:t> State</a:t>
                      </a:r>
                      <a:endParaRPr lang="en-CA" sz="1400" dirty="0"/>
                    </a:p>
                    <a:p>
                      <a:r>
                        <a:rPr lang="en-CA" sz="1400" b="0" i="1" dirty="0"/>
                        <a:t>(</a:t>
                      </a:r>
                      <a:r>
                        <a:rPr lang="en-CA" sz="1400" b="0" i="1" dirty="0" err="1"/>
                        <a:t>strm</a:t>
                      </a:r>
                      <a:r>
                        <a:rPr lang="en-CA" sz="1400" b="0" i="1" dirty="0"/>
                        <a:t>::</a:t>
                      </a:r>
                      <a:r>
                        <a:rPr lang="en-CA" sz="1400" b="0" i="1" dirty="0" err="1"/>
                        <a:t>iostate</a:t>
                      </a:r>
                      <a:r>
                        <a:rPr lang="en-CA" sz="1400" b="0" i="1" baseline="0" dirty="0"/>
                        <a:t> value indicates if a state set to 1)</a:t>
                      </a:r>
                      <a:endParaRPr lang="en-CA" sz="1400" b="0" i="1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/>
                        <a:t>ios</a:t>
                      </a:r>
                      <a:r>
                        <a:rPr lang="en-CA" sz="1400" dirty="0"/>
                        <a:t>::</a:t>
                      </a:r>
                      <a:r>
                        <a:rPr lang="en-CA" sz="1400" dirty="0" err="1"/>
                        <a:t>goodbit</a:t>
                      </a:r>
                      <a:endParaRPr lang="en-CA" sz="1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good</a:t>
                      </a:r>
                      <a:r>
                        <a:rPr lang="en-US" sz="1400" dirty="0"/>
                        <a:t> if none of the below states is indicated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By default set to 1</a:t>
                      </a:r>
                    </a:p>
                    <a:p>
                      <a:r>
                        <a:rPr lang="en-CA" sz="1400" dirty="0"/>
                        <a:t>Set to</a:t>
                      </a:r>
                      <a:r>
                        <a:rPr lang="en-CA" sz="1400" baseline="0" dirty="0"/>
                        <a:t> 0 if any flag is set</a:t>
                      </a:r>
                      <a:endParaRPr lang="en-CA" sz="14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20094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/>
                        <a:t>ios</a:t>
                      </a:r>
                      <a:r>
                        <a:rPr lang="en-CA" sz="1400" dirty="0"/>
                        <a:t>::</a:t>
                      </a:r>
                      <a:r>
                        <a:rPr lang="en-CA" sz="1400" dirty="0" err="1"/>
                        <a:t>eofbit</a:t>
                      </a:r>
                      <a:endParaRPr lang="en-CA" sz="1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</a:t>
                      </a:r>
                      <a:r>
                        <a:rPr lang="en-US" sz="1400" dirty="0"/>
                        <a:t> (end-of-file or stream) indicating that the last input operation brought us to the end of the stream</a:t>
                      </a:r>
                      <a:endParaRPr lang="en-CA" sz="14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61874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/>
                        <a:t>ios</a:t>
                      </a:r>
                      <a:r>
                        <a:rPr lang="en-CA" sz="1400" dirty="0"/>
                        <a:t>::</a:t>
                      </a:r>
                      <a:r>
                        <a:rPr lang="en-CA" sz="1400" dirty="0" err="1"/>
                        <a:t>failbit</a:t>
                      </a:r>
                      <a:endParaRPr lang="en-CA" sz="1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fail</a:t>
                      </a:r>
                      <a:r>
                        <a:rPr lang="en-US" sz="1400" dirty="0"/>
                        <a:t> indicates that the last input operation did not succeed, but the stream is otherwise healthy and other input operations could proceed after a clear (a code error not a stream error)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02218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/>
                        <a:t>ios</a:t>
                      </a:r>
                      <a:r>
                        <a:rPr lang="en-CA" sz="1400" dirty="0"/>
                        <a:t>::</a:t>
                      </a:r>
                      <a:r>
                        <a:rPr lang="en-CA" sz="1400" dirty="0" err="1"/>
                        <a:t>badbit</a:t>
                      </a:r>
                      <a:endParaRPr lang="en-CA" sz="1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bad</a:t>
                      </a:r>
                      <a:r>
                        <a:rPr lang="en-US" sz="1400" dirty="0"/>
                        <a:t> indicates that the last input operation was an unrecoverable error and that future input from this stream may be impossible (a stream error not a code error)</a:t>
                      </a:r>
                      <a:endParaRPr lang="en-CA" sz="14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85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43" y="57050"/>
            <a:ext cx="10972800" cy="1143000"/>
          </a:xfrm>
        </p:spPr>
        <p:txBody>
          <a:bodyPr/>
          <a:lstStyle/>
          <a:p>
            <a:r>
              <a:rPr lang="en-US" dirty="0"/>
              <a:t>Condition States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143001"/>
            <a:ext cx="10972800" cy="2167513"/>
          </a:xfrm>
        </p:spPr>
        <p:txBody>
          <a:bodyPr/>
          <a:lstStyle/>
          <a:p>
            <a:r>
              <a:rPr lang="en-US" sz="2200" dirty="0"/>
              <a:t>Knowing condition states of an input stream helps us determine valid input </a:t>
            </a:r>
          </a:p>
          <a:p>
            <a:r>
              <a:rPr lang="en-US" sz="2200" dirty="0"/>
              <a:t>Bit masking takes place to read the current state of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sz="2200" dirty="0"/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en-US" sz="2200" dirty="0"/>
              <a:t>, 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bad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/>
              <a:t>reads all the bit states as a single value by combining the bit patterns.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73108"/>
              </p:ext>
            </p:extLst>
          </p:nvPr>
        </p:nvGraphicFramePr>
        <p:xfrm>
          <a:off x="2235201" y="3581400"/>
          <a:ext cx="7416801" cy="21234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33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9245">
                  <a:extLst>
                    <a:ext uri="{9D8B030D-6E8A-4147-A177-3AD203B41FA5}">
                      <a16:colId xmlns:a16="http://schemas.microsoft.com/office/drawing/2014/main" val="235542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Condition</a:t>
                      </a:r>
                    </a:p>
                    <a:p>
                      <a:pPr algn="ctr"/>
                      <a:r>
                        <a:rPr lang="en-CA" sz="1800" dirty="0"/>
                        <a:t>State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err="1"/>
                        <a:t>int</a:t>
                      </a:r>
                      <a:r>
                        <a:rPr lang="en-CA" sz="1800" dirty="0"/>
                        <a:t> Values</a:t>
                      </a:r>
                    </a:p>
                    <a:p>
                      <a:pPr algn="ctr"/>
                      <a:r>
                        <a:rPr lang="en-CA" sz="1800" b="0" i="1" dirty="0"/>
                        <a:t>(for MS)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i="0" dirty="0"/>
                        <a:t>Binary representation</a:t>
                      </a:r>
                    </a:p>
                    <a:p>
                      <a:pPr algn="ctr"/>
                      <a:r>
                        <a:rPr lang="en-CA" sz="1800" b="1" i="0" dirty="0"/>
                        <a:t>as stored in a byte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0000 0000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</a:t>
                      </a:r>
                      <a:endParaRPr lang="en-CA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0000 0001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fail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0000 0010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0000 0100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682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63" y="28074"/>
            <a:ext cx="10972800" cy="1165726"/>
          </a:xfrm>
        </p:spPr>
        <p:txBody>
          <a:bodyPr/>
          <a:lstStyle/>
          <a:p>
            <a:r>
              <a:rPr lang="en-CA" dirty="0"/>
              <a:t>Condition State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463" y="990601"/>
            <a:ext cx="10972800" cy="914400"/>
          </a:xfrm>
        </p:spPr>
        <p:txBody>
          <a:bodyPr/>
          <a:lstStyle/>
          <a:p>
            <a:r>
              <a:rPr lang="en-CA" sz="2400" dirty="0">
                <a:cs typeface="Courier New" panose="02070309020205020404" pitchFamily="49" charset="0"/>
              </a:rPr>
              <a:t>Condition state bits can be tested by member condition state functions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49302"/>
              </p:ext>
            </p:extLst>
          </p:nvPr>
        </p:nvGraphicFramePr>
        <p:xfrm>
          <a:off x="812800" y="1895792"/>
          <a:ext cx="10948738" cy="35458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dirty="0"/>
                        <a:t>Function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(assume “s” is an IO class object)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s.eof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Returns true (1) if </a:t>
                      </a:r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eofbit</a:t>
                      </a:r>
                      <a:r>
                        <a:rPr lang="en-CA" sz="1600" dirty="0"/>
                        <a:t> flag in “s” is set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s.fail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Returns</a:t>
                      </a:r>
                      <a:r>
                        <a:rPr lang="en-CA" sz="1600" baseline="0" dirty="0"/>
                        <a:t> true (1) </a:t>
                      </a:r>
                      <a:r>
                        <a:rPr lang="en-CA" sz="1600" dirty="0"/>
                        <a:t>if </a:t>
                      </a:r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failbit</a:t>
                      </a:r>
                      <a:r>
                        <a:rPr lang="en-CA" sz="1600" dirty="0"/>
                        <a:t> or </a:t>
                      </a:r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badbit</a:t>
                      </a:r>
                      <a:r>
                        <a:rPr lang="en-CA" sz="1600" dirty="0"/>
                        <a:t> flag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dirty="0"/>
                        <a:t>in “s” is set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s.bad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Returns true (1) if </a:t>
                      </a:r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badbit</a:t>
                      </a:r>
                      <a:r>
                        <a:rPr lang="en-CA" sz="1600" dirty="0"/>
                        <a:t> flag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dirty="0"/>
                        <a:t>in “s” is set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s.good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Returns true (1) if none of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eofbit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failbit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CA" sz="1600" dirty="0"/>
                        <a:t> and </a:t>
                      </a:r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badbit</a:t>
                      </a:r>
                      <a:r>
                        <a:rPr lang="en-CA" sz="160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in “s” is</a:t>
                      </a:r>
                      <a:r>
                        <a:rPr lang="en-CA" sz="1600" baseline="0" dirty="0">
                          <a:solidFill>
                            <a:schemeClr val="tx1"/>
                          </a:solidFill>
                        </a:rPr>
                        <a:t> set and 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stream is in a valid state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s.clear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Void function used to reset all condition</a:t>
                      </a:r>
                      <a:r>
                        <a:rPr lang="en-CA" sz="1600" baseline="0" dirty="0"/>
                        <a:t> values in “s” to a valid state</a:t>
                      </a:r>
                      <a:endParaRPr lang="en-CA" sz="16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23179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s.clear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(flag)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Void function used to reset a specific flag to valid state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97036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s.setstate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(flag)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Void function used to add specified condition(s) to 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410492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s.rdstate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Returns current condition of 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CA" sz="1600" dirty="0"/>
                        <a:t> as a </a:t>
                      </a:r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strm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iostate</a:t>
                      </a:r>
                      <a:r>
                        <a:rPr lang="en-CA" sz="1600" dirty="0"/>
                        <a:t> value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299189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46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728" y="37968"/>
            <a:ext cx="10972800" cy="866273"/>
          </a:xfrm>
        </p:spPr>
        <p:txBody>
          <a:bodyPr/>
          <a:lstStyle/>
          <a:p>
            <a:r>
              <a:rPr lang="en-CA" dirty="0"/>
              <a:t>C-strings (i.e. how “C” thinks of strings)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728" y="866272"/>
            <a:ext cx="10972800" cy="5671161"/>
          </a:xfrm>
        </p:spPr>
        <p:txBody>
          <a:bodyPr>
            <a:normAutofit/>
          </a:bodyPr>
          <a:lstStyle/>
          <a:p>
            <a:r>
              <a:rPr lang="en-CA" sz="2000" dirty="0"/>
              <a:t>A C-string is an array of characters</a:t>
            </a:r>
          </a:p>
          <a:p>
            <a:r>
              <a:rPr lang="en-CA" sz="2000" dirty="0"/>
              <a:t>A literal is a C-string and is represented as:</a:t>
            </a:r>
          </a:p>
          <a:p>
            <a:pPr lvl="1"/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 </a:t>
            </a:r>
            <a:r>
              <a:rPr lang="en-CA" sz="1600" dirty="0"/>
              <a:t>is actually stored as:</a:t>
            </a:r>
          </a:p>
          <a:p>
            <a:pPr lvl="1"/>
            <a:endParaRPr lang="en-CA" sz="1600" dirty="0"/>
          </a:p>
          <a:p>
            <a:pPr marL="457200" lvl="1" indent="0">
              <a:buNone/>
            </a:pPr>
            <a:endParaRPr lang="en-CA" sz="1600" dirty="0"/>
          </a:p>
          <a:p>
            <a:pPr lvl="1"/>
            <a:r>
              <a:rPr lang="en-CA" sz="1600" dirty="0"/>
              <a:t>\0 is the null character and serves as an end marker</a:t>
            </a:r>
          </a:p>
          <a:p>
            <a:r>
              <a:rPr lang="en-CA" sz="2000" dirty="0"/>
              <a:t>A C-string variable can be initialized as:</a:t>
            </a:r>
          </a:p>
          <a:p>
            <a:pPr lvl="1"/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s[12] = “Hi there”;</a:t>
            </a:r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r>
              <a:rPr lang="en-CA" sz="2000" dirty="0"/>
              <a:t>Or initialized as:</a:t>
            </a:r>
          </a:p>
          <a:p>
            <a:pPr lvl="1"/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s[] = “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”;  // is really 4 characters (with the end zero “0”)</a:t>
            </a:r>
          </a:p>
          <a:p>
            <a:pPr lvl="1"/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s[5] = “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CA" sz="2000" dirty="0">
                <a:cs typeface="Courier New" panose="02070309020205020404" pitchFamily="49" charset="0"/>
              </a:rPr>
              <a:t>Each C-string array contains the null character (at the end, to tell when it’s “done”)</a:t>
            </a:r>
          </a:p>
          <a:p>
            <a:r>
              <a:rPr lang="en-CA" sz="2000" dirty="0">
                <a:cs typeface="Courier New" panose="02070309020205020404" pitchFamily="49" charset="0"/>
              </a:rPr>
              <a:t>A C-string array has a fixed capacity at compile time (size is &lt;= capacity).</a:t>
            </a:r>
          </a:p>
          <a:p>
            <a:pPr lvl="1"/>
            <a:r>
              <a:rPr lang="en-CA" sz="1600" dirty="0">
                <a:cs typeface="Courier New" panose="02070309020205020404" pitchFamily="49" charset="0"/>
              </a:rPr>
              <a:t>But you can’t know that capacity (like you can’t know the size of any array, right?)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192742"/>
              </p:ext>
            </p:extLst>
          </p:nvPr>
        </p:nvGraphicFramePr>
        <p:xfrm>
          <a:off x="6292128" y="1600200"/>
          <a:ext cx="5242560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187697247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22720824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076531962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37424127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202660702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479438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[0]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[1]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[2]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[3]</a:t>
                      </a:r>
                      <a:endParaRPr lang="en-US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[4]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[5]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441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\0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55689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40596"/>
              </p:ext>
            </p:extLst>
          </p:nvPr>
        </p:nvGraphicFramePr>
        <p:xfrm>
          <a:off x="2622847" y="3607676"/>
          <a:ext cx="9022080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1876972477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322720824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307653196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1374241277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420266070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3479438243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685448591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129910528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425630347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66300701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25418799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104428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[0]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[1]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[2]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[3]</a:t>
                      </a:r>
                      <a:endParaRPr lang="en-US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[4]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[5]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[6]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[7]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[8]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[9]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[10]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[11]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441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\0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556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101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652"/>
            <a:ext cx="10972800" cy="1341438"/>
          </a:xfrm>
        </p:spPr>
        <p:txBody>
          <a:bodyPr/>
          <a:lstStyle/>
          <a:p>
            <a:r>
              <a:rPr lang="en-US" dirty="0"/>
              <a:t>Using Condition States for Validating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4656"/>
            <a:ext cx="10972800" cy="47609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Testing for only one condition state is too restrictive</a:t>
            </a:r>
          </a:p>
          <a:p>
            <a:r>
              <a:rPr lang="en-US" sz="2400" dirty="0"/>
              <a:t>In general, use operator </a:t>
            </a:r>
            <a:r>
              <a:rPr lang="en-US" sz="2400" dirty="0">
                <a:solidFill>
                  <a:schemeClr val="accent2"/>
                </a:solidFill>
              </a:rPr>
              <a:t>bool</a:t>
            </a:r>
            <a:r>
              <a:rPr lang="en-US" sz="2400" dirty="0"/>
              <a:t> to test overall state</a:t>
            </a:r>
          </a:p>
          <a:p>
            <a:r>
              <a:rPr lang="en-US" sz="2400" dirty="0"/>
              <a:t>For example:</a:t>
            </a:r>
          </a:p>
          <a:p>
            <a:pPr marL="0" indent="0">
              <a:buNone/>
            </a:pPr>
            <a:endParaRPr lang="en-US" sz="1000" dirty="0"/>
          </a:p>
          <a:p>
            <a:pPr lvl="1"/>
            <a:r>
              <a:rPr lang="en-US" sz="2000" b="1" dirty="0"/>
              <a:t>A “stop” test: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if(!stream)			//use operator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{//report error here}</a:t>
            </a:r>
          </a:p>
          <a:p>
            <a:pPr marL="0" indent="0">
              <a:buNone/>
            </a:pPr>
            <a:endParaRPr lang="en-US" sz="1000" dirty="0"/>
          </a:p>
          <a:p>
            <a:pPr lvl="1"/>
            <a:r>
              <a:rPr lang="en-US" sz="2000" b="1" dirty="0"/>
              <a:t>“Go” tests: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while(stream 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	//use operator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(stream, s))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{//processing takes place}</a:t>
            </a:r>
          </a:p>
        </p:txBody>
      </p:sp>
    </p:spTree>
    <p:extLst>
      <p:ext uri="{BB962C8B-B14F-4D97-AF65-F5344CB8AC3E}">
        <p14:creationId xmlns:p14="http://schemas.microsoft.com/office/powerpoint/2010/main" val="314041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087"/>
            <a:ext cx="10972800" cy="1143000"/>
          </a:xfrm>
        </p:spPr>
        <p:txBody>
          <a:bodyPr/>
          <a:lstStyle/>
          <a:p>
            <a:r>
              <a:rPr lang="en-CA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769600" cy="4702294"/>
          </a:xfrm>
        </p:spPr>
        <p:txBody>
          <a:bodyPr/>
          <a:lstStyle/>
          <a:p>
            <a:r>
              <a:rPr lang="en-CA" sz="2200" dirty="0"/>
              <a:t>A </a:t>
            </a:r>
            <a:r>
              <a:rPr lang="en-CA" sz="2200" b="1" dirty="0">
                <a:solidFill>
                  <a:srgbClr val="FF0000"/>
                </a:solidFill>
              </a:rPr>
              <a:t>stream</a:t>
            </a:r>
            <a:r>
              <a:rPr lang="en-CA" sz="2200" dirty="0"/>
              <a:t> is an abstraction that represents a </a:t>
            </a:r>
            <a:r>
              <a:rPr lang="en-CA" sz="2200" b="1" dirty="0"/>
              <a:t>source</a:t>
            </a:r>
            <a:r>
              <a:rPr lang="en-CA" sz="2200" dirty="0"/>
              <a:t> or </a:t>
            </a:r>
            <a:r>
              <a:rPr lang="en-CA" sz="2200" b="1" dirty="0"/>
              <a:t>destination</a:t>
            </a:r>
            <a:r>
              <a:rPr lang="en-CA" sz="2200" dirty="0"/>
              <a:t> device which contains characters of indefinite length</a:t>
            </a:r>
          </a:p>
          <a:p>
            <a:r>
              <a:rPr lang="en-CA" sz="2200" dirty="0"/>
              <a:t>For example, </a:t>
            </a:r>
            <a:r>
              <a:rPr lang="en-CA" sz="2200" u="sng" dirty="0"/>
              <a:t>reading</a:t>
            </a:r>
            <a:r>
              <a:rPr lang="en-CA" sz="2200" dirty="0"/>
              <a:t> from a </a:t>
            </a:r>
            <a:r>
              <a:rPr lang="en-CA" sz="2200" b="1" dirty="0"/>
              <a:t>source</a:t>
            </a:r>
            <a:r>
              <a:rPr lang="en-CA" sz="2200" dirty="0"/>
              <a:t>:</a:t>
            </a:r>
          </a:p>
          <a:p>
            <a:pPr lvl="1"/>
            <a:r>
              <a:rPr lang="en-CA" sz="1800" dirty="0"/>
              <a:t>Keyboard, file, in-memory strings</a:t>
            </a:r>
          </a:p>
          <a:p>
            <a:r>
              <a:rPr lang="en-CA" sz="2200" dirty="0"/>
              <a:t>For example, </a:t>
            </a:r>
            <a:r>
              <a:rPr lang="en-CA" sz="2200" u="sng" dirty="0"/>
              <a:t>writing</a:t>
            </a:r>
            <a:r>
              <a:rPr lang="en-CA" sz="2200" dirty="0"/>
              <a:t> to a </a:t>
            </a:r>
            <a:r>
              <a:rPr lang="en-CA" sz="2200" b="1" dirty="0"/>
              <a:t>destination</a:t>
            </a:r>
            <a:r>
              <a:rPr lang="en-CA" sz="2200" dirty="0"/>
              <a:t>:</a:t>
            </a:r>
          </a:p>
          <a:p>
            <a:pPr lvl="1"/>
            <a:r>
              <a:rPr lang="en-CA" sz="1800" dirty="0"/>
              <a:t>Console, file, in-memory strings</a:t>
            </a:r>
          </a:p>
          <a:p>
            <a:r>
              <a:rPr lang="en-CA" sz="2200" dirty="0"/>
              <a:t>Data from an input stream is </a:t>
            </a:r>
            <a:r>
              <a:rPr lang="en-CA" sz="2200" i="1" dirty="0"/>
              <a:t>extracted</a:t>
            </a:r>
            <a:r>
              <a:rPr lang="en-CA" sz="2200" dirty="0"/>
              <a:t> to a variable</a:t>
            </a:r>
          </a:p>
          <a:p>
            <a:pPr marL="457200" lvl="1" indent="0">
              <a:buNone/>
            </a:pPr>
            <a:endParaRPr lang="en-CA" sz="800" dirty="0"/>
          </a:p>
          <a:p>
            <a:pPr marL="457200" lvl="1" indent="0">
              <a:buNone/>
            </a:pPr>
            <a:r>
              <a:rPr lang="en-CA" sz="2000" dirty="0"/>
              <a:t>	keyboard 		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number;</a:t>
            </a:r>
          </a:p>
          <a:p>
            <a:endParaRPr lang="en-CA" sz="800" dirty="0"/>
          </a:p>
          <a:p>
            <a:r>
              <a:rPr lang="en-CA" sz="2200" dirty="0"/>
              <a:t>Data from a variable is </a:t>
            </a:r>
            <a:r>
              <a:rPr lang="en-CA" sz="2200" i="1" dirty="0"/>
              <a:t>inserted</a:t>
            </a:r>
            <a:r>
              <a:rPr lang="en-CA" sz="2200" dirty="0"/>
              <a:t> to an output stream</a:t>
            </a:r>
            <a:endParaRPr lang="en-CA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sz="800" b="1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CA" sz="2000" dirty="0"/>
              <a:t>console   		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 World\n”;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2009-20</a:t>
            </a:r>
            <a:endParaRPr lang="en-GB" dirty="0"/>
          </a:p>
        </p:txBody>
      </p:sp>
      <p:grpSp>
        <p:nvGrpSpPr>
          <p:cNvPr id="6" name="Group 10"/>
          <p:cNvGrpSpPr/>
          <p:nvPr/>
        </p:nvGrpSpPr>
        <p:grpSpPr>
          <a:xfrm>
            <a:off x="3556000" y="4092695"/>
            <a:ext cx="1930400" cy="307777"/>
            <a:chOff x="2676525" y="4682038"/>
            <a:chExt cx="1447800" cy="307777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676525" y="4989815"/>
              <a:ext cx="14478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905125" y="4682038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an </a:t>
              </a:r>
              <a:r>
                <a:rPr lang="en-CA" sz="1400" dirty="0" err="1"/>
                <a:t>istream</a:t>
              </a:r>
              <a:endParaRPr lang="en-CA" sz="1400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>
            <a:off x="3352800" y="5478125"/>
            <a:ext cx="1930400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5174746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an </a:t>
            </a:r>
            <a:r>
              <a:rPr lang="en-CA" sz="1400" dirty="0" err="1"/>
              <a:t>ostream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7990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CA" dirty="0"/>
              <a:t>To Operate with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1277600" cy="5334000"/>
          </a:xfrm>
        </p:spPr>
        <p:txBody>
          <a:bodyPr/>
          <a:lstStyle/>
          <a:p>
            <a:r>
              <a:rPr lang="en-CA" sz="2200" b="1" dirty="0"/>
              <a:t>To and from Console (text display and keyboard):</a:t>
            </a:r>
          </a:p>
          <a:p>
            <a:pPr lvl="1"/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/>
              <a:t>			//object to read from keyboard</a:t>
            </a:r>
          </a:p>
          <a:p>
            <a:pPr lvl="1"/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2000" dirty="0"/>
              <a:t>			//object to write to console</a:t>
            </a:r>
          </a:p>
          <a:p>
            <a:r>
              <a:rPr lang="en-CA" sz="2200" b="1" dirty="0"/>
              <a:t>To and from a File:</a:t>
            </a:r>
          </a:p>
          <a:p>
            <a:pPr lvl="1"/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CA" sz="2000" dirty="0"/>
              <a:t>Create objects:</a:t>
            </a:r>
          </a:p>
          <a:p>
            <a:pPr lvl="2"/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read; </a:t>
            </a:r>
            <a:r>
              <a:rPr lang="en-CA" sz="2000" dirty="0"/>
              <a:t>	//object to read a file</a:t>
            </a:r>
          </a:p>
          <a:p>
            <a:pPr lvl="2"/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write;</a:t>
            </a:r>
            <a:r>
              <a:rPr lang="en-CA" sz="2000" dirty="0"/>
              <a:t>	//object to write to a file</a:t>
            </a:r>
          </a:p>
          <a:p>
            <a:r>
              <a:rPr lang="en-CA" sz="2200" b="1" dirty="0"/>
              <a:t>To and from an in-memory stream called a “</a:t>
            </a:r>
            <a:r>
              <a:rPr lang="en-CA" sz="2200" b="1" dirty="0" err="1"/>
              <a:t>stringstream</a:t>
            </a:r>
            <a:r>
              <a:rPr lang="en-CA" sz="2200" b="1" dirty="0"/>
              <a:t>”:</a:t>
            </a:r>
          </a:p>
          <a:p>
            <a:pPr lvl="1"/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CA" sz="2000" dirty="0"/>
              <a:t>Create objects:</a:t>
            </a:r>
          </a:p>
          <a:p>
            <a:pPr lvl="2"/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CA" sz="2000" dirty="0"/>
              <a:t>	//object to hold an input string</a:t>
            </a:r>
          </a:p>
          <a:p>
            <a:pPr lvl="2"/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ostringstream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outss</a:t>
            </a:r>
            <a:r>
              <a:rPr lang="en-CA" sz="2000" dirty="0"/>
              <a:t>	//object to hold output string</a:t>
            </a:r>
          </a:p>
          <a:p>
            <a:pPr lvl="2"/>
            <a:endParaRPr lang="en-CA" sz="2000" dirty="0"/>
          </a:p>
          <a:p>
            <a:pPr lvl="1"/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4379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CA" dirty="0"/>
              <a:t>Streaming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728" y="1219200"/>
            <a:ext cx="3860800" cy="5105400"/>
          </a:xfrm>
        </p:spPr>
        <p:txBody>
          <a:bodyPr/>
          <a:lstStyle/>
          <a:p>
            <a:pPr marL="57150" indent="0">
              <a:buNone/>
            </a:pPr>
            <a:r>
              <a:rPr lang="en-CA" sz="2000" b="1" dirty="0"/>
              <a:t>input from keyboard</a:t>
            </a:r>
          </a:p>
          <a:p>
            <a:pPr marL="57150" indent="0">
              <a:buNone/>
            </a:pPr>
            <a:endParaRPr lang="en-CA" sz="2000" dirty="0"/>
          </a:p>
          <a:p>
            <a:pPr marL="57150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data;</a:t>
            </a:r>
          </a:p>
          <a:p>
            <a:pPr marL="57150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data);</a:t>
            </a:r>
          </a:p>
          <a:p>
            <a:pPr marL="57150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7150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7150" indent="0">
              <a:buNone/>
            </a:pPr>
            <a:endParaRPr lang="en-CA" sz="2000" dirty="0"/>
          </a:p>
          <a:p>
            <a:pPr marL="57150" indent="0">
              <a:buNone/>
            </a:pPr>
            <a:endParaRPr lang="en-CA" sz="2000" dirty="0"/>
          </a:p>
          <a:p>
            <a:pPr marL="57150" indent="0">
              <a:buNone/>
            </a:pPr>
            <a:r>
              <a:rPr lang="en-CA" sz="2000" b="1" dirty="0"/>
              <a:t>output to console</a:t>
            </a:r>
          </a:p>
          <a:p>
            <a:pPr marL="57150" indent="0">
              <a:buNone/>
            </a:pPr>
            <a:endParaRPr lang="en-CA" sz="2000" dirty="0"/>
          </a:p>
          <a:p>
            <a:pPr marL="57150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data;</a:t>
            </a:r>
          </a:p>
          <a:p>
            <a:pPr marL="57150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cout.put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936460" y="1219200"/>
            <a:ext cx="396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FontTx/>
              <a:buNone/>
            </a:pPr>
            <a:r>
              <a:rPr lang="en-CA" sz="2000" b="1" kern="0" dirty="0"/>
              <a:t>input from file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read;</a:t>
            </a:r>
          </a:p>
          <a:p>
            <a:pPr marL="57150" indent="0">
              <a:buFontTx/>
              <a:buNone/>
            </a:pP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read &gt;&gt; data;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(read, data);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read.get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read.get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7150" indent="0">
              <a:buFontTx/>
              <a:buNone/>
            </a:pPr>
            <a:endParaRPr lang="en-CA" sz="2000" kern="0" dirty="0"/>
          </a:p>
          <a:p>
            <a:pPr marL="57150" indent="0">
              <a:buFontTx/>
              <a:buNone/>
            </a:pPr>
            <a:endParaRPr lang="en-CA" sz="2000" kern="0" dirty="0"/>
          </a:p>
          <a:p>
            <a:pPr marL="57150" indent="0">
              <a:buFontTx/>
              <a:buNone/>
            </a:pPr>
            <a:r>
              <a:rPr lang="en-CA" sz="2000" b="1" kern="0" dirty="0"/>
              <a:t>output to file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write;</a:t>
            </a:r>
          </a:p>
          <a:p>
            <a:pPr marL="57150" indent="0">
              <a:buFontTx/>
              <a:buNone/>
            </a:pP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write &lt;&lt; data;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write.put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784496" y="1219201"/>
            <a:ext cx="4204305" cy="464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FontTx/>
              <a:buNone/>
            </a:pPr>
            <a:r>
              <a:rPr lang="en-CA" sz="2000" b="1" kern="0" dirty="0"/>
              <a:t>input from </a:t>
            </a:r>
            <a:r>
              <a:rPr lang="en-CA" sz="2000" b="1" kern="0" dirty="0" err="1"/>
              <a:t>stringstream</a:t>
            </a:r>
            <a:endParaRPr lang="en-CA" sz="2000" b="1" kern="0" dirty="0"/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data;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data);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inss.get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inss.get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7150" indent="0">
              <a:buFontTx/>
              <a:buNone/>
            </a:pPr>
            <a:endParaRPr lang="en-CA" sz="2000" kern="0" dirty="0"/>
          </a:p>
          <a:p>
            <a:pPr marL="57150" indent="0">
              <a:buFontTx/>
              <a:buNone/>
            </a:pPr>
            <a:endParaRPr lang="en-CA" sz="2000" b="1" kern="0" dirty="0"/>
          </a:p>
          <a:p>
            <a:pPr marL="57150" indent="0">
              <a:buFontTx/>
              <a:buNone/>
            </a:pPr>
            <a:r>
              <a:rPr lang="en-CA" sz="2000" b="1" kern="0" dirty="0"/>
              <a:t>output to </a:t>
            </a:r>
            <a:r>
              <a:rPr lang="en-CA" sz="2000" b="1" kern="0" dirty="0" err="1"/>
              <a:t>stringstream</a:t>
            </a:r>
            <a:endParaRPr lang="en-CA" sz="2000" b="1" kern="0" dirty="0"/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ostringstream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outss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outss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data;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outss.put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7150" indent="0">
              <a:buFontTx/>
              <a:buNone/>
            </a:pPr>
            <a:endParaRPr lang="en-CA" sz="2000" kern="0" dirty="0"/>
          </a:p>
          <a:p>
            <a:pPr marL="57150" indent="0">
              <a:buFontTx/>
              <a:buNone/>
            </a:pPr>
            <a:endParaRPr lang="en-CA" sz="2000" kern="0" dirty="0"/>
          </a:p>
        </p:txBody>
      </p:sp>
    </p:spTree>
    <p:extLst>
      <p:ext uri="{BB962C8B-B14F-4D97-AF65-F5344CB8AC3E}">
        <p14:creationId xmlns:p14="http://schemas.microsoft.com/office/powerpoint/2010/main" val="336258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401762"/>
          </a:xfrm>
        </p:spPr>
        <p:txBody>
          <a:bodyPr/>
          <a:lstStyle/>
          <a:p>
            <a:r>
              <a:rPr lang="en-CA" dirty="0"/>
              <a:t>Output using </a:t>
            </a:r>
            <a:r>
              <a:rPr lang="en-CA" dirty="0" err="1"/>
              <a:t>cout</a:t>
            </a:r>
            <a:br>
              <a:rPr lang="en-CA" dirty="0"/>
            </a:br>
            <a:r>
              <a:rPr lang="en-CA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CA" sz="2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CA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CA" sz="2400" b="0" dirty="0">
                <a:effectLst/>
              </a:rPr>
            </a:br>
            <a:r>
              <a:rPr lang="en-CA" sz="1400" b="0" dirty="0">
                <a:effectLst/>
                <a:hlinkClick r:id="rId2"/>
              </a:rPr>
              <a:t>http://www.cplusplus.com/reference/ostream/ostream/operator%3C%3C/</a:t>
            </a:r>
            <a:endParaRPr lang="en-CA" sz="1400" b="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920"/>
            <a:ext cx="10972800" cy="4434681"/>
          </a:xfrm>
        </p:spPr>
        <p:txBody>
          <a:bodyPr/>
          <a:lstStyle/>
          <a:p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2000" dirty="0"/>
              <a:t>provides a global output stream object:</a:t>
            </a:r>
          </a:p>
          <a:p>
            <a:pPr lvl="1"/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2000" dirty="0"/>
              <a:t>	 </a:t>
            </a:r>
          </a:p>
          <a:p>
            <a:pPr lvl="1"/>
            <a:r>
              <a:rPr lang="en-CA" sz="2000" dirty="0"/>
              <a:t>means “console output”, pronounced </a:t>
            </a:r>
            <a:r>
              <a:rPr lang="en-CA" sz="2000" i="1" dirty="0"/>
              <a:t>see-out</a:t>
            </a:r>
          </a:p>
          <a:p>
            <a:r>
              <a:rPr lang="en-CA" sz="2000" dirty="0"/>
              <a:t>Data is “streamed” from an expression and inserted into the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2000" dirty="0"/>
              <a:t> object for display on the console  </a:t>
            </a:r>
          </a:p>
          <a:p>
            <a:r>
              <a:rPr lang="en-CA" sz="2000" dirty="0"/>
              <a:t>Example: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 World” &lt;&lt;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2000" dirty="0"/>
              <a:t>the “stream insertion operator” &lt;&lt; writes the expression to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2000" dirty="0"/>
              <a:t> displays the expression on the console</a:t>
            </a:r>
          </a:p>
          <a:p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2000" dirty="0"/>
              <a:t> (end-line) is an </a:t>
            </a:r>
            <a:r>
              <a:rPr lang="en-CA" sz="2000" dirty="0" err="1"/>
              <a:t>iostream</a:t>
            </a:r>
            <a:r>
              <a:rPr lang="en-CA" sz="2000" dirty="0"/>
              <a:t> function (manipulator) which:</a:t>
            </a:r>
          </a:p>
          <a:p>
            <a:pPr lvl="1"/>
            <a:r>
              <a:rPr lang="en-CA" sz="2000" dirty="0"/>
              <a:t>Inserts a new line character</a:t>
            </a:r>
          </a:p>
          <a:p>
            <a:pPr lvl="1"/>
            <a:r>
              <a:rPr lang="en-CA" sz="2000" dirty="0"/>
              <a:t>Flushes the stream, if the stream is buffered</a:t>
            </a:r>
          </a:p>
        </p:txBody>
      </p:sp>
    </p:spTree>
    <p:extLst>
      <p:ext uri="{BB962C8B-B14F-4D97-AF65-F5344CB8AC3E}">
        <p14:creationId xmlns:p14="http://schemas.microsoft.com/office/powerpoint/2010/main" val="1370168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CA" dirty="0"/>
              <a:t>operator &lt;&lt;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464800" cy="5257800"/>
          </a:xfrm>
        </p:spPr>
        <p:txBody>
          <a:bodyPr/>
          <a:lstStyle/>
          <a:p>
            <a:r>
              <a:rPr lang="en-CA" sz="1800" dirty="0"/>
              <a:t>Insertion operator (&lt;&lt;) is an overloaded non-member function</a:t>
            </a:r>
          </a:p>
          <a:p>
            <a:r>
              <a:rPr lang="en-CA" sz="1800" dirty="0"/>
              <a:t>Here is the function:</a:t>
            </a:r>
          </a:p>
          <a:p>
            <a:pPr marL="0" indent="0">
              <a:buNone/>
            </a:pPr>
            <a:endParaRPr lang="en-CA" sz="800" dirty="0"/>
          </a:p>
          <a:p>
            <a:pPr marL="800100" lvl="2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operator&lt;&lt;(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push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stream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buFontTx/>
              <a:buChar char="•"/>
            </a:pPr>
            <a:r>
              <a:rPr lang="en-CA" sz="1800" dirty="0"/>
              <a:t>Assume:	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CA" sz="1800" dirty="0">
                <a:solidFill>
                  <a:srgbClr val="00B050"/>
                </a:solidFill>
                <a:cs typeface="Courier New" panose="02070309020205020404" pitchFamily="49" charset="0"/>
              </a:rPr>
              <a:t>     ”</a:t>
            </a:r>
            <a:r>
              <a:rPr lang="en-CA" sz="1800" dirty="0">
                <a:solidFill>
                  <a:srgbClr val="00B050"/>
                </a:solidFill>
              </a:rPr>
              <a:t>&lt;&lt;” calls the “operator &lt;&lt;” function</a:t>
            </a:r>
            <a:endParaRPr lang="en-CA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800" dirty="0"/>
              <a:t>Here is how the function works: </a:t>
            </a:r>
          </a:p>
          <a:p>
            <a:pPr lvl="1"/>
            <a:r>
              <a:rPr lang="en-CA" sz="1800" dirty="0"/>
              <a:t>Inserts a char sequence from an object source</a:t>
            </a:r>
          </a:p>
          <a:p>
            <a:pPr lvl="1"/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CA" sz="1800" dirty="0"/>
              <a:t> return type permits chaining, for example:</a:t>
            </a:r>
            <a:br>
              <a:rPr lang="en-CA" sz="1800" dirty="0"/>
            </a:br>
            <a:r>
              <a:rPr lang="en-CA" sz="2000" dirty="0"/>
              <a:t>	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j &lt;&lt; k; </a:t>
            </a:r>
            <a:endParaRPr lang="en-CA" sz="1600" dirty="0"/>
          </a:p>
          <a:p>
            <a:pPr marL="914400" lvl="2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j) &lt;&lt; k); </a:t>
            </a:r>
          </a:p>
          <a:p>
            <a:pPr marL="914400" lvl="2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&lt;&lt; (operator &lt;&lt; (operator &lt;&lt;(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j), k);</a:t>
            </a:r>
          </a:p>
          <a:p>
            <a:pPr lvl="1"/>
            <a:r>
              <a:rPr lang="en-CA" sz="1800" dirty="0"/>
              <a:t>Returns data to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800" dirty="0"/>
              <a:t> </a:t>
            </a:r>
          </a:p>
          <a:p>
            <a:pPr lvl="1"/>
            <a:r>
              <a:rPr lang="en-CA" sz="1800" dirty="0"/>
              <a:t>Then data is inserted into the output stream and displayed on the console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2400" dirty="0"/>
          </a:p>
          <a:p>
            <a:pPr lvl="1"/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1625600" y="1698170"/>
            <a:ext cx="86360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2607" y="4419600"/>
            <a:ext cx="93472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67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095"/>
            <a:ext cx="10972800" cy="1143000"/>
          </a:xfrm>
        </p:spPr>
        <p:txBody>
          <a:bodyPr/>
          <a:lstStyle/>
          <a:p>
            <a:r>
              <a:rPr lang="en-CA" dirty="0"/>
              <a:t>Formatting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10972800" cy="5065713"/>
          </a:xfrm>
        </p:spPr>
        <p:txBody>
          <a:bodyPr/>
          <a:lstStyle/>
          <a:p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2000" dirty="0"/>
              <a:t> provides ways to format data as it is being displayed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Examples, using stream manipulators: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//display 34.789 in a field of 9 spaces with 2 decimal places of precision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"[" &lt;&lt; fixed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(9) &lt;&lt; 34.789 &lt;&lt; "]\n";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//display 7.0 in a field of 8 spaces with 3 decimal places of precision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"["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(8)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showpoint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7.0 &lt;&lt; "]\n";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//display the number 67 left justified in a field of seven spaces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"[" &lt;&lt; left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(7) &lt;&lt; 67 &lt;&lt; "]\n";</a:t>
            </a:r>
          </a:p>
          <a:p>
            <a:pPr marL="0" indent="0"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400" dirty="0">
                <a:cs typeface="Courier New" panose="02070309020205020404" pitchFamily="49" charset="0"/>
              </a:rPr>
              <a:t>Output:</a:t>
            </a:r>
            <a:endParaRPr lang="en-CA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981" r="42261"/>
          <a:stretch/>
        </p:blipFill>
        <p:spPr>
          <a:xfrm>
            <a:off x="1173480" y="4419600"/>
            <a:ext cx="9845041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69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CA" dirty="0"/>
              <a:t>Manipulators</a:t>
            </a:r>
            <a:br>
              <a:rPr lang="en-CA" dirty="0"/>
            </a:br>
            <a:r>
              <a:rPr lang="en-CA" sz="1600" b="0" dirty="0">
                <a:effectLst/>
                <a:hlinkClick r:id="rId2"/>
              </a:rPr>
              <a:t>http://en.cppreference.com/w/cpp/io/manip</a:t>
            </a:r>
            <a:endParaRPr lang="en-CA" b="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4985"/>
            <a:ext cx="10928824" cy="1219200"/>
          </a:xfrm>
        </p:spPr>
        <p:txBody>
          <a:bodyPr/>
          <a:lstStyle/>
          <a:p>
            <a:r>
              <a:rPr lang="en-CA" sz="2000" dirty="0"/>
              <a:t>Manipulators are objects or functions that make it possible to control </a:t>
            </a:r>
            <a:r>
              <a:rPr lang="en-CA" sz="2000" dirty="0" err="1"/>
              <a:t>iostreams</a:t>
            </a:r>
            <a:r>
              <a:rPr lang="en-CA" sz="2000" dirty="0"/>
              <a:t> using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&gt;&gt; </a:t>
            </a:r>
            <a:r>
              <a:rPr lang="en-CA" sz="2000" dirty="0"/>
              <a:t>or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&lt;&lt;</a:t>
            </a:r>
          </a:p>
          <a:p>
            <a:r>
              <a:rPr lang="en-CA" sz="2000" dirty="0"/>
              <a:t>Manipulators make a persistent change to the format state</a:t>
            </a:r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pPr lvl="1"/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2009-20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E1BC-2F92-4C0E-A1BD-70E1591E94A0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66058" y="2506171"/>
            <a:ext cx="5386917" cy="48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CA" sz="2000" b="1" kern="0" dirty="0"/>
              <a:t>&lt;</a:t>
            </a:r>
            <a:r>
              <a:rPr lang="en-CA" sz="2000" b="1" kern="0" dirty="0" err="1"/>
              <a:t>iostream</a:t>
            </a:r>
            <a:r>
              <a:rPr lang="en-CA" sz="2000" b="1" kern="0" dirty="0"/>
              <a:t>&gt; manipulators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66058" y="2956072"/>
            <a:ext cx="6390301" cy="284623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boolalpha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>
                <a:cs typeface="Courier New" panose="02070309020205020404" pitchFamily="49" charset="0"/>
              </a:rPr>
              <a:t>and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noboolalpha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showbase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>
                <a:cs typeface="Courier New" panose="02070309020205020404" pitchFamily="49" charset="0"/>
              </a:rPr>
              <a:t>and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noshowbase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showpoint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>
                <a:cs typeface="Courier New" panose="02070309020205020404" pitchFamily="49" charset="0"/>
              </a:rPr>
              <a:t>and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noshowpoint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uppercase </a:t>
            </a:r>
            <a:r>
              <a:rPr lang="en-CA" sz="1600" kern="0" dirty="0">
                <a:cs typeface="Courier New" panose="02070309020205020404" pitchFamily="49" charset="0"/>
              </a:rPr>
              <a:t>and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nouppercase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hex,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CA" sz="1600" ker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fixed, scientific,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hexfloat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right, internal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skipws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>
                <a:cs typeface="Courier New" panose="02070309020205020404" pitchFamily="49" charset="0"/>
              </a:rPr>
              <a:t>and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noskipws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1800" kern="0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267642" y="2506172"/>
            <a:ext cx="4474633" cy="5379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CA" sz="2000" b="1" kern="0" dirty="0"/>
              <a:t>&lt;</a:t>
            </a:r>
            <a:r>
              <a:rPr lang="en-CA" sz="2000" b="1" kern="0" dirty="0" err="1"/>
              <a:t>iomanip</a:t>
            </a:r>
            <a:r>
              <a:rPr lang="en-CA" sz="2000" b="1" kern="0" dirty="0"/>
              <a:t>&gt; manipulators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7315200" y="2956073"/>
            <a:ext cx="4626043" cy="20923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setfill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setbase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put_money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put_time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CA" sz="1800" kern="0" dirty="0"/>
          </a:p>
        </p:txBody>
      </p:sp>
    </p:spTree>
    <p:extLst>
      <p:ext uri="{BB962C8B-B14F-4D97-AF65-F5344CB8AC3E}">
        <p14:creationId xmlns:p14="http://schemas.microsoft.com/office/powerpoint/2010/main" val="750497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7240"/>
            <a:ext cx="10972800" cy="868362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&lt;locale&gt;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603"/>
            <a:ext cx="10972800" cy="4760913"/>
          </a:xfrm>
        </p:spPr>
        <p:txBody>
          <a:bodyPr/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&lt;locale&gt;</a:t>
            </a:r>
            <a:r>
              <a:rPr lang="en-US" sz="2200" dirty="0"/>
              <a:t> library stores a set of features that are geographic location specific</a:t>
            </a:r>
          </a:p>
          <a:p>
            <a:r>
              <a:rPr lang="en-US" sz="2200" dirty="0"/>
              <a:t>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en-US" sz="2200" dirty="0"/>
              <a:t> object:</a:t>
            </a:r>
          </a:p>
          <a:p>
            <a:pPr lvl="1"/>
            <a:r>
              <a:rPr lang="en-US" sz="2000" dirty="0"/>
              <a:t>Can be used to access its associated facets in order to use its formatting features for numeric, monetary, and calendar data and for character classification</a:t>
            </a:r>
          </a:p>
          <a:p>
            <a:pPr lvl="1"/>
            <a:r>
              <a:rPr lang="en-US" sz="2000" dirty="0"/>
              <a:t>Can be “imbued” individually to specific stream objects</a:t>
            </a:r>
          </a:p>
          <a:p>
            <a:r>
              <a:rPr lang="en-US" sz="2200" dirty="0"/>
              <a:t>Example </a:t>
            </a:r>
            <a:r>
              <a:rPr lang="en-US" sz="1800" i="1" dirty="0"/>
              <a:t>(the following produces the output 3,256,689.44 in Canada)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962400"/>
            <a:ext cx="11367008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//Create a locale object with this locale’s formatting conventions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(“”);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//”imbue” your locale object to your output stream to apply formatting using the imbue() function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cout.imbue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//Format a value to include 2-decimal places and comma separator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put_money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(325668944);</a:t>
            </a:r>
          </a:p>
        </p:txBody>
      </p:sp>
    </p:spTree>
    <p:extLst>
      <p:ext uri="{BB962C8B-B14F-4D97-AF65-F5344CB8AC3E}">
        <p14:creationId xmlns:p14="http://schemas.microsoft.com/office/powerpoint/2010/main" val="4201498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31"/>
            <a:ext cx="10972800" cy="1430792"/>
          </a:xfrm>
        </p:spPr>
        <p:txBody>
          <a:bodyPr/>
          <a:lstStyle/>
          <a:p>
            <a:r>
              <a:rPr lang="en-CA" dirty="0"/>
              <a:t>Input using </a:t>
            </a:r>
            <a:r>
              <a:rPr lang="en-CA" dirty="0" err="1"/>
              <a:t>cin</a:t>
            </a:r>
            <a:br>
              <a:rPr lang="en-CA" dirty="0"/>
            </a:br>
            <a:r>
              <a:rPr lang="en-CA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CA" sz="2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CA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CA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0" dirty="0">
                <a:effectLst/>
                <a:hlinkClick r:id="rId2"/>
              </a:rPr>
              <a:t>http://www.cplusplus.com/reference/istream/istream/operator%3E%3E/</a:t>
            </a:r>
            <a:endParaRPr lang="en-CA" sz="1400" b="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4223"/>
            <a:ext cx="10972800" cy="4737977"/>
          </a:xfrm>
        </p:spPr>
        <p:txBody>
          <a:bodyPr/>
          <a:lstStyle/>
          <a:p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2000" dirty="0"/>
              <a:t>provides a global input stream object:</a:t>
            </a:r>
          </a:p>
          <a:p>
            <a:pPr lvl="1"/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endParaRPr lang="en-CA" sz="2000" dirty="0"/>
          </a:p>
          <a:p>
            <a:pPr lvl="1"/>
            <a:r>
              <a:rPr lang="en-CA" sz="2000" dirty="0"/>
              <a:t>means “console input”, pronounced </a:t>
            </a:r>
            <a:r>
              <a:rPr lang="en-CA" sz="2000" i="1" dirty="0"/>
              <a:t>see-in </a:t>
            </a:r>
          </a:p>
          <a:p>
            <a:pPr lvl="1"/>
            <a:r>
              <a:rPr lang="en-CA" sz="2000" dirty="0"/>
              <a:t>has external linkage and static duration</a:t>
            </a:r>
          </a:p>
          <a:p>
            <a:r>
              <a:rPr lang="en-CA" sz="2000" dirty="0"/>
              <a:t>Data is “streamed” from the console (keyboard) input and inserted into the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/>
              <a:t> object for extraction to variable(s)</a:t>
            </a:r>
          </a:p>
          <a:p>
            <a:r>
              <a:rPr lang="en-CA" sz="2000" dirty="0"/>
              <a:t>Example: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num1;</a:t>
            </a:r>
          </a:p>
          <a:p>
            <a:r>
              <a:rPr lang="en-CA" sz="2000" dirty="0"/>
              <a:t>The “stream extraction operator”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CA" sz="2000" dirty="0"/>
              <a:t> stores the data in variable(s)</a:t>
            </a:r>
          </a:p>
          <a:p>
            <a:r>
              <a:rPr lang="en-CA" sz="2000" dirty="0"/>
              <a:t>The extraction operator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CA" sz="2000" dirty="0"/>
              <a:t> is a set of non-member functions provided by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2000" dirty="0"/>
              <a:t>:</a:t>
            </a:r>
          </a:p>
          <a:p>
            <a:pPr marL="457200" lvl="1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operator&gt;&gt;(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&amp;, T &amp;)</a:t>
            </a:r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1223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06851"/>
              </p:ext>
            </p:extLst>
          </p:nvPr>
        </p:nvGraphicFramePr>
        <p:xfrm>
          <a:off x="637588" y="1466193"/>
          <a:ext cx="10871200" cy="5080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41256">
                  <a:extLst>
                    <a:ext uri="{9D8B030D-6E8A-4147-A177-3AD203B41FA5}">
                      <a16:colId xmlns:a16="http://schemas.microsoft.com/office/drawing/2014/main" val="2314984316"/>
                    </a:ext>
                  </a:extLst>
                </a:gridCol>
                <a:gridCol w="7929944">
                  <a:extLst>
                    <a:ext uri="{9D8B030D-6E8A-4147-A177-3AD203B41FA5}">
                      <a16:colId xmlns:a16="http://schemas.microsoft.com/office/drawing/2014/main" val="2572730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90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strlen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(s1)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Returns the length of the C-string, not including the null terminator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94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strcat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(s1, s2)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void function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appends the contents of s2 to s1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3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strcpy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(s1, s2)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void function copies the contents of s2 to s1 (i.e. </a:t>
                      </a:r>
                      <a:r>
                        <a:rPr lang="en-US" sz="1600" u="sng" dirty="0">
                          <a:solidFill>
                            <a:schemeClr val="tx1"/>
                          </a:solidFill>
                        </a:rPr>
                        <a:t>overwrites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it)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07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strncat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(s1, s2, n)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void function appends at most “n” number of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characters from s2 to s1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96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strncpy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(s1, s2, n)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Void function copies at most “n” number of characters from s2 to s1</a:t>
                      </a:r>
                    </a:p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If n &lt;= s2 length, the null terminator is not appended to s1</a:t>
                      </a:r>
                    </a:p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If n &gt; s2 length, s1 is padded with ‘\0’ characters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33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strcmp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(s1, s2)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Returns an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based on the comparison of s2 to s1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If s1 = s2, returns 0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If s2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is “greater” than s1, returns a value &lt; 0</a:t>
                      </a:r>
                    </a:p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If s2 is “less” than s1, returns a value &gt; 0</a:t>
                      </a:r>
                    </a:p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This is “alphabetically” or “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lexicographically” less/greater, and really only means anything with “Latin” languages (English, etc.)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70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strstr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(s1, s2)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Searches for the first occurrence of s2 in s1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Returns a pointer to s2,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if found</a:t>
                      </a:r>
                    </a:p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Otherwise, returns NULL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97831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675104" y="68996"/>
            <a:ext cx="11379200" cy="82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CA" dirty="0">
                <a:solidFill>
                  <a:schemeClr val="tx1"/>
                </a:solidFill>
              </a:rPr>
              <a:t>C-string Functions &lt;</a:t>
            </a:r>
            <a:r>
              <a:rPr lang="en-CA" dirty="0" err="1">
                <a:solidFill>
                  <a:schemeClr val="tx1"/>
                </a:solidFill>
              </a:rPr>
              <a:t>cstring</a:t>
            </a:r>
            <a:r>
              <a:rPr lang="en-CA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671" y="897036"/>
            <a:ext cx="1076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C-string functions accept a C-string or a pointer to a C-string as an argument.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306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CA" dirty="0"/>
              <a:t>operator 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914400"/>
            <a:ext cx="10464800" cy="5334000"/>
          </a:xfrm>
        </p:spPr>
        <p:txBody>
          <a:bodyPr/>
          <a:lstStyle/>
          <a:p>
            <a:r>
              <a:rPr lang="en-CA" sz="2000" dirty="0"/>
              <a:t>Extraction operator 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CA" sz="2000" dirty="0"/>
              <a:t>) is an overloaded member function from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2000" dirty="0"/>
              <a:t>class</a:t>
            </a:r>
          </a:p>
          <a:p>
            <a:r>
              <a:rPr lang="en-CA" sz="2000" dirty="0"/>
              <a:t>Here is the function:</a:t>
            </a:r>
          </a:p>
          <a:p>
            <a:pPr marL="0" indent="0">
              <a:buNone/>
            </a:pPr>
            <a:endParaRPr lang="en-CA" sz="800" dirty="0"/>
          </a:p>
          <a:p>
            <a:pPr marL="800100" lvl="2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operator&gt;&gt;(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is,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read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stream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is;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buFontTx/>
              <a:buChar char="•"/>
            </a:pPr>
            <a:r>
              <a:rPr lang="en-CA" sz="2000" dirty="0"/>
              <a:t>Assume:	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CA" sz="1800" dirty="0">
                <a:solidFill>
                  <a:srgbClr val="00B050"/>
                </a:solidFill>
                <a:cs typeface="Courier New" panose="02070309020205020404" pitchFamily="49" charset="0"/>
              </a:rPr>
              <a:t>      ”</a:t>
            </a:r>
            <a:r>
              <a:rPr lang="en-CA" sz="1800" dirty="0">
                <a:solidFill>
                  <a:srgbClr val="00B050"/>
                </a:solidFill>
              </a:rPr>
              <a:t>&gt;&gt;” calls the “operator &gt;&gt;” functio</a:t>
            </a:r>
            <a:r>
              <a:rPr lang="en-CA" sz="2000" dirty="0">
                <a:solidFill>
                  <a:srgbClr val="00B050"/>
                </a:solidFill>
              </a:rPr>
              <a:t>n</a:t>
            </a:r>
            <a:endParaRPr lang="en-CA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000" dirty="0"/>
              <a:t>Here is how the function works: </a:t>
            </a:r>
          </a:p>
          <a:p>
            <a:pPr lvl="1"/>
            <a:r>
              <a:rPr lang="en-CA" sz="1800" dirty="0"/>
              <a:t>Extracts and parses a char sequence from the source stream</a:t>
            </a:r>
          </a:p>
          <a:p>
            <a:pPr lvl="1"/>
            <a:r>
              <a:rPr lang="en-CA" sz="1800" dirty="0"/>
              <a:t>Returns data to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800" dirty="0"/>
              <a:t> and directly stores data in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sz="1800" dirty="0"/>
              <a:t>Ignores any leading whitespace in the stream</a:t>
            </a:r>
          </a:p>
          <a:p>
            <a:pPr lvl="1"/>
            <a:r>
              <a:rPr lang="en-CA" sz="1800" dirty="0"/>
              <a:t>Leaves any leftover characters and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‘\n’</a:t>
            </a:r>
            <a:r>
              <a:rPr lang="en-CA" sz="1800" dirty="0"/>
              <a:t> in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sz="1800" dirty="0">
                <a:cs typeface="Courier New" panose="02070309020205020404" pitchFamily="49" charset="0"/>
              </a:rPr>
              <a:t>You can chain inputs of varying types</a:t>
            </a:r>
          </a:p>
          <a:p>
            <a:pPr marL="914400" lvl="2" indent="0">
              <a:buNone/>
            </a:pP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j &gt;&gt; k;</a:t>
            </a:r>
          </a:p>
          <a:p>
            <a:endParaRPr lang="en-CA" sz="2400" dirty="0"/>
          </a:p>
          <a:p>
            <a:endParaRPr lang="en-CA" sz="2400" dirty="0"/>
          </a:p>
          <a:p>
            <a:pPr lvl="1"/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1524000" y="2024742"/>
            <a:ext cx="85344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7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63" y="28074"/>
            <a:ext cx="10972800" cy="1067754"/>
          </a:xfrm>
        </p:spPr>
        <p:txBody>
          <a:bodyPr/>
          <a:lstStyle/>
          <a:p>
            <a:r>
              <a:rPr lang="en-CA" dirty="0"/>
              <a:t>Getting Input, using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463" y="990599"/>
            <a:ext cx="10972800" cy="5370513"/>
          </a:xfrm>
        </p:spPr>
        <p:txBody>
          <a:bodyPr/>
          <a:lstStyle/>
          <a:p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CA" sz="2000" dirty="0"/>
              <a:t>passes over any </a:t>
            </a:r>
            <a:r>
              <a:rPr lang="en-CA" sz="2000" b="1" i="1" dirty="0"/>
              <a:t>leading</a:t>
            </a:r>
            <a:r>
              <a:rPr lang="en-CA" sz="2000" dirty="0"/>
              <a:t> whitespace (spaces, tabs, or </a:t>
            </a:r>
            <a:r>
              <a:rPr lang="en-CA" sz="2000" dirty="0" err="1"/>
              <a:t>endlines</a:t>
            </a:r>
            <a:r>
              <a:rPr lang="en-CA" sz="2000" dirty="0"/>
              <a:t>) until it comes to the first character</a:t>
            </a:r>
          </a:p>
          <a:p>
            <a:r>
              <a:rPr lang="en-CA" sz="2000" dirty="0"/>
              <a:t>Then it starts reading until it gets to the next incompatible character (e.g. non-digit terminates reading an </a:t>
            </a:r>
            <a:r>
              <a:rPr lang="en-CA" sz="2000" dirty="0" err="1"/>
              <a:t>int</a:t>
            </a:r>
            <a:r>
              <a:rPr lang="en-CA" sz="2000" dirty="0"/>
              <a:t>, whitespace terminates reading a string), leaving the terminating character in the stream object, including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‘\n’</a:t>
            </a:r>
          </a:p>
          <a:p>
            <a:r>
              <a:rPr lang="en-CA" sz="2000" dirty="0"/>
              <a:t>The next input resumes with the previous terminating character</a:t>
            </a:r>
          </a:p>
          <a:p>
            <a:r>
              <a:rPr lang="en-CA" sz="2000" dirty="0"/>
              <a:t>Example:</a:t>
            </a:r>
          </a:p>
          <a:p>
            <a:pPr marL="800100" lvl="2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your name: “;</a:t>
            </a:r>
          </a:p>
          <a:p>
            <a:pPr marL="800100" lvl="2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pPr marL="800100" lvl="2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your city; “</a:t>
            </a:r>
          </a:p>
          <a:p>
            <a:pPr marL="800100" lvl="2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city;</a:t>
            </a:r>
          </a:p>
          <a:p>
            <a:pPr marL="800100" lvl="2" indent="0">
              <a:buNone/>
            </a:pPr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Input:	Thomas Irving&lt;Enter&gt;</a:t>
            </a:r>
          </a:p>
          <a:p>
            <a:pPr marL="800100" lvl="2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Result:	name </a:t>
            </a:r>
            <a:r>
              <a:rPr lang="en-CA" sz="1800" dirty="0">
                <a:cs typeface="Courier New" panose="02070309020205020404" pitchFamily="49" charset="0"/>
              </a:rPr>
              <a:t>now stores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“Thomas”</a:t>
            </a:r>
          </a:p>
          <a:p>
            <a:pPr marL="800100" lvl="2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city </a:t>
            </a:r>
            <a:r>
              <a:rPr lang="en-CA" sz="1800" dirty="0">
                <a:cs typeface="Courier New" panose="02070309020205020404" pitchFamily="49" charset="0"/>
              </a:rPr>
              <a:t>now stores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“Irving”</a:t>
            </a:r>
          </a:p>
        </p:txBody>
      </p:sp>
    </p:spTree>
    <p:extLst>
      <p:ext uri="{BB962C8B-B14F-4D97-AF65-F5344CB8AC3E}">
        <p14:creationId xmlns:p14="http://schemas.microsoft.com/office/powerpoint/2010/main" val="683728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63" y="28074"/>
            <a:ext cx="10972800" cy="1143000"/>
          </a:xfrm>
        </p:spPr>
        <p:txBody>
          <a:bodyPr/>
          <a:lstStyle/>
          <a:p>
            <a:r>
              <a:rPr lang="en-CA" sz="4000" dirty="0"/>
              <a:t>Getting Input, using </a:t>
            </a:r>
            <a:r>
              <a:rPr lang="en-CA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5828"/>
            <a:ext cx="10972800" cy="5304972"/>
          </a:xfrm>
        </p:spPr>
        <p:txBody>
          <a:bodyPr/>
          <a:lstStyle/>
          <a:p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1800" dirty="0"/>
              <a:t>reads characters from the stream into a string up to and excluding the delimiter, including leading and embedded spaces, and stores it in a string object</a:t>
            </a:r>
          </a:p>
          <a:p>
            <a:r>
              <a:rPr lang="en-CA" sz="1800" dirty="0"/>
              <a:t>The delimiter is not stored in the string and is removed from the stream</a:t>
            </a:r>
          </a:p>
          <a:p>
            <a:r>
              <a:rPr lang="en-CA" sz="1800" dirty="0"/>
              <a:t>The default delimiter is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‘\n’</a:t>
            </a:r>
          </a:p>
          <a:p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1800" dirty="0"/>
              <a:t>takes this format: 	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input);</a:t>
            </a:r>
          </a:p>
          <a:p>
            <a:pPr lvl="1"/>
            <a:r>
              <a:rPr lang="en-CA" sz="1800" dirty="0">
                <a:cs typeface="Courier New" panose="02070309020205020404" pitchFamily="49" charset="0"/>
              </a:rPr>
              <a:t>Where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800" dirty="0">
                <a:cs typeface="Courier New" panose="02070309020205020404" pitchFamily="49" charset="0"/>
              </a:rPr>
              <a:t> is the input stream object and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800" dirty="0">
                <a:cs typeface="Courier New" panose="02070309020205020404" pitchFamily="49" charset="0"/>
              </a:rPr>
              <a:t> is the string object receiving the input and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‘\n’ </a:t>
            </a:r>
            <a:r>
              <a:rPr lang="en-CA" sz="1800" dirty="0">
                <a:cs typeface="Courier New" panose="02070309020205020404" pitchFamily="49" charset="0"/>
              </a:rPr>
              <a:t>is the delimiter which is not stored and is removed from the stream</a:t>
            </a:r>
            <a:endParaRPr lang="en-CA" sz="1800" dirty="0"/>
          </a:p>
          <a:p>
            <a:r>
              <a:rPr lang="en-CA" sz="1800" dirty="0"/>
              <a:t>Example:</a:t>
            </a:r>
          </a:p>
          <a:p>
            <a:pPr marL="800100" lvl="2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your name: “;</a:t>
            </a:r>
          </a:p>
          <a:p>
            <a:pPr marL="800100" lvl="2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name);</a:t>
            </a:r>
          </a:p>
          <a:p>
            <a:pPr marL="800100" lvl="2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your city; “</a:t>
            </a:r>
          </a:p>
          <a:p>
            <a:pPr marL="800100" lvl="2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city);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Input:	Thomas Irving&lt;Enter&gt;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St. Thomas&lt;Enter&gt;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Result:	Name now stores “Thomas Irving”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City now stores “St. Thomas”</a:t>
            </a:r>
          </a:p>
        </p:txBody>
      </p:sp>
    </p:spTree>
    <p:extLst>
      <p:ext uri="{BB962C8B-B14F-4D97-AF65-F5344CB8AC3E}">
        <p14:creationId xmlns:p14="http://schemas.microsoft.com/office/powerpoint/2010/main" val="3707766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63" y="28074"/>
            <a:ext cx="10972800" cy="1143000"/>
          </a:xfrm>
        </p:spPr>
        <p:txBody>
          <a:bodyPr/>
          <a:lstStyle/>
          <a:p>
            <a:r>
              <a:rPr lang="en-CA" sz="4000" dirty="0"/>
              <a:t>Getting Input, using </a:t>
            </a:r>
            <a:r>
              <a:rPr lang="en-CA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5828"/>
            <a:ext cx="10972800" cy="5304972"/>
          </a:xfrm>
        </p:spPr>
        <p:txBody>
          <a:bodyPr/>
          <a:lstStyle/>
          <a:p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000" dirty="0">
                <a:cs typeface="Courier New" panose="02070309020205020404" pitchFamily="49" charset="0"/>
              </a:rPr>
              <a:t>can also take this format:</a:t>
            </a:r>
          </a:p>
          <a:p>
            <a:pPr marL="0" indent="0">
              <a:buNone/>
            </a:pPr>
            <a:r>
              <a:rPr lang="en-CA" sz="2000" dirty="0"/>
              <a:t> 	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input, delimiter);</a:t>
            </a:r>
          </a:p>
          <a:p>
            <a:r>
              <a:rPr lang="en-CA" sz="2000" dirty="0">
                <a:cs typeface="Courier New" panose="02070309020205020404" pitchFamily="49" charset="0"/>
              </a:rPr>
              <a:t>Example:</a:t>
            </a:r>
          </a:p>
          <a:p>
            <a:pPr marL="457200" lvl="1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city, ‘n’);</a:t>
            </a:r>
          </a:p>
          <a:p>
            <a:pPr marL="400050"/>
            <a:r>
              <a:rPr lang="en-CA" sz="2000" dirty="0">
                <a:cs typeface="Courier New" panose="02070309020205020404" pitchFamily="49" charset="0"/>
              </a:rPr>
              <a:t>Where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>
                <a:cs typeface="Courier New" panose="02070309020205020404" pitchFamily="49" charset="0"/>
              </a:rPr>
              <a:t> is the input stream object and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n-CA" sz="2000" dirty="0">
                <a:cs typeface="Courier New" panose="02070309020205020404" pitchFamily="49" charset="0"/>
              </a:rPr>
              <a:t> is the string object receiving the input and ‘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CA" sz="2000" dirty="0">
                <a:cs typeface="Courier New" panose="02070309020205020404" pitchFamily="49" charset="0"/>
              </a:rPr>
              <a:t>’ is the delimiter which is not stored and is removed from the stream</a:t>
            </a:r>
            <a:endParaRPr lang="en-CA" sz="2000" dirty="0"/>
          </a:p>
          <a:p>
            <a:r>
              <a:rPr lang="en-CA" sz="2000" dirty="0"/>
              <a:t>Example:</a:t>
            </a:r>
          </a:p>
          <a:p>
            <a:pPr marL="800100" lvl="2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your city: “;</a:t>
            </a:r>
          </a:p>
          <a:p>
            <a:pPr marL="800100" lvl="2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city, ‘n’);</a:t>
            </a:r>
          </a:p>
          <a:p>
            <a:pPr marL="800100" lvl="2" indent="0">
              <a:buNone/>
            </a:pPr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Input:		St. Thomas, Ontario&lt;Enter&gt;		</a:t>
            </a:r>
          </a:p>
          <a:p>
            <a:pPr marL="800100" lvl="2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Result:		city </a:t>
            </a:r>
            <a:r>
              <a:rPr lang="en-CA" sz="1800" dirty="0">
                <a:cs typeface="Courier New" panose="02070309020205020404" pitchFamily="49" charset="0"/>
              </a:rPr>
              <a:t>now stores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“St. Thomas, O”</a:t>
            </a:r>
          </a:p>
          <a:p>
            <a:pPr marL="800100" lvl="2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tario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CA" sz="1800" dirty="0">
                <a:cs typeface="Courier New" panose="02070309020205020404" pitchFamily="49" charset="0"/>
              </a:rPr>
              <a:t>is left in the stream</a:t>
            </a:r>
          </a:p>
        </p:txBody>
      </p:sp>
    </p:spTree>
    <p:extLst>
      <p:ext uri="{BB962C8B-B14F-4D97-AF65-F5344CB8AC3E}">
        <p14:creationId xmlns:p14="http://schemas.microsoft.com/office/powerpoint/2010/main" val="3320175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32" y="0"/>
            <a:ext cx="12002169" cy="1143000"/>
          </a:xfrm>
        </p:spPr>
        <p:txBody>
          <a:bodyPr/>
          <a:lstStyle/>
          <a:p>
            <a:r>
              <a:rPr lang="en-CA" sz="4000" dirty="0"/>
              <a:t>Getting Input, using </a:t>
            </a:r>
            <a:r>
              <a:rPr lang="en-CA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CA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94" y="957617"/>
            <a:ext cx="11766743" cy="5382419"/>
          </a:xfrm>
        </p:spPr>
        <p:txBody>
          <a:bodyPr/>
          <a:lstStyle/>
          <a:p>
            <a:r>
              <a:rPr lang="en-CA" sz="1800" b="1" dirty="0">
                <a:cs typeface="Courier New" panose="02070309020205020404" pitchFamily="49" charset="0"/>
              </a:rPr>
              <a:t>Recall:  	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name</a:t>
            </a:r>
          </a:p>
          <a:p>
            <a:pPr lvl="1"/>
            <a:r>
              <a:rPr lang="en-CA" sz="1600" dirty="0">
                <a:cs typeface="Courier New" panose="02070309020205020404" pitchFamily="49" charset="0"/>
              </a:rPr>
              <a:t>Ignores leading whitespace</a:t>
            </a:r>
          </a:p>
          <a:p>
            <a:pPr lvl="1"/>
            <a:r>
              <a:rPr lang="en-CA" sz="1600" dirty="0">
                <a:cs typeface="Courier New" panose="02070309020205020404" pitchFamily="49" charset="0"/>
              </a:rPr>
              <a:t>Reads characters until the next incompatible character</a:t>
            </a:r>
          </a:p>
          <a:p>
            <a:r>
              <a:rPr lang="en-CA" sz="1800" dirty="0">
                <a:cs typeface="Courier New" panose="02070309020205020404" pitchFamily="49" charset="0"/>
              </a:rPr>
              <a:t>Stores characters, leaving </a:t>
            </a:r>
            <a:r>
              <a:rPr lang="en-CA" sz="1800" dirty="0"/>
              <a:t>leftover characters in the stream object, including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‘\n’</a:t>
            </a:r>
          </a:p>
          <a:p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sz="1800" dirty="0"/>
              <a:t>can be used to control this problem</a:t>
            </a:r>
          </a:p>
          <a:p>
            <a:r>
              <a:rPr lang="en-CA" sz="1800" dirty="0"/>
              <a:t>General form:</a:t>
            </a:r>
            <a:r>
              <a:rPr lang="en-CA" sz="2000" dirty="0"/>
              <a:t>	</a:t>
            </a:r>
          </a:p>
          <a:p>
            <a:pPr lvl="1"/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c);</a:t>
            </a:r>
          </a:p>
          <a:p>
            <a:pPr lvl="1"/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CA" sz="1600" dirty="0"/>
              <a:t> is an integer, telling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600" dirty="0"/>
              <a:t> how many characters to skip, until the character 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A" sz="1600" dirty="0"/>
              <a:t> is encountered</a:t>
            </a:r>
          </a:p>
          <a:p>
            <a:r>
              <a:rPr lang="en-CA" sz="1800" dirty="0"/>
              <a:t>Example:</a:t>
            </a:r>
          </a:p>
          <a:p>
            <a:pPr marL="800100" lvl="2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//if no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skips only the next character </a:t>
            </a:r>
          </a:p>
          <a:p>
            <a:pPr marL="800100" lvl="2" indent="0">
              <a:buNone/>
            </a:pP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00100" lvl="2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//if two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skips 20 characters or until newline</a:t>
            </a:r>
          </a:p>
          <a:p>
            <a:pPr marL="800100" lvl="2" indent="0">
              <a:buNone/>
            </a:pP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(20, ‘\n’);	//skips</a:t>
            </a:r>
          </a:p>
          <a:p>
            <a:pPr marL="800100" lvl="2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//if one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skips up to 20 characters or before if EOF is encountered </a:t>
            </a:r>
          </a:p>
          <a:p>
            <a:pPr marL="800100" lvl="2" indent="0">
              <a:buNone/>
            </a:pP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(20);  </a:t>
            </a:r>
          </a:p>
        </p:txBody>
      </p:sp>
    </p:spTree>
    <p:extLst>
      <p:ext uri="{BB962C8B-B14F-4D97-AF65-F5344CB8AC3E}">
        <p14:creationId xmlns:p14="http://schemas.microsoft.com/office/powerpoint/2010/main" val="919824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63" y="28074"/>
            <a:ext cx="10972800" cy="962524"/>
          </a:xfrm>
        </p:spPr>
        <p:txBody>
          <a:bodyPr/>
          <a:lstStyle/>
          <a:p>
            <a:r>
              <a:rPr lang="en-CA" sz="4000" dirty="0"/>
              <a:t>Getting Input, using </a:t>
            </a:r>
            <a:r>
              <a:rPr lang="en-CA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462" y="838201"/>
            <a:ext cx="10972801" cy="5522913"/>
          </a:xfrm>
        </p:spPr>
        <p:txBody>
          <a:bodyPr/>
          <a:lstStyle/>
          <a:p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000" dirty="0"/>
              <a:t>reads a single character, including any leading whitespace or embedded whitespace characters and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‘\n’</a:t>
            </a:r>
          </a:p>
          <a:p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.get()</a:t>
            </a:r>
            <a:r>
              <a:rPr lang="en-CA" sz="2000" dirty="0"/>
              <a:t>is a member function of the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/>
              <a:t> object</a:t>
            </a:r>
          </a:p>
          <a:p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000" dirty="0">
                <a:cs typeface="Courier New" panose="02070309020205020404" pitchFamily="49" charset="0"/>
              </a:rPr>
              <a:t>can be used in one of two ways:</a:t>
            </a:r>
          </a:p>
          <a:p>
            <a:pPr lvl="1"/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	 </a:t>
            </a:r>
            <a:r>
              <a:rPr lang="en-CA" sz="1800" dirty="0">
                <a:cs typeface="Courier New" panose="02070309020205020404" pitchFamily="49" charset="0"/>
              </a:rPr>
              <a:t>or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000" dirty="0">
                <a:cs typeface="Courier New" panose="02070309020205020404" pitchFamily="49" charset="0"/>
              </a:rPr>
              <a:t>leaves any leftover input in the stream object, including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‘\n’</a:t>
            </a:r>
            <a:endParaRPr lang="en-CA" sz="2000" dirty="0"/>
          </a:p>
          <a:p>
            <a:r>
              <a:rPr lang="en-CA" sz="2000" dirty="0"/>
              <a:t>Example:</a:t>
            </a:r>
          </a:p>
          <a:p>
            <a:pPr marL="800100" lvl="2" indent="0">
              <a:buNone/>
            </a:pP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your first character: “;</a:t>
            </a:r>
          </a:p>
          <a:p>
            <a:pPr marL="800100" lvl="2" indent="0">
              <a:buNone/>
            </a:pP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(ch1);	</a:t>
            </a:r>
            <a:r>
              <a:rPr lang="en-C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//reads one character</a:t>
            </a:r>
          </a:p>
          <a:p>
            <a:pPr marL="800100" lvl="2" indent="0">
              <a:buNone/>
            </a:pP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C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//will </a:t>
            </a:r>
            <a:r>
              <a:rPr lang="en-CA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 the leftover character (‘\n’)</a:t>
            </a:r>
            <a:endParaRPr lang="en-CA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your second character: “;</a:t>
            </a:r>
          </a:p>
          <a:p>
            <a:pPr marL="800100" lvl="2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ch2 =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00100" lvl="2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Input:	A&lt;Enter&gt;	</a:t>
            </a:r>
            <a:r>
              <a:rPr lang="en-C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//&lt;Enter&gt; is skipped over</a:t>
            </a:r>
          </a:p>
          <a:p>
            <a:pPr marL="800100" lvl="2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B&lt;Enter&gt;</a:t>
            </a:r>
          </a:p>
          <a:p>
            <a:pPr marL="800100" lvl="2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Result:	ch1 stores ‘A’</a:t>
            </a:r>
          </a:p>
          <a:p>
            <a:pPr marL="800100" lvl="2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ch2 stores ‘B’ </a:t>
            </a:r>
            <a:r>
              <a:rPr lang="en-C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//&lt;Enter&gt; left in stream</a:t>
            </a:r>
          </a:p>
        </p:txBody>
      </p:sp>
    </p:spTree>
    <p:extLst>
      <p:ext uri="{BB962C8B-B14F-4D97-AF65-F5344CB8AC3E}">
        <p14:creationId xmlns:p14="http://schemas.microsoft.com/office/powerpoint/2010/main" val="2985220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93" y="3629"/>
            <a:ext cx="11507537" cy="962524"/>
          </a:xfrm>
        </p:spPr>
        <p:txBody>
          <a:bodyPr/>
          <a:lstStyle/>
          <a:p>
            <a:r>
              <a:rPr lang="en-CA" sz="4000" dirty="0"/>
              <a:t>Putting Back onto an Input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462" y="838201"/>
            <a:ext cx="10972801" cy="5522913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cs typeface="Courier New" panose="02070309020205020404" pitchFamily="49" charset="0"/>
              </a:rPr>
              <a:t>Sometimes you may read a character before you need it or you may want to peek at the next character in a stream.</a:t>
            </a:r>
          </a:p>
          <a:p>
            <a:pPr marL="0" indent="0">
              <a:buNone/>
            </a:pPr>
            <a:r>
              <a:rPr lang="en-CA" sz="2000" dirty="0">
                <a:cs typeface="Courier New" panose="02070309020205020404" pitchFamily="49" charset="0"/>
              </a:rPr>
              <a:t>The following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>
                <a:cs typeface="Courier New" panose="02070309020205020404" pitchFamily="49" charset="0"/>
              </a:rPr>
              <a:t> member functions will perform these operations on a character in a stream:</a:t>
            </a:r>
          </a:p>
          <a:p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cin.peek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1800" dirty="0">
                <a:cs typeface="Courier New" panose="02070309020205020404" pitchFamily="49" charset="0"/>
              </a:rPr>
              <a:t>returns a copy of the next character on the stream but does not remove it</a:t>
            </a:r>
          </a:p>
          <a:p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cin.unget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1800" dirty="0">
                <a:cs typeface="Courier New" panose="02070309020205020404" pitchFamily="49" charset="0"/>
              </a:rPr>
              <a:t>undo of the last get(), putting the character to the stream</a:t>
            </a:r>
          </a:p>
          <a:p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cin.putback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CA" sz="1800" dirty="0">
                <a:cs typeface="Courier New" panose="02070309020205020404" pitchFamily="49" charset="0"/>
              </a:rPr>
              <a:t>puts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CA" sz="1800" dirty="0">
                <a:cs typeface="Courier New" panose="02070309020205020404" pitchFamily="49" charset="0"/>
              </a:rPr>
              <a:t>back on the stream</a:t>
            </a:r>
          </a:p>
          <a:p>
            <a:r>
              <a:rPr lang="en-CA" sz="2000" dirty="0"/>
              <a:t>Example: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25895" y="3810001"/>
            <a:ext cx="4566653" cy="1092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Input:	ABC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Result:	ch1 stores ‘A’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ch2 stores ‘A’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ch3 stores ‘B’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‘C’ left on the stream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8877" y="3810000"/>
            <a:ext cx="5926933" cy="24929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char ch1, ch2, ch3;</a:t>
            </a:r>
          </a:p>
          <a:p>
            <a:pPr marL="0" indent="0">
              <a:buNone/>
            </a:pP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three characters: ";	</a:t>
            </a:r>
          </a:p>
          <a:p>
            <a:pPr marL="0" indent="0">
              <a:buNone/>
            </a:pPr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(ch1);	</a:t>
            </a:r>
          </a:p>
          <a:p>
            <a:pPr marL="0" indent="0">
              <a:buNone/>
            </a:pP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cin.putback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(ch1);	</a:t>
            </a:r>
          </a:p>
          <a:p>
            <a:pPr marL="0" indent="0">
              <a:buNone/>
            </a:pP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ch2 =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ch3 =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"First read: " &lt;&lt; ch1 &lt;&lt;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“Second read: " &lt;&lt; ch2 &lt;&lt;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“Third read: " &lt;&lt; ch3 &lt;&lt;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 left in stream " &lt;&lt; (char)(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cin.peek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()) &lt;&lt;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307133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63" y="28074"/>
            <a:ext cx="10972800" cy="962524"/>
          </a:xfrm>
        </p:spPr>
        <p:txBody>
          <a:bodyPr/>
          <a:lstStyle/>
          <a:p>
            <a:r>
              <a:rPr lang="en-CA" dirty="0"/>
              <a:t>Validating input using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462" y="838201"/>
            <a:ext cx="11304337" cy="5522913"/>
          </a:xfrm>
        </p:spPr>
        <p:txBody>
          <a:bodyPr/>
          <a:lstStyle/>
          <a:p>
            <a:r>
              <a:rPr lang="en-CA" sz="2000" dirty="0">
                <a:cs typeface="Courier New" panose="02070309020205020404" pitchFamily="49" charset="0"/>
              </a:rPr>
              <a:t>If the input stream encounters an incorrect data type,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CA" sz="2000" dirty="0">
                <a:cs typeface="Courier New" panose="02070309020205020404" pitchFamily="49" charset="0"/>
              </a:rPr>
              <a:t> will not extract the data and store it in the variable</a:t>
            </a: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r>
              <a:rPr lang="en-CA" sz="2000" dirty="0">
                <a:cs typeface="Courier New" panose="02070309020205020404" pitchFamily="49" charset="0"/>
              </a:rPr>
              <a:t>When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>
                <a:cs typeface="Courier New" panose="02070309020205020404" pitchFamily="49" charset="0"/>
              </a:rPr>
              <a:t> fails, you can inform the user:</a:t>
            </a:r>
          </a:p>
          <a:p>
            <a:pPr marL="0" indent="0">
              <a:buNone/>
            </a:pPr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9873" y="1576984"/>
            <a:ext cx="5892800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a number:  “;</a:t>
            </a: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/>
          <a:srcRect t="1382" b="-1"/>
          <a:stretch/>
        </p:blipFill>
        <p:spPr>
          <a:xfrm>
            <a:off x="7315201" y="1569244"/>
            <a:ext cx="3568700" cy="9487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306285" y="3096621"/>
            <a:ext cx="9971315" cy="2893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a number:  “;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//Method 1, using the operator !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“Failed to read in an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\n”;	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//Method 2, using operator bool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//process code here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“Failed to read in an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\n”;</a:t>
            </a:r>
          </a:p>
        </p:txBody>
      </p:sp>
    </p:spTree>
    <p:extLst>
      <p:ext uri="{BB962C8B-B14F-4D97-AF65-F5344CB8AC3E}">
        <p14:creationId xmlns:p14="http://schemas.microsoft.com/office/powerpoint/2010/main" val="2750383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63" y="28074"/>
            <a:ext cx="10972800" cy="810126"/>
          </a:xfrm>
        </p:spPr>
        <p:txBody>
          <a:bodyPr/>
          <a:lstStyle/>
          <a:p>
            <a:r>
              <a:rPr lang="en-CA" dirty="0"/>
              <a:t>Correcting invalid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838201"/>
            <a:ext cx="11480799" cy="5522913"/>
          </a:xfrm>
        </p:spPr>
        <p:txBody>
          <a:bodyPr/>
          <a:lstStyle/>
          <a:p>
            <a:r>
              <a:rPr lang="en-CA" sz="1800" dirty="0">
                <a:cs typeface="Courier New" panose="02070309020205020404" pitchFamily="49" charset="0"/>
              </a:rPr>
              <a:t>If the input stream fails to match the data to the data type, the fail bit is set and all successive operations blocked</a:t>
            </a:r>
          </a:p>
          <a:p>
            <a:r>
              <a:rPr lang="en-CA" sz="1800" dirty="0">
                <a:cs typeface="Courier New" panose="02070309020205020404" pitchFamily="49" charset="0"/>
              </a:rPr>
              <a:t>Note that when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800" dirty="0">
                <a:cs typeface="Courier New" panose="02070309020205020404" pitchFamily="49" charset="0"/>
              </a:rPr>
              <a:t> fails, it is important to clear the input stream of any garbage:</a:t>
            </a:r>
          </a:p>
          <a:p>
            <a:pPr lvl="1"/>
            <a:r>
              <a:rPr lang="en-CA" sz="1600" dirty="0">
                <a:solidFill>
                  <a:srgbClr val="00B050"/>
                </a:solidFill>
                <a:cs typeface="Courier New" panose="02070309020205020404" pitchFamily="49" charset="0"/>
              </a:rPr>
              <a:t>//clears and resets the internal error flags </a:t>
            </a:r>
          </a:p>
          <a:p>
            <a:pPr lvl="1"/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cin.clear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sz="1600" dirty="0"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CA" sz="1600" dirty="0">
                <a:solidFill>
                  <a:srgbClr val="00B050"/>
                </a:solidFill>
              </a:rPr>
              <a:t>//tells </a:t>
            </a:r>
            <a:r>
              <a:rPr lang="en-CA" sz="1600" dirty="0" err="1">
                <a:solidFill>
                  <a:srgbClr val="00B050"/>
                </a:solidFill>
              </a:rPr>
              <a:t>cin</a:t>
            </a:r>
            <a:r>
              <a:rPr lang="en-CA" sz="1600" dirty="0">
                <a:solidFill>
                  <a:srgbClr val="00B050"/>
                </a:solidFill>
              </a:rPr>
              <a:t> to ignore any leftover characters in the buffer until end of line</a:t>
            </a:r>
            <a:endParaRPr lang="en-CA" sz="1600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lvl="1"/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streamsize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&gt;::max(), '\n‘); 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1" y="3352800"/>
            <a:ext cx="10069095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a number:  “;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cin.clear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streamsize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&gt;::max(), ‘\n’);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“Failed to read in an int.  Re-enter number.”;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1308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379" y="-12032"/>
            <a:ext cx="10972800" cy="1481737"/>
          </a:xfrm>
        </p:spPr>
        <p:txBody>
          <a:bodyPr/>
          <a:lstStyle/>
          <a:p>
            <a:r>
              <a:rPr lang="en-CA" dirty="0"/>
              <a:t>C++ doesn’t handle all erroneous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379" y="1469705"/>
            <a:ext cx="11480799" cy="4891408"/>
          </a:xfrm>
        </p:spPr>
        <p:txBody>
          <a:bodyPr/>
          <a:lstStyle/>
          <a:p>
            <a:r>
              <a:rPr lang="en-CA" sz="2000" dirty="0">
                <a:cs typeface="Courier New" panose="02070309020205020404" pitchFamily="49" charset="0"/>
              </a:rPr>
              <a:t>If the input stream encounters correct data at the beginning of a stream, the correct part is accepted:</a:t>
            </a:r>
          </a:p>
          <a:p>
            <a:endParaRPr lang="en-CA" sz="1800" dirty="0">
              <a:cs typeface="Courier New" panose="02070309020205020404" pitchFamily="49" charset="0"/>
            </a:endParaRPr>
          </a:p>
          <a:p>
            <a:endParaRPr lang="en-CA" sz="1800" dirty="0">
              <a:cs typeface="Courier New" panose="02070309020205020404" pitchFamily="49" charset="0"/>
            </a:endParaRPr>
          </a:p>
          <a:p>
            <a:endParaRPr lang="en-CA" sz="1800" dirty="0">
              <a:cs typeface="Courier New" panose="02070309020205020404" pitchFamily="49" charset="0"/>
            </a:endParaRPr>
          </a:p>
          <a:p>
            <a:endParaRPr lang="en-CA" sz="1800" dirty="0">
              <a:cs typeface="Courier New" panose="02070309020205020404" pitchFamily="49" charset="0"/>
            </a:endParaRPr>
          </a:p>
          <a:p>
            <a:endParaRPr lang="en-CA" sz="2000" b="1" dirty="0">
              <a:cs typeface="Courier New" panose="02070309020205020404" pitchFamily="49" charset="0"/>
            </a:endParaRPr>
          </a:p>
          <a:p>
            <a:r>
              <a:rPr lang="en-CA" sz="2000" b="1" dirty="0">
                <a:cs typeface="Courier New" panose="02070309020205020404" pitchFamily="49" charset="0"/>
              </a:rPr>
              <a:t>How can this erroneous situation be handled?</a:t>
            </a:r>
            <a:r>
              <a:rPr lang="en-CA" sz="2000" dirty="0">
                <a:cs typeface="Courier New" panose="02070309020205020404" pitchFamily="49" charset="0"/>
              </a:rPr>
              <a:t>  Using this process:</a:t>
            </a:r>
          </a:p>
          <a:p>
            <a:pPr lvl="1"/>
            <a:r>
              <a:rPr lang="en-CA" sz="1800" dirty="0">
                <a:cs typeface="Courier New" panose="02070309020205020404" pitchFamily="49" charset="0"/>
              </a:rPr>
              <a:t>Accept the input as a string</a:t>
            </a:r>
          </a:p>
          <a:p>
            <a:pPr lvl="1"/>
            <a:r>
              <a:rPr lang="en-CA" sz="1800" dirty="0">
                <a:cs typeface="Courier New" panose="02070309020205020404" pitchFamily="49" charset="0"/>
              </a:rPr>
              <a:t>Test the string using regular expressions (making use of the </a:t>
            </a:r>
            <a:r>
              <a:rPr lang="en-CA" sz="1800" b="1" dirty="0">
                <a:cs typeface="Courier New" panose="02070309020205020404" pitchFamily="49" charset="0"/>
              </a:rPr>
              <a:t>regex</a:t>
            </a:r>
            <a:r>
              <a:rPr lang="en-CA" sz="1800" dirty="0">
                <a:cs typeface="Courier New" panose="02070309020205020404" pitchFamily="49" charset="0"/>
              </a:rPr>
              <a:t> library)</a:t>
            </a:r>
          </a:p>
          <a:p>
            <a:pPr lvl="1"/>
            <a:r>
              <a:rPr lang="en-CA" sz="1800" dirty="0">
                <a:cs typeface="Courier New" panose="02070309020205020404" pitchFamily="49" charset="0"/>
              </a:rPr>
              <a:t>If the input is valid, then convert it into an integer</a:t>
            </a:r>
          </a:p>
          <a:p>
            <a:pPr marL="0" indent="0">
              <a:buNone/>
            </a:pPr>
            <a:endParaRPr lang="en-CA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l="1279" t="6147" r="-1" b="-1"/>
          <a:stretch/>
        </p:blipFill>
        <p:spPr>
          <a:xfrm>
            <a:off x="1229468" y="2275998"/>
            <a:ext cx="4887920" cy="116944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/>
          <a:srcRect t="7067"/>
          <a:stretch/>
        </p:blipFill>
        <p:spPr>
          <a:xfrm>
            <a:off x="6515100" y="2275999"/>
            <a:ext cx="4604952" cy="12125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783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843012"/>
              </p:ext>
            </p:extLst>
          </p:nvPr>
        </p:nvGraphicFramePr>
        <p:xfrm>
          <a:off x="727656" y="3181007"/>
          <a:ext cx="10612184" cy="210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82240">
                  <a:extLst>
                    <a:ext uri="{9D8B030D-6E8A-4147-A177-3AD203B41FA5}">
                      <a16:colId xmlns:a16="http://schemas.microsoft.com/office/drawing/2014/main" val="2314984316"/>
                    </a:ext>
                  </a:extLst>
                </a:gridCol>
                <a:gridCol w="7929944">
                  <a:extLst>
                    <a:ext uri="{9D8B030D-6E8A-4147-A177-3AD203B41FA5}">
                      <a16:colId xmlns:a16="http://schemas.microsoft.com/office/drawing/2014/main" val="2572730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90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(“4567”)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Returns an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representation of the C-string argument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94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(“4567”)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Returns a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representation of the C-string argument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3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(“4567”)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Returns a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representation of the C-string argument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(“3.14159”)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Returns a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representation of the C-string argument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079903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492224" y="205883"/>
            <a:ext cx="11379200" cy="82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CA" dirty="0">
                <a:solidFill>
                  <a:schemeClr val="tx1"/>
                </a:solidFill>
              </a:rPr>
              <a:t>C-string Functions &lt;</a:t>
            </a:r>
            <a:r>
              <a:rPr lang="en-CA" dirty="0" err="1">
                <a:solidFill>
                  <a:schemeClr val="tx1"/>
                </a:solidFill>
              </a:rPr>
              <a:t>cstdlib</a:t>
            </a:r>
            <a:r>
              <a:rPr lang="en-CA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3664" y="1106356"/>
            <a:ext cx="110540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C-string functions convert a C-string representation of a number to a numeric data type.  </a:t>
            </a:r>
          </a:p>
          <a:p>
            <a:r>
              <a:rPr lang="en-US" dirty="0"/>
              <a:t>It assumes it </a:t>
            </a:r>
            <a:r>
              <a:rPr lang="en-US" i="1" dirty="0"/>
              <a:t>can </a:t>
            </a:r>
            <a:r>
              <a:rPr lang="en-US" dirty="0"/>
              <a:t>be converted to a number (what if it can’t do it? Hmmm… I wonder)</a:t>
            </a: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(“4567”);</a:t>
            </a:r>
          </a:p>
          <a:p>
            <a:r>
              <a:rPr lang="en-US" sz="1600" i="1" dirty="0">
                <a:latin typeface="+mn-lt"/>
                <a:cs typeface="Courier New" panose="02070309020205020404" pitchFamily="49" charset="0"/>
              </a:rPr>
              <a:t>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number = “56478”;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number.c_str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740740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96" y="-4761"/>
            <a:ext cx="10972800" cy="1143000"/>
          </a:xfrm>
        </p:spPr>
        <p:txBody>
          <a:bodyPr/>
          <a:lstStyle/>
          <a:p>
            <a:r>
              <a:rPr lang="en-US" dirty="0"/>
              <a:t>Single-Byte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363" y="1124298"/>
            <a:ext cx="10972800" cy="792162"/>
          </a:xfrm>
        </p:spPr>
        <p:txBody>
          <a:bodyPr/>
          <a:lstStyle/>
          <a:p>
            <a:r>
              <a:rPr lang="en-US" sz="2400" dirty="0"/>
              <a:t>Dealing with unformatted streams can be managed one byte at a time using the following operations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58603"/>
              </p:ext>
            </p:extLst>
          </p:nvPr>
        </p:nvGraphicFramePr>
        <p:xfrm>
          <a:off x="650308" y="2057400"/>
          <a:ext cx="11176000" cy="25958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dirty="0"/>
                        <a:t>Operation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Description</a:t>
                      </a:r>
                      <a:endParaRPr lang="en-CA" sz="1800" b="0" i="1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is.get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Gets the next byte from the </a:t>
                      </a:r>
                      <a:r>
                        <a:rPr lang="en-CA" sz="1800" dirty="0" err="1"/>
                        <a:t>istream</a:t>
                      </a:r>
                      <a:r>
                        <a:rPr lang="en-CA" sz="1800" dirty="0"/>
                        <a:t> 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CA" sz="1800" dirty="0"/>
                        <a:t> and puts it into 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</a:t>
                      </a:r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CA" sz="1800" dirty="0" err="1"/>
                        <a:t>.</a:t>
                      </a:r>
                      <a:r>
                        <a:rPr lang="en-CA" sz="1800" dirty="0"/>
                        <a:t> Returns 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os.put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Puts</a:t>
                      </a:r>
                      <a:r>
                        <a:rPr lang="en-CA" sz="1800" baseline="0" dirty="0"/>
                        <a:t> the </a:t>
                      </a:r>
                      <a:r>
                        <a:rPr lang="en-CA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</a:t>
                      </a:r>
                      <a:r>
                        <a:rPr lang="en-CA" sz="18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CA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CA" sz="1800" baseline="0" dirty="0"/>
                        <a:t>onto the </a:t>
                      </a:r>
                      <a:r>
                        <a:rPr lang="en-CA" sz="1800" baseline="0" dirty="0" err="1"/>
                        <a:t>ostream</a:t>
                      </a:r>
                      <a:r>
                        <a:rPr lang="en-CA" sz="1800" baseline="0" dirty="0"/>
                        <a:t> </a:t>
                      </a:r>
                      <a:r>
                        <a:rPr lang="en-CA" sz="18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</a:t>
                      </a:r>
                      <a:r>
                        <a:rPr lang="en-CA" sz="1800" baseline="0" dirty="0"/>
                        <a:t>. Returns </a:t>
                      </a:r>
                      <a:r>
                        <a:rPr lang="en-CA" sz="18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</a:t>
                      </a:r>
                      <a:endParaRPr lang="en-CA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is.get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Returns the next byte</a:t>
                      </a:r>
                      <a:r>
                        <a:rPr lang="en-CA" sz="1800" baseline="0" dirty="0"/>
                        <a:t> from </a:t>
                      </a:r>
                      <a:r>
                        <a:rPr lang="en-CA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CA" sz="1800" baseline="0" dirty="0"/>
                        <a:t> as an </a:t>
                      </a:r>
                      <a:r>
                        <a:rPr lang="en-CA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int.</a:t>
                      </a:r>
                      <a:endParaRPr lang="en-CA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81117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is.putback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Puts the 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</a:t>
                      </a:r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CA" sz="1800" dirty="0"/>
                        <a:t> back on 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CA" sz="1800" dirty="0"/>
                        <a:t>.  Returns 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is.unget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Moves 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CA" sz="1800" dirty="0"/>
                        <a:t> back one byte.  Returns 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is.peek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Returns the next byte as an </a:t>
                      </a:r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CA" sz="1800" dirty="0"/>
                        <a:t> but does not remove it.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2174151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752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095"/>
            <a:ext cx="10972800" cy="1143000"/>
          </a:xfrm>
        </p:spPr>
        <p:txBody>
          <a:bodyPr/>
          <a:lstStyle/>
          <a:p>
            <a:r>
              <a:rPr lang="en-CA" dirty="0"/>
              <a:t>Formatting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10972800" cy="5065713"/>
          </a:xfrm>
        </p:spPr>
        <p:txBody>
          <a:bodyPr/>
          <a:lstStyle/>
          <a:p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2000" dirty="0"/>
              <a:t> provides ways to format data as it is being displayed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Examples, using stream manipulators: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//display 34.789 in a field of 9 spaces with 2 decimal places of precision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"[" &lt;&lt; fixed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(9) &lt;&lt; 34.789 &lt;&lt; "]\n";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//display 7.0 in a field of 8 spaces with 3 decimal places of precision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"["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(8)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showpoint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7.0 &lt;&lt; "]\n";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//display the number 67 left justified in a field of seven spaces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"[" &lt;&lt; left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(7) &lt;&lt; 67 &lt;&lt; "]\n";</a:t>
            </a:r>
          </a:p>
          <a:p>
            <a:pPr marL="0" indent="0"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400" dirty="0">
                <a:cs typeface="Courier New" panose="02070309020205020404" pitchFamily="49" charset="0"/>
              </a:rPr>
              <a:t>Output:</a:t>
            </a:r>
            <a:endParaRPr lang="en-CA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981" r="42261"/>
          <a:stretch/>
        </p:blipFill>
        <p:spPr>
          <a:xfrm>
            <a:off x="1173480" y="4419600"/>
            <a:ext cx="9845041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69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CA" dirty="0"/>
              <a:t>Manipulators</a:t>
            </a:r>
            <a:br>
              <a:rPr lang="en-CA" dirty="0"/>
            </a:br>
            <a:r>
              <a:rPr lang="en-CA" sz="1600" b="0" dirty="0">
                <a:effectLst/>
                <a:hlinkClick r:id="rId2"/>
              </a:rPr>
              <a:t>http://en.cppreference.com/w/cpp/io/manip</a:t>
            </a:r>
            <a:endParaRPr lang="en-CA" b="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4985"/>
            <a:ext cx="10928824" cy="1219200"/>
          </a:xfrm>
        </p:spPr>
        <p:txBody>
          <a:bodyPr/>
          <a:lstStyle/>
          <a:p>
            <a:r>
              <a:rPr lang="en-CA" sz="2000" dirty="0"/>
              <a:t>Manipulators are objects or functions that make it possible to control </a:t>
            </a:r>
            <a:r>
              <a:rPr lang="en-CA" sz="2000" dirty="0" err="1"/>
              <a:t>iostreams</a:t>
            </a:r>
            <a:r>
              <a:rPr lang="en-CA" sz="2000" dirty="0"/>
              <a:t> using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&gt;&gt; </a:t>
            </a:r>
            <a:r>
              <a:rPr lang="en-CA" sz="2000" dirty="0"/>
              <a:t>or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&lt;&lt;</a:t>
            </a:r>
          </a:p>
          <a:p>
            <a:r>
              <a:rPr lang="en-CA" sz="2000" dirty="0"/>
              <a:t>Manipulators make a persistent change to the format state</a:t>
            </a:r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pPr lvl="1"/>
            <a:endParaRPr lang="en-CA" sz="20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66058" y="2506171"/>
            <a:ext cx="5386917" cy="48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CA" sz="2000" b="1" kern="0" dirty="0"/>
              <a:t>&lt;</a:t>
            </a:r>
            <a:r>
              <a:rPr lang="en-CA" sz="2000" b="1" kern="0" dirty="0" err="1"/>
              <a:t>iostream</a:t>
            </a:r>
            <a:r>
              <a:rPr lang="en-CA" sz="2000" b="1" kern="0" dirty="0"/>
              <a:t>&gt; manipulators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66058" y="2956072"/>
            <a:ext cx="6390301" cy="284623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boolalpha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>
                <a:cs typeface="Courier New" panose="02070309020205020404" pitchFamily="49" charset="0"/>
              </a:rPr>
              <a:t>and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noboolalpha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showbase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>
                <a:cs typeface="Courier New" panose="02070309020205020404" pitchFamily="49" charset="0"/>
              </a:rPr>
              <a:t>and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noshowbase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showpoint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>
                <a:cs typeface="Courier New" panose="02070309020205020404" pitchFamily="49" charset="0"/>
              </a:rPr>
              <a:t>and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noshowpoint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uppercase </a:t>
            </a:r>
            <a:r>
              <a:rPr lang="en-CA" sz="1600" kern="0" dirty="0">
                <a:cs typeface="Courier New" panose="02070309020205020404" pitchFamily="49" charset="0"/>
              </a:rPr>
              <a:t>and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nouppercase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hex,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fixed, scientific,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hexfloat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right, internal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skipws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>
                <a:cs typeface="Courier New" panose="02070309020205020404" pitchFamily="49" charset="0"/>
              </a:rPr>
              <a:t>and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noskipws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1800" kern="0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267642" y="2506172"/>
            <a:ext cx="4474633" cy="5379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CA" sz="2000" b="1" kern="0" dirty="0"/>
              <a:t>&lt;</a:t>
            </a:r>
            <a:r>
              <a:rPr lang="en-CA" sz="2000" b="1" kern="0" dirty="0" err="1"/>
              <a:t>iomanip</a:t>
            </a:r>
            <a:r>
              <a:rPr lang="en-CA" sz="2000" b="1" kern="0" dirty="0"/>
              <a:t>&gt; manipulators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7315200" y="2956073"/>
            <a:ext cx="4626043" cy="20923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setfill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setbase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put_money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put_time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CA" sz="1800" kern="0" dirty="0"/>
          </a:p>
        </p:txBody>
      </p:sp>
    </p:spTree>
    <p:extLst>
      <p:ext uri="{BB962C8B-B14F-4D97-AF65-F5344CB8AC3E}">
        <p14:creationId xmlns:p14="http://schemas.microsoft.com/office/powerpoint/2010/main" val="750497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7240"/>
            <a:ext cx="10972800" cy="868362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&lt;locale&gt;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603"/>
            <a:ext cx="10972800" cy="4760913"/>
          </a:xfrm>
        </p:spPr>
        <p:txBody>
          <a:bodyPr/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&lt;locale&gt;</a:t>
            </a:r>
            <a:r>
              <a:rPr lang="en-US" sz="2200" dirty="0"/>
              <a:t> library stores a set of features that are geographic location specific</a:t>
            </a:r>
          </a:p>
          <a:p>
            <a:r>
              <a:rPr lang="en-US" sz="2200" dirty="0"/>
              <a:t>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en-US" sz="2200" dirty="0"/>
              <a:t> object:</a:t>
            </a:r>
          </a:p>
          <a:p>
            <a:pPr lvl="1"/>
            <a:r>
              <a:rPr lang="en-US" sz="2000" dirty="0"/>
              <a:t>Can be used to access its associated facets in order to use its formatting features for numeric, monetary, and calendar data and for character classification</a:t>
            </a:r>
          </a:p>
          <a:p>
            <a:pPr lvl="1"/>
            <a:r>
              <a:rPr lang="en-US" sz="2000" dirty="0"/>
              <a:t>Can be “imbued” individually to specific stream objects</a:t>
            </a:r>
          </a:p>
          <a:p>
            <a:r>
              <a:rPr lang="en-US" sz="2200" dirty="0"/>
              <a:t>Example </a:t>
            </a:r>
            <a:r>
              <a:rPr lang="en-US" sz="1800" i="1" dirty="0"/>
              <a:t>(the following produces the output 3,256,689.44 in Canada)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962400"/>
            <a:ext cx="11367008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//Create a locale object with this locale’s formatting conventions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(“”);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//”imbue” your locale object to your output stream to apply formatting using the imbue() function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cout.imbue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//Format a value to include 2-decimal places and comma separator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put_money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(325668944);</a:t>
            </a:r>
          </a:p>
        </p:txBody>
      </p:sp>
    </p:spTree>
    <p:extLst>
      <p:ext uri="{BB962C8B-B14F-4D97-AF65-F5344CB8AC3E}">
        <p14:creationId xmlns:p14="http://schemas.microsoft.com/office/powerpoint/2010/main" val="420149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265-FBFE-4315-AA37-86700B4B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83" y="290404"/>
            <a:ext cx="10871200" cy="1143000"/>
          </a:xfrm>
        </p:spPr>
        <p:txBody>
          <a:bodyPr/>
          <a:lstStyle/>
          <a:p>
            <a:r>
              <a:rPr lang="en-CA" dirty="0"/>
              <a:t>Be careful with </a:t>
            </a:r>
            <a:r>
              <a:rPr lang="en-CA" dirty="0" err="1"/>
              <a:t>atoi</a:t>
            </a:r>
            <a:r>
              <a:rPr lang="en-CA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B2C6-BA11-4A9F-98B9-BCC4E6BC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41" y="1547650"/>
            <a:ext cx="10972800" cy="4760913"/>
          </a:xfrm>
        </p:spPr>
        <p:txBody>
          <a:bodyPr/>
          <a:lstStyle/>
          <a:p>
            <a:r>
              <a:rPr lang="en-CA" dirty="0" err="1"/>
              <a:t>atoi</a:t>
            </a:r>
            <a:r>
              <a:rPr lang="en-CA" dirty="0"/>
              <a:t> is pretty “old school” and doesn’t handle thing</a:t>
            </a:r>
          </a:p>
          <a:p>
            <a:r>
              <a:rPr lang="en-CA" dirty="0"/>
              <a:t>They return 0 when the number can’t be converted.  </a:t>
            </a:r>
          </a:p>
          <a:p>
            <a:pPr lvl="1"/>
            <a:r>
              <a:rPr lang="en-CA" dirty="0"/>
              <a:t>So reading “0” looks like an error. Like </a:t>
            </a:r>
          </a:p>
          <a:p>
            <a:r>
              <a:rPr lang="en-CA" dirty="0"/>
              <a:t>Use:</a:t>
            </a:r>
          </a:p>
          <a:p>
            <a:pPr lvl="1"/>
            <a:r>
              <a:rPr lang="en-CA" dirty="0" err="1"/>
              <a:t>stoi</a:t>
            </a:r>
            <a:r>
              <a:rPr lang="en-CA" dirty="0"/>
              <a:t> (convert string to integer)</a:t>
            </a:r>
          </a:p>
          <a:p>
            <a:pPr lvl="1"/>
            <a:r>
              <a:rPr lang="en-CA" dirty="0" err="1"/>
              <a:t>stol</a:t>
            </a:r>
            <a:r>
              <a:rPr lang="en-CA" dirty="0"/>
              <a:t> (convert string to long int)</a:t>
            </a:r>
          </a:p>
          <a:p>
            <a:pPr lvl="1"/>
            <a:r>
              <a:rPr lang="en-CA" dirty="0" err="1"/>
              <a:t>stod</a:t>
            </a:r>
            <a:r>
              <a:rPr lang="en-CA" dirty="0"/>
              <a:t> (convert string to double)</a:t>
            </a:r>
          </a:p>
          <a:p>
            <a:pPr lvl="1"/>
            <a:r>
              <a:rPr lang="en-CA" dirty="0"/>
              <a:t>or </a:t>
            </a:r>
            <a:r>
              <a:rPr lang="en-CA" dirty="0" err="1"/>
              <a:t>stringstreams</a:t>
            </a:r>
            <a:r>
              <a:rPr lang="en-CA" dirty="0"/>
              <a:t> (the Best Way)</a:t>
            </a:r>
          </a:p>
        </p:txBody>
      </p:sp>
    </p:spTree>
    <p:extLst>
      <p:ext uri="{BB962C8B-B14F-4D97-AF65-F5344CB8AC3E}">
        <p14:creationId xmlns:p14="http://schemas.microsoft.com/office/powerpoint/2010/main" val="208802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58808"/>
          </a:xfrm>
        </p:spPr>
        <p:txBody>
          <a:bodyPr/>
          <a:lstStyle/>
          <a:p>
            <a:r>
              <a:rPr lang="en-CA" dirty="0"/>
              <a:t>Character Functions </a:t>
            </a:r>
            <a:r>
              <a:rPr lang="en-CA" sz="3600" b="0" dirty="0">
                <a:effectLst/>
              </a:rPr>
              <a:t>&lt;</a:t>
            </a:r>
            <a:r>
              <a:rPr lang="en-CA" sz="3600" b="0" dirty="0" err="1">
                <a:effectLst/>
              </a:rPr>
              <a:t>cctype</a:t>
            </a:r>
            <a:r>
              <a:rPr lang="en-CA" sz="3600" b="0" dirty="0">
                <a:effectLst/>
              </a:rPr>
              <a:t>&gt;</a:t>
            </a:r>
            <a:endParaRPr lang="en-CA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9894"/>
              </p:ext>
            </p:extLst>
          </p:nvPr>
        </p:nvGraphicFramePr>
        <p:xfrm>
          <a:off x="505547" y="2154272"/>
          <a:ext cx="10871200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0891">
                  <a:extLst>
                    <a:ext uri="{9D8B030D-6E8A-4147-A177-3AD203B41FA5}">
                      <a16:colId xmlns:a16="http://schemas.microsoft.com/office/drawing/2014/main" val="2314984316"/>
                    </a:ext>
                  </a:extLst>
                </a:gridCol>
                <a:gridCol w="8180309">
                  <a:extLst>
                    <a:ext uri="{9D8B030D-6E8A-4147-A177-3AD203B41FA5}">
                      <a16:colId xmlns:a16="http://schemas.microsoft.com/office/drawing/2014/main" val="2572730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90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toupper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uppercase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version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as a value of type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94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tolower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lowercase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version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as a value of type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3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isupper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true if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is an uppercase letter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07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islower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true if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is  lowercase letter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96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isalpha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true if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is a letter of the alphabet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70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isalnum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true if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is a letter of the alphabet or a digit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9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isdigit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true if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is a digit one of ‘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’ to ‘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00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isspace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true if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is a whitespace character, such as space, tab, or newline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40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ispunct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true if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is a printing character other than whitespace, a digit, or a letter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85012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0400" y="981194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character functions can be used for converting a single char argument to its upper or lower case equivalent </a:t>
            </a:r>
            <a:r>
              <a:rPr lang="en-US" b="1" i="1" dirty="0"/>
              <a:t>or</a:t>
            </a:r>
            <a:r>
              <a:rPr lang="en-US" dirty="0"/>
              <a:t> for testing the value of the char argument.  With recent versions of VS2015, the argument char may need to be cast to unsigned char.  Example: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ispunct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((unsigned char)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74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95400"/>
          </a:xfrm>
        </p:spPr>
        <p:txBody>
          <a:bodyPr/>
          <a:lstStyle/>
          <a:p>
            <a:r>
              <a:rPr lang="en-CA" dirty="0"/>
              <a:t>The Standard Class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CA" sz="18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specialization of std::</a:t>
            </a:r>
            <a:r>
              <a:rPr lang="en-CA" sz="18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basic_string</a:t>
            </a:r>
            <a:r>
              <a:rPr lang="en-CA" sz="18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&lt;char&gt;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47800"/>
            <a:ext cx="11480800" cy="4800600"/>
          </a:xfrm>
        </p:spPr>
        <p:txBody>
          <a:bodyPr/>
          <a:lstStyle/>
          <a:p>
            <a:r>
              <a:rPr lang="en-CA" sz="2200" dirty="0"/>
              <a:t>About the string class:</a:t>
            </a:r>
          </a:p>
          <a:p>
            <a:pPr lvl="1"/>
            <a:r>
              <a:rPr lang="en-CA" sz="1800" dirty="0"/>
              <a:t>It is an abstract data type, dynamic, stores characters on the heap </a:t>
            </a:r>
          </a:p>
          <a:p>
            <a:pPr lvl="1"/>
            <a:r>
              <a:rPr lang="en-CA" sz="1800" dirty="0"/>
              <a:t>It is used to represent values that are strings of characters</a:t>
            </a:r>
          </a:p>
          <a:p>
            <a:pPr lvl="1"/>
            <a:r>
              <a:rPr lang="en-CA" sz="1800" dirty="0"/>
              <a:t>It provides more versatile string representation than a C-string because its size is not fixed</a:t>
            </a:r>
          </a:p>
          <a:p>
            <a:pPr lvl="1"/>
            <a:r>
              <a:rPr lang="en-CA" sz="1800" dirty="0"/>
              <a:t>It can be instantiated</a:t>
            </a:r>
          </a:p>
          <a:p>
            <a:r>
              <a:rPr lang="en-CA" sz="2200" dirty="0"/>
              <a:t>Here are common ways to instantiated a string:</a:t>
            </a:r>
          </a:p>
          <a:p>
            <a:pPr marL="40005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s1;</a:t>
            </a:r>
            <a:r>
              <a:rPr lang="en-CA" sz="1600" dirty="0"/>
              <a:t>			//default initialization is an empty string</a:t>
            </a:r>
            <a:endParaRPr lang="en-US" sz="1600" dirty="0"/>
          </a:p>
          <a:p>
            <a:pPr marL="40005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s2(“William”);	</a:t>
            </a:r>
            <a:r>
              <a:rPr lang="en-CA" sz="1600" dirty="0">
                <a:cs typeface="Courier New" panose="02070309020205020404" pitchFamily="49" charset="0"/>
              </a:rPr>
              <a:t>//initialization is passed as constructor </a:t>
            </a:r>
            <a:r>
              <a:rPr lang="en-CA" sz="1600" dirty="0" err="1">
                <a:cs typeface="Courier New" panose="02070309020205020404" pitchFamily="49" charset="0"/>
              </a:rPr>
              <a:t>arg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s3 = s2;</a:t>
            </a:r>
            <a:r>
              <a:rPr lang="en-CA" sz="1600" dirty="0"/>
              <a:t>		//s3 is a copy of s2</a:t>
            </a:r>
          </a:p>
          <a:p>
            <a:pPr marL="40005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s3(s2);</a:t>
            </a:r>
            <a:r>
              <a:rPr lang="en-CA" sz="1600" dirty="0"/>
              <a:t>		//s3 is a copy of s2</a:t>
            </a:r>
            <a:endParaRPr lang="en-US" sz="1600" dirty="0"/>
          </a:p>
          <a:p>
            <a:pPr marL="40005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s4 = “hiya”;</a:t>
            </a:r>
            <a:r>
              <a:rPr lang="en-CA" sz="1600" dirty="0"/>
              <a:t>		//s4 is a copy of the C-string literal, up to but not 					including the null character at the end of the literal </a:t>
            </a:r>
          </a:p>
          <a:p>
            <a:pPr marL="40005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s5(10, ‘c’);</a:t>
            </a:r>
            <a:r>
              <a:rPr lang="en-CA" sz="1600" dirty="0"/>
              <a:t>		//s4 stores 10 c’s, supplied by a count and a 					character</a:t>
            </a:r>
          </a:p>
          <a:p>
            <a:endParaRPr lang="en-CA" sz="2000" dirty="0"/>
          </a:p>
          <a:p>
            <a:pPr lvl="1"/>
            <a:endParaRPr lang="en-CA" sz="2000" dirty="0"/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6338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E1BC-2F92-4C0E-A1BD-70E1591E94A0}" type="slidenum">
              <a:rPr lang="en-GB" smtClean="0"/>
              <a:pPr/>
              <a:t>8</a:t>
            </a:fld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76896"/>
              </p:ext>
            </p:extLst>
          </p:nvPr>
        </p:nvGraphicFramePr>
        <p:xfrm>
          <a:off x="762000" y="990600"/>
          <a:ext cx="10871200" cy="5151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314984316"/>
                    </a:ext>
                  </a:extLst>
                </a:gridCol>
                <a:gridCol w="7518400">
                  <a:extLst>
                    <a:ext uri="{9D8B030D-6E8A-4147-A177-3AD203B41FA5}">
                      <a16:colId xmlns:a16="http://schemas.microsoft.com/office/drawing/2014/main" val="257273052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90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s.append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‘z’);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s.append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s.append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Appends n copies of ‘z’ to s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Appends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to s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Appends the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first n characters of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to s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94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s.assign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‘z’);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s.assign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s.assign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Assigns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n copies of ‘z’ to 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Assigns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to 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Assigns the first n characters of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to 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33652"/>
                  </a:ext>
                </a:extLst>
              </a:tr>
              <a:tr h="2581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s.at(x);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the character at position x in 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07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s.back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s.front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the last character in the 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the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first character in the string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96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s.begin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s.end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an iterator pointing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to the first character in the string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Returns an iterator pointing to the last character in the string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339162"/>
                  </a:ext>
                </a:extLst>
              </a:tr>
              <a:tr h="227647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s.c_str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Converts the contents of s to a C-string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70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s.clear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s.erase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n);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s.empty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Clears the string all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characters stored in it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Erases n characters from s beginning at position x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Returns true if s is empty of characters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39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s.compare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an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based on the comparison of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to s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= s, returns 0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is lexicographically greater than s, returns &lt; 0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is lexicographically less than s, returns &gt; 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78955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11200" y="22224"/>
            <a:ext cx="10972800" cy="968376"/>
          </a:xfrm>
        </p:spPr>
        <p:txBody>
          <a:bodyPr/>
          <a:lstStyle/>
          <a:p>
            <a:r>
              <a:rPr lang="en-US" dirty="0"/>
              <a:t>string operations </a:t>
            </a:r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cplusplus.com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71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E1BC-2F92-4C0E-A1BD-70E1591E94A0}" type="slidenum">
              <a:rPr lang="en-GB" smtClean="0"/>
              <a:pPr/>
              <a:t>9</a:t>
            </a:fld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551743"/>
              </p:ext>
            </p:extLst>
          </p:nvPr>
        </p:nvGraphicFramePr>
        <p:xfrm>
          <a:off x="728869" y="1038860"/>
          <a:ext cx="10769600" cy="4386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21465">
                  <a:extLst>
                    <a:ext uri="{9D8B030D-6E8A-4147-A177-3AD203B41FA5}">
                      <a16:colId xmlns:a16="http://schemas.microsoft.com/office/drawing/2014/main" val="2314984316"/>
                    </a:ext>
                  </a:extLst>
                </a:gridCol>
                <a:gridCol w="7448135">
                  <a:extLst>
                    <a:ext uri="{9D8B030D-6E8A-4147-A177-3AD203B41FA5}">
                      <a16:colId xmlns:a16="http://schemas.microsoft.com/office/drawing/2014/main" val="2572730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90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x, n);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Copies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to s, beginning at position x for n characters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94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s.capacity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s.length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s.size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s.resize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‘z’);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the size of the storage allocated for 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the length of the string in 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the length of the string in 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Changes the size of the allocation in s to n and appends ‘z’ if the resize increases the size of the string.  Truncates if the string shrinks.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3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s.find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x);</a:t>
                      </a:r>
                    </a:p>
                    <a:p>
                      <a:r>
                        <a:rPr lang="en-US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s.find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(‘z’,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the first position at or beyond x where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is found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the first position at or beyond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x where z is found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07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s.insert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n, ‘z’);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s.insert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Inserts z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n times into s n times at position x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Inserts a copy of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into s beginning at position 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96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s.replace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n,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Replaces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the n characters in s beginning at position x with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339162"/>
                  </a:ext>
                </a:extLst>
              </a:tr>
              <a:tr h="338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s.substr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n);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a copy of a substring of s, n characters in length beginning at position x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70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s.swap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Swaps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the contents of s with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9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to_string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a string representation of n,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which is a numeric value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49045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11200" y="30481"/>
            <a:ext cx="10972800" cy="1014413"/>
          </a:xfrm>
        </p:spPr>
        <p:txBody>
          <a:bodyPr/>
          <a:lstStyle/>
          <a:p>
            <a:r>
              <a:rPr lang="en-US" dirty="0"/>
              <a:t>string operations </a:t>
            </a:r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cplusplus.com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36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5990</Words>
  <Application>Microsoft Office PowerPoint</Application>
  <PresentationFormat>Widescreen</PresentationFormat>
  <Paragraphs>851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office theme</vt:lpstr>
      <vt:lpstr>Week 4</vt:lpstr>
      <vt:lpstr>C-strings (i.e. how “C” thinks of strings)</vt:lpstr>
      <vt:lpstr>PowerPoint Presentation</vt:lpstr>
      <vt:lpstr>PowerPoint Presentation</vt:lpstr>
      <vt:lpstr>Be careful with atoi…</vt:lpstr>
      <vt:lpstr>Character Functions &lt;cctype&gt;</vt:lpstr>
      <vt:lpstr>The Standard Class string &lt;string&gt; a specialization of std::basic_string&lt;char&gt;</vt:lpstr>
      <vt:lpstr>string operations see cplusplus.com </vt:lpstr>
      <vt:lpstr>string operations see cplusplus.com</vt:lpstr>
      <vt:lpstr>Non-member functions http://en.cppreference.com/w/cpp/string/basic_string</vt:lpstr>
      <vt:lpstr>stringstreams</vt:lpstr>
      <vt:lpstr>Input/Output with stringstreams</vt:lpstr>
      <vt:lpstr>A stringstream function</vt:lpstr>
      <vt:lpstr>Create a string of multiple types</vt:lpstr>
      <vt:lpstr>IOmanipulators</vt:lpstr>
      <vt:lpstr>Parse a string of multiple types</vt:lpstr>
      <vt:lpstr>Condition States</vt:lpstr>
      <vt:lpstr>Condition States Values</vt:lpstr>
      <vt:lpstr>Condition State Functions</vt:lpstr>
      <vt:lpstr>Using Condition States for Validating Streams</vt:lpstr>
      <vt:lpstr>Streams</vt:lpstr>
      <vt:lpstr>To Operate with Streams</vt:lpstr>
      <vt:lpstr>Streaming Operations</vt:lpstr>
      <vt:lpstr>Output using cout #include &lt;iostream&gt; http://www.cplusplus.com/reference/ostream/ostream/operator%3C%3C/</vt:lpstr>
      <vt:lpstr>operator &lt;&lt;</vt:lpstr>
      <vt:lpstr>Formatting Output</vt:lpstr>
      <vt:lpstr>Manipulators http://en.cppreference.com/w/cpp/io/manip</vt:lpstr>
      <vt:lpstr>&lt;locale&gt;</vt:lpstr>
      <vt:lpstr>Input using cin #include &lt;iostream&gt; http://www.cplusplus.com/reference/istream/istream/operator%3E%3E/</vt:lpstr>
      <vt:lpstr>operator &gt;&gt;</vt:lpstr>
      <vt:lpstr>Getting Input, using cin &gt;&gt;</vt:lpstr>
      <vt:lpstr>Getting Input, using getline()</vt:lpstr>
      <vt:lpstr>Getting Input, using getline()</vt:lpstr>
      <vt:lpstr>Getting Input, using cin.ignore()</vt:lpstr>
      <vt:lpstr>Getting Input, using cin.get()</vt:lpstr>
      <vt:lpstr>Putting Back onto an Input Stream</vt:lpstr>
      <vt:lpstr>Validating input using cin</vt:lpstr>
      <vt:lpstr>Correcting invalid input</vt:lpstr>
      <vt:lpstr>C++ doesn’t handle all erroneous inputs</vt:lpstr>
      <vt:lpstr>Single-Byte Operations</vt:lpstr>
      <vt:lpstr>Formatting Output</vt:lpstr>
      <vt:lpstr>Manipulators http://en.cppreference.com/w/cpp/io/manip</vt:lpstr>
      <vt:lpstr>&lt;locale&gt;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Mfeeney</cp:lastModifiedBy>
  <cp:revision>50</cp:revision>
  <dcterms:created xsi:type="dcterms:W3CDTF">2013-07-15T20:26:25Z</dcterms:created>
  <dcterms:modified xsi:type="dcterms:W3CDTF">2021-02-09T17:49:14Z</dcterms:modified>
</cp:coreProperties>
</file>