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7" r:id="rId2"/>
    <p:sldId id="258" r:id="rId3"/>
    <p:sldId id="259" r:id="rId4"/>
    <p:sldId id="260" r:id="rId5"/>
    <p:sldId id="262" r:id="rId6"/>
    <p:sldId id="263" r:id="rId7"/>
    <p:sldId id="264" r:id="rId8"/>
    <p:sldId id="269" r:id="rId9"/>
    <p:sldId id="270" r:id="rId10"/>
    <p:sldId id="266" r:id="rId11"/>
    <p:sldId id="267" r:id="rId12"/>
    <p:sldId id="268"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feeney" initials="M" lastIdx="1" clrIdx="0">
    <p:extLst>
      <p:ext uri="{19B8F6BF-5375-455C-9EA6-DF929625EA0E}">
        <p15:presenceInfo xmlns:p15="http://schemas.microsoft.com/office/powerpoint/2012/main" userId="Mfee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64BC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8" d="100"/>
          <a:sy n="98" d="100"/>
        </p:scale>
        <p:origin x="102" y="43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8305FB-84A6-466B-ACA9-38BECBA41F6E}" type="datetimeFigureOut">
              <a:rPr lang="en-US" smtClean="0"/>
              <a:pPr/>
              <a:t>1/21/2021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399DD-1786-41BE-9FBD-E75CBA19751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0768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64738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792830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50918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89215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84824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7230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58946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845104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714987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689369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1/21/2021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12058860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12DA-F42D-461B-B185-057296D98A88}"/>
              </a:ext>
            </a:extLst>
          </p:cNvPr>
          <p:cNvSpPr>
            <a:spLocks noGrp="1"/>
          </p:cNvSpPr>
          <p:nvPr>
            <p:ph type="ctrTitle"/>
          </p:nvPr>
        </p:nvSpPr>
        <p:spPr/>
        <p:txBody>
          <a:bodyPr/>
          <a:lstStyle/>
          <a:p>
            <a:r>
              <a:rPr lang="en-US" dirty="0"/>
              <a:t>C/C++ “build” process #2</a:t>
            </a:r>
            <a:endParaRPr lang="en-CA" dirty="0"/>
          </a:p>
        </p:txBody>
      </p:sp>
      <p:sp>
        <p:nvSpPr>
          <p:cNvPr id="3" name="Subtitle 2">
            <a:extLst>
              <a:ext uri="{FF2B5EF4-FFF2-40B4-BE49-F238E27FC236}">
                <a16:creationId xmlns:a16="http://schemas.microsoft.com/office/drawing/2014/main" id="{563783FE-1566-47A5-9E9E-00D7902C6571}"/>
              </a:ext>
            </a:extLst>
          </p:cNvPr>
          <p:cNvSpPr>
            <a:spLocks noGrp="1"/>
          </p:cNvSpPr>
          <p:nvPr>
            <p:ph type="subTitle" idx="1"/>
          </p:nvPr>
        </p:nvSpPr>
        <p:spPr>
          <a:xfrm>
            <a:off x="1524000" y="3602037"/>
            <a:ext cx="9144000" cy="2968095"/>
          </a:xfrm>
        </p:spPr>
        <p:txBody>
          <a:bodyPr>
            <a:normAutofit/>
          </a:bodyPr>
          <a:lstStyle/>
          <a:p>
            <a:r>
              <a:rPr lang="en-US" sz="4800" dirty="0"/>
              <a:t>Header (.h) files</a:t>
            </a:r>
          </a:p>
          <a:p>
            <a:r>
              <a:rPr lang="en-CA" sz="4800" dirty="0"/>
              <a:t>“signatures”</a:t>
            </a:r>
          </a:p>
          <a:p>
            <a:r>
              <a:rPr lang="en-CA" sz="4800" dirty="0"/>
              <a:t>Declaration, Definition, oh my!</a:t>
            </a:r>
          </a:p>
        </p:txBody>
      </p:sp>
    </p:spTree>
    <p:extLst>
      <p:ext uri="{BB962C8B-B14F-4D97-AF65-F5344CB8AC3E}">
        <p14:creationId xmlns:p14="http://schemas.microsoft.com/office/powerpoint/2010/main" val="199840839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8BBF-8ABD-4DD1-A00F-B11D3E43BEE1}"/>
              </a:ext>
            </a:extLst>
          </p:cNvPr>
          <p:cNvSpPr>
            <a:spLocks noGrp="1"/>
          </p:cNvSpPr>
          <p:nvPr>
            <p:ph type="title"/>
          </p:nvPr>
        </p:nvSpPr>
        <p:spPr>
          <a:xfrm>
            <a:off x="838200" y="365125"/>
            <a:ext cx="10515600" cy="724373"/>
          </a:xfrm>
        </p:spPr>
        <p:txBody>
          <a:bodyPr/>
          <a:lstStyle/>
          <a:p>
            <a:r>
              <a:rPr lang="en-CA" dirty="0"/>
              <a:t>Some terms: “token”</a:t>
            </a:r>
          </a:p>
        </p:txBody>
      </p:sp>
      <p:sp>
        <p:nvSpPr>
          <p:cNvPr id="3" name="Content Placeholder 2">
            <a:extLst>
              <a:ext uri="{FF2B5EF4-FFF2-40B4-BE49-F238E27FC236}">
                <a16:creationId xmlns:a16="http://schemas.microsoft.com/office/drawing/2014/main" id="{CFCC1253-B65F-4A7A-8D1D-9FFEEF02FBB9}"/>
              </a:ext>
            </a:extLst>
          </p:cNvPr>
          <p:cNvSpPr>
            <a:spLocks noGrp="1"/>
          </p:cNvSpPr>
          <p:nvPr>
            <p:ph idx="1"/>
          </p:nvPr>
        </p:nvSpPr>
        <p:spPr>
          <a:xfrm>
            <a:off x="838200" y="1264596"/>
            <a:ext cx="10515600" cy="4912367"/>
          </a:xfrm>
        </p:spPr>
        <p:txBody>
          <a:bodyPr>
            <a:normAutofit/>
          </a:bodyPr>
          <a:lstStyle/>
          <a:p>
            <a:r>
              <a:rPr lang="en-US" sz="3200" dirty="0"/>
              <a:t>Things like variables, functions, classes, etc. are considered “tokens” to the pre-compiler, compiler, and linker (“build”). </a:t>
            </a:r>
          </a:p>
          <a:p>
            <a:pPr lvl="1"/>
            <a:r>
              <a:rPr lang="en-US" sz="2800" dirty="0"/>
              <a:t>This is a “list of things” to “keep track of”</a:t>
            </a:r>
          </a:p>
          <a:p>
            <a:pPr lvl="1"/>
            <a:r>
              <a:rPr lang="en-US" sz="2800" dirty="0"/>
              <a:t>So a “token” is a “think I need to keep track of” (to the build)</a:t>
            </a:r>
          </a:p>
          <a:p>
            <a:r>
              <a:rPr lang="en-US" sz="3200" dirty="0"/>
              <a:t>Remember that “variables” are just “locations in memory”</a:t>
            </a:r>
          </a:p>
          <a:p>
            <a:r>
              <a:rPr lang="en-US" sz="3200" dirty="0"/>
              <a:t>The variable name is meaningless to the computer; it’s only important to us humans. </a:t>
            </a:r>
          </a:p>
          <a:p>
            <a:r>
              <a:rPr lang="en-US" sz="3200" dirty="0"/>
              <a:t>The “build” makes a table to match the name we’re using to the actual numerical thing that it really is. </a:t>
            </a:r>
          </a:p>
          <a:p>
            <a:endParaRPr lang="en-CA" sz="3200" dirty="0"/>
          </a:p>
        </p:txBody>
      </p:sp>
    </p:spTree>
    <p:extLst>
      <p:ext uri="{BB962C8B-B14F-4D97-AF65-F5344CB8AC3E}">
        <p14:creationId xmlns:p14="http://schemas.microsoft.com/office/powerpoint/2010/main" val="4127179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8BBF-8ABD-4DD1-A00F-B11D3E43BEE1}"/>
              </a:ext>
            </a:extLst>
          </p:cNvPr>
          <p:cNvSpPr>
            <a:spLocks noGrp="1"/>
          </p:cNvSpPr>
          <p:nvPr>
            <p:ph type="title"/>
          </p:nvPr>
        </p:nvSpPr>
        <p:spPr>
          <a:xfrm>
            <a:off x="838200" y="365125"/>
            <a:ext cx="10515600" cy="724373"/>
          </a:xfrm>
        </p:spPr>
        <p:txBody>
          <a:bodyPr/>
          <a:lstStyle/>
          <a:p>
            <a:r>
              <a:rPr lang="en-CA" dirty="0"/>
              <a:t>Some terms: “token”</a:t>
            </a:r>
          </a:p>
        </p:txBody>
      </p:sp>
      <p:sp>
        <p:nvSpPr>
          <p:cNvPr id="3" name="Content Placeholder 2">
            <a:extLst>
              <a:ext uri="{FF2B5EF4-FFF2-40B4-BE49-F238E27FC236}">
                <a16:creationId xmlns:a16="http://schemas.microsoft.com/office/drawing/2014/main" id="{CFCC1253-B65F-4A7A-8D1D-9FFEEF02FBB9}"/>
              </a:ext>
            </a:extLst>
          </p:cNvPr>
          <p:cNvSpPr>
            <a:spLocks noGrp="1"/>
          </p:cNvSpPr>
          <p:nvPr>
            <p:ph idx="1"/>
          </p:nvPr>
        </p:nvSpPr>
        <p:spPr>
          <a:xfrm>
            <a:off x="838200" y="1264596"/>
            <a:ext cx="10515600" cy="4912367"/>
          </a:xfrm>
        </p:spPr>
        <p:txBody>
          <a:bodyPr>
            <a:normAutofit/>
          </a:bodyPr>
          <a:lstStyle/>
          <a:p>
            <a:r>
              <a:rPr lang="en-US" sz="3200" dirty="0"/>
              <a:t>So it’s </a:t>
            </a:r>
            <a:r>
              <a:rPr lang="en-US" sz="3200" i="1" dirty="0"/>
              <a:t>very </a:t>
            </a:r>
            <a:r>
              <a:rPr lang="en-US" sz="3200" dirty="0"/>
              <a:t>important the tokens </a:t>
            </a:r>
            <a:r>
              <a:rPr lang="en-US" sz="3200" i="1" dirty="0"/>
              <a:t>explicitly </a:t>
            </a:r>
            <a:r>
              <a:rPr lang="en-US" sz="3200" dirty="0"/>
              <a:t>“match”.</a:t>
            </a:r>
          </a:p>
          <a:p>
            <a:r>
              <a:rPr lang="en-US" sz="3200" dirty="0"/>
              <a:t>Example:</a:t>
            </a:r>
          </a:p>
          <a:p>
            <a:pPr lvl="1"/>
            <a:r>
              <a:rPr lang="en-US" sz="2800" dirty="0"/>
              <a:t>unsigned int x; </a:t>
            </a:r>
          </a:p>
          <a:p>
            <a:pPr lvl="1"/>
            <a:r>
              <a:rPr lang="en-US" sz="2800" dirty="0"/>
              <a:t>string x;	// “I’ve already seen an “x” and it’s not a string</a:t>
            </a:r>
          </a:p>
          <a:p>
            <a:r>
              <a:rPr lang="en-US" sz="3200" dirty="0"/>
              <a:t>Another:</a:t>
            </a:r>
          </a:p>
          <a:p>
            <a:pPr lvl="1"/>
            <a:r>
              <a:rPr lang="en-US" sz="2800" dirty="0"/>
              <a:t>void </a:t>
            </a:r>
            <a:r>
              <a:rPr lang="en-US" sz="2800" dirty="0" err="1"/>
              <a:t>DoThis</a:t>
            </a:r>
            <a:r>
              <a:rPr lang="en-US" sz="2800" dirty="0"/>
              <a:t>(void);</a:t>
            </a:r>
          </a:p>
          <a:p>
            <a:pPr lvl="1"/>
            <a:r>
              <a:rPr lang="en-US" sz="2800" dirty="0"/>
              <a:t>int </a:t>
            </a:r>
            <a:r>
              <a:rPr lang="en-US" sz="2800" dirty="0" err="1"/>
              <a:t>DoThis</a:t>
            </a:r>
            <a:r>
              <a:rPr lang="en-US" sz="2800" dirty="0"/>
              <a:t>;	// Huh? I thought “</a:t>
            </a:r>
            <a:r>
              <a:rPr lang="en-US" sz="2800" dirty="0" err="1"/>
              <a:t>DoThis</a:t>
            </a:r>
            <a:r>
              <a:rPr lang="en-US" sz="2800" dirty="0"/>
              <a:t>” was a function?!!?</a:t>
            </a:r>
          </a:p>
          <a:p>
            <a:endParaRPr lang="en-CA" sz="3200" dirty="0"/>
          </a:p>
        </p:txBody>
      </p:sp>
    </p:spTree>
    <p:extLst>
      <p:ext uri="{BB962C8B-B14F-4D97-AF65-F5344CB8AC3E}">
        <p14:creationId xmlns:p14="http://schemas.microsoft.com/office/powerpoint/2010/main" val="2904865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8BBF-8ABD-4DD1-A00F-B11D3E43BEE1}"/>
              </a:ext>
            </a:extLst>
          </p:cNvPr>
          <p:cNvSpPr>
            <a:spLocks noGrp="1"/>
          </p:cNvSpPr>
          <p:nvPr>
            <p:ph type="title"/>
          </p:nvPr>
        </p:nvSpPr>
        <p:spPr>
          <a:xfrm>
            <a:off x="838200" y="365125"/>
            <a:ext cx="10515600" cy="724373"/>
          </a:xfrm>
        </p:spPr>
        <p:txBody>
          <a:bodyPr/>
          <a:lstStyle/>
          <a:p>
            <a:r>
              <a:rPr lang="en-CA" dirty="0"/>
              <a:t>Some terms: “token”</a:t>
            </a:r>
          </a:p>
        </p:txBody>
      </p:sp>
      <p:sp>
        <p:nvSpPr>
          <p:cNvPr id="3" name="Content Placeholder 2">
            <a:extLst>
              <a:ext uri="{FF2B5EF4-FFF2-40B4-BE49-F238E27FC236}">
                <a16:creationId xmlns:a16="http://schemas.microsoft.com/office/drawing/2014/main" id="{CFCC1253-B65F-4A7A-8D1D-9FFEEF02FBB9}"/>
              </a:ext>
            </a:extLst>
          </p:cNvPr>
          <p:cNvSpPr>
            <a:spLocks noGrp="1"/>
          </p:cNvSpPr>
          <p:nvPr>
            <p:ph idx="1"/>
          </p:nvPr>
        </p:nvSpPr>
        <p:spPr>
          <a:xfrm>
            <a:off x="838200" y="1264596"/>
            <a:ext cx="10515600" cy="4912367"/>
          </a:xfrm>
        </p:spPr>
        <p:txBody>
          <a:bodyPr>
            <a:normAutofit/>
          </a:bodyPr>
          <a:lstStyle/>
          <a:p>
            <a:r>
              <a:rPr lang="en-US" sz="3600" dirty="0"/>
              <a:t>But wait, there’s more…</a:t>
            </a:r>
          </a:p>
          <a:p>
            <a:r>
              <a:rPr lang="en-US" sz="3600" dirty="0"/>
              <a:t>The compiler takes each c/</a:t>
            </a:r>
            <a:r>
              <a:rPr lang="en-US" sz="3600" dirty="0" err="1"/>
              <a:t>cpp</a:t>
            </a:r>
            <a:r>
              <a:rPr lang="en-US" sz="3600" dirty="0"/>
              <a:t> file and compiles it </a:t>
            </a:r>
            <a:r>
              <a:rPr lang="en-US" sz="3600" i="1" dirty="0"/>
              <a:t>separately.</a:t>
            </a:r>
          </a:p>
          <a:p>
            <a:r>
              <a:rPr lang="en-US" sz="3600" dirty="0"/>
              <a:t>This means that:</a:t>
            </a:r>
          </a:p>
          <a:p>
            <a:pPr lvl="1"/>
            <a:r>
              <a:rPr lang="en-US" sz="2800" dirty="0"/>
              <a:t>myFile.cpp can have an “int </a:t>
            </a:r>
            <a:r>
              <a:rPr lang="en-US" sz="2800" dirty="0" err="1"/>
              <a:t>shoeSize</a:t>
            </a:r>
            <a:r>
              <a:rPr lang="en-US" sz="2800" dirty="0"/>
              <a:t>;”</a:t>
            </a:r>
          </a:p>
          <a:p>
            <a:pPr lvl="1"/>
            <a:r>
              <a:rPr lang="en-US" sz="2800" dirty="0"/>
              <a:t>myOtherFile.cpp can </a:t>
            </a:r>
            <a:r>
              <a:rPr lang="en-US" sz="2800" i="1" dirty="0"/>
              <a:t>also </a:t>
            </a:r>
            <a:r>
              <a:rPr lang="en-US" sz="2800" dirty="0"/>
              <a:t>have an “int </a:t>
            </a:r>
            <a:r>
              <a:rPr lang="en-US" sz="2800" dirty="0" err="1"/>
              <a:t>shoeSize</a:t>
            </a:r>
            <a:r>
              <a:rPr lang="en-US" sz="2800" dirty="0"/>
              <a:t>;”</a:t>
            </a:r>
          </a:p>
          <a:p>
            <a:pPr lvl="1"/>
            <a:r>
              <a:rPr lang="en-US" sz="2800" dirty="0"/>
              <a:t>…and my3rdFile.cpp can have a function “void </a:t>
            </a:r>
            <a:r>
              <a:rPr lang="en-US" sz="2800" dirty="0" err="1"/>
              <a:t>shoeSize</a:t>
            </a:r>
            <a:r>
              <a:rPr lang="en-US" sz="2800" dirty="0"/>
              <a:t>(void);”</a:t>
            </a:r>
          </a:p>
          <a:p>
            <a:r>
              <a:rPr lang="en-US" sz="3200" dirty="0"/>
              <a:t>And everything is fine… TO THE COMPILER</a:t>
            </a:r>
          </a:p>
          <a:p>
            <a:r>
              <a:rPr lang="en-US" sz="3200" dirty="0"/>
              <a:t>…but the linker will NOT be happy…</a:t>
            </a:r>
          </a:p>
          <a:p>
            <a:endParaRPr lang="en-CA" sz="3600" dirty="0"/>
          </a:p>
        </p:txBody>
      </p:sp>
    </p:spTree>
    <p:extLst>
      <p:ext uri="{BB962C8B-B14F-4D97-AF65-F5344CB8AC3E}">
        <p14:creationId xmlns:p14="http://schemas.microsoft.com/office/powerpoint/2010/main" val="1837344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8BBF-8ABD-4DD1-A00F-B11D3E43BEE1}"/>
              </a:ext>
            </a:extLst>
          </p:cNvPr>
          <p:cNvSpPr>
            <a:spLocks noGrp="1"/>
          </p:cNvSpPr>
          <p:nvPr>
            <p:ph type="title"/>
          </p:nvPr>
        </p:nvSpPr>
        <p:spPr>
          <a:xfrm>
            <a:off x="838200" y="365125"/>
            <a:ext cx="10515600" cy="724373"/>
          </a:xfrm>
        </p:spPr>
        <p:txBody>
          <a:bodyPr/>
          <a:lstStyle/>
          <a:p>
            <a:r>
              <a:rPr lang="en-CA" dirty="0"/>
              <a:t>Some terms: “token”</a:t>
            </a:r>
          </a:p>
        </p:txBody>
      </p:sp>
      <p:sp>
        <p:nvSpPr>
          <p:cNvPr id="3" name="Content Placeholder 2">
            <a:extLst>
              <a:ext uri="{FF2B5EF4-FFF2-40B4-BE49-F238E27FC236}">
                <a16:creationId xmlns:a16="http://schemas.microsoft.com/office/drawing/2014/main" id="{CFCC1253-B65F-4A7A-8D1D-9FFEEF02FBB9}"/>
              </a:ext>
            </a:extLst>
          </p:cNvPr>
          <p:cNvSpPr>
            <a:spLocks noGrp="1"/>
          </p:cNvSpPr>
          <p:nvPr>
            <p:ph idx="1"/>
          </p:nvPr>
        </p:nvSpPr>
        <p:spPr>
          <a:xfrm>
            <a:off x="838200" y="1264596"/>
            <a:ext cx="10515600" cy="4912367"/>
          </a:xfrm>
        </p:spPr>
        <p:txBody>
          <a:bodyPr>
            <a:normAutofit/>
          </a:bodyPr>
          <a:lstStyle/>
          <a:p>
            <a:r>
              <a:rPr lang="en-US" sz="3600" dirty="0"/>
              <a:t>myFile.cpp (int </a:t>
            </a:r>
            <a:r>
              <a:rPr lang="en-US" sz="3600" dirty="0" err="1"/>
              <a:t>shoeSize</a:t>
            </a:r>
            <a:r>
              <a:rPr lang="en-US" sz="3600" dirty="0"/>
              <a:t>;) </a:t>
            </a:r>
            <a:r>
              <a:rPr lang="en-US" sz="3600" dirty="0">
                <a:sym typeface="Wingdings" panose="05000000000000000000" pitchFamily="2" charset="2"/>
              </a:rPr>
              <a:t> myFile.obj</a:t>
            </a:r>
          </a:p>
          <a:p>
            <a:pPr lvl="1"/>
            <a:r>
              <a:rPr lang="en-US" sz="3200" dirty="0">
                <a:sym typeface="Wingdings" panose="05000000000000000000" pitchFamily="2" charset="2"/>
              </a:rPr>
              <a:t>With token for </a:t>
            </a:r>
            <a:r>
              <a:rPr lang="en-US" sz="3200" dirty="0" err="1">
                <a:sym typeface="Wingdings" panose="05000000000000000000" pitchFamily="2" charset="2"/>
              </a:rPr>
              <a:t>shoeSize</a:t>
            </a:r>
            <a:r>
              <a:rPr lang="en-US" sz="3200" dirty="0">
                <a:sym typeface="Wingdings" panose="05000000000000000000" pitchFamily="2" charset="2"/>
              </a:rPr>
              <a:t> which is an “int”</a:t>
            </a:r>
          </a:p>
          <a:p>
            <a:r>
              <a:rPr lang="en-US" sz="3600" dirty="0"/>
              <a:t>myOtherFile.cpp (int </a:t>
            </a:r>
            <a:r>
              <a:rPr lang="en-US" sz="3600" dirty="0" err="1"/>
              <a:t>shoeSize</a:t>
            </a:r>
            <a:r>
              <a:rPr lang="en-US" sz="3600" dirty="0"/>
              <a:t>;) </a:t>
            </a:r>
            <a:r>
              <a:rPr lang="en-US" sz="3600" dirty="0">
                <a:sym typeface="Wingdings" panose="05000000000000000000" pitchFamily="2" charset="2"/>
              </a:rPr>
              <a:t> myOtherFile.obj</a:t>
            </a:r>
          </a:p>
          <a:p>
            <a:pPr lvl="1"/>
            <a:r>
              <a:rPr lang="en-US" sz="3200" dirty="0">
                <a:sym typeface="Wingdings" panose="05000000000000000000" pitchFamily="2" charset="2"/>
              </a:rPr>
              <a:t>With A </a:t>
            </a:r>
            <a:r>
              <a:rPr lang="en-US" sz="3600" b="1" i="1" u="sng" dirty="0">
                <a:sym typeface="Wingdings" panose="05000000000000000000" pitchFamily="2" charset="2"/>
              </a:rPr>
              <a:t>DIFFERENT</a:t>
            </a:r>
            <a:r>
              <a:rPr lang="en-US" sz="3200" dirty="0">
                <a:sym typeface="Wingdings" panose="05000000000000000000" pitchFamily="2" charset="2"/>
              </a:rPr>
              <a:t> token for </a:t>
            </a:r>
            <a:r>
              <a:rPr lang="en-US" sz="3200" dirty="0" err="1">
                <a:sym typeface="Wingdings" panose="05000000000000000000" pitchFamily="2" charset="2"/>
              </a:rPr>
              <a:t>shoeSize</a:t>
            </a:r>
            <a:r>
              <a:rPr lang="en-US" sz="3200" dirty="0"/>
              <a:t> </a:t>
            </a:r>
            <a:br>
              <a:rPr lang="en-US" sz="3200" dirty="0"/>
            </a:br>
            <a:r>
              <a:rPr lang="en-US" sz="3200" dirty="0"/>
              <a:t>(EVEN THOUGH IT’S THE SAME TYPE!)</a:t>
            </a:r>
          </a:p>
          <a:p>
            <a:r>
              <a:rPr lang="en-US" sz="3600" dirty="0"/>
              <a:t>my3rdFile.cpp (void </a:t>
            </a:r>
            <a:r>
              <a:rPr lang="en-US" sz="3600" dirty="0" err="1"/>
              <a:t>shoeSize</a:t>
            </a:r>
            <a:r>
              <a:rPr lang="en-US" sz="3600" dirty="0"/>
              <a:t>(void);) </a:t>
            </a:r>
            <a:r>
              <a:rPr lang="en-US" sz="3600" dirty="0">
                <a:sym typeface="Wingdings" panose="05000000000000000000" pitchFamily="2" charset="2"/>
              </a:rPr>
              <a:t> my3rdFile.obj</a:t>
            </a:r>
          </a:p>
          <a:p>
            <a:pPr lvl="1"/>
            <a:r>
              <a:rPr lang="en-US" sz="3200" dirty="0">
                <a:sym typeface="Wingdings" panose="05000000000000000000" pitchFamily="2" charset="2"/>
              </a:rPr>
              <a:t>With a token “</a:t>
            </a:r>
            <a:r>
              <a:rPr lang="en-US" sz="3200" dirty="0" err="1">
                <a:sym typeface="Wingdings" panose="05000000000000000000" pitchFamily="2" charset="2"/>
              </a:rPr>
              <a:t>shoeSize</a:t>
            </a:r>
            <a:r>
              <a:rPr lang="en-US" sz="3200" dirty="0">
                <a:sym typeface="Wingdings" panose="05000000000000000000" pitchFamily="2" charset="2"/>
              </a:rPr>
              <a:t>” that’s a </a:t>
            </a:r>
            <a:r>
              <a:rPr lang="en-US" sz="3200" u="sng" dirty="0">
                <a:sym typeface="Wingdings" panose="05000000000000000000" pitchFamily="2" charset="2"/>
              </a:rPr>
              <a:t>function</a:t>
            </a:r>
            <a:r>
              <a:rPr lang="en-US" sz="3200" dirty="0">
                <a:sym typeface="Wingdings" panose="05000000000000000000" pitchFamily="2" charset="2"/>
              </a:rPr>
              <a:t>! </a:t>
            </a:r>
            <a:endParaRPr lang="en-US" sz="3200" dirty="0"/>
          </a:p>
        </p:txBody>
      </p:sp>
    </p:spTree>
    <p:extLst>
      <p:ext uri="{BB962C8B-B14F-4D97-AF65-F5344CB8AC3E}">
        <p14:creationId xmlns:p14="http://schemas.microsoft.com/office/powerpoint/2010/main" val="730270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8BBF-8ABD-4DD1-A00F-B11D3E43BEE1}"/>
              </a:ext>
            </a:extLst>
          </p:cNvPr>
          <p:cNvSpPr>
            <a:spLocks noGrp="1"/>
          </p:cNvSpPr>
          <p:nvPr>
            <p:ph type="title"/>
          </p:nvPr>
        </p:nvSpPr>
        <p:spPr>
          <a:xfrm>
            <a:off x="838200" y="365125"/>
            <a:ext cx="10515600" cy="724373"/>
          </a:xfrm>
        </p:spPr>
        <p:txBody>
          <a:bodyPr/>
          <a:lstStyle/>
          <a:p>
            <a:r>
              <a:rPr lang="en-CA" dirty="0"/>
              <a:t>Some terms: “token”</a:t>
            </a:r>
          </a:p>
        </p:txBody>
      </p:sp>
      <p:sp>
        <p:nvSpPr>
          <p:cNvPr id="3" name="Content Placeholder 2">
            <a:extLst>
              <a:ext uri="{FF2B5EF4-FFF2-40B4-BE49-F238E27FC236}">
                <a16:creationId xmlns:a16="http://schemas.microsoft.com/office/drawing/2014/main" id="{CFCC1253-B65F-4A7A-8D1D-9FFEEF02FBB9}"/>
              </a:ext>
            </a:extLst>
          </p:cNvPr>
          <p:cNvSpPr>
            <a:spLocks noGrp="1"/>
          </p:cNvSpPr>
          <p:nvPr>
            <p:ph idx="1"/>
          </p:nvPr>
        </p:nvSpPr>
        <p:spPr>
          <a:xfrm>
            <a:off x="838200" y="1264596"/>
            <a:ext cx="10515600" cy="4912367"/>
          </a:xfrm>
        </p:spPr>
        <p:txBody>
          <a:bodyPr>
            <a:normAutofit fontScale="92500" lnSpcReduction="20000"/>
          </a:bodyPr>
          <a:lstStyle/>
          <a:p>
            <a:r>
              <a:rPr lang="en-US" sz="3600" dirty="0"/>
              <a:t>How can the linker possibly work this out???</a:t>
            </a:r>
          </a:p>
          <a:p>
            <a:pPr lvl="1"/>
            <a:r>
              <a:rPr lang="en-US" sz="3200" dirty="0"/>
              <a:t>Answer: it can’t… and </a:t>
            </a:r>
            <a:r>
              <a:rPr lang="en-US" sz="3200" u="sng" dirty="0"/>
              <a:t>won’t</a:t>
            </a:r>
            <a:r>
              <a:rPr lang="en-US" sz="3200" dirty="0"/>
              <a:t>.</a:t>
            </a:r>
          </a:p>
          <a:p>
            <a:r>
              <a:rPr lang="en-US" sz="3600" dirty="0"/>
              <a:t>Instead, it will throw and error like “duplicate token” or “already defined in file whatever.obj”</a:t>
            </a:r>
          </a:p>
          <a:p>
            <a:pPr lvl="1"/>
            <a:endParaRPr lang="en-US" sz="3600" dirty="0"/>
          </a:p>
          <a:p>
            <a:r>
              <a:rPr lang="en-US" sz="3000" dirty="0"/>
              <a:t>myFile.cpp (int </a:t>
            </a:r>
            <a:r>
              <a:rPr lang="en-US" sz="3000" dirty="0" err="1"/>
              <a:t>shoeSize</a:t>
            </a:r>
            <a:r>
              <a:rPr lang="en-US" sz="3000" dirty="0"/>
              <a:t>;) </a:t>
            </a:r>
            <a:r>
              <a:rPr lang="en-US" sz="3000" dirty="0">
                <a:sym typeface="Wingdings" panose="05000000000000000000" pitchFamily="2" charset="2"/>
              </a:rPr>
              <a:t> myFile.obj</a:t>
            </a:r>
          </a:p>
          <a:p>
            <a:pPr lvl="1"/>
            <a:r>
              <a:rPr lang="en-US" sz="2600" dirty="0">
                <a:sym typeface="Wingdings" panose="05000000000000000000" pitchFamily="2" charset="2"/>
              </a:rPr>
              <a:t>With token for </a:t>
            </a:r>
            <a:r>
              <a:rPr lang="en-US" sz="2600" dirty="0" err="1">
                <a:sym typeface="Wingdings" panose="05000000000000000000" pitchFamily="2" charset="2"/>
              </a:rPr>
              <a:t>shoeSize</a:t>
            </a:r>
            <a:r>
              <a:rPr lang="en-US" sz="2600" dirty="0">
                <a:sym typeface="Wingdings" panose="05000000000000000000" pitchFamily="2" charset="2"/>
              </a:rPr>
              <a:t> which is an “int”</a:t>
            </a:r>
          </a:p>
          <a:p>
            <a:r>
              <a:rPr lang="en-US" sz="3000" dirty="0"/>
              <a:t>myOtherFile.cpp (int </a:t>
            </a:r>
            <a:r>
              <a:rPr lang="en-US" sz="3000" dirty="0" err="1"/>
              <a:t>shoeSize</a:t>
            </a:r>
            <a:r>
              <a:rPr lang="en-US" sz="3000" dirty="0"/>
              <a:t>;) </a:t>
            </a:r>
            <a:r>
              <a:rPr lang="en-US" sz="3000" dirty="0">
                <a:sym typeface="Wingdings" panose="05000000000000000000" pitchFamily="2" charset="2"/>
              </a:rPr>
              <a:t> myOtherFile.obj</a:t>
            </a:r>
          </a:p>
          <a:p>
            <a:pPr lvl="1"/>
            <a:r>
              <a:rPr lang="en-US" sz="2600" dirty="0">
                <a:sym typeface="Wingdings" panose="05000000000000000000" pitchFamily="2" charset="2"/>
              </a:rPr>
              <a:t>With A </a:t>
            </a:r>
            <a:r>
              <a:rPr lang="en-US" sz="3000" b="1" i="1" u="sng" dirty="0">
                <a:sym typeface="Wingdings" panose="05000000000000000000" pitchFamily="2" charset="2"/>
              </a:rPr>
              <a:t>DIFFERENT</a:t>
            </a:r>
            <a:r>
              <a:rPr lang="en-US" sz="2600" dirty="0">
                <a:sym typeface="Wingdings" panose="05000000000000000000" pitchFamily="2" charset="2"/>
              </a:rPr>
              <a:t> token for </a:t>
            </a:r>
            <a:r>
              <a:rPr lang="en-US" sz="2600" dirty="0" err="1">
                <a:sym typeface="Wingdings" panose="05000000000000000000" pitchFamily="2" charset="2"/>
              </a:rPr>
              <a:t>shoeSize</a:t>
            </a:r>
            <a:r>
              <a:rPr lang="en-US" sz="2600" dirty="0"/>
              <a:t> </a:t>
            </a:r>
            <a:br>
              <a:rPr lang="en-US" sz="2600" dirty="0"/>
            </a:br>
            <a:r>
              <a:rPr lang="en-US" sz="2600" dirty="0"/>
              <a:t>(EVEN THOUGH IT’S THE SAME TYPE!)</a:t>
            </a:r>
          </a:p>
          <a:p>
            <a:r>
              <a:rPr lang="en-US" sz="3000" dirty="0"/>
              <a:t>my3rdFile.cpp (void </a:t>
            </a:r>
            <a:r>
              <a:rPr lang="en-US" sz="3000" dirty="0" err="1"/>
              <a:t>shoeSize</a:t>
            </a:r>
            <a:r>
              <a:rPr lang="en-US" sz="3000" dirty="0"/>
              <a:t>(void);) </a:t>
            </a:r>
            <a:r>
              <a:rPr lang="en-US" sz="3000" dirty="0">
                <a:sym typeface="Wingdings" panose="05000000000000000000" pitchFamily="2" charset="2"/>
              </a:rPr>
              <a:t> my3rdFile.obj</a:t>
            </a:r>
          </a:p>
          <a:p>
            <a:pPr lvl="1"/>
            <a:r>
              <a:rPr lang="en-US" sz="2600" dirty="0">
                <a:sym typeface="Wingdings" panose="05000000000000000000" pitchFamily="2" charset="2"/>
              </a:rPr>
              <a:t>With a token “</a:t>
            </a:r>
            <a:r>
              <a:rPr lang="en-US" sz="2600" dirty="0" err="1">
                <a:sym typeface="Wingdings" panose="05000000000000000000" pitchFamily="2" charset="2"/>
              </a:rPr>
              <a:t>shoeSize</a:t>
            </a:r>
            <a:r>
              <a:rPr lang="en-US" sz="2600" dirty="0">
                <a:sym typeface="Wingdings" panose="05000000000000000000" pitchFamily="2" charset="2"/>
              </a:rPr>
              <a:t>” that’s a </a:t>
            </a:r>
            <a:r>
              <a:rPr lang="en-US" sz="2600" u="sng" dirty="0">
                <a:sym typeface="Wingdings" panose="05000000000000000000" pitchFamily="2" charset="2"/>
              </a:rPr>
              <a:t>function</a:t>
            </a:r>
            <a:r>
              <a:rPr lang="en-US" sz="2600" dirty="0">
                <a:sym typeface="Wingdings" panose="05000000000000000000" pitchFamily="2" charset="2"/>
              </a:rPr>
              <a:t>! </a:t>
            </a:r>
            <a:endParaRPr lang="en-US" sz="2600" dirty="0"/>
          </a:p>
        </p:txBody>
      </p:sp>
    </p:spTree>
    <p:extLst>
      <p:ext uri="{BB962C8B-B14F-4D97-AF65-F5344CB8AC3E}">
        <p14:creationId xmlns:p14="http://schemas.microsoft.com/office/powerpoint/2010/main" val="1031152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8BBF-8ABD-4DD1-A00F-B11D3E43BEE1}"/>
              </a:ext>
            </a:extLst>
          </p:cNvPr>
          <p:cNvSpPr>
            <a:spLocks noGrp="1"/>
          </p:cNvSpPr>
          <p:nvPr>
            <p:ph type="title"/>
          </p:nvPr>
        </p:nvSpPr>
        <p:spPr>
          <a:xfrm>
            <a:off x="838200" y="365125"/>
            <a:ext cx="10515600" cy="724373"/>
          </a:xfrm>
        </p:spPr>
        <p:txBody>
          <a:bodyPr/>
          <a:lstStyle/>
          <a:p>
            <a:r>
              <a:rPr lang="en-CA" dirty="0"/>
              <a:t>Other fun facts:</a:t>
            </a:r>
          </a:p>
        </p:txBody>
      </p:sp>
      <p:sp>
        <p:nvSpPr>
          <p:cNvPr id="3" name="Content Placeholder 2">
            <a:extLst>
              <a:ext uri="{FF2B5EF4-FFF2-40B4-BE49-F238E27FC236}">
                <a16:creationId xmlns:a16="http://schemas.microsoft.com/office/drawing/2014/main" id="{CFCC1253-B65F-4A7A-8D1D-9FFEEF02FBB9}"/>
              </a:ext>
            </a:extLst>
          </p:cNvPr>
          <p:cNvSpPr>
            <a:spLocks noGrp="1"/>
          </p:cNvSpPr>
          <p:nvPr>
            <p:ph idx="1"/>
          </p:nvPr>
        </p:nvSpPr>
        <p:spPr>
          <a:xfrm>
            <a:off x="838200" y="1264596"/>
            <a:ext cx="10515600" cy="4912367"/>
          </a:xfrm>
        </p:spPr>
        <p:txBody>
          <a:bodyPr>
            <a:normAutofit/>
          </a:bodyPr>
          <a:lstStyle/>
          <a:p>
            <a:r>
              <a:rPr lang="en-US" sz="3600" dirty="0"/>
              <a:t>Unless you use a “make” file, there is </a:t>
            </a:r>
            <a:r>
              <a:rPr lang="en-US" sz="3600" i="1" dirty="0"/>
              <a:t>no </a:t>
            </a:r>
            <a:r>
              <a:rPr lang="en-US" sz="3600" dirty="0"/>
              <a:t>control over the order of the build.</a:t>
            </a:r>
          </a:p>
          <a:p>
            <a:r>
              <a:rPr lang="en-US" sz="3600" dirty="0"/>
              <a:t>(Well, that’s not completely true, but it’s best to assume it’s true)</a:t>
            </a:r>
          </a:p>
          <a:p>
            <a:r>
              <a:rPr lang="en-US" sz="3600" dirty="0"/>
              <a:t>In any case, the </a:t>
            </a:r>
            <a:r>
              <a:rPr lang="en-US" sz="3600" i="1" dirty="0"/>
              <a:t>order </a:t>
            </a:r>
            <a:r>
              <a:rPr lang="en-US" sz="3600" dirty="0"/>
              <a:t>you build it won’t solve this sort of problem, anyway. </a:t>
            </a:r>
            <a:endParaRPr lang="en-US" sz="2600" dirty="0"/>
          </a:p>
        </p:txBody>
      </p:sp>
    </p:spTree>
    <p:extLst>
      <p:ext uri="{BB962C8B-B14F-4D97-AF65-F5344CB8AC3E}">
        <p14:creationId xmlns:p14="http://schemas.microsoft.com/office/powerpoint/2010/main" val="2781712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8BBF-8ABD-4DD1-A00F-B11D3E43BEE1}"/>
              </a:ext>
            </a:extLst>
          </p:cNvPr>
          <p:cNvSpPr>
            <a:spLocks noGrp="1"/>
          </p:cNvSpPr>
          <p:nvPr>
            <p:ph type="title"/>
          </p:nvPr>
        </p:nvSpPr>
        <p:spPr>
          <a:xfrm>
            <a:off x="838200" y="365125"/>
            <a:ext cx="10515600" cy="724373"/>
          </a:xfrm>
        </p:spPr>
        <p:txBody>
          <a:bodyPr/>
          <a:lstStyle/>
          <a:p>
            <a:r>
              <a:rPr lang="en-CA" dirty="0"/>
              <a:t>What’s the solution?</a:t>
            </a:r>
          </a:p>
        </p:txBody>
      </p:sp>
      <p:sp>
        <p:nvSpPr>
          <p:cNvPr id="3" name="Content Placeholder 2">
            <a:extLst>
              <a:ext uri="{FF2B5EF4-FFF2-40B4-BE49-F238E27FC236}">
                <a16:creationId xmlns:a16="http://schemas.microsoft.com/office/drawing/2014/main" id="{CFCC1253-B65F-4A7A-8D1D-9FFEEF02FBB9}"/>
              </a:ext>
            </a:extLst>
          </p:cNvPr>
          <p:cNvSpPr>
            <a:spLocks noGrp="1"/>
          </p:cNvSpPr>
          <p:nvPr>
            <p:ph idx="1"/>
          </p:nvPr>
        </p:nvSpPr>
        <p:spPr>
          <a:xfrm>
            <a:off x="838200" y="1264596"/>
            <a:ext cx="10515600" cy="4912367"/>
          </a:xfrm>
        </p:spPr>
        <p:txBody>
          <a:bodyPr>
            <a:normAutofit/>
          </a:bodyPr>
          <a:lstStyle/>
          <a:p>
            <a:r>
              <a:rPr lang="en-US" sz="3600" dirty="0"/>
              <a:t>Never put code or variables assignment in headers.</a:t>
            </a:r>
          </a:p>
          <a:p>
            <a:pPr lvl="1"/>
            <a:r>
              <a:rPr lang="en-US" sz="3200" dirty="0"/>
              <a:t>(unless it’s templated, which is an exception, not the rule)</a:t>
            </a:r>
          </a:p>
          <a:p>
            <a:r>
              <a:rPr lang="en-US" sz="3600" dirty="0"/>
              <a:t>Functions/methods/classes:</a:t>
            </a:r>
          </a:p>
          <a:p>
            <a:pPr lvl="1"/>
            <a:r>
              <a:rPr lang="en-US" sz="3200" dirty="0"/>
              <a:t>Declared: function signature </a:t>
            </a:r>
            <a:r>
              <a:rPr lang="en-US" sz="3200" i="1" dirty="0"/>
              <a:t>only</a:t>
            </a:r>
            <a:endParaRPr lang="en-US" sz="3200" dirty="0"/>
          </a:p>
          <a:p>
            <a:pPr lvl="1"/>
            <a:r>
              <a:rPr lang="en-US" sz="3200" dirty="0"/>
              <a:t>Class definitions </a:t>
            </a:r>
            <a:r>
              <a:rPr lang="en-US" sz="3200" i="1" dirty="0"/>
              <a:t>only </a:t>
            </a:r>
            <a:r>
              <a:rPr lang="en-US" sz="3200" dirty="0"/>
              <a:t>(unless templated/trivial)</a:t>
            </a:r>
          </a:p>
          <a:p>
            <a:r>
              <a:rPr lang="en-US" sz="3600" dirty="0"/>
              <a:t>Variables: </a:t>
            </a:r>
          </a:p>
          <a:p>
            <a:pPr lvl="1"/>
            <a:r>
              <a:rPr lang="en-US" sz="3200" dirty="0"/>
              <a:t>ALWAYS with “extern”</a:t>
            </a:r>
          </a:p>
          <a:p>
            <a:pPr lvl="1"/>
            <a:r>
              <a:rPr lang="en-US" sz="3200" dirty="0"/>
              <a:t>NEVER given an “assignment” (a value)</a:t>
            </a:r>
          </a:p>
          <a:p>
            <a:pPr lvl="1"/>
            <a:r>
              <a:rPr lang="en-US" sz="3200" dirty="0"/>
              <a:t>UNLESS they are const and/or static const.</a:t>
            </a:r>
          </a:p>
        </p:txBody>
      </p:sp>
    </p:spTree>
    <p:extLst>
      <p:ext uri="{BB962C8B-B14F-4D97-AF65-F5344CB8AC3E}">
        <p14:creationId xmlns:p14="http://schemas.microsoft.com/office/powerpoint/2010/main" val="2459213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8BBF-8ABD-4DD1-A00F-B11D3E43BEE1}"/>
              </a:ext>
            </a:extLst>
          </p:cNvPr>
          <p:cNvSpPr>
            <a:spLocks noGrp="1"/>
          </p:cNvSpPr>
          <p:nvPr>
            <p:ph type="title"/>
          </p:nvPr>
        </p:nvSpPr>
        <p:spPr>
          <a:xfrm>
            <a:off x="838200" y="365125"/>
            <a:ext cx="10515600" cy="724373"/>
          </a:xfrm>
        </p:spPr>
        <p:txBody>
          <a:bodyPr/>
          <a:lstStyle/>
          <a:p>
            <a:r>
              <a:rPr lang="en-CA" dirty="0"/>
              <a:t>Gotcha!</a:t>
            </a:r>
          </a:p>
        </p:txBody>
      </p:sp>
      <p:sp>
        <p:nvSpPr>
          <p:cNvPr id="3" name="Content Placeholder 2">
            <a:extLst>
              <a:ext uri="{FF2B5EF4-FFF2-40B4-BE49-F238E27FC236}">
                <a16:creationId xmlns:a16="http://schemas.microsoft.com/office/drawing/2014/main" id="{CFCC1253-B65F-4A7A-8D1D-9FFEEF02FBB9}"/>
              </a:ext>
            </a:extLst>
          </p:cNvPr>
          <p:cNvSpPr>
            <a:spLocks noGrp="1"/>
          </p:cNvSpPr>
          <p:nvPr>
            <p:ph idx="1"/>
          </p:nvPr>
        </p:nvSpPr>
        <p:spPr>
          <a:xfrm>
            <a:off x="838200" y="1264596"/>
            <a:ext cx="10515600" cy="4912367"/>
          </a:xfrm>
        </p:spPr>
        <p:txBody>
          <a:bodyPr>
            <a:normAutofit/>
          </a:bodyPr>
          <a:lstStyle/>
          <a:p>
            <a:r>
              <a:rPr lang="en-US" sz="3600" dirty="0"/>
              <a:t>Even if they are “declared”, the don’t exist until they are defined, which can happen only once in the entire executable. </a:t>
            </a:r>
          </a:p>
          <a:p>
            <a:r>
              <a:rPr lang="en-US" sz="3600" dirty="0"/>
              <a:t>Huh?</a:t>
            </a:r>
          </a:p>
          <a:p>
            <a:pPr lvl="1"/>
            <a:r>
              <a:rPr lang="en-US" sz="2800" dirty="0"/>
              <a:t>In .h: “</a:t>
            </a:r>
            <a:r>
              <a:rPr lang="en-US" sz="2800" u="sng" dirty="0"/>
              <a:t>extern</a:t>
            </a:r>
            <a:r>
              <a:rPr lang="en-US" sz="2800" dirty="0"/>
              <a:t> int x;”</a:t>
            </a:r>
          </a:p>
          <a:p>
            <a:pPr lvl="1"/>
            <a:r>
              <a:rPr lang="en-US" sz="2800" dirty="0"/>
              <a:t>In .</a:t>
            </a:r>
            <a:r>
              <a:rPr lang="en-US" sz="2800" dirty="0" err="1"/>
              <a:t>cpp</a:t>
            </a:r>
            <a:r>
              <a:rPr lang="en-US" sz="2800" dirty="0"/>
              <a:t> (somewhere, but only once): “int x = 0;”</a:t>
            </a:r>
          </a:p>
        </p:txBody>
      </p:sp>
    </p:spTree>
    <p:extLst>
      <p:ext uri="{BB962C8B-B14F-4D97-AF65-F5344CB8AC3E}">
        <p14:creationId xmlns:p14="http://schemas.microsoft.com/office/powerpoint/2010/main" val="326421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8BBF-8ABD-4DD1-A00F-B11D3E43BEE1}"/>
              </a:ext>
            </a:extLst>
          </p:cNvPr>
          <p:cNvSpPr>
            <a:spLocks noGrp="1"/>
          </p:cNvSpPr>
          <p:nvPr>
            <p:ph type="title"/>
          </p:nvPr>
        </p:nvSpPr>
        <p:spPr>
          <a:xfrm>
            <a:off x="838200" y="365125"/>
            <a:ext cx="10515600" cy="724373"/>
          </a:xfrm>
        </p:spPr>
        <p:txBody>
          <a:bodyPr/>
          <a:lstStyle/>
          <a:p>
            <a:r>
              <a:rPr lang="en-CA" dirty="0"/>
              <a:t>h/</a:t>
            </a:r>
            <a:r>
              <a:rPr lang="en-CA" dirty="0" err="1"/>
              <a:t>hpp</a:t>
            </a:r>
            <a:r>
              <a:rPr lang="en-CA" dirty="0"/>
              <a:t> and c/</a:t>
            </a:r>
            <a:r>
              <a:rPr lang="en-CA" dirty="0" err="1"/>
              <a:t>cpp</a:t>
            </a:r>
            <a:endParaRPr lang="en-CA" dirty="0"/>
          </a:p>
        </p:txBody>
      </p:sp>
      <p:sp>
        <p:nvSpPr>
          <p:cNvPr id="3" name="Content Placeholder 2">
            <a:extLst>
              <a:ext uri="{FF2B5EF4-FFF2-40B4-BE49-F238E27FC236}">
                <a16:creationId xmlns:a16="http://schemas.microsoft.com/office/drawing/2014/main" id="{CFCC1253-B65F-4A7A-8D1D-9FFEEF02FBB9}"/>
              </a:ext>
            </a:extLst>
          </p:cNvPr>
          <p:cNvSpPr>
            <a:spLocks noGrp="1"/>
          </p:cNvSpPr>
          <p:nvPr>
            <p:ph idx="1"/>
          </p:nvPr>
        </p:nvSpPr>
        <p:spPr>
          <a:xfrm>
            <a:off x="838200" y="1264596"/>
            <a:ext cx="10515600" cy="4912367"/>
          </a:xfrm>
        </p:spPr>
        <p:txBody>
          <a:bodyPr>
            <a:normAutofit/>
          </a:bodyPr>
          <a:lstStyle/>
          <a:p>
            <a:r>
              <a:rPr lang="en-US" sz="3600" dirty="0"/>
              <a:t>File names with “.c” </a:t>
            </a:r>
            <a:r>
              <a:rPr lang="en-US" sz="3600" dirty="0">
                <a:sym typeface="Wingdings" panose="05000000000000000000" pitchFamily="2" charset="2"/>
              </a:rPr>
              <a:t> suggest only “C” </a:t>
            </a:r>
          </a:p>
          <a:p>
            <a:pPr lvl="1"/>
            <a:r>
              <a:rPr lang="en-US" dirty="0">
                <a:sym typeface="Wingdings" panose="05000000000000000000" pitchFamily="2" charset="2"/>
              </a:rPr>
              <a:t>i.e. use a “C compiler only” (no C++ stuff)</a:t>
            </a:r>
          </a:p>
          <a:p>
            <a:pPr lvl="1"/>
            <a:r>
              <a:rPr lang="en-US" dirty="0">
                <a:sym typeface="Wingdings" panose="05000000000000000000" pitchFamily="2" charset="2"/>
              </a:rPr>
              <a:t>Realistically, this won’t happen</a:t>
            </a:r>
          </a:p>
          <a:p>
            <a:r>
              <a:rPr lang="en-US" dirty="0">
                <a:sym typeface="Wingdings" panose="05000000000000000000" pitchFamily="2" charset="2"/>
              </a:rPr>
              <a:t>“.</a:t>
            </a:r>
            <a:r>
              <a:rPr lang="en-US" dirty="0" err="1">
                <a:sym typeface="Wingdings" panose="05000000000000000000" pitchFamily="2" charset="2"/>
              </a:rPr>
              <a:t>cpp</a:t>
            </a:r>
            <a:r>
              <a:rPr lang="en-US" dirty="0">
                <a:sym typeface="Wingdings" panose="05000000000000000000" pitchFamily="2" charset="2"/>
              </a:rPr>
              <a:t>”  C++ compiler</a:t>
            </a:r>
          </a:p>
          <a:p>
            <a:pPr lvl="1"/>
            <a:r>
              <a:rPr lang="en-US" dirty="0">
                <a:sym typeface="Wingdings" panose="05000000000000000000" pitchFamily="2" charset="2"/>
              </a:rPr>
              <a:t>C++ compilers can compile C, but not the other way around</a:t>
            </a:r>
          </a:p>
          <a:p>
            <a:r>
              <a:rPr lang="en-US" dirty="0">
                <a:sym typeface="Wingdings" panose="05000000000000000000" pitchFamily="2" charset="2"/>
              </a:rPr>
              <a:t>“.h” is a header file</a:t>
            </a:r>
          </a:p>
          <a:p>
            <a:pPr lvl="1"/>
            <a:r>
              <a:rPr lang="en-US" dirty="0">
                <a:sym typeface="Wingdings" panose="05000000000000000000" pitchFamily="2" charset="2"/>
              </a:rPr>
              <a:t>Some people think “.</a:t>
            </a:r>
            <a:r>
              <a:rPr lang="en-US" dirty="0" err="1">
                <a:sym typeface="Wingdings" panose="05000000000000000000" pitchFamily="2" charset="2"/>
              </a:rPr>
              <a:t>hpp</a:t>
            </a:r>
            <a:r>
              <a:rPr lang="en-US" dirty="0">
                <a:sym typeface="Wingdings" panose="05000000000000000000" pitchFamily="2" charset="2"/>
              </a:rPr>
              <a:t>” is a “C++ header” but there’s no such thing</a:t>
            </a:r>
          </a:p>
          <a:p>
            <a:pPr lvl="1"/>
            <a:r>
              <a:rPr lang="en-US" dirty="0">
                <a:sym typeface="Wingdings" panose="05000000000000000000" pitchFamily="2" charset="2"/>
              </a:rPr>
              <a:t>In the library, “C libraries” have a #include with a “.h” after them, where (most) C++ stuff does not.</a:t>
            </a:r>
          </a:p>
          <a:p>
            <a:pPr lvl="1"/>
            <a:r>
              <a:rPr lang="en-US" dirty="0">
                <a:sym typeface="Wingdings" panose="05000000000000000000" pitchFamily="2" charset="2"/>
              </a:rPr>
              <a:t>“.</a:t>
            </a:r>
            <a:r>
              <a:rPr lang="en-US" dirty="0" err="1">
                <a:sym typeface="Wingdings" panose="05000000000000000000" pitchFamily="2" charset="2"/>
              </a:rPr>
              <a:t>hpp</a:t>
            </a:r>
            <a:r>
              <a:rPr lang="en-US" dirty="0">
                <a:sym typeface="Wingdings" panose="05000000000000000000" pitchFamily="2" charset="2"/>
              </a:rPr>
              <a:t>” </a:t>
            </a:r>
            <a:r>
              <a:rPr lang="en-US" i="1" dirty="0">
                <a:sym typeface="Wingdings" panose="05000000000000000000" pitchFamily="2" charset="2"/>
              </a:rPr>
              <a:t>can </a:t>
            </a:r>
            <a:r>
              <a:rPr lang="en-US" u="sng" dirty="0">
                <a:sym typeface="Wingdings" panose="05000000000000000000" pitchFamily="2" charset="2"/>
              </a:rPr>
              <a:t>suggest</a:t>
            </a:r>
            <a:r>
              <a:rPr lang="en-US" dirty="0">
                <a:sym typeface="Wingdings" panose="05000000000000000000" pitchFamily="2" charset="2"/>
              </a:rPr>
              <a:t> that it’s template code, but that’s entirely convention.</a:t>
            </a:r>
            <a:endParaRPr lang="en-US" dirty="0"/>
          </a:p>
        </p:txBody>
      </p:sp>
    </p:spTree>
    <p:extLst>
      <p:ext uri="{BB962C8B-B14F-4D97-AF65-F5344CB8AC3E}">
        <p14:creationId xmlns:p14="http://schemas.microsoft.com/office/powerpoint/2010/main" val="903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7836E-23EB-473A-AA66-2C30BC1EC6AB}"/>
              </a:ext>
            </a:extLst>
          </p:cNvPr>
          <p:cNvSpPr>
            <a:spLocks noGrp="1"/>
          </p:cNvSpPr>
          <p:nvPr>
            <p:ph type="title"/>
          </p:nvPr>
        </p:nvSpPr>
        <p:spPr>
          <a:xfrm>
            <a:off x="384386" y="344805"/>
            <a:ext cx="5420360" cy="1325563"/>
          </a:xfrm>
        </p:spPr>
        <p:txBody>
          <a:bodyPr/>
          <a:lstStyle/>
          <a:p>
            <a:r>
              <a:rPr lang="en-US" b="1" dirty="0"/>
              <a:t>The Struggle is Real</a:t>
            </a:r>
            <a:endParaRPr lang="en-CA" b="1" dirty="0"/>
          </a:p>
        </p:txBody>
      </p:sp>
      <p:sp>
        <p:nvSpPr>
          <p:cNvPr id="3" name="Content Placeholder 2">
            <a:extLst>
              <a:ext uri="{FF2B5EF4-FFF2-40B4-BE49-F238E27FC236}">
                <a16:creationId xmlns:a16="http://schemas.microsoft.com/office/drawing/2014/main" id="{1C2740B5-A9F3-4902-8303-FBC79FE326D1}"/>
              </a:ext>
            </a:extLst>
          </p:cNvPr>
          <p:cNvSpPr>
            <a:spLocks noGrp="1"/>
          </p:cNvSpPr>
          <p:nvPr>
            <p:ph idx="1"/>
          </p:nvPr>
        </p:nvSpPr>
        <p:spPr>
          <a:xfrm>
            <a:off x="477222" y="2169458"/>
            <a:ext cx="5403626" cy="3958895"/>
          </a:xfrm>
        </p:spPr>
        <p:txBody>
          <a:bodyPr>
            <a:normAutofit/>
          </a:bodyPr>
          <a:lstStyle/>
          <a:p>
            <a:r>
              <a:rPr lang="en-CA" sz="7200" dirty="0"/>
              <a:t>Let’s make a program!!</a:t>
            </a:r>
          </a:p>
        </p:txBody>
      </p:sp>
      <p:sp>
        <p:nvSpPr>
          <p:cNvPr id="5" name="Slide Number Placeholder 4">
            <a:extLst>
              <a:ext uri="{FF2B5EF4-FFF2-40B4-BE49-F238E27FC236}">
                <a16:creationId xmlns:a16="http://schemas.microsoft.com/office/drawing/2014/main" id="{FD2D3A33-AFBB-4EB6-AC73-39AEEE6CBE58}"/>
              </a:ext>
            </a:extLst>
          </p:cNvPr>
          <p:cNvSpPr>
            <a:spLocks noGrp="1"/>
          </p:cNvSpPr>
          <p:nvPr>
            <p:ph type="sldNum" sz="quarter" idx="12"/>
          </p:nvPr>
        </p:nvSpPr>
        <p:spPr/>
        <p:txBody>
          <a:bodyPr/>
          <a:lstStyle/>
          <a:p>
            <a:fld id="{2DB988F0-531F-4B7F-9CFD-96F710EB64BF}" type="slidenum">
              <a:rPr lang="en-CA" smtClean="0"/>
              <a:pPr/>
              <a:t>2</a:t>
            </a:fld>
            <a:endParaRPr lang="en-CA"/>
          </a:p>
        </p:txBody>
      </p:sp>
      <p:pic>
        <p:nvPicPr>
          <p:cNvPr id="2052" name="Picture 4"/>
          <p:cNvPicPr>
            <a:picLocks noChangeAspect="1" noChangeArrowheads="1"/>
          </p:cNvPicPr>
          <p:nvPr/>
        </p:nvPicPr>
        <p:blipFill>
          <a:blip r:embed="rId2" cstate="print"/>
          <a:srcRect/>
          <a:stretch>
            <a:fillRect/>
          </a:stretch>
        </p:blipFill>
        <p:spPr bwMode="auto">
          <a:xfrm>
            <a:off x="6096937" y="2848291"/>
            <a:ext cx="6095063" cy="4009709"/>
          </a:xfrm>
          <a:prstGeom prst="rect">
            <a:avLst/>
          </a:prstGeom>
          <a:noFill/>
          <a:ln w="9525">
            <a:noFill/>
            <a:miter lim="800000"/>
            <a:headEnd/>
            <a:tailEnd/>
          </a:ln>
        </p:spPr>
      </p:pic>
      <p:grpSp>
        <p:nvGrpSpPr>
          <p:cNvPr id="11" name="Group 10"/>
          <p:cNvGrpSpPr/>
          <p:nvPr/>
        </p:nvGrpSpPr>
        <p:grpSpPr>
          <a:xfrm>
            <a:off x="6305973" y="338668"/>
            <a:ext cx="5296747" cy="2499360"/>
            <a:chOff x="6305973" y="338668"/>
            <a:chExt cx="5296747" cy="2499360"/>
          </a:xfrm>
        </p:grpSpPr>
        <p:sp>
          <p:nvSpPr>
            <p:cNvPr id="10" name="Rounded Rectangular Callout 9"/>
            <p:cNvSpPr/>
            <p:nvPr/>
          </p:nvSpPr>
          <p:spPr>
            <a:xfrm>
              <a:off x="6305973" y="338668"/>
              <a:ext cx="5296747" cy="2499360"/>
            </a:xfrm>
            <a:prstGeom prst="wedgeRoundRectCallout">
              <a:avLst>
                <a:gd name="adj1" fmla="val -1524"/>
                <a:gd name="adj2" fmla="val 866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27851" y="643463"/>
              <a:ext cx="4542976" cy="1862048"/>
            </a:xfrm>
            <a:prstGeom prst="rect">
              <a:avLst/>
            </a:prstGeom>
            <a:noFill/>
          </p:spPr>
          <p:txBody>
            <a:bodyPr wrap="square" lIns="91440" tIns="45720" rIns="91440" bIns="45720">
              <a:spAutoFit/>
            </a:bodyPr>
            <a:lstStyle/>
            <a:p>
              <a:pPr algn="ctr"/>
              <a:r>
                <a:rPr lang="en-US" sz="11500" b="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Yay</a:t>
              </a:r>
              <a:r>
                <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p:txBody>
        </p:sp>
      </p:grpSp>
    </p:spTree>
    <p:extLst>
      <p:ext uri="{BB962C8B-B14F-4D97-AF65-F5344CB8AC3E}">
        <p14:creationId xmlns:p14="http://schemas.microsoft.com/office/powerpoint/2010/main" val="33036933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anim calcmode="lin" valueType="num">
                                      <p:cBhvr additive="base">
                                        <p:cTn id="11" dur="500" fill="hold"/>
                                        <p:tgtEl>
                                          <p:spTgt spid="2052"/>
                                        </p:tgtEl>
                                        <p:attrNameLst>
                                          <p:attrName>ppt_x</p:attrName>
                                        </p:attrNameLst>
                                      </p:cBhvr>
                                      <p:tavLst>
                                        <p:tav tm="0">
                                          <p:val>
                                            <p:strVal val="#ppt_x"/>
                                          </p:val>
                                        </p:tav>
                                        <p:tav tm="100000">
                                          <p:val>
                                            <p:strVal val="#ppt_x"/>
                                          </p:val>
                                        </p:tav>
                                      </p:tavLst>
                                    </p:anim>
                                    <p:anim calcmode="lin" valueType="num">
                                      <p:cBhvr additive="base">
                                        <p:cTn id="12" dur="500" fill="hold"/>
                                        <p:tgtEl>
                                          <p:spTgt spid="205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5125-B62B-403C-A360-9D21BEE243A7}"/>
              </a:ext>
            </a:extLst>
          </p:cNvPr>
          <p:cNvSpPr>
            <a:spLocks noGrp="1"/>
          </p:cNvSpPr>
          <p:nvPr>
            <p:ph type="title"/>
          </p:nvPr>
        </p:nvSpPr>
        <p:spPr/>
        <p:txBody>
          <a:bodyPr/>
          <a:lstStyle/>
          <a:p>
            <a:r>
              <a:rPr lang="en-CA" dirty="0"/>
              <a:t>Headers</a:t>
            </a:r>
          </a:p>
        </p:txBody>
      </p:sp>
      <p:sp>
        <p:nvSpPr>
          <p:cNvPr id="3" name="Content Placeholder 2">
            <a:extLst>
              <a:ext uri="{FF2B5EF4-FFF2-40B4-BE49-F238E27FC236}">
                <a16:creationId xmlns:a16="http://schemas.microsoft.com/office/drawing/2014/main" id="{2C22C75D-CA20-4D98-91F2-947EFE8999C9}"/>
              </a:ext>
            </a:extLst>
          </p:cNvPr>
          <p:cNvSpPr>
            <a:spLocks noGrp="1"/>
          </p:cNvSpPr>
          <p:nvPr>
            <p:ph idx="1"/>
          </p:nvPr>
        </p:nvSpPr>
        <p:spPr>
          <a:xfrm>
            <a:off x="838200" y="1562100"/>
            <a:ext cx="10515600" cy="4614863"/>
          </a:xfrm>
        </p:spPr>
        <p:txBody>
          <a:bodyPr/>
          <a:lstStyle/>
          <a:p>
            <a:pPr marL="0" indent="0">
              <a:buNone/>
            </a:pPr>
            <a:r>
              <a:rPr lang="en-CA" dirty="0"/>
              <a:t>Actual “code” (if, while, whatever) go into .</a:t>
            </a:r>
            <a:r>
              <a:rPr lang="en-CA" dirty="0" err="1"/>
              <a:t>cpp</a:t>
            </a:r>
            <a:r>
              <a:rPr lang="en-CA" dirty="0"/>
              <a:t> files.</a:t>
            </a:r>
          </a:p>
          <a:p>
            <a:pPr marL="0" indent="0">
              <a:buNone/>
            </a:pPr>
            <a:r>
              <a:rPr lang="en-CA" dirty="0"/>
              <a:t>(Exception is </a:t>
            </a:r>
            <a:r>
              <a:rPr lang="en-CA" i="1" dirty="0"/>
              <a:t>templated </a:t>
            </a:r>
            <a:r>
              <a:rPr lang="en-CA" dirty="0"/>
              <a:t>code which we aren’t using here)</a:t>
            </a:r>
          </a:p>
          <a:p>
            <a:pPr marL="0" indent="0">
              <a:buNone/>
            </a:pPr>
            <a:r>
              <a:rPr lang="en-CA" dirty="0"/>
              <a:t>Any “signatures” (of functions/methods) go into .h files</a:t>
            </a:r>
          </a:p>
          <a:p>
            <a:pPr marL="0" indent="0">
              <a:buNone/>
            </a:pPr>
            <a:r>
              <a:rPr lang="en-CA" dirty="0"/>
              <a:t>	(“header” files)</a:t>
            </a:r>
          </a:p>
          <a:p>
            <a:pPr marL="0" indent="0">
              <a:buNone/>
            </a:pPr>
            <a:r>
              <a:rPr lang="en-CA" dirty="0"/>
              <a:t>Header guards:</a:t>
            </a:r>
          </a:p>
          <a:p>
            <a:r>
              <a:rPr lang="en-CA" dirty="0"/>
              <a:t>#pragma once </a:t>
            </a:r>
          </a:p>
          <a:p>
            <a:r>
              <a:rPr lang="en-CA" dirty="0"/>
              <a:t>#ifndef, #define, #endif</a:t>
            </a:r>
          </a:p>
          <a:p>
            <a:r>
              <a:rPr lang="en-CA" dirty="0"/>
              <a:t>You ALWAYS have a header guard</a:t>
            </a:r>
          </a:p>
        </p:txBody>
      </p:sp>
    </p:spTree>
    <p:extLst>
      <p:ext uri="{BB962C8B-B14F-4D97-AF65-F5344CB8AC3E}">
        <p14:creationId xmlns:p14="http://schemas.microsoft.com/office/powerpoint/2010/main" val="129194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5125-B62B-403C-A360-9D21BEE243A7}"/>
              </a:ext>
            </a:extLst>
          </p:cNvPr>
          <p:cNvSpPr>
            <a:spLocks noGrp="1"/>
          </p:cNvSpPr>
          <p:nvPr>
            <p:ph type="title"/>
          </p:nvPr>
        </p:nvSpPr>
        <p:spPr/>
        <p:txBody>
          <a:bodyPr/>
          <a:lstStyle/>
          <a:p>
            <a:r>
              <a:rPr lang="en-CA" dirty="0"/>
              <a:t>The process:</a:t>
            </a:r>
          </a:p>
        </p:txBody>
      </p:sp>
      <p:sp>
        <p:nvSpPr>
          <p:cNvPr id="3" name="Content Placeholder 2">
            <a:extLst>
              <a:ext uri="{FF2B5EF4-FFF2-40B4-BE49-F238E27FC236}">
                <a16:creationId xmlns:a16="http://schemas.microsoft.com/office/drawing/2014/main" id="{2C22C75D-CA20-4D98-91F2-947EFE8999C9}"/>
              </a:ext>
            </a:extLst>
          </p:cNvPr>
          <p:cNvSpPr>
            <a:spLocks noGrp="1"/>
          </p:cNvSpPr>
          <p:nvPr>
            <p:ph idx="1"/>
          </p:nvPr>
        </p:nvSpPr>
        <p:spPr>
          <a:xfrm>
            <a:off x="838200" y="1562100"/>
            <a:ext cx="10515600" cy="4614863"/>
          </a:xfrm>
        </p:spPr>
        <p:txBody>
          <a:bodyPr/>
          <a:lstStyle/>
          <a:p>
            <a:pPr marL="0" indent="0">
              <a:buNone/>
            </a:pPr>
            <a:r>
              <a:rPr lang="en-CA" dirty="0"/>
              <a:t>Put “code” into .</a:t>
            </a:r>
            <a:r>
              <a:rPr lang="en-CA" dirty="0" err="1"/>
              <a:t>cpp</a:t>
            </a:r>
            <a:r>
              <a:rPr lang="en-CA" dirty="0"/>
              <a:t> file</a:t>
            </a:r>
          </a:p>
          <a:p>
            <a:pPr marL="0" indent="0">
              <a:buNone/>
            </a:pPr>
            <a:r>
              <a:rPr lang="en-CA" dirty="0"/>
              <a:t>Put “signatures” (functions, etc.) into headers</a:t>
            </a:r>
          </a:p>
          <a:p>
            <a:pPr marL="0" indent="0">
              <a:buNone/>
            </a:pPr>
            <a:r>
              <a:rPr lang="en-CA" dirty="0"/>
              <a:t>#include the header file into the </a:t>
            </a:r>
            <a:r>
              <a:rPr lang="en-CA" dirty="0" err="1"/>
              <a:t>cpp</a:t>
            </a:r>
            <a:r>
              <a:rPr lang="en-CA" dirty="0"/>
              <a:t> files that need it.</a:t>
            </a:r>
          </a:p>
          <a:p>
            <a:pPr marL="0" indent="0">
              <a:buNone/>
            </a:pPr>
            <a:r>
              <a:rPr lang="en-CA" dirty="0"/>
              <a:t>ALWAYS use “header guards”</a:t>
            </a:r>
          </a:p>
          <a:p>
            <a:pPr marL="0" indent="0">
              <a:buNone/>
            </a:pPr>
            <a:r>
              <a:rPr lang="en-CA" dirty="0"/>
              <a:t>(Generally ONLY include the headers you need, not “everything”)</a:t>
            </a:r>
          </a:p>
          <a:p>
            <a:pPr marL="0" indent="0">
              <a:buNone/>
            </a:pPr>
            <a:r>
              <a:rPr lang="en-CA" dirty="0"/>
              <a:t>This </a:t>
            </a:r>
            <a:r>
              <a:rPr lang="en-CA"/>
              <a:t>way: If </a:t>
            </a:r>
            <a:r>
              <a:rPr lang="en-CA" dirty="0"/>
              <a:t>you change the signature of the function/class/whatever, it will FORCE the rebuild of the rest of the code, which it should (because you fundamentally changed your function/class/whatever)</a:t>
            </a:r>
          </a:p>
        </p:txBody>
      </p:sp>
    </p:spTree>
    <p:extLst>
      <p:ext uri="{BB962C8B-B14F-4D97-AF65-F5344CB8AC3E}">
        <p14:creationId xmlns:p14="http://schemas.microsoft.com/office/powerpoint/2010/main" val="3669005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200FEC-53EF-48A0-AB3C-F7CBAEDF5D72}"/>
              </a:ext>
            </a:extLst>
          </p:cNvPr>
          <p:cNvSpPr/>
          <p:nvPr/>
        </p:nvSpPr>
        <p:spPr>
          <a:xfrm>
            <a:off x="4458449" y="335560"/>
            <a:ext cx="2919369" cy="1417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Header file (.h)</a:t>
            </a:r>
          </a:p>
        </p:txBody>
      </p:sp>
      <p:sp>
        <p:nvSpPr>
          <p:cNvPr id="5" name="Rectangle 4">
            <a:extLst>
              <a:ext uri="{FF2B5EF4-FFF2-40B4-BE49-F238E27FC236}">
                <a16:creationId xmlns:a16="http://schemas.microsoft.com/office/drawing/2014/main" id="{24C7CE8C-E8EF-412D-A24E-E18A76E872EC}"/>
              </a:ext>
            </a:extLst>
          </p:cNvPr>
          <p:cNvSpPr/>
          <p:nvPr/>
        </p:nvSpPr>
        <p:spPr>
          <a:xfrm>
            <a:off x="1182846" y="3045205"/>
            <a:ext cx="2919369" cy="141773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bg1"/>
                </a:solidFill>
              </a:rPr>
              <a:t>Implementation (body) file (.</a:t>
            </a:r>
            <a:r>
              <a:rPr lang="en-CA" dirty="0" err="1">
                <a:solidFill>
                  <a:schemeClr val="bg1"/>
                </a:solidFill>
              </a:rPr>
              <a:t>cpp</a:t>
            </a:r>
            <a:r>
              <a:rPr lang="en-CA" dirty="0">
                <a:solidFill>
                  <a:schemeClr val="bg1"/>
                </a:solidFill>
              </a:rPr>
              <a:t>)</a:t>
            </a:r>
          </a:p>
        </p:txBody>
      </p:sp>
      <p:sp>
        <p:nvSpPr>
          <p:cNvPr id="6" name="Rectangle 5">
            <a:extLst>
              <a:ext uri="{FF2B5EF4-FFF2-40B4-BE49-F238E27FC236}">
                <a16:creationId xmlns:a16="http://schemas.microsoft.com/office/drawing/2014/main" id="{C6DD9525-561D-4BF0-AFD9-36A101F9FEAD}"/>
              </a:ext>
            </a:extLst>
          </p:cNvPr>
          <p:cNvSpPr/>
          <p:nvPr/>
        </p:nvSpPr>
        <p:spPr>
          <a:xfrm>
            <a:off x="4461246" y="3045204"/>
            <a:ext cx="2919369" cy="141773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bg1"/>
                </a:solidFill>
              </a:rPr>
              <a:t>Implementation (body) file (.</a:t>
            </a:r>
            <a:r>
              <a:rPr lang="en-CA" dirty="0" err="1">
                <a:solidFill>
                  <a:schemeClr val="bg1"/>
                </a:solidFill>
              </a:rPr>
              <a:t>cpp</a:t>
            </a:r>
            <a:r>
              <a:rPr lang="en-CA" dirty="0">
                <a:solidFill>
                  <a:schemeClr val="bg1"/>
                </a:solidFill>
              </a:rPr>
              <a:t>)</a:t>
            </a:r>
          </a:p>
        </p:txBody>
      </p:sp>
      <p:sp>
        <p:nvSpPr>
          <p:cNvPr id="7" name="Rectangle 6">
            <a:extLst>
              <a:ext uri="{FF2B5EF4-FFF2-40B4-BE49-F238E27FC236}">
                <a16:creationId xmlns:a16="http://schemas.microsoft.com/office/drawing/2014/main" id="{34B04C48-AE13-4309-9BDE-217E114E3D41}"/>
              </a:ext>
            </a:extLst>
          </p:cNvPr>
          <p:cNvSpPr/>
          <p:nvPr/>
        </p:nvSpPr>
        <p:spPr>
          <a:xfrm>
            <a:off x="7739645" y="3045204"/>
            <a:ext cx="2919369" cy="141773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bg1"/>
                </a:solidFill>
              </a:rPr>
              <a:t>Implementation (body) file (.</a:t>
            </a:r>
            <a:r>
              <a:rPr lang="en-CA" dirty="0" err="1">
                <a:solidFill>
                  <a:schemeClr val="bg1"/>
                </a:solidFill>
              </a:rPr>
              <a:t>cpp</a:t>
            </a:r>
            <a:r>
              <a:rPr lang="en-CA" dirty="0">
                <a:solidFill>
                  <a:schemeClr val="bg1"/>
                </a:solidFill>
              </a:rPr>
              <a:t>)</a:t>
            </a:r>
          </a:p>
        </p:txBody>
      </p:sp>
      <p:cxnSp>
        <p:nvCxnSpPr>
          <p:cNvPr id="9" name="Straight Arrow Connector 8">
            <a:extLst>
              <a:ext uri="{FF2B5EF4-FFF2-40B4-BE49-F238E27FC236}">
                <a16:creationId xmlns:a16="http://schemas.microsoft.com/office/drawing/2014/main" id="{2210080B-FCFE-45C6-8B68-1CF70E236908}"/>
              </a:ext>
            </a:extLst>
          </p:cNvPr>
          <p:cNvCxnSpPr>
            <a:cxnSpLocks/>
            <a:endCxn id="5" idx="0"/>
          </p:cNvCxnSpPr>
          <p:nvPr/>
        </p:nvCxnSpPr>
        <p:spPr>
          <a:xfrm flipH="1">
            <a:off x="2642531" y="1090569"/>
            <a:ext cx="1818714" cy="1954636"/>
          </a:xfrm>
          <a:prstGeom prst="straightConnector1">
            <a:avLst/>
          </a:prstGeom>
          <a:ln w="66675">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DA24B69-FCA5-437C-8710-A750317A240D}"/>
              </a:ext>
            </a:extLst>
          </p:cNvPr>
          <p:cNvCxnSpPr>
            <a:cxnSpLocks/>
            <a:stCxn id="4" idx="2"/>
            <a:endCxn id="6" idx="0"/>
          </p:cNvCxnSpPr>
          <p:nvPr/>
        </p:nvCxnSpPr>
        <p:spPr>
          <a:xfrm>
            <a:off x="5918134" y="1753299"/>
            <a:ext cx="2797" cy="1291905"/>
          </a:xfrm>
          <a:prstGeom prst="straightConnector1">
            <a:avLst/>
          </a:prstGeom>
          <a:ln w="66675">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64980-C0D6-4AD2-AE4C-3A60326DEC1E}"/>
              </a:ext>
            </a:extLst>
          </p:cNvPr>
          <p:cNvCxnSpPr>
            <a:cxnSpLocks/>
            <a:endCxn id="7" idx="0"/>
          </p:cNvCxnSpPr>
          <p:nvPr/>
        </p:nvCxnSpPr>
        <p:spPr>
          <a:xfrm>
            <a:off x="7361040" y="1090569"/>
            <a:ext cx="1838290" cy="1954635"/>
          </a:xfrm>
          <a:prstGeom prst="straightConnector1">
            <a:avLst/>
          </a:prstGeom>
          <a:ln w="66675">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CA0C67-AE25-49D7-B40B-D93780A20BF5}"/>
              </a:ext>
            </a:extLst>
          </p:cNvPr>
          <p:cNvSpPr txBox="1"/>
          <p:nvPr/>
        </p:nvSpPr>
        <p:spPr>
          <a:xfrm>
            <a:off x="1182846" y="4798503"/>
            <a:ext cx="9476168" cy="923330"/>
          </a:xfrm>
          <a:prstGeom prst="rect">
            <a:avLst/>
          </a:prstGeom>
          <a:noFill/>
        </p:spPr>
        <p:txBody>
          <a:bodyPr wrap="square" rtlCol="0">
            <a:spAutoFit/>
          </a:bodyPr>
          <a:lstStyle/>
          <a:p>
            <a:r>
              <a:rPr lang="en-CA" dirty="0"/>
              <a:t>Anything with “#” is a “pre-compiler directive”. Only the “pre-compiler” sees these. </a:t>
            </a:r>
          </a:p>
          <a:p>
            <a:r>
              <a:rPr lang="en-CA" dirty="0"/>
              <a:t>#include is a “copy and paste” and happens BEFORE the compiler is called.</a:t>
            </a:r>
          </a:p>
          <a:p>
            <a:r>
              <a:rPr lang="en-CA" dirty="0"/>
              <a:t>In other words, the compiler </a:t>
            </a:r>
            <a:r>
              <a:rPr lang="en-CA" i="1" dirty="0"/>
              <a:t>doesn’t</a:t>
            </a:r>
            <a:r>
              <a:rPr lang="en-CA" dirty="0"/>
              <a:t> “see” these. </a:t>
            </a:r>
          </a:p>
        </p:txBody>
      </p:sp>
      <p:sp>
        <p:nvSpPr>
          <p:cNvPr id="2" name="Speech Bubble: Rectangle with Corners Rounded 1">
            <a:extLst>
              <a:ext uri="{FF2B5EF4-FFF2-40B4-BE49-F238E27FC236}">
                <a16:creationId xmlns:a16="http://schemas.microsoft.com/office/drawing/2014/main" id="{D9158B98-86A4-446D-842D-E5A1F2F02021}"/>
              </a:ext>
            </a:extLst>
          </p:cNvPr>
          <p:cNvSpPr/>
          <p:nvPr/>
        </p:nvSpPr>
        <p:spPr>
          <a:xfrm>
            <a:off x="1182846" y="733229"/>
            <a:ext cx="1927268" cy="923330"/>
          </a:xfrm>
          <a:prstGeom prst="wedgeRoundRectCallout">
            <a:avLst>
              <a:gd name="adj1" fmla="val 60564"/>
              <a:gd name="adj2" fmla="val 1097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solidFill>
                  <a:schemeClr val="bg1"/>
                </a:solidFill>
              </a:rPr>
              <a:t>#include</a:t>
            </a:r>
          </a:p>
        </p:txBody>
      </p:sp>
    </p:spTree>
    <p:extLst>
      <p:ext uri="{BB962C8B-B14F-4D97-AF65-F5344CB8AC3E}">
        <p14:creationId xmlns:p14="http://schemas.microsoft.com/office/powerpoint/2010/main" val="3874269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200FEC-53EF-48A0-AB3C-F7CBAEDF5D72}"/>
              </a:ext>
            </a:extLst>
          </p:cNvPr>
          <p:cNvSpPr/>
          <p:nvPr/>
        </p:nvSpPr>
        <p:spPr>
          <a:xfrm>
            <a:off x="4458449" y="335560"/>
            <a:ext cx="2919369" cy="1417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Header file (.h)</a:t>
            </a:r>
          </a:p>
        </p:txBody>
      </p:sp>
      <p:sp>
        <p:nvSpPr>
          <p:cNvPr id="5" name="Rectangle 4">
            <a:extLst>
              <a:ext uri="{FF2B5EF4-FFF2-40B4-BE49-F238E27FC236}">
                <a16:creationId xmlns:a16="http://schemas.microsoft.com/office/drawing/2014/main" id="{24C7CE8C-E8EF-412D-A24E-E18A76E872EC}"/>
              </a:ext>
            </a:extLst>
          </p:cNvPr>
          <p:cNvSpPr/>
          <p:nvPr/>
        </p:nvSpPr>
        <p:spPr>
          <a:xfrm>
            <a:off x="1182846" y="3045205"/>
            <a:ext cx="2919369" cy="141773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bg1"/>
                </a:solidFill>
              </a:rPr>
              <a:t>Implementation (body) file (.</a:t>
            </a:r>
            <a:r>
              <a:rPr lang="en-CA" dirty="0" err="1">
                <a:solidFill>
                  <a:schemeClr val="bg1"/>
                </a:solidFill>
              </a:rPr>
              <a:t>cpp</a:t>
            </a:r>
            <a:r>
              <a:rPr lang="en-CA" dirty="0">
                <a:solidFill>
                  <a:schemeClr val="bg1"/>
                </a:solidFill>
              </a:rPr>
              <a:t>)</a:t>
            </a:r>
          </a:p>
        </p:txBody>
      </p:sp>
      <p:sp>
        <p:nvSpPr>
          <p:cNvPr id="6" name="Rectangle 5">
            <a:extLst>
              <a:ext uri="{FF2B5EF4-FFF2-40B4-BE49-F238E27FC236}">
                <a16:creationId xmlns:a16="http://schemas.microsoft.com/office/drawing/2014/main" id="{C6DD9525-561D-4BF0-AFD9-36A101F9FEAD}"/>
              </a:ext>
            </a:extLst>
          </p:cNvPr>
          <p:cNvSpPr/>
          <p:nvPr/>
        </p:nvSpPr>
        <p:spPr>
          <a:xfrm>
            <a:off x="4461246" y="3045204"/>
            <a:ext cx="2919369" cy="141773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bg1"/>
                </a:solidFill>
              </a:rPr>
              <a:t>Implementation (body) file (.</a:t>
            </a:r>
            <a:r>
              <a:rPr lang="en-CA" dirty="0" err="1">
                <a:solidFill>
                  <a:schemeClr val="bg1"/>
                </a:solidFill>
              </a:rPr>
              <a:t>cpp</a:t>
            </a:r>
            <a:r>
              <a:rPr lang="en-CA" dirty="0">
                <a:solidFill>
                  <a:schemeClr val="bg1"/>
                </a:solidFill>
              </a:rPr>
              <a:t>)</a:t>
            </a:r>
          </a:p>
        </p:txBody>
      </p:sp>
      <p:sp>
        <p:nvSpPr>
          <p:cNvPr id="7" name="Rectangle 6">
            <a:extLst>
              <a:ext uri="{FF2B5EF4-FFF2-40B4-BE49-F238E27FC236}">
                <a16:creationId xmlns:a16="http://schemas.microsoft.com/office/drawing/2014/main" id="{34B04C48-AE13-4309-9BDE-217E114E3D41}"/>
              </a:ext>
            </a:extLst>
          </p:cNvPr>
          <p:cNvSpPr/>
          <p:nvPr/>
        </p:nvSpPr>
        <p:spPr>
          <a:xfrm>
            <a:off x="7739645" y="3045204"/>
            <a:ext cx="2919369" cy="141773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bg1"/>
                </a:solidFill>
              </a:rPr>
              <a:t>Implementation (body) file (.</a:t>
            </a:r>
            <a:r>
              <a:rPr lang="en-CA" dirty="0" err="1">
                <a:solidFill>
                  <a:schemeClr val="bg1"/>
                </a:solidFill>
              </a:rPr>
              <a:t>cpp</a:t>
            </a:r>
            <a:r>
              <a:rPr lang="en-CA" dirty="0">
                <a:solidFill>
                  <a:schemeClr val="bg1"/>
                </a:solidFill>
              </a:rPr>
              <a:t>)</a:t>
            </a:r>
          </a:p>
        </p:txBody>
      </p:sp>
      <p:cxnSp>
        <p:nvCxnSpPr>
          <p:cNvPr id="9" name="Straight Arrow Connector 8">
            <a:extLst>
              <a:ext uri="{FF2B5EF4-FFF2-40B4-BE49-F238E27FC236}">
                <a16:creationId xmlns:a16="http://schemas.microsoft.com/office/drawing/2014/main" id="{2210080B-FCFE-45C6-8B68-1CF70E236908}"/>
              </a:ext>
            </a:extLst>
          </p:cNvPr>
          <p:cNvCxnSpPr>
            <a:cxnSpLocks/>
            <a:endCxn id="5" idx="0"/>
          </p:cNvCxnSpPr>
          <p:nvPr/>
        </p:nvCxnSpPr>
        <p:spPr>
          <a:xfrm flipH="1">
            <a:off x="2642531" y="1090569"/>
            <a:ext cx="1818714" cy="1954636"/>
          </a:xfrm>
          <a:prstGeom prst="straightConnector1">
            <a:avLst/>
          </a:prstGeom>
          <a:ln w="66675">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DA24B69-FCA5-437C-8710-A750317A240D}"/>
              </a:ext>
            </a:extLst>
          </p:cNvPr>
          <p:cNvCxnSpPr>
            <a:cxnSpLocks/>
            <a:stCxn id="4" idx="2"/>
            <a:endCxn id="6" idx="0"/>
          </p:cNvCxnSpPr>
          <p:nvPr/>
        </p:nvCxnSpPr>
        <p:spPr>
          <a:xfrm>
            <a:off x="5918134" y="1753299"/>
            <a:ext cx="2797" cy="1291905"/>
          </a:xfrm>
          <a:prstGeom prst="straightConnector1">
            <a:avLst/>
          </a:prstGeom>
          <a:ln w="66675">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64980-C0D6-4AD2-AE4C-3A60326DEC1E}"/>
              </a:ext>
            </a:extLst>
          </p:cNvPr>
          <p:cNvCxnSpPr>
            <a:cxnSpLocks/>
            <a:endCxn id="7" idx="0"/>
          </p:cNvCxnSpPr>
          <p:nvPr/>
        </p:nvCxnSpPr>
        <p:spPr>
          <a:xfrm>
            <a:off x="7361040" y="1090569"/>
            <a:ext cx="1838290" cy="1954635"/>
          </a:xfrm>
          <a:prstGeom prst="straightConnector1">
            <a:avLst/>
          </a:prstGeom>
          <a:ln w="66675">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CA0C67-AE25-49D7-B40B-D93780A20BF5}"/>
              </a:ext>
            </a:extLst>
          </p:cNvPr>
          <p:cNvSpPr txBox="1"/>
          <p:nvPr/>
        </p:nvSpPr>
        <p:spPr>
          <a:xfrm>
            <a:off x="553673" y="4798503"/>
            <a:ext cx="11509696" cy="1477328"/>
          </a:xfrm>
          <a:prstGeom prst="rect">
            <a:avLst/>
          </a:prstGeom>
          <a:noFill/>
        </p:spPr>
        <p:txBody>
          <a:bodyPr wrap="square" rtlCol="0">
            <a:spAutoFit/>
          </a:bodyPr>
          <a:lstStyle/>
          <a:p>
            <a:pPr marL="285750" indent="-285750">
              <a:buFont typeface="Arial" panose="020B0604020202020204" pitchFamily="34" charset="0"/>
              <a:buChar char="•"/>
            </a:pPr>
            <a:r>
              <a:rPr lang="en-CA" dirty="0"/>
              <a:t>c/</a:t>
            </a:r>
            <a:r>
              <a:rPr lang="en-CA" dirty="0" err="1"/>
              <a:t>cpp</a:t>
            </a:r>
            <a:r>
              <a:rPr lang="en-CA" dirty="0"/>
              <a:t> files </a:t>
            </a:r>
            <a:r>
              <a:rPr lang="en-CA" dirty="0">
                <a:sym typeface="Wingdings" panose="05000000000000000000" pitchFamily="2" charset="2"/>
              </a:rPr>
              <a:t> compiler  “object” (.o or .obj files)</a:t>
            </a:r>
          </a:p>
          <a:p>
            <a:pPr marL="742950" lvl="1" indent="-285750">
              <a:buFont typeface="Arial" panose="020B0604020202020204" pitchFamily="34" charset="0"/>
              <a:buChar char="•"/>
            </a:pPr>
            <a:r>
              <a:rPr lang="en-CA" dirty="0">
                <a:sym typeface="Wingdings" panose="05000000000000000000" pitchFamily="2" charset="2"/>
              </a:rPr>
              <a:t>This is the </a:t>
            </a:r>
            <a:r>
              <a:rPr lang="en-CA" i="1" dirty="0">
                <a:sym typeface="Wingdings" panose="05000000000000000000" pitchFamily="2" charset="2"/>
              </a:rPr>
              <a:t>actual code </a:t>
            </a:r>
            <a:r>
              <a:rPr lang="en-CA" dirty="0">
                <a:sym typeface="Wingdings" panose="05000000000000000000" pitchFamily="2" charset="2"/>
              </a:rPr>
              <a:t>that the CPU can run. </a:t>
            </a:r>
          </a:p>
          <a:p>
            <a:pPr marL="285750" indent="-285750">
              <a:buFont typeface="Arial" panose="020B0604020202020204" pitchFamily="34" charset="0"/>
              <a:buChar char="•"/>
            </a:pPr>
            <a:r>
              <a:rPr lang="en-CA" dirty="0">
                <a:sym typeface="Wingdings" panose="05000000000000000000" pitchFamily="2" charset="2"/>
              </a:rPr>
              <a:t>header (.h) files are not actually “seen” by the compiler – they are #included by the pre-compiler</a:t>
            </a:r>
          </a:p>
          <a:p>
            <a:pPr marL="742950" lvl="1" indent="-285750">
              <a:buFont typeface="Arial" panose="020B0604020202020204" pitchFamily="34" charset="0"/>
              <a:buChar char="•"/>
            </a:pPr>
            <a:r>
              <a:rPr lang="en-CA" dirty="0">
                <a:sym typeface="Wingdings" panose="05000000000000000000" pitchFamily="2" charset="2"/>
              </a:rPr>
              <a:t>Think about it… </a:t>
            </a:r>
          </a:p>
          <a:p>
            <a:pPr marL="742950" lvl="1" indent="-285750">
              <a:buFont typeface="Arial" panose="020B0604020202020204" pitchFamily="34" charset="0"/>
              <a:buChar char="•"/>
            </a:pPr>
            <a:r>
              <a:rPr lang="en-CA" dirty="0">
                <a:sym typeface="Wingdings" panose="05000000000000000000" pitchFamily="2" charset="2"/>
              </a:rPr>
              <a:t>So you can’t “compile” a header file. </a:t>
            </a:r>
          </a:p>
        </p:txBody>
      </p:sp>
      <p:sp>
        <p:nvSpPr>
          <p:cNvPr id="2" name="Speech Bubble: Rectangle with Corners Rounded 1">
            <a:extLst>
              <a:ext uri="{FF2B5EF4-FFF2-40B4-BE49-F238E27FC236}">
                <a16:creationId xmlns:a16="http://schemas.microsoft.com/office/drawing/2014/main" id="{D9158B98-86A4-446D-842D-E5A1F2F02021}"/>
              </a:ext>
            </a:extLst>
          </p:cNvPr>
          <p:cNvSpPr/>
          <p:nvPr/>
        </p:nvSpPr>
        <p:spPr>
          <a:xfrm>
            <a:off x="1182846" y="733229"/>
            <a:ext cx="1927268" cy="923330"/>
          </a:xfrm>
          <a:prstGeom prst="wedgeRoundRectCallout">
            <a:avLst>
              <a:gd name="adj1" fmla="val 60564"/>
              <a:gd name="adj2" fmla="val 1097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solidFill>
                  <a:schemeClr val="bg1"/>
                </a:solidFill>
              </a:rPr>
              <a:t>#include</a:t>
            </a:r>
          </a:p>
        </p:txBody>
      </p:sp>
    </p:spTree>
    <p:extLst>
      <p:ext uri="{BB962C8B-B14F-4D97-AF65-F5344CB8AC3E}">
        <p14:creationId xmlns:p14="http://schemas.microsoft.com/office/powerpoint/2010/main" val="1584674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200FEC-53EF-48A0-AB3C-F7CBAEDF5D72}"/>
              </a:ext>
            </a:extLst>
          </p:cNvPr>
          <p:cNvSpPr/>
          <p:nvPr/>
        </p:nvSpPr>
        <p:spPr>
          <a:xfrm>
            <a:off x="4458449" y="335560"/>
            <a:ext cx="2919369" cy="687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Header file (.h)</a:t>
            </a:r>
          </a:p>
        </p:txBody>
      </p:sp>
      <p:sp>
        <p:nvSpPr>
          <p:cNvPr id="5" name="Rectangle 4">
            <a:extLst>
              <a:ext uri="{FF2B5EF4-FFF2-40B4-BE49-F238E27FC236}">
                <a16:creationId xmlns:a16="http://schemas.microsoft.com/office/drawing/2014/main" id="{24C7CE8C-E8EF-412D-A24E-E18A76E872EC}"/>
              </a:ext>
            </a:extLst>
          </p:cNvPr>
          <p:cNvSpPr/>
          <p:nvPr/>
        </p:nvSpPr>
        <p:spPr>
          <a:xfrm>
            <a:off x="1199624" y="1904306"/>
            <a:ext cx="2919369" cy="687898"/>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bg1"/>
                </a:solidFill>
              </a:rPr>
              <a:t>Implementation (body) file (.</a:t>
            </a:r>
            <a:r>
              <a:rPr lang="en-CA" dirty="0" err="1">
                <a:solidFill>
                  <a:schemeClr val="bg1"/>
                </a:solidFill>
              </a:rPr>
              <a:t>cpp</a:t>
            </a:r>
            <a:r>
              <a:rPr lang="en-CA" dirty="0">
                <a:solidFill>
                  <a:schemeClr val="bg1"/>
                </a:solidFill>
              </a:rPr>
              <a:t>)</a:t>
            </a:r>
          </a:p>
        </p:txBody>
      </p:sp>
      <p:sp>
        <p:nvSpPr>
          <p:cNvPr id="6" name="Rectangle 5">
            <a:extLst>
              <a:ext uri="{FF2B5EF4-FFF2-40B4-BE49-F238E27FC236}">
                <a16:creationId xmlns:a16="http://schemas.microsoft.com/office/drawing/2014/main" id="{C6DD9525-561D-4BF0-AFD9-36A101F9FEAD}"/>
              </a:ext>
            </a:extLst>
          </p:cNvPr>
          <p:cNvSpPr/>
          <p:nvPr/>
        </p:nvSpPr>
        <p:spPr>
          <a:xfrm>
            <a:off x="4478024" y="1904305"/>
            <a:ext cx="2919369" cy="687898"/>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bg1"/>
                </a:solidFill>
              </a:rPr>
              <a:t>Implementation (body) file (.</a:t>
            </a:r>
            <a:r>
              <a:rPr lang="en-CA" dirty="0" err="1">
                <a:solidFill>
                  <a:schemeClr val="bg1"/>
                </a:solidFill>
              </a:rPr>
              <a:t>cpp</a:t>
            </a:r>
            <a:r>
              <a:rPr lang="en-CA" dirty="0">
                <a:solidFill>
                  <a:schemeClr val="bg1"/>
                </a:solidFill>
              </a:rPr>
              <a:t>)</a:t>
            </a:r>
          </a:p>
        </p:txBody>
      </p:sp>
      <p:sp>
        <p:nvSpPr>
          <p:cNvPr id="7" name="Rectangle 6">
            <a:extLst>
              <a:ext uri="{FF2B5EF4-FFF2-40B4-BE49-F238E27FC236}">
                <a16:creationId xmlns:a16="http://schemas.microsoft.com/office/drawing/2014/main" id="{34B04C48-AE13-4309-9BDE-217E114E3D41}"/>
              </a:ext>
            </a:extLst>
          </p:cNvPr>
          <p:cNvSpPr/>
          <p:nvPr/>
        </p:nvSpPr>
        <p:spPr>
          <a:xfrm>
            <a:off x="7756423" y="1904305"/>
            <a:ext cx="2919369" cy="687898"/>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bg1"/>
                </a:solidFill>
              </a:rPr>
              <a:t>Implementation (body) file (.</a:t>
            </a:r>
            <a:r>
              <a:rPr lang="en-CA" dirty="0" err="1">
                <a:solidFill>
                  <a:schemeClr val="bg1"/>
                </a:solidFill>
              </a:rPr>
              <a:t>cpp</a:t>
            </a:r>
            <a:r>
              <a:rPr lang="en-CA" dirty="0">
                <a:solidFill>
                  <a:schemeClr val="bg1"/>
                </a:solidFill>
              </a:rPr>
              <a:t>)</a:t>
            </a:r>
          </a:p>
        </p:txBody>
      </p:sp>
      <p:cxnSp>
        <p:nvCxnSpPr>
          <p:cNvPr id="9" name="Straight Arrow Connector 8">
            <a:extLst>
              <a:ext uri="{FF2B5EF4-FFF2-40B4-BE49-F238E27FC236}">
                <a16:creationId xmlns:a16="http://schemas.microsoft.com/office/drawing/2014/main" id="{2210080B-FCFE-45C6-8B68-1CF70E236908}"/>
              </a:ext>
            </a:extLst>
          </p:cNvPr>
          <p:cNvCxnSpPr>
            <a:cxnSpLocks/>
            <a:stCxn id="4" idx="1"/>
            <a:endCxn id="5" idx="0"/>
          </p:cNvCxnSpPr>
          <p:nvPr/>
        </p:nvCxnSpPr>
        <p:spPr>
          <a:xfrm flipH="1">
            <a:off x="2659309" y="679509"/>
            <a:ext cx="1799140" cy="1224797"/>
          </a:xfrm>
          <a:prstGeom prst="straightConnector1">
            <a:avLst/>
          </a:prstGeom>
          <a:ln w="66675">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DA24B69-FCA5-437C-8710-A750317A240D}"/>
              </a:ext>
            </a:extLst>
          </p:cNvPr>
          <p:cNvCxnSpPr>
            <a:cxnSpLocks/>
            <a:stCxn id="4" idx="2"/>
            <a:endCxn id="6" idx="0"/>
          </p:cNvCxnSpPr>
          <p:nvPr/>
        </p:nvCxnSpPr>
        <p:spPr>
          <a:xfrm>
            <a:off x="5918134" y="1023457"/>
            <a:ext cx="19575" cy="880848"/>
          </a:xfrm>
          <a:prstGeom prst="straightConnector1">
            <a:avLst/>
          </a:prstGeom>
          <a:ln w="66675">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64980-C0D6-4AD2-AE4C-3A60326DEC1E}"/>
              </a:ext>
            </a:extLst>
          </p:cNvPr>
          <p:cNvCxnSpPr>
            <a:cxnSpLocks/>
            <a:stCxn id="4" idx="3"/>
            <a:endCxn id="7" idx="0"/>
          </p:cNvCxnSpPr>
          <p:nvPr/>
        </p:nvCxnSpPr>
        <p:spPr>
          <a:xfrm>
            <a:off x="7377818" y="679509"/>
            <a:ext cx="1838290" cy="1224796"/>
          </a:xfrm>
          <a:prstGeom prst="straightConnector1">
            <a:avLst/>
          </a:prstGeom>
          <a:ln w="66675">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B0C8C92-EA4B-41AA-83CE-BE25EAAAE8F6}"/>
              </a:ext>
            </a:extLst>
          </p:cNvPr>
          <p:cNvSpPr/>
          <p:nvPr/>
        </p:nvSpPr>
        <p:spPr>
          <a:xfrm>
            <a:off x="1199624" y="3639979"/>
            <a:ext cx="2919369" cy="687898"/>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tx1"/>
                </a:solidFill>
              </a:rPr>
              <a:t>“object” (.o/.obj) file</a:t>
            </a:r>
          </a:p>
        </p:txBody>
      </p:sp>
      <p:sp>
        <p:nvSpPr>
          <p:cNvPr id="25" name="Rectangle 24">
            <a:extLst>
              <a:ext uri="{FF2B5EF4-FFF2-40B4-BE49-F238E27FC236}">
                <a16:creationId xmlns:a16="http://schemas.microsoft.com/office/drawing/2014/main" id="{5C337F6D-5A55-4FA2-A082-ABAF52C11F3E}"/>
              </a:ext>
            </a:extLst>
          </p:cNvPr>
          <p:cNvSpPr/>
          <p:nvPr/>
        </p:nvSpPr>
        <p:spPr>
          <a:xfrm>
            <a:off x="4478024" y="3639978"/>
            <a:ext cx="2919369" cy="687898"/>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tx1"/>
                </a:solidFill>
              </a:rPr>
              <a:t>“object” (.o/.obj) file</a:t>
            </a:r>
          </a:p>
        </p:txBody>
      </p:sp>
      <p:sp>
        <p:nvSpPr>
          <p:cNvPr id="26" name="Rectangle 25">
            <a:extLst>
              <a:ext uri="{FF2B5EF4-FFF2-40B4-BE49-F238E27FC236}">
                <a16:creationId xmlns:a16="http://schemas.microsoft.com/office/drawing/2014/main" id="{37F4283E-72AD-43F2-A187-54AAE28F70FB}"/>
              </a:ext>
            </a:extLst>
          </p:cNvPr>
          <p:cNvSpPr/>
          <p:nvPr/>
        </p:nvSpPr>
        <p:spPr>
          <a:xfrm>
            <a:off x="7756423" y="3639978"/>
            <a:ext cx="2919369" cy="687898"/>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tx1"/>
                </a:solidFill>
              </a:rPr>
              <a:t>“object” (.o/.obj) file</a:t>
            </a:r>
          </a:p>
        </p:txBody>
      </p:sp>
      <p:cxnSp>
        <p:nvCxnSpPr>
          <p:cNvPr id="27" name="Straight Arrow Connector 26">
            <a:extLst>
              <a:ext uri="{FF2B5EF4-FFF2-40B4-BE49-F238E27FC236}">
                <a16:creationId xmlns:a16="http://schemas.microsoft.com/office/drawing/2014/main" id="{11A8204A-130C-4281-9310-1597C30378A7}"/>
              </a:ext>
            </a:extLst>
          </p:cNvPr>
          <p:cNvCxnSpPr>
            <a:cxnSpLocks/>
            <a:stCxn id="5" idx="2"/>
            <a:endCxn id="24" idx="0"/>
          </p:cNvCxnSpPr>
          <p:nvPr/>
        </p:nvCxnSpPr>
        <p:spPr>
          <a:xfrm>
            <a:off x="2659309" y="2592204"/>
            <a:ext cx="0" cy="1047775"/>
          </a:xfrm>
          <a:prstGeom prst="straightConnector1">
            <a:avLst/>
          </a:prstGeom>
          <a:ln w="66675">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1D77B23-2164-47AF-94DB-FCDAC216CB88}"/>
              </a:ext>
            </a:extLst>
          </p:cNvPr>
          <p:cNvCxnSpPr>
            <a:cxnSpLocks/>
            <a:stCxn id="6" idx="2"/>
            <a:endCxn id="25" idx="0"/>
          </p:cNvCxnSpPr>
          <p:nvPr/>
        </p:nvCxnSpPr>
        <p:spPr>
          <a:xfrm>
            <a:off x="5937709" y="2592203"/>
            <a:ext cx="0" cy="1047775"/>
          </a:xfrm>
          <a:prstGeom prst="straightConnector1">
            <a:avLst/>
          </a:prstGeom>
          <a:ln w="66675">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26CFB40-C764-4BEE-A461-F02B08EEEA07}"/>
              </a:ext>
            </a:extLst>
          </p:cNvPr>
          <p:cNvCxnSpPr>
            <a:cxnSpLocks/>
            <a:endCxn id="26" idx="0"/>
          </p:cNvCxnSpPr>
          <p:nvPr/>
        </p:nvCxnSpPr>
        <p:spPr>
          <a:xfrm>
            <a:off x="9216107" y="2592203"/>
            <a:ext cx="1" cy="1047775"/>
          </a:xfrm>
          <a:prstGeom prst="straightConnector1">
            <a:avLst/>
          </a:prstGeom>
          <a:ln w="66675">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C7A39AC-5294-478D-88D4-8CEC218488EF}"/>
              </a:ext>
            </a:extLst>
          </p:cNvPr>
          <p:cNvSpPr txBox="1"/>
          <p:nvPr/>
        </p:nvSpPr>
        <p:spPr>
          <a:xfrm>
            <a:off x="516250" y="4848479"/>
            <a:ext cx="11509696" cy="1477328"/>
          </a:xfrm>
          <a:prstGeom prst="rect">
            <a:avLst/>
          </a:prstGeom>
          <a:noFill/>
        </p:spPr>
        <p:txBody>
          <a:bodyPr wrap="square" rtlCol="0">
            <a:spAutoFit/>
          </a:bodyPr>
          <a:lstStyle/>
          <a:p>
            <a:pPr marL="285750" indent="-285750">
              <a:buFont typeface="Arial" panose="020B0604020202020204" pitchFamily="34" charset="0"/>
              <a:buChar char="•"/>
            </a:pPr>
            <a:r>
              <a:rPr lang="en-CA" dirty="0"/>
              <a:t>c/</a:t>
            </a:r>
            <a:r>
              <a:rPr lang="en-CA" dirty="0" err="1"/>
              <a:t>cpp</a:t>
            </a:r>
            <a:r>
              <a:rPr lang="en-CA" dirty="0"/>
              <a:t> files </a:t>
            </a:r>
            <a:r>
              <a:rPr lang="en-CA" dirty="0">
                <a:sym typeface="Wingdings" panose="05000000000000000000" pitchFamily="2" charset="2"/>
              </a:rPr>
              <a:t> compiler  “object” (.o or .obj files)</a:t>
            </a:r>
          </a:p>
          <a:p>
            <a:pPr marL="742950" lvl="1" indent="-285750">
              <a:buFont typeface="Arial" panose="020B0604020202020204" pitchFamily="34" charset="0"/>
              <a:buChar char="•"/>
            </a:pPr>
            <a:r>
              <a:rPr lang="en-CA" dirty="0">
                <a:sym typeface="Wingdings" panose="05000000000000000000" pitchFamily="2" charset="2"/>
              </a:rPr>
              <a:t>This is the </a:t>
            </a:r>
            <a:r>
              <a:rPr lang="en-CA" i="1" dirty="0">
                <a:sym typeface="Wingdings" panose="05000000000000000000" pitchFamily="2" charset="2"/>
              </a:rPr>
              <a:t>actual code </a:t>
            </a:r>
            <a:r>
              <a:rPr lang="en-CA" dirty="0">
                <a:sym typeface="Wingdings" panose="05000000000000000000" pitchFamily="2" charset="2"/>
              </a:rPr>
              <a:t>that the CPU can run. </a:t>
            </a:r>
          </a:p>
          <a:p>
            <a:pPr marL="285750" indent="-285750">
              <a:buFont typeface="Arial" panose="020B0604020202020204" pitchFamily="34" charset="0"/>
              <a:buChar char="•"/>
            </a:pPr>
            <a:r>
              <a:rPr lang="en-CA" dirty="0">
                <a:sym typeface="Wingdings" panose="05000000000000000000" pitchFamily="2" charset="2"/>
              </a:rPr>
              <a:t>header (.h) files are not actually “seen” by the compiler as a separate thing – they are #included by the pre-compiler</a:t>
            </a:r>
          </a:p>
          <a:p>
            <a:pPr marL="742950" lvl="1" indent="-285750">
              <a:buFont typeface="Arial" panose="020B0604020202020204" pitchFamily="34" charset="0"/>
              <a:buChar char="•"/>
            </a:pPr>
            <a:r>
              <a:rPr lang="en-CA" dirty="0">
                <a:sym typeface="Wingdings" panose="05000000000000000000" pitchFamily="2" charset="2"/>
              </a:rPr>
              <a:t>Think about it… </a:t>
            </a:r>
          </a:p>
          <a:p>
            <a:pPr marL="742950" lvl="1" indent="-285750">
              <a:buFont typeface="Arial" panose="020B0604020202020204" pitchFamily="34" charset="0"/>
              <a:buChar char="•"/>
            </a:pPr>
            <a:r>
              <a:rPr lang="en-CA" dirty="0">
                <a:sym typeface="Wingdings" panose="05000000000000000000" pitchFamily="2" charset="2"/>
              </a:rPr>
              <a:t>So you can’t “compile” a header file.</a:t>
            </a:r>
            <a:endParaRPr lang="en-CA" sz="2000" dirty="0">
              <a:sym typeface="Wingdings" panose="05000000000000000000" pitchFamily="2" charset="2"/>
            </a:endParaRPr>
          </a:p>
        </p:txBody>
      </p:sp>
      <p:sp>
        <p:nvSpPr>
          <p:cNvPr id="37" name="Rectangle: Rounded Corners 36">
            <a:extLst>
              <a:ext uri="{FF2B5EF4-FFF2-40B4-BE49-F238E27FC236}">
                <a16:creationId xmlns:a16="http://schemas.microsoft.com/office/drawing/2014/main" id="{CEF46E95-7E05-4AD7-AA4D-F16B39D0B75A}"/>
              </a:ext>
            </a:extLst>
          </p:cNvPr>
          <p:cNvSpPr/>
          <p:nvPr/>
        </p:nvSpPr>
        <p:spPr>
          <a:xfrm>
            <a:off x="5120296" y="2768857"/>
            <a:ext cx="1815219" cy="36644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bg1"/>
                </a:solidFill>
              </a:rPr>
              <a:t>Compiler… </a:t>
            </a:r>
          </a:p>
        </p:txBody>
      </p:sp>
      <p:sp>
        <p:nvSpPr>
          <p:cNvPr id="38" name="Rectangle: Rounded Corners 37">
            <a:extLst>
              <a:ext uri="{FF2B5EF4-FFF2-40B4-BE49-F238E27FC236}">
                <a16:creationId xmlns:a16="http://schemas.microsoft.com/office/drawing/2014/main" id="{9019C12B-159E-4473-B4ED-98F301EA33E8}"/>
              </a:ext>
            </a:extLst>
          </p:cNvPr>
          <p:cNvSpPr/>
          <p:nvPr/>
        </p:nvSpPr>
        <p:spPr>
          <a:xfrm>
            <a:off x="1740491" y="2752930"/>
            <a:ext cx="1815219" cy="36644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bg1"/>
                </a:solidFill>
              </a:rPr>
              <a:t>Compiler… </a:t>
            </a:r>
          </a:p>
        </p:txBody>
      </p:sp>
      <p:sp>
        <p:nvSpPr>
          <p:cNvPr id="41" name="Rectangle: Rounded Corners 40">
            <a:extLst>
              <a:ext uri="{FF2B5EF4-FFF2-40B4-BE49-F238E27FC236}">
                <a16:creationId xmlns:a16="http://schemas.microsoft.com/office/drawing/2014/main" id="{DCE572BB-D41C-4571-80E7-462547B8CCF7}"/>
              </a:ext>
            </a:extLst>
          </p:cNvPr>
          <p:cNvSpPr/>
          <p:nvPr/>
        </p:nvSpPr>
        <p:spPr>
          <a:xfrm>
            <a:off x="8344454" y="2786952"/>
            <a:ext cx="1815219" cy="36644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bg1"/>
                </a:solidFill>
              </a:rPr>
              <a:t>Compiler… </a:t>
            </a:r>
          </a:p>
        </p:txBody>
      </p:sp>
      <p:sp>
        <p:nvSpPr>
          <p:cNvPr id="43" name="Rectangle: Rounded Corners 42">
            <a:extLst>
              <a:ext uri="{FF2B5EF4-FFF2-40B4-BE49-F238E27FC236}">
                <a16:creationId xmlns:a16="http://schemas.microsoft.com/office/drawing/2014/main" id="{0AEE28F1-88F5-454A-820F-5FFA29820CA9}"/>
              </a:ext>
            </a:extLst>
          </p:cNvPr>
          <p:cNvSpPr/>
          <p:nvPr/>
        </p:nvSpPr>
        <p:spPr>
          <a:xfrm>
            <a:off x="2662805" y="1130709"/>
            <a:ext cx="1815219" cy="366446"/>
          </a:xfrm>
          <a:prstGeom prst="roundRect">
            <a:avLst/>
          </a:prstGeom>
          <a:solidFill>
            <a:srgbClr val="64BC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bg1"/>
                </a:solidFill>
              </a:rPr>
              <a:t>PRE-Compiler… </a:t>
            </a:r>
          </a:p>
        </p:txBody>
      </p:sp>
      <p:sp>
        <p:nvSpPr>
          <p:cNvPr id="44" name="Rectangle: Rounded Corners 43">
            <a:extLst>
              <a:ext uri="{FF2B5EF4-FFF2-40B4-BE49-F238E27FC236}">
                <a16:creationId xmlns:a16="http://schemas.microsoft.com/office/drawing/2014/main" id="{A4745A2F-708F-41ED-836F-45C97235B36C}"/>
              </a:ext>
            </a:extLst>
          </p:cNvPr>
          <p:cNvSpPr/>
          <p:nvPr/>
        </p:nvSpPr>
        <p:spPr>
          <a:xfrm>
            <a:off x="7555939" y="1111346"/>
            <a:ext cx="1815219" cy="366446"/>
          </a:xfrm>
          <a:prstGeom prst="roundRect">
            <a:avLst/>
          </a:prstGeom>
          <a:solidFill>
            <a:srgbClr val="64BC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bg1"/>
                </a:solidFill>
              </a:rPr>
              <a:t>PRE-Compiler… </a:t>
            </a:r>
          </a:p>
        </p:txBody>
      </p:sp>
    </p:spTree>
    <p:extLst>
      <p:ext uri="{BB962C8B-B14F-4D97-AF65-F5344CB8AC3E}">
        <p14:creationId xmlns:p14="http://schemas.microsoft.com/office/powerpoint/2010/main" val="3569441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200FEC-53EF-48A0-AB3C-F7CBAEDF5D72}"/>
              </a:ext>
            </a:extLst>
          </p:cNvPr>
          <p:cNvSpPr/>
          <p:nvPr/>
        </p:nvSpPr>
        <p:spPr>
          <a:xfrm>
            <a:off x="4448721" y="171678"/>
            <a:ext cx="2919369" cy="687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Header file (.h)</a:t>
            </a:r>
          </a:p>
        </p:txBody>
      </p:sp>
      <p:sp>
        <p:nvSpPr>
          <p:cNvPr id="5" name="Rectangle 4">
            <a:extLst>
              <a:ext uri="{FF2B5EF4-FFF2-40B4-BE49-F238E27FC236}">
                <a16:creationId xmlns:a16="http://schemas.microsoft.com/office/drawing/2014/main" id="{24C7CE8C-E8EF-412D-A24E-E18A76E872EC}"/>
              </a:ext>
            </a:extLst>
          </p:cNvPr>
          <p:cNvSpPr/>
          <p:nvPr/>
        </p:nvSpPr>
        <p:spPr>
          <a:xfrm>
            <a:off x="1189896" y="1396476"/>
            <a:ext cx="2919369" cy="687898"/>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bg1"/>
                </a:solidFill>
              </a:rPr>
              <a:t>Implementation (body) file (.</a:t>
            </a:r>
            <a:r>
              <a:rPr lang="en-CA" dirty="0" err="1">
                <a:solidFill>
                  <a:schemeClr val="bg1"/>
                </a:solidFill>
              </a:rPr>
              <a:t>cpp</a:t>
            </a:r>
            <a:r>
              <a:rPr lang="en-CA" dirty="0">
                <a:solidFill>
                  <a:schemeClr val="bg1"/>
                </a:solidFill>
              </a:rPr>
              <a:t>)</a:t>
            </a:r>
          </a:p>
        </p:txBody>
      </p:sp>
      <p:sp>
        <p:nvSpPr>
          <p:cNvPr id="6" name="Rectangle 5">
            <a:extLst>
              <a:ext uri="{FF2B5EF4-FFF2-40B4-BE49-F238E27FC236}">
                <a16:creationId xmlns:a16="http://schemas.microsoft.com/office/drawing/2014/main" id="{C6DD9525-561D-4BF0-AFD9-36A101F9FEAD}"/>
              </a:ext>
            </a:extLst>
          </p:cNvPr>
          <p:cNvSpPr/>
          <p:nvPr/>
        </p:nvSpPr>
        <p:spPr>
          <a:xfrm>
            <a:off x="4468296" y="1396475"/>
            <a:ext cx="2919369" cy="687898"/>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bg1"/>
                </a:solidFill>
              </a:rPr>
              <a:t>Implementation (body) file (.</a:t>
            </a:r>
            <a:r>
              <a:rPr lang="en-CA" dirty="0" err="1">
                <a:solidFill>
                  <a:schemeClr val="bg1"/>
                </a:solidFill>
              </a:rPr>
              <a:t>cpp</a:t>
            </a:r>
            <a:r>
              <a:rPr lang="en-CA" dirty="0">
                <a:solidFill>
                  <a:schemeClr val="bg1"/>
                </a:solidFill>
              </a:rPr>
              <a:t>)</a:t>
            </a:r>
          </a:p>
        </p:txBody>
      </p:sp>
      <p:sp>
        <p:nvSpPr>
          <p:cNvPr id="7" name="Rectangle 6">
            <a:extLst>
              <a:ext uri="{FF2B5EF4-FFF2-40B4-BE49-F238E27FC236}">
                <a16:creationId xmlns:a16="http://schemas.microsoft.com/office/drawing/2014/main" id="{34B04C48-AE13-4309-9BDE-217E114E3D41}"/>
              </a:ext>
            </a:extLst>
          </p:cNvPr>
          <p:cNvSpPr/>
          <p:nvPr/>
        </p:nvSpPr>
        <p:spPr>
          <a:xfrm>
            <a:off x="7746695" y="1396475"/>
            <a:ext cx="2919369" cy="687898"/>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bg1"/>
                </a:solidFill>
              </a:rPr>
              <a:t>Implementation (body) file (.</a:t>
            </a:r>
            <a:r>
              <a:rPr lang="en-CA" dirty="0" err="1">
                <a:solidFill>
                  <a:schemeClr val="bg1"/>
                </a:solidFill>
              </a:rPr>
              <a:t>cpp</a:t>
            </a:r>
            <a:r>
              <a:rPr lang="en-CA" dirty="0">
                <a:solidFill>
                  <a:schemeClr val="bg1"/>
                </a:solidFill>
              </a:rPr>
              <a:t>)</a:t>
            </a:r>
          </a:p>
        </p:txBody>
      </p:sp>
      <p:cxnSp>
        <p:nvCxnSpPr>
          <p:cNvPr id="9" name="Straight Arrow Connector 8">
            <a:extLst>
              <a:ext uri="{FF2B5EF4-FFF2-40B4-BE49-F238E27FC236}">
                <a16:creationId xmlns:a16="http://schemas.microsoft.com/office/drawing/2014/main" id="{2210080B-FCFE-45C6-8B68-1CF70E236908}"/>
              </a:ext>
            </a:extLst>
          </p:cNvPr>
          <p:cNvCxnSpPr>
            <a:cxnSpLocks/>
            <a:stCxn id="4" idx="1"/>
            <a:endCxn id="5" idx="0"/>
          </p:cNvCxnSpPr>
          <p:nvPr/>
        </p:nvCxnSpPr>
        <p:spPr>
          <a:xfrm flipH="1">
            <a:off x="2649581" y="515627"/>
            <a:ext cx="1799140" cy="880849"/>
          </a:xfrm>
          <a:prstGeom prst="straightConnector1">
            <a:avLst/>
          </a:prstGeom>
          <a:ln w="66675">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DA24B69-FCA5-437C-8710-A750317A240D}"/>
              </a:ext>
            </a:extLst>
          </p:cNvPr>
          <p:cNvCxnSpPr>
            <a:cxnSpLocks/>
            <a:stCxn id="4" idx="2"/>
            <a:endCxn id="6" idx="0"/>
          </p:cNvCxnSpPr>
          <p:nvPr/>
        </p:nvCxnSpPr>
        <p:spPr>
          <a:xfrm>
            <a:off x="5908406" y="859575"/>
            <a:ext cx="19575" cy="536900"/>
          </a:xfrm>
          <a:prstGeom prst="straightConnector1">
            <a:avLst/>
          </a:prstGeom>
          <a:ln w="66675">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64980-C0D6-4AD2-AE4C-3A60326DEC1E}"/>
              </a:ext>
            </a:extLst>
          </p:cNvPr>
          <p:cNvCxnSpPr>
            <a:cxnSpLocks/>
            <a:stCxn id="4" idx="3"/>
            <a:endCxn id="7" idx="0"/>
          </p:cNvCxnSpPr>
          <p:nvPr/>
        </p:nvCxnSpPr>
        <p:spPr>
          <a:xfrm>
            <a:off x="7368090" y="515627"/>
            <a:ext cx="1838290" cy="880848"/>
          </a:xfrm>
          <a:prstGeom prst="straightConnector1">
            <a:avLst/>
          </a:prstGeom>
          <a:ln w="66675">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B0C8C92-EA4B-41AA-83CE-BE25EAAAE8F6}"/>
              </a:ext>
            </a:extLst>
          </p:cNvPr>
          <p:cNvSpPr/>
          <p:nvPr/>
        </p:nvSpPr>
        <p:spPr>
          <a:xfrm>
            <a:off x="1189896" y="2621274"/>
            <a:ext cx="2919369" cy="687898"/>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tx1"/>
                </a:solidFill>
              </a:rPr>
              <a:t>“object” (.o/.obj) file</a:t>
            </a:r>
          </a:p>
        </p:txBody>
      </p:sp>
      <p:sp>
        <p:nvSpPr>
          <p:cNvPr id="25" name="Rectangle 24">
            <a:extLst>
              <a:ext uri="{FF2B5EF4-FFF2-40B4-BE49-F238E27FC236}">
                <a16:creationId xmlns:a16="http://schemas.microsoft.com/office/drawing/2014/main" id="{5C337F6D-5A55-4FA2-A082-ABAF52C11F3E}"/>
              </a:ext>
            </a:extLst>
          </p:cNvPr>
          <p:cNvSpPr/>
          <p:nvPr/>
        </p:nvSpPr>
        <p:spPr>
          <a:xfrm>
            <a:off x="4468296" y="2621273"/>
            <a:ext cx="2919369" cy="687898"/>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tx1"/>
                </a:solidFill>
              </a:rPr>
              <a:t>“object” (.o/.obj) file</a:t>
            </a:r>
          </a:p>
        </p:txBody>
      </p:sp>
      <p:sp>
        <p:nvSpPr>
          <p:cNvPr id="26" name="Rectangle 25">
            <a:extLst>
              <a:ext uri="{FF2B5EF4-FFF2-40B4-BE49-F238E27FC236}">
                <a16:creationId xmlns:a16="http://schemas.microsoft.com/office/drawing/2014/main" id="{37F4283E-72AD-43F2-A187-54AAE28F70FB}"/>
              </a:ext>
            </a:extLst>
          </p:cNvPr>
          <p:cNvSpPr/>
          <p:nvPr/>
        </p:nvSpPr>
        <p:spPr>
          <a:xfrm>
            <a:off x="7746695" y="2621273"/>
            <a:ext cx="2919369" cy="687898"/>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tx1"/>
                </a:solidFill>
              </a:rPr>
              <a:t>“object” (.o/.obj) file</a:t>
            </a:r>
          </a:p>
        </p:txBody>
      </p:sp>
      <p:cxnSp>
        <p:nvCxnSpPr>
          <p:cNvPr id="27" name="Straight Arrow Connector 26">
            <a:extLst>
              <a:ext uri="{FF2B5EF4-FFF2-40B4-BE49-F238E27FC236}">
                <a16:creationId xmlns:a16="http://schemas.microsoft.com/office/drawing/2014/main" id="{11A8204A-130C-4281-9310-1597C30378A7}"/>
              </a:ext>
            </a:extLst>
          </p:cNvPr>
          <p:cNvCxnSpPr>
            <a:cxnSpLocks/>
            <a:stCxn id="5" idx="2"/>
            <a:endCxn id="24" idx="0"/>
          </p:cNvCxnSpPr>
          <p:nvPr/>
        </p:nvCxnSpPr>
        <p:spPr>
          <a:xfrm>
            <a:off x="2649581" y="2084374"/>
            <a:ext cx="0" cy="536900"/>
          </a:xfrm>
          <a:prstGeom prst="straightConnector1">
            <a:avLst/>
          </a:prstGeom>
          <a:ln w="66675">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1D77B23-2164-47AF-94DB-FCDAC216CB88}"/>
              </a:ext>
            </a:extLst>
          </p:cNvPr>
          <p:cNvCxnSpPr>
            <a:cxnSpLocks/>
            <a:stCxn id="6" idx="2"/>
            <a:endCxn id="25" idx="0"/>
          </p:cNvCxnSpPr>
          <p:nvPr/>
        </p:nvCxnSpPr>
        <p:spPr>
          <a:xfrm>
            <a:off x="5927981" y="2084373"/>
            <a:ext cx="0" cy="536900"/>
          </a:xfrm>
          <a:prstGeom prst="straightConnector1">
            <a:avLst/>
          </a:prstGeom>
          <a:ln w="66675">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26CFB40-C764-4BEE-A461-F02B08EEEA07}"/>
              </a:ext>
            </a:extLst>
          </p:cNvPr>
          <p:cNvCxnSpPr>
            <a:cxnSpLocks/>
            <a:endCxn id="26" idx="0"/>
          </p:cNvCxnSpPr>
          <p:nvPr/>
        </p:nvCxnSpPr>
        <p:spPr>
          <a:xfrm>
            <a:off x="9206379" y="1573498"/>
            <a:ext cx="1" cy="1047775"/>
          </a:xfrm>
          <a:prstGeom prst="straightConnector1">
            <a:avLst/>
          </a:prstGeom>
          <a:ln w="66675">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C7A39AC-5294-478D-88D4-8CEC218488EF}"/>
              </a:ext>
            </a:extLst>
          </p:cNvPr>
          <p:cNvSpPr txBox="1"/>
          <p:nvPr/>
        </p:nvSpPr>
        <p:spPr>
          <a:xfrm>
            <a:off x="341152" y="5527912"/>
            <a:ext cx="11509696" cy="1015663"/>
          </a:xfrm>
          <a:prstGeom prst="rect">
            <a:avLst/>
          </a:prstGeom>
          <a:noFill/>
        </p:spPr>
        <p:txBody>
          <a:bodyPr wrap="square" rtlCol="0">
            <a:spAutoFit/>
          </a:bodyPr>
          <a:lstStyle/>
          <a:p>
            <a:pPr algn="ctr"/>
            <a:r>
              <a:rPr lang="en-CA" sz="2000" dirty="0"/>
              <a:t>The “linker” combines these “object file”, plus any library files, and start-up/shut-down object code and makes an “executable” file that can run “natively” on the CPU. Like there’s no “run time” or “VM”: It’s just running on the actual, specific hardware. </a:t>
            </a:r>
            <a:endParaRPr lang="en-CA" sz="2000" dirty="0">
              <a:sym typeface="Wingdings" panose="05000000000000000000" pitchFamily="2" charset="2"/>
            </a:endParaRPr>
          </a:p>
        </p:txBody>
      </p:sp>
      <p:sp>
        <p:nvSpPr>
          <p:cNvPr id="22" name="Rectangle 21">
            <a:extLst>
              <a:ext uri="{FF2B5EF4-FFF2-40B4-BE49-F238E27FC236}">
                <a16:creationId xmlns:a16="http://schemas.microsoft.com/office/drawing/2014/main" id="{5BD7AA29-E845-4FFB-8B2E-C4AEB50E88BA}"/>
              </a:ext>
            </a:extLst>
          </p:cNvPr>
          <p:cNvSpPr/>
          <p:nvPr/>
        </p:nvSpPr>
        <p:spPr>
          <a:xfrm>
            <a:off x="4468296" y="4178256"/>
            <a:ext cx="2919369" cy="687898"/>
          </a:xfrm>
          <a:prstGeom prst="rect">
            <a:avLst/>
          </a:prstGeom>
          <a:solidFill>
            <a:srgbClr val="FF99CC"/>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bg1"/>
                </a:solidFill>
              </a:rPr>
              <a:t>“executable” (exe) file</a:t>
            </a:r>
          </a:p>
        </p:txBody>
      </p:sp>
      <p:cxnSp>
        <p:nvCxnSpPr>
          <p:cNvPr id="23" name="Straight Arrow Connector 22">
            <a:extLst>
              <a:ext uri="{FF2B5EF4-FFF2-40B4-BE49-F238E27FC236}">
                <a16:creationId xmlns:a16="http://schemas.microsoft.com/office/drawing/2014/main" id="{AF9C3AF9-EB46-408D-938E-A56795B64122}"/>
              </a:ext>
            </a:extLst>
          </p:cNvPr>
          <p:cNvCxnSpPr>
            <a:cxnSpLocks/>
            <a:stCxn id="25" idx="2"/>
            <a:endCxn id="22" idx="0"/>
          </p:cNvCxnSpPr>
          <p:nvPr/>
        </p:nvCxnSpPr>
        <p:spPr>
          <a:xfrm>
            <a:off x="5927981" y="3309171"/>
            <a:ext cx="0" cy="869085"/>
          </a:xfrm>
          <a:prstGeom prst="straightConnector1">
            <a:avLst/>
          </a:prstGeom>
          <a:ln w="66675">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B0E7A16-967C-4C55-97F7-E1232F20B19A}"/>
              </a:ext>
            </a:extLst>
          </p:cNvPr>
          <p:cNvCxnSpPr>
            <a:cxnSpLocks/>
            <a:stCxn id="24" idx="2"/>
            <a:endCxn id="22" idx="1"/>
          </p:cNvCxnSpPr>
          <p:nvPr/>
        </p:nvCxnSpPr>
        <p:spPr>
          <a:xfrm>
            <a:off x="2649581" y="3309172"/>
            <a:ext cx="1818715" cy="1213033"/>
          </a:xfrm>
          <a:prstGeom prst="straightConnector1">
            <a:avLst/>
          </a:prstGeom>
          <a:ln w="66675">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A0AD597-0B79-4DA4-9951-99CE943F87D9}"/>
              </a:ext>
            </a:extLst>
          </p:cNvPr>
          <p:cNvCxnSpPr>
            <a:cxnSpLocks/>
            <a:stCxn id="26" idx="2"/>
            <a:endCxn id="22" idx="3"/>
          </p:cNvCxnSpPr>
          <p:nvPr/>
        </p:nvCxnSpPr>
        <p:spPr>
          <a:xfrm flipH="1">
            <a:off x="7387665" y="3309171"/>
            <a:ext cx="1818715" cy="1213034"/>
          </a:xfrm>
          <a:prstGeom prst="straightConnector1">
            <a:avLst/>
          </a:prstGeom>
          <a:ln w="66675">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48113945-6045-4BE9-9DD4-EB15D30263D6}"/>
              </a:ext>
            </a:extLst>
          </p:cNvPr>
          <p:cNvSpPr/>
          <p:nvPr/>
        </p:nvSpPr>
        <p:spPr>
          <a:xfrm>
            <a:off x="441291" y="3502126"/>
            <a:ext cx="1815219" cy="36644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bg1"/>
                </a:solidFill>
              </a:rPr>
              <a:t>Linker… </a:t>
            </a:r>
          </a:p>
        </p:txBody>
      </p:sp>
      <p:sp>
        <p:nvSpPr>
          <p:cNvPr id="35" name="Rectangle: Rounded Corners 34">
            <a:extLst>
              <a:ext uri="{FF2B5EF4-FFF2-40B4-BE49-F238E27FC236}">
                <a16:creationId xmlns:a16="http://schemas.microsoft.com/office/drawing/2014/main" id="{7D7779D2-8C8B-4CF3-8802-1E29C84AA1B4}"/>
              </a:ext>
            </a:extLst>
          </p:cNvPr>
          <p:cNvSpPr/>
          <p:nvPr/>
        </p:nvSpPr>
        <p:spPr>
          <a:xfrm>
            <a:off x="1851912" y="4317042"/>
            <a:ext cx="1595336" cy="66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Library 1</a:t>
            </a:r>
          </a:p>
        </p:txBody>
      </p:sp>
      <p:sp>
        <p:nvSpPr>
          <p:cNvPr id="42" name="Rectangle: Rounded Corners 41">
            <a:extLst>
              <a:ext uri="{FF2B5EF4-FFF2-40B4-BE49-F238E27FC236}">
                <a16:creationId xmlns:a16="http://schemas.microsoft.com/office/drawing/2014/main" id="{25383F8F-4A6F-4A02-B827-0D4AC7344B7E}"/>
              </a:ext>
            </a:extLst>
          </p:cNvPr>
          <p:cNvSpPr/>
          <p:nvPr/>
        </p:nvSpPr>
        <p:spPr>
          <a:xfrm>
            <a:off x="9338554" y="3743713"/>
            <a:ext cx="1595336" cy="66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Library A</a:t>
            </a:r>
          </a:p>
        </p:txBody>
      </p:sp>
      <p:sp>
        <p:nvSpPr>
          <p:cNvPr id="45" name="Rectangle: Rounded Corners 44">
            <a:extLst>
              <a:ext uri="{FF2B5EF4-FFF2-40B4-BE49-F238E27FC236}">
                <a16:creationId xmlns:a16="http://schemas.microsoft.com/office/drawing/2014/main" id="{3C918515-6865-49BD-B8AA-437A15403FD7}"/>
              </a:ext>
            </a:extLst>
          </p:cNvPr>
          <p:cNvSpPr/>
          <p:nvPr/>
        </p:nvSpPr>
        <p:spPr>
          <a:xfrm>
            <a:off x="8918153" y="4591598"/>
            <a:ext cx="2769138" cy="66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Start-up/shut-down code</a:t>
            </a:r>
          </a:p>
        </p:txBody>
      </p:sp>
      <p:cxnSp>
        <p:nvCxnSpPr>
          <p:cNvPr id="46" name="Straight Arrow Connector 45">
            <a:extLst>
              <a:ext uri="{FF2B5EF4-FFF2-40B4-BE49-F238E27FC236}">
                <a16:creationId xmlns:a16="http://schemas.microsoft.com/office/drawing/2014/main" id="{DDF6BCB1-91DA-4CE2-ADC4-2B985127BDA5}"/>
              </a:ext>
            </a:extLst>
          </p:cNvPr>
          <p:cNvCxnSpPr>
            <a:cxnSpLocks/>
            <a:stCxn id="35" idx="3"/>
            <a:endCxn id="22" idx="1"/>
          </p:cNvCxnSpPr>
          <p:nvPr/>
        </p:nvCxnSpPr>
        <p:spPr>
          <a:xfrm flipV="1">
            <a:off x="3447248" y="4522205"/>
            <a:ext cx="1021048" cy="127697"/>
          </a:xfrm>
          <a:prstGeom prst="straightConnector1">
            <a:avLst/>
          </a:prstGeom>
          <a:ln w="66675">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BF865A9-23CA-4461-B3A1-3683FC17F714}"/>
              </a:ext>
            </a:extLst>
          </p:cNvPr>
          <p:cNvCxnSpPr>
            <a:cxnSpLocks/>
            <a:stCxn id="42" idx="1"/>
            <a:endCxn id="22" idx="3"/>
          </p:cNvCxnSpPr>
          <p:nvPr/>
        </p:nvCxnSpPr>
        <p:spPr>
          <a:xfrm flipH="1">
            <a:off x="7387665" y="4076573"/>
            <a:ext cx="1950889" cy="445632"/>
          </a:xfrm>
          <a:prstGeom prst="straightConnector1">
            <a:avLst/>
          </a:prstGeom>
          <a:ln w="66675">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B9EC663-F31E-418C-8C9A-803A67E25FFE}"/>
              </a:ext>
            </a:extLst>
          </p:cNvPr>
          <p:cNvCxnSpPr>
            <a:cxnSpLocks/>
            <a:stCxn id="45" idx="1"/>
          </p:cNvCxnSpPr>
          <p:nvPr/>
        </p:nvCxnSpPr>
        <p:spPr>
          <a:xfrm flipH="1" flipV="1">
            <a:off x="7461115" y="4489696"/>
            <a:ext cx="1457038" cy="434762"/>
          </a:xfrm>
          <a:prstGeom prst="straightConnector1">
            <a:avLst/>
          </a:prstGeom>
          <a:ln w="66675">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73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200FEC-53EF-48A0-AB3C-F7CBAEDF5D72}"/>
              </a:ext>
            </a:extLst>
          </p:cNvPr>
          <p:cNvSpPr/>
          <p:nvPr/>
        </p:nvSpPr>
        <p:spPr>
          <a:xfrm>
            <a:off x="4448721" y="171678"/>
            <a:ext cx="2919369" cy="687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Header file (.h)</a:t>
            </a:r>
          </a:p>
        </p:txBody>
      </p:sp>
      <p:sp>
        <p:nvSpPr>
          <p:cNvPr id="5" name="Rectangle 4">
            <a:extLst>
              <a:ext uri="{FF2B5EF4-FFF2-40B4-BE49-F238E27FC236}">
                <a16:creationId xmlns:a16="http://schemas.microsoft.com/office/drawing/2014/main" id="{24C7CE8C-E8EF-412D-A24E-E18A76E872EC}"/>
              </a:ext>
            </a:extLst>
          </p:cNvPr>
          <p:cNvSpPr/>
          <p:nvPr/>
        </p:nvSpPr>
        <p:spPr>
          <a:xfrm>
            <a:off x="1189896" y="1396476"/>
            <a:ext cx="2919369" cy="687898"/>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bg1"/>
                </a:solidFill>
              </a:rPr>
              <a:t>Implementation (body) file (.</a:t>
            </a:r>
            <a:r>
              <a:rPr lang="en-CA" dirty="0" err="1">
                <a:solidFill>
                  <a:schemeClr val="bg1"/>
                </a:solidFill>
              </a:rPr>
              <a:t>cpp</a:t>
            </a:r>
            <a:r>
              <a:rPr lang="en-CA" dirty="0">
                <a:solidFill>
                  <a:schemeClr val="bg1"/>
                </a:solidFill>
              </a:rPr>
              <a:t>)</a:t>
            </a:r>
          </a:p>
        </p:txBody>
      </p:sp>
      <p:sp>
        <p:nvSpPr>
          <p:cNvPr id="6" name="Rectangle 5">
            <a:extLst>
              <a:ext uri="{FF2B5EF4-FFF2-40B4-BE49-F238E27FC236}">
                <a16:creationId xmlns:a16="http://schemas.microsoft.com/office/drawing/2014/main" id="{C6DD9525-561D-4BF0-AFD9-36A101F9FEAD}"/>
              </a:ext>
            </a:extLst>
          </p:cNvPr>
          <p:cNvSpPr/>
          <p:nvPr/>
        </p:nvSpPr>
        <p:spPr>
          <a:xfrm>
            <a:off x="4468296" y="1396475"/>
            <a:ext cx="2919369" cy="687898"/>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bg1"/>
                </a:solidFill>
              </a:rPr>
              <a:t>Implementation (body) file (.</a:t>
            </a:r>
            <a:r>
              <a:rPr lang="en-CA" dirty="0" err="1">
                <a:solidFill>
                  <a:schemeClr val="bg1"/>
                </a:solidFill>
              </a:rPr>
              <a:t>cpp</a:t>
            </a:r>
            <a:r>
              <a:rPr lang="en-CA" dirty="0">
                <a:solidFill>
                  <a:schemeClr val="bg1"/>
                </a:solidFill>
              </a:rPr>
              <a:t>)</a:t>
            </a:r>
          </a:p>
        </p:txBody>
      </p:sp>
      <p:sp>
        <p:nvSpPr>
          <p:cNvPr id="7" name="Rectangle 6">
            <a:extLst>
              <a:ext uri="{FF2B5EF4-FFF2-40B4-BE49-F238E27FC236}">
                <a16:creationId xmlns:a16="http://schemas.microsoft.com/office/drawing/2014/main" id="{34B04C48-AE13-4309-9BDE-217E114E3D41}"/>
              </a:ext>
            </a:extLst>
          </p:cNvPr>
          <p:cNvSpPr/>
          <p:nvPr/>
        </p:nvSpPr>
        <p:spPr>
          <a:xfrm>
            <a:off x="7746695" y="1396475"/>
            <a:ext cx="2919369" cy="687898"/>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bg1"/>
                </a:solidFill>
              </a:rPr>
              <a:t>Implementation (body) file (.</a:t>
            </a:r>
            <a:r>
              <a:rPr lang="en-CA" dirty="0" err="1">
                <a:solidFill>
                  <a:schemeClr val="bg1"/>
                </a:solidFill>
              </a:rPr>
              <a:t>cpp</a:t>
            </a:r>
            <a:r>
              <a:rPr lang="en-CA" dirty="0">
                <a:solidFill>
                  <a:schemeClr val="bg1"/>
                </a:solidFill>
              </a:rPr>
              <a:t>)</a:t>
            </a:r>
          </a:p>
        </p:txBody>
      </p:sp>
      <p:cxnSp>
        <p:nvCxnSpPr>
          <p:cNvPr id="9" name="Straight Arrow Connector 8">
            <a:extLst>
              <a:ext uri="{FF2B5EF4-FFF2-40B4-BE49-F238E27FC236}">
                <a16:creationId xmlns:a16="http://schemas.microsoft.com/office/drawing/2014/main" id="{2210080B-FCFE-45C6-8B68-1CF70E236908}"/>
              </a:ext>
            </a:extLst>
          </p:cNvPr>
          <p:cNvCxnSpPr>
            <a:cxnSpLocks/>
            <a:stCxn id="4" idx="1"/>
            <a:endCxn id="5" idx="0"/>
          </p:cNvCxnSpPr>
          <p:nvPr/>
        </p:nvCxnSpPr>
        <p:spPr>
          <a:xfrm flipH="1">
            <a:off x="2649581" y="515627"/>
            <a:ext cx="1799140" cy="880849"/>
          </a:xfrm>
          <a:prstGeom prst="straightConnector1">
            <a:avLst/>
          </a:prstGeom>
          <a:ln w="66675">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DA24B69-FCA5-437C-8710-A750317A240D}"/>
              </a:ext>
            </a:extLst>
          </p:cNvPr>
          <p:cNvCxnSpPr>
            <a:cxnSpLocks/>
            <a:stCxn id="4" idx="2"/>
            <a:endCxn id="6" idx="0"/>
          </p:cNvCxnSpPr>
          <p:nvPr/>
        </p:nvCxnSpPr>
        <p:spPr>
          <a:xfrm>
            <a:off x="5908406" y="859575"/>
            <a:ext cx="19575" cy="536900"/>
          </a:xfrm>
          <a:prstGeom prst="straightConnector1">
            <a:avLst/>
          </a:prstGeom>
          <a:ln w="66675">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64980-C0D6-4AD2-AE4C-3A60326DEC1E}"/>
              </a:ext>
            </a:extLst>
          </p:cNvPr>
          <p:cNvCxnSpPr>
            <a:cxnSpLocks/>
            <a:stCxn id="4" idx="3"/>
            <a:endCxn id="7" idx="0"/>
          </p:cNvCxnSpPr>
          <p:nvPr/>
        </p:nvCxnSpPr>
        <p:spPr>
          <a:xfrm>
            <a:off x="7368090" y="515627"/>
            <a:ext cx="1838290" cy="880848"/>
          </a:xfrm>
          <a:prstGeom prst="straightConnector1">
            <a:avLst/>
          </a:prstGeom>
          <a:ln w="66675">
            <a:solidFill>
              <a:srgbClr val="92D050"/>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B0C8C92-EA4B-41AA-83CE-BE25EAAAE8F6}"/>
              </a:ext>
            </a:extLst>
          </p:cNvPr>
          <p:cNvSpPr/>
          <p:nvPr/>
        </p:nvSpPr>
        <p:spPr>
          <a:xfrm>
            <a:off x="1189896" y="2621274"/>
            <a:ext cx="2919369" cy="687898"/>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tx1"/>
                </a:solidFill>
              </a:rPr>
              <a:t>“object” (.o/.obj) file</a:t>
            </a:r>
          </a:p>
        </p:txBody>
      </p:sp>
      <p:sp>
        <p:nvSpPr>
          <p:cNvPr id="25" name="Rectangle 24">
            <a:extLst>
              <a:ext uri="{FF2B5EF4-FFF2-40B4-BE49-F238E27FC236}">
                <a16:creationId xmlns:a16="http://schemas.microsoft.com/office/drawing/2014/main" id="{5C337F6D-5A55-4FA2-A082-ABAF52C11F3E}"/>
              </a:ext>
            </a:extLst>
          </p:cNvPr>
          <p:cNvSpPr/>
          <p:nvPr/>
        </p:nvSpPr>
        <p:spPr>
          <a:xfrm>
            <a:off x="4468296" y="2621273"/>
            <a:ext cx="2919369" cy="687898"/>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tx1"/>
                </a:solidFill>
              </a:rPr>
              <a:t>“object” (.o/.obj) file</a:t>
            </a:r>
          </a:p>
        </p:txBody>
      </p:sp>
      <p:sp>
        <p:nvSpPr>
          <p:cNvPr id="26" name="Rectangle 25">
            <a:extLst>
              <a:ext uri="{FF2B5EF4-FFF2-40B4-BE49-F238E27FC236}">
                <a16:creationId xmlns:a16="http://schemas.microsoft.com/office/drawing/2014/main" id="{37F4283E-72AD-43F2-A187-54AAE28F70FB}"/>
              </a:ext>
            </a:extLst>
          </p:cNvPr>
          <p:cNvSpPr/>
          <p:nvPr/>
        </p:nvSpPr>
        <p:spPr>
          <a:xfrm>
            <a:off x="7746695" y="2621273"/>
            <a:ext cx="2919369" cy="687898"/>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tx1"/>
                </a:solidFill>
              </a:rPr>
              <a:t>“object” (.o/.obj) file</a:t>
            </a:r>
          </a:p>
        </p:txBody>
      </p:sp>
      <p:cxnSp>
        <p:nvCxnSpPr>
          <p:cNvPr id="27" name="Straight Arrow Connector 26">
            <a:extLst>
              <a:ext uri="{FF2B5EF4-FFF2-40B4-BE49-F238E27FC236}">
                <a16:creationId xmlns:a16="http://schemas.microsoft.com/office/drawing/2014/main" id="{11A8204A-130C-4281-9310-1597C30378A7}"/>
              </a:ext>
            </a:extLst>
          </p:cNvPr>
          <p:cNvCxnSpPr>
            <a:cxnSpLocks/>
            <a:stCxn id="5" idx="2"/>
            <a:endCxn id="24" idx="0"/>
          </p:cNvCxnSpPr>
          <p:nvPr/>
        </p:nvCxnSpPr>
        <p:spPr>
          <a:xfrm>
            <a:off x="2649581" y="2084374"/>
            <a:ext cx="0" cy="536900"/>
          </a:xfrm>
          <a:prstGeom prst="straightConnector1">
            <a:avLst/>
          </a:prstGeom>
          <a:ln w="66675">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1D77B23-2164-47AF-94DB-FCDAC216CB88}"/>
              </a:ext>
            </a:extLst>
          </p:cNvPr>
          <p:cNvCxnSpPr>
            <a:cxnSpLocks/>
            <a:stCxn id="6" idx="2"/>
            <a:endCxn id="25" idx="0"/>
          </p:cNvCxnSpPr>
          <p:nvPr/>
        </p:nvCxnSpPr>
        <p:spPr>
          <a:xfrm>
            <a:off x="5927981" y="2084373"/>
            <a:ext cx="0" cy="536900"/>
          </a:xfrm>
          <a:prstGeom prst="straightConnector1">
            <a:avLst/>
          </a:prstGeom>
          <a:ln w="66675">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26CFB40-C764-4BEE-A461-F02B08EEEA07}"/>
              </a:ext>
            </a:extLst>
          </p:cNvPr>
          <p:cNvCxnSpPr>
            <a:cxnSpLocks/>
            <a:endCxn id="26" idx="0"/>
          </p:cNvCxnSpPr>
          <p:nvPr/>
        </p:nvCxnSpPr>
        <p:spPr>
          <a:xfrm>
            <a:off x="9206379" y="1573498"/>
            <a:ext cx="1" cy="1047775"/>
          </a:xfrm>
          <a:prstGeom prst="straightConnector1">
            <a:avLst/>
          </a:prstGeom>
          <a:ln w="66675">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C7A39AC-5294-478D-88D4-8CEC218488EF}"/>
              </a:ext>
            </a:extLst>
          </p:cNvPr>
          <p:cNvSpPr txBox="1"/>
          <p:nvPr/>
        </p:nvSpPr>
        <p:spPr>
          <a:xfrm>
            <a:off x="341152" y="5527912"/>
            <a:ext cx="11509696" cy="707886"/>
          </a:xfrm>
          <a:prstGeom prst="rect">
            <a:avLst/>
          </a:prstGeom>
          <a:noFill/>
        </p:spPr>
        <p:txBody>
          <a:bodyPr wrap="square" rtlCol="0">
            <a:spAutoFit/>
          </a:bodyPr>
          <a:lstStyle/>
          <a:p>
            <a:pPr algn="ctr"/>
            <a:r>
              <a:rPr lang="en-CA" sz="2000" dirty="0"/>
              <a:t>Note: The linker </a:t>
            </a:r>
            <a:r>
              <a:rPr lang="en-CA" sz="2000" i="1" dirty="0"/>
              <a:t>does not </a:t>
            </a:r>
            <a:r>
              <a:rPr lang="en-CA" sz="2000" dirty="0"/>
              <a:t>actually have access to the “source” files, only the “object” files and other build information (like the mapping table of tokens, etc.). This is one reason why linker errors can be so “nasty”.</a:t>
            </a:r>
            <a:endParaRPr lang="en-CA" sz="2000" dirty="0">
              <a:sym typeface="Wingdings" panose="05000000000000000000" pitchFamily="2" charset="2"/>
            </a:endParaRPr>
          </a:p>
        </p:txBody>
      </p:sp>
      <p:sp>
        <p:nvSpPr>
          <p:cNvPr id="22" name="Rectangle 21">
            <a:extLst>
              <a:ext uri="{FF2B5EF4-FFF2-40B4-BE49-F238E27FC236}">
                <a16:creationId xmlns:a16="http://schemas.microsoft.com/office/drawing/2014/main" id="{5BD7AA29-E845-4FFB-8B2E-C4AEB50E88BA}"/>
              </a:ext>
            </a:extLst>
          </p:cNvPr>
          <p:cNvSpPr/>
          <p:nvPr/>
        </p:nvSpPr>
        <p:spPr>
          <a:xfrm>
            <a:off x="4468296" y="4178256"/>
            <a:ext cx="2919369" cy="687898"/>
          </a:xfrm>
          <a:prstGeom prst="rect">
            <a:avLst/>
          </a:prstGeom>
          <a:solidFill>
            <a:srgbClr val="FF99CC"/>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solidFill>
                  <a:schemeClr val="bg1"/>
                </a:solidFill>
              </a:rPr>
              <a:t>“executable” (exe) file</a:t>
            </a:r>
          </a:p>
        </p:txBody>
      </p:sp>
      <p:cxnSp>
        <p:nvCxnSpPr>
          <p:cNvPr id="23" name="Straight Arrow Connector 22">
            <a:extLst>
              <a:ext uri="{FF2B5EF4-FFF2-40B4-BE49-F238E27FC236}">
                <a16:creationId xmlns:a16="http://schemas.microsoft.com/office/drawing/2014/main" id="{AF9C3AF9-EB46-408D-938E-A56795B64122}"/>
              </a:ext>
            </a:extLst>
          </p:cNvPr>
          <p:cNvCxnSpPr>
            <a:cxnSpLocks/>
            <a:stCxn id="25" idx="2"/>
            <a:endCxn id="22" idx="0"/>
          </p:cNvCxnSpPr>
          <p:nvPr/>
        </p:nvCxnSpPr>
        <p:spPr>
          <a:xfrm>
            <a:off x="5927981" y="3309171"/>
            <a:ext cx="0" cy="869085"/>
          </a:xfrm>
          <a:prstGeom prst="straightConnector1">
            <a:avLst/>
          </a:prstGeom>
          <a:ln w="66675">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B0E7A16-967C-4C55-97F7-E1232F20B19A}"/>
              </a:ext>
            </a:extLst>
          </p:cNvPr>
          <p:cNvCxnSpPr>
            <a:cxnSpLocks/>
            <a:stCxn id="24" idx="2"/>
            <a:endCxn id="22" idx="1"/>
          </p:cNvCxnSpPr>
          <p:nvPr/>
        </p:nvCxnSpPr>
        <p:spPr>
          <a:xfrm>
            <a:off x="2649581" y="3309172"/>
            <a:ext cx="1818715" cy="1213033"/>
          </a:xfrm>
          <a:prstGeom prst="straightConnector1">
            <a:avLst/>
          </a:prstGeom>
          <a:ln w="66675">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A0AD597-0B79-4DA4-9951-99CE943F87D9}"/>
              </a:ext>
            </a:extLst>
          </p:cNvPr>
          <p:cNvCxnSpPr>
            <a:cxnSpLocks/>
            <a:stCxn id="26" idx="2"/>
            <a:endCxn id="22" idx="3"/>
          </p:cNvCxnSpPr>
          <p:nvPr/>
        </p:nvCxnSpPr>
        <p:spPr>
          <a:xfrm flipH="1">
            <a:off x="7387665" y="3309171"/>
            <a:ext cx="1818715" cy="1213034"/>
          </a:xfrm>
          <a:prstGeom prst="straightConnector1">
            <a:avLst/>
          </a:prstGeom>
          <a:ln w="66675">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48113945-6045-4BE9-9DD4-EB15D30263D6}"/>
              </a:ext>
            </a:extLst>
          </p:cNvPr>
          <p:cNvSpPr/>
          <p:nvPr/>
        </p:nvSpPr>
        <p:spPr>
          <a:xfrm>
            <a:off x="441291" y="3502126"/>
            <a:ext cx="1815219" cy="36644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bg1"/>
                </a:solidFill>
              </a:rPr>
              <a:t>Linker… </a:t>
            </a:r>
          </a:p>
        </p:txBody>
      </p:sp>
      <p:sp>
        <p:nvSpPr>
          <p:cNvPr id="35" name="Rectangle: Rounded Corners 34">
            <a:extLst>
              <a:ext uri="{FF2B5EF4-FFF2-40B4-BE49-F238E27FC236}">
                <a16:creationId xmlns:a16="http://schemas.microsoft.com/office/drawing/2014/main" id="{7D7779D2-8C8B-4CF3-8802-1E29C84AA1B4}"/>
              </a:ext>
            </a:extLst>
          </p:cNvPr>
          <p:cNvSpPr/>
          <p:nvPr/>
        </p:nvSpPr>
        <p:spPr>
          <a:xfrm>
            <a:off x="1851912" y="4317042"/>
            <a:ext cx="1595336" cy="66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Library 1</a:t>
            </a:r>
          </a:p>
        </p:txBody>
      </p:sp>
      <p:sp>
        <p:nvSpPr>
          <p:cNvPr id="42" name="Rectangle: Rounded Corners 41">
            <a:extLst>
              <a:ext uri="{FF2B5EF4-FFF2-40B4-BE49-F238E27FC236}">
                <a16:creationId xmlns:a16="http://schemas.microsoft.com/office/drawing/2014/main" id="{25383F8F-4A6F-4A02-B827-0D4AC7344B7E}"/>
              </a:ext>
            </a:extLst>
          </p:cNvPr>
          <p:cNvSpPr/>
          <p:nvPr/>
        </p:nvSpPr>
        <p:spPr>
          <a:xfrm>
            <a:off x="9338554" y="3743713"/>
            <a:ext cx="1595336" cy="66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Library A</a:t>
            </a:r>
          </a:p>
        </p:txBody>
      </p:sp>
      <p:sp>
        <p:nvSpPr>
          <p:cNvPr id="45" name="Rectangle: Rounded Corners 44">
            <a:extLst>
              <a:ext uri="{FF2B5EF4-FFF2-40B4-BE49-F238E27FC236}">
                <a16:creationId xmlns:a16="http://schemas.microsoft.com/office/drawing/2014/main" id="{3C918515-6865-49BD-B8AA-437A15403FD7}"/>
              </a:ext>
            </a:extLst>
          </p:cNvPr>
          <p:cNvSpPr/>
          <p:nvPr/>
        </p:nvSpPr>
        <p:spPr>
          <a:xfrm>
            <a:off x="8918153" y="4591598"/>
            <a:ext cx="2769138" cy="66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Start-up/shut-down code</a:t>
            </a:r>
          </a:p>
        </p:txBody>
      </p:sp>
      <p:cxnSp>
        <p:nvCxnSpPr>
          <p:cNvPr id="46" name="Straight Arrow Connector 45">
            <a:extLst>
              <a:ext uri="{FF2B5EF4-FFF2-40B4-BE49-F238E27FC236}">
                <a16:creationId xmlns:a16="http://schemas.microsoft.com/office/drawing/2014/main" id="{DDF6BCB1-91DA-4CE2-ADC4-2B985127BDA5}"/>
              </a:ext>
            </a:extLst>
          </p:cNvPr>
          <p:cNvCxnSpPr>
            <a:cxnSpLocks/>
            <a:stCxn id="35" idx="3"/>
            <a:endCxn id="22" idx="1"/>
          </p:cNvCxnSpPr>
          <p:nvPr/>
        </p:nvCxnSpPr>
        <p:spPr>
          <a:xfrm flipV="1">
            <a:off x="3447248" y="4522205"/>
            <a:ext cx="1021048" cy="127697"/>
          </a:xfrm>
          <a:prstGeom prst="straightConnector1">
            <a:avLst/>
          </a:prstGeom>
          <a:ln w="66675">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BF865A9-23CA-4461-B3A1-3683FC17F714}"/>
              </a:ext>
            </a:extLst>
          </p:cNvPr>
          <p:cNvCxnSpPr>
            <a:cxnSpLocks/>
            <a:stCxn id="42" idx="1"/>
            <a:endCxn id="22" idx="3"/>
          </p:cNvCxnSpPr>
          <p:nvPr/>
        </p:nvCxnSpPr>
        <p:spPr>
          <a:xfrm flipH="1">
            <a:off x="7387665" y="4076573"/>
            <a:ext cx="1950889" cy="445632"/>
          </a:xfrm>
          <a:prstGeom prst="straightConnector1">
            <a:avLst/>
          </a:prstGeom>
          <a:ln w="66675">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B9EC663-F31E-418C-8C9A-803A67E25FFE}"/>
              </a:ext>
            </a:extLst>
          </p:cNvPr>
          <p:cNvCxnSpPr>
            <a:cxnSpLocks/>
            <a:stCxn id="45" idx="1"/>
          </p:cNvCxnSpPr>
          <p:nvPr/>
        </p:nvCxnSpPr>
        <p:spPr>
          <a:xfrm flipH="1" flipV="1">
            <a:off x="7461115" y="4489696"/>
            <a:ext cx="1457038" cy="434762"/>
          </a:xfrm>
          <a:prstGeom prst="straightConnector1">
            <a:avLst/>
          </a:prstGeom>
          <a:ln w="66675">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0825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475</TotalTime>
  <Words>1535</Words>
  <Application>Microsoft Office PowerPoint</Application>
  <PresentationFormat>Widescreen</PresentationFormat>
  <Paragraphs>156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C/C++ “build” process #2</vt:lpstr>
      <vt:lpstr>The Struggle is Real</vt:lpstr>
      <vt:lpstr>Headers</vt:lpstr>
      <vt:lpstr>The process:</vt:lpstr>
      <vt:lpstr>PowerPoint Presentation</vt:lpstr>
      <vt:lpstr>PowerPoint Presentation</vt:lpstr>
      <vt:lpstr>PowerPoint Presentation</vt:lpstr>
      <vt:lpstr>PowerPoint Presentation</vt:lpstr>
      <vt:lpstr>PowerPoint Presentation</vt:lpstr>
      <vt:lpstr>Some terms: “token”</vt:lpstr>
      <vt:lpstr>Some terms: “token”</vt:lpstr>
      <vt:lpstr>Some terms: “token”</vt:lpstr>
      <vt:lpstr>Some terms: “token”</vt:lpstr>
      <vt:lpstr>Some terms: “token”</vt:lpstr>
      <vt:lpstr>Other fun facts:</vt:lpstr>
      <vt:lpstr>What’s the solution?</vt:lpstr>
      <vt:lpstr>Gotcha!</vt:lpstr>
      <vt:lpstr>h/hpp and c/cpp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mfeeney</dc:creator>
  <cp:lastModifiedBy>Mfeeney</cp:lastModifiedBy>
  <cp:revision>36</cp:revision>
  <dcterms:created xsi:type="dcterms:W3CDTF">2013-07-15T20:26:25Z</dcterms:created>
  <dcterms:modified xsi:type="dcterms:W3CDTF">2021-01-21T16:01:18Z</dcterms:modified>
</cp:coreProperties>
</file>