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66" r:id="rId3"/>
    <p:sldId id="267" r:id="rId4"/>
    <p:sldId id="26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feeney" initials="M" lastIdx="1" clrIdx="0">
    <p:extLst>
      <p:ext uri="{19B8F6BF-5375-455C-9EA6-DF929625EA0E}">
        <p15:presenceInfo xmlns:p15="http://schemas.microsoft.com/office/powerpoint/2012/main" userId="Mfee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4B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3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360363"/>
            <a:ext cx="9144000" cy="1273996"/>
          </a:xfrm>
        </p:spPr>
        <p:txBody>
          <a:bodyPr/>
          <a:lstStyle/>
          <a:p>
            <a:r>
              <a:rPr lang="en-US" dirty="0"/>
              <a:t>Week 4, Day 2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21" y="2246636"/>
            <a:ext cx="9144000" cy="2968095"/>
          </a:xfrm>
        </p:spPr>
        <p:txBody>
          <a:bodyPr>
            <a:normAutofit/>
          </a:bodyPr>
          <a:lstStyle/>
          <a:p>
            <a:pPr algn="l"/>
            <a:r>
              <a:rPr lang="en-CA" sz="5600" dirty="0"/>
              <a:t>Memory allocation: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In C (</a:t>
            </a:r>
            <a:r>
              <a:rPr lang="en-CA" sz="5600" u="sng" dirty="0"/>
              <a:t>don’t</a:t>
            </a:r>
            <a:r>
              <a:rPr lang="en-CA" sz="5600" dirty="0"/>
              <a:t> do this)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In C++ (do this)</a:t>
            </a:r>
            <a:endParaRPr lang="en-CA" sz="4400" dirty="0"/>
          </a:p>
        </p:txBody>
      </p:sp>
      <p:sp>
        <p:nvSpPr>
          <p:cNvPr id="18434" name="AutoShape 2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83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3541-74D8-414C-9798-A3F52A6D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Calloc</a:t>
            </a:r>
            <a:r>
              <a:rPr lang="en-CA" dirty="0"/>
              <a:t>, </a:t>
            </a:r>
            <a:r>
              <a:rPr lang="en-CA" dirty="0" err="1"/>
              <a:t>malloc</a:t>
            </a:r>
            <a:r>
              <a:rPr lang="en-CA" dirty="0"/>
              <a:t> and </a:t>
            </a:r>
            <a:r>
              <a:rPr lang="en-CA" dirty="0" err="1"/>
              <a:t>realloc</a:t>
            </a:r>
            <a:r>
              <a:rPr lang="en-CA" dirty="0"/>
              <a:t>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672E-7B9B-454B-9402-F77554B4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address of the memory block that was allocated if successful (enough memory available)</a:t>
            </a:r>
          </a:p>
          <a:p>
            <a:pPr marL="0" indent="0">
              <a:buNone/>
            </a:pPr>
            <a:r>
              <a:rPr lang="en-US" dirty="0"/>
              <a:t>or</a:t>
            </a:r>
            <a:endParaRPr lang="en-CA" dirty="0"/>
          </a:p>
          <a:p>
            <a:r>
              <a:rPr lang="en-US" dirty="0"/>
              <a:t>NULL if there was not enough memory to allocate the array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rgbClr val="FF0000"/>
                </a:solidFill>
              </a:rPr>
              <a:t>**DON’T USE THESE**</a:t>
            </a:r>
          </a:p>
        </p:txBody>
      </p:sp>
    </p:spTree>
    <p:extLst>
      <p:ext uri="{BB962C8B-B14F-4D97-AF65-F5344CB8AC3E}">
        <p14:creationId xmlns:p14="http://schemas.microsoft.com/office/powerpoint/2010/main" val="333943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C/C++ </a:t>
            </a:r>
            <a:r>
              <a:rPr lang="en-CA"/>
              <a:t>manages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“stack” and the “heap”</a:t>
            </a:r>
          </a:p>
          <a:p>
            <a:r>
              <a:rPr lang="en-US" dirty="0"/>
              <a:t>Know the difference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C/C++ </a:t>
            </a:r>
            <a:r>
              <a:rPr lang="en-CA"/>
              <a:t>manages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“stack”</a:t>
            </a:r>
          </a:p>
          <a:p>
            <a:pPr lvl="1"/>
            <a:r>
              <a:rPr lang="en-US" dirty="0"/>
              <a:t>Is used to pass and return stuff</a:t>
            </a:r>
          </a:p>
          <a:p>
            <a:pPr lvl="1"/>
            <a:r>
              <a:rPr lang="en-US" dirty="0"/>
              <a:t>It’s used in anything that doesn’t have “new”</a:t>
            </a:r>
          </a:p>
          <a:p>
            <a:pPr lvl="1"/>
            <a:r>
              <a:rPr lang="en-US" dirty="0"/>
              <a:t>Limited in size (often 1 Mbyte or smaller)</a:t>
            </a:r>
          </a:p>
          <a:p>
            <a:pPr lvl="1"/>
            <a:r>
              <a:rPr lang="en-US" dirty="0"/>
              <a:t>“Scope” is usually between the curly braces {} </a:t>
            </a:r>
          </a:p>
          <a:p>
            <a:pPr lvl="2"/>
            <a:r>
              <a:rPr lang="en-US" dirty="0"/>
              <a:t>If allocated inside, then the “}” deletes the object</a:t>
            </a:r>
          </a:p>
          <a:p>
            <a:pPr lvl="1"/>
            <a:r>
              <a:rPr lang="en-US" dirty="0"/>
              <a:t>Members are accessed using the dot operator (.Name, .</a:t>
            </a:r>
            <a:r>
              <a:rPr lang="en-US" dirty="0" err="1"/>
              <a:t>KillHumans</a:t>
            </a:r>
            <a:r>
              <a:rPr lang="en-US" dirty="0"/>
              <a:t>())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C/C++ </a:t>
            </a:r>
            <a:r>
              <a:rPr lang="en-CA"/>
              <a:t>manages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“heap”</a:t>
            </a:r>
          </a:p>
          <a:p>
            <a:pPr lvl="1"/>
            <a:r>
              <a:rPr lang="en-US" dirty="0"/>
              <a:t>Essentially infinite</a:t>
            </a:r>
          </a:p>
          <a:p>
            <a:pPr lvl="1"/>
            <a:r>
              <a:rPr lang="en-US" dirty="0"/>
              <a:t>Unmanaged memory</a:t>
            </a:r>
          </a:p>
          <a:p>
            <a:pPr lvl="2"/>
            <a:r>
              <a:rPr lang="en-US" dirty="0"/>
              <a:t>You create it</a:t>
            </a:r>
          </a:p>
          <a:p>
            <a:pPr lvl="2"/>
            <a:r>
              <a:rPr lang="en-US" dirty="0"/>
              <a:t>You destroy it</a:t>
            </a:r>
          </a:p>
          <a:p>
            <a:pPr lvl="1"/>
            <a:r>
              <a:rPr lang="en-US" dirty="0"/>
              <a:t>Unless you delete it, it’s ALWAYS there</a:t>
            </a:r>
          </a:p>
          <a:p>
            <a:pPr lvl="2"/>
            <a:r>
              <a:rPr lang="en-US" dirty="0"/>
              <a:t>…although you might not be able to get at it (“memory leak”)</a:t>
            </a:r>
          </a:p>
          <a:p>
            <a:pPr lvl="1"/>
            <a:r>
              <a:rPr lang="en-US" dirty="0"/>
              <a:t>Use “new” and a pointer to </a:t>
            </a:r>
            <a:r>
              <a:rPr lang="en-US"/>
              <a:t>the object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7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Allocation in C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INFO-1156</a:t>
            </a:r>
          </a:p>
          <a:p>
            <a:endParaRPr lang="en-CA" dirty="0"/>
          </a:p>
          <a:p>
            <a:r>
              <a:rPr lang="en-CA" sz="4800" dirty="0"/>
              <a:t>**DON’T USE THESE**</a:t>
            </a:r>
          </a:p>
        </p:txBody>
      </p:sp>
    </p:spTree>
    <p:extLst>
      <p:ext uri="{BB962C8B-B14F-4D97-AF65-F5344CB8AC3E}">
        <p14:creationId xmlns:p14="http://schemas.microsoft.com/office/powerpoint/2010/main" val="19984083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90E9-A5BE-45A5-93C9-5CCD6D72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Allocation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131A-6BB9-48FB-B840-F08F41C6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C, we use one of the following functions (Java actually uses these deep inside the JVM):</a:t>
            </a:r>
            <a:endParaRPr lang="en-CA" dirty="0"/>
          </a:p>
          <a:p>
            <a:pPr lvl="0"/>
            <a:r>
              <a:rPr lang="en-US" dirty="0" err="1"/>
              <a:t>malloc</a:t>
            </a:r>
            <a:r>
              <a:rPr lang="en-US" dirty="0"/>
              <a:t>:  Allocates a block of </a:t>
            </a:r>
            <a:r>
              <a:rPr lang="en-US" i="1" dirty="0"/>
              <a:t>size</a:t>
            </a:r>
            <a:r>
              <a:rPr lang="en-US" dirty="0"/>
              <a:t> bytes of memory, returning a pointer to the beginning of the block. The content of the newly allocated block of memory is not initialized,</a:t>
            </a:r>
            <a:endParaRPr lang="en-CA" dirty="0"/>
          </a:p>
          <a:p>
            <a:pPr lvl="0"/>
            <a:r>
              <a:rPr lang="en-US" dirty="0" err="1"/>
              <a:t>calloc</a:t>
            </a:r>
            <a:r>
              <a:rPr lang="en-US" dirty="0"/>
              <a:t>: Allocates a block of memory for an array of </a:t>
            </a:r>
            <a:r>
              <a:rPr lang="en-US" i="1" dirty="0" err="1"/>
              <a:t>num</a:t>
            </a:r>
            <a:r>
              <a:rPr lang="en-US" dirty="0"/>
              <a:t> elements, each of them </a:t>
            </a:r>
            <a:r>
              <a:rPr lang="en-US" i="1" dirty="0"/>
              <a:t>size</a:t>
            </a:r>
            <a:r>
              <a:rPr lang="en-US" dirty="0"/>
              <a:t> bytes long, and initializes all its bits to zero. The effective result is the allocation of a zero-initialized memory block of (</a:t>
            </a:r>
            <a:r>
              <a:rPr lang="en-US" dirty="0" err="1"/>
              <a:t>num</a:t>
            </a:r>
            <a:r>
              <a:rPr lang="en-US" dirty="0"/>
              <a:t>*size) bytes.</a:t>
            </a:r>
            <a:endParaRPr lang="en-CA" dirty="0"/>
          </a:p>
          <a:p>
            <a:pPr lvl="0"/>
            <a:r>
              <a:rPr lang="en-US" dirty="0" err="1"/>
              <a:t>realloc</a:t>
            </a:r>
            <a:r>
              <a:rPr lang="en-US" dirty="0"/>
              <a:t>: Changes the size of the memory block pointed to by </a:t>
            </a:r>
            <a:r>
              <a:rPr lang="en-US" i="1" dirty="0" err="1"/>
              <a:t>ptr</a:t>
            </a:r>
            <a:r>
              <a:rPr lang="en-US" dirty="0"/>
              <a:t>.  The function may move the memory block to a new location (whose address is returned by the function).   It must be previously allocated by 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calloc</a:t>
            </a:r>
            <a:r>
              <a:rPr lang="en-US" dirty="0"/>
              <a:t> or </a:t>
            </a:r>
            <a:r>
              <a:rPr lang="en-US" dirty="0" err="1"/>
              <a:t>realloc</a:t>
            </a:r>
            <a:r>
              <a:rPr lang="en-US" dirty="0"/>
              <a:t> and not yet freed with a call to free or </a:t>
            </a:r>
            <a:r>
              <a:rPr lang="en-US" dirty="0" err="1"/>
              <a:t>realloc</a:t>
            </a:r>
            <a:r>
              <a:rPr lang="en-US" dirty="0"/>
              <a:t>.</a:t>
            </a:r>
            <a:endParaRPr lang="en-CA" dirty="0"/>
          </a:p>
          <a:p>
            <a:pPr lvl="0"/>
            <a:r>
              <a:rPr lang="en-US" dirty="0"/>
              <a:t>free (when we are done)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rgbClr val="FF0000"/>
                </a:solidFill>
              </a:rPr>
              <a:t>**DON’T USE THESE**</a:t>
            </a:r>
          </a:p>
        </p:txBody>
      </p:sp>
    </p:spTree>
    <p:extLst>
      <p:ext uri="{BB962C8B-B14F-4D97-AF65-F5344CB8AC3E}">
        <p14:creationId xmlns:p14="http://schemas.microsoft.com/office/powerpoint/2010/main" val="354589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05D9-C353-4F0B-823D-AAD2BF3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CA" dirty="0" err="1"/>
              <a:t>calloc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94651"/>
              </p:ext>
            </p:extLst>
          </p:nvPr>
        </p:nvGraphicFramePr>
        <p:xfrm>
          <a:off x="135307" y="1251466"/>
          <a:ext cx="11862147" cy="440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796">
                  <a:extLst>
                    <a:ext uri="{9D8B030D-6E8A-4147-A177-3AD203B41FA5}">
                      <a16:colId xmlns:a16="http://schemas.microsoft.com/office/drawing/2014/main" val="1246606478"/>
                    </a:ext>
                  </a:extLst>
                </a:gridCol>
                <a:gridCol w="9889351">
                  <a:extLst>
                    <a:ext uri="{9D8B030D-6E8A-4147-A177-3AD203B41FA5}">
                      <a16:colId xmlns:a16="http://schemas.microsoft.com/office/drawing/2014/main" val="2955039438"/>
                    </a:ext>
                  </a:extLst>
                </a:gridCol>
              </a:tblGrid>
              <a:tr h="166397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*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when * follows a data type, it instructs the compiler to make the variable a pointer to that type.  A pointer holds the location (address) of the type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3786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calloc()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Requests a memory block from the heap and sets all the bits to zero.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647715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1</a:t>
                      </a:r>
                      <a:r>
                        <a:rPr lang="en-CA" sz="2800" baseline="30000">
                          <a:effectLst/>
                        </a:rPr>
                        <a:t>st</a:t>
                      </a:r>
                      <a:r>
                        <a:rPr lang="en-CA" sz="2800">
                          <a:effectLst/>
                        </a:rPr>
                        <a:t> parameter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The number of elements we wish to store in the block.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048247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2</a:t>
                      </a:r>
                      <a:r>
                        <a:rPr lang="en-CA" sz="2800" baseline="30000">
                          <a:effectLst/>
                        </a:rPr>
                        <a:t>nd</a:t>
                      </a:r>
                      <a:r>
                        <a:rPr lang="en-CA" sz="2800">
                          <a:effectLst/>
                        </a:rPr>
                        <a:t> parameter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The number of bytes that each element will require to be stored.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331718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rgbClr val="FF0000"/>
                </a:solidFill>
              </a:rPr>
              <a:t>**DON’T USE THESE**</a:t>
            </a:r>
          </a:p>
        </p:txBody>
      </p:sp>
    </p:spTree>
    <p:extLst>
      <p:ext uri="{BB962C8B-B14F-4D97-AF65-F5344CB8AC3E}">
        <p14:creationId xmlns:p14="http://schemas.microsoft.com/office/powerpoint/2010/main" val="1194108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05D9-C353-4F0B-823D-AAD2BF3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13"/>
            <a:ext cx="10515600" cy="1147763"/>
          </a:xfrm>
        </p:spPr>
        <p:txBody>
          <a:bodyPr/>
          <a:lstStyle/>
          <a:p>
            <a:r>
              <a:rPr lang="en-CA" dirty="0" err="1"/>
              <a:t>malloc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15511"/>
              </p:ext>
            </p:extLst>
          </p:nvPr>
        </p:nvGraphicFramePr>
        <p:xfrm>
          <a:off x="87682" y="1446729"/>
          <a:ext cx="11862147" cy="3494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796">
                  <a:extLst>
                    <a:ext uri="{9D8B030D-6E8A-4147-A177-3AD203B41FA5}">
                      <a16:colId xmlns:a16="http://schemas.microsoft.com/office/drawing/2014/main" val="1246606478"/>
                    </a:ext>
                  </a:extLst>
                </a:gridCol>
                <a:gridCol w="9889351">
                  <a:extLst>
                    <a:ext uri="{9D8B030D-6E8A-4147-A177-3AD203B41FA5}">
                      <a16:colId xmlns:a16="http://schemas.microsoft.com/office/drawing/2014/main" val="2955039438"/>
                    </a:ext>
                  </a:extLst>
                </a:gridCol>
              </a:tblGrid>
              <a:tr h="166397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*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when * follows a data type, it instructs the compiler to make the variable a pointer to that type.  A pointer holds the location (address) of the type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3786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 err="1">
                          <a:effectLst/>
                        </a:rPr>
                        <a:t>malloc</a:t>
                      </a:r>
                      <a:r>
                        <a:rPr lang="en-CA" sz="2800" dirty="0">
                          <a:effectLst/>
                        </a:rPr>
                        <a:t>()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Requests a memory block from the heap and no</a:t>
                      </a:r>
                      <a:r>
                        <a:rPr lang="en-CA" sz="2800" baseline="0" dirty="0">
                          <a:effectLst/>
                        </a:rPr>
                        <a:t> initialization of memory</a:t>
                      </a:r>
                      <a:r>
                        <a:rPr lang="en-CA" sz="2800" dirty="0">
                          <a:effectLst/>
                        </a:rPr>
                        <a:t>.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647715"/>
                  </a:ext>
                </a:extLst>
              </a:tr>
              <a:tr h="810687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1</a:t>
                      </a:r>
                      <a:r>
                        <a:rPr lang="en-CA" sz="2800" baseline="30000">
                          <a:effectLst/>
                        </a:rPr>
                        <a:t>st</a:t>
                      </a:r>
                      <a:r>
                        <a:rPr lang="en-CA" sz="2800">
                          <a:effectLst/>
                        </a:rPr>
                        <a:t> parameter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The total number of bytes to be</a:t>
                      </a:r>
                      <a:r>
                        <a:rPr lang="en-CA" sz="2800" baseline="0" dirty="0">
                          <a:effectLst/>
                        </a:rPr>
                        <a:t> allocated</a:t>
                      </a:r>
                      <a:r>
                        <a:rPr lang="en-CA" sz="2800" dirty="0">
                          <a:effectLst/>
                        </a:rPr>
                        <a:t> 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04824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rgbClr val="FF0000"/>
                </a:solidFill>
              </a:rPr>
              <a:t>**DON’T USE THESE**</a:t>
            </a:r>
          </a:p>
        </p:txBody>
      </p:sp>
    </p:spTree>
    <p:extLst>
      <p:ext uri="{BB962C8B-B14F-4D97-AF65-F5344CB8AC3E}">
        <p14:creationId xmlns:p14="http://schemas.microsoft.com/office/powerpoint/2010/main" val="30708257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05D9-C353-4F0B-823D-AAD2BF3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CA" dirty="0" err="1"/>
              <a:t>realloc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A515-103F-426B-B128-58373A88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45791"/>
              </p:ext>
            </p:extLst>
          </p:nvPr>
        </p:nvGraphicFramePr>
        <p:xfrm>
          <a:off x="43841" y="1230504"/>
          <a:ext cx="11862147" cy="4922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796">
                  <a:extLst>
                    <a:ext uri="{9D8B030D-6E8A-4147-A177-3AD203B41FA5}">
                      <a16:colId xmlns:a16="http://schemas.microsoft.com/office/drawing/2014/main" val="1246606478"/>
                    </a:ext>
                  </a:extLst>
                </a:gridCol>
                <a:gridCol w="9889351">
                  <a:extLst>
                    <a:ext uri="{9D8B030D-6E8A-4147-A177-3AD203B41FA5}">
                      <a16:colId xmlns:a16="http://schemas.microsoft.com/office/drawing/2014/main" val="2955039438"/>
                    </a:ext>
                  </a:extLst>
                </a:gridCol>
              </a:tblGrid>
              <a:tr h="1292802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*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>
                          <a:effectLst/>
                        </a:rPr>
                        <a:t>when * follows a data type, it instructs the compiler to make the variable a pointer to that type.  A pointer holds the location (address) of the type</a:t>
                      </a:r>
                      <a:endParaRPr lang="en-CA" sz="2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3786"/>
                  </a:ext>
                </a:extLst>
              </a:tr>
              <a:tr h="1292802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 err="1">
                          <a:effectLst/>
                        </a:rPr>
                        <a:t>realloc</a:t>
                      </a:r>
                      <a:r>
                        <a:rPr lang="en-CA" sz="2800" dirty="0">
                          <a:effectLst/>
                        </a:rPr>
                        <a:t>()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Reallocates</a:t>
                      </a:r>
                      <a:r>
                        <a:rPr lang="en-CA" sz="2800" baseline="0" dirty="0">
                          <a:effectLst/>
                        </a:rPr>
                        <a:t> the given area of memory.   It must be </a:t>
                      </a:r>
                      <a:r>
                        <a:rPr lang="en-CA" sz="2800" baseline="0" dirty="0" err="1">
                          <a:effectLst/>
                        </a:rPr>
                        <a:t>preiously</a:t>
                      </a:r>
                      <a:r>
                        <a:rPr lang="en-CA" sz="2800" baseline="0" dirty="0">
                          <a:effectLst/>
                        </a:rPr>
                        <a:t> allocated by </a:t>
                      </a:r>
                      <a:r>
                        <a:rPr lang="en-CA" sz="2800" baseline="0" dirty="0" err="1">
                          <a:effectLst/>
                        </a:rPr>
                        <a:t>malloc</a:t>
                      </a:r>
                      <a:r>
                        <a:rPr lang="en-CA" sz="2800" baseline="0" dirty="0">
                          <a:effectLst/>
                        </a:rPr>
                        <a:t>, </a:t>
                      </a:r>
                      <a:r>
                        <a:rPr lang="en-CA" sz="2800" baseline="0" dirty="0" err="1">
                          <a:effectLst/>
                        </a:rPr>
                        <a:t>calloc</a:t>
                      </a:r>
                      <a:r>
                        <a:rPr lang="en-CA" sz="2800" baseline="0" dirty="0">
                          <a:effectLst/>
                        </a:rPr>
                        <a:t> or </a:t>
                      </a:r>
                      <a:r>
                        <a:rPr lang="en-CA" sz="2800" baseline="0" dirty="0" err="1">
                          <a:effectLst/>
                        </a:rPr>
                        <a:t>realloc</a:t>
                      </a:r>
                      <a:r>
                        <a:rPr lang="en-CA" sz="2800" baseline="0" dirty="0">
                          <a:effectLst/>
                        </a:rPr>
                        <a:t> and not yet freed with a call to free or </a:t>
                      </a:r>
                      <a:r>
                        <a:rPr lang="en-CA" sz="2800" baseline="0" dirty="0" err="1">
                          <a:effectLst/>
                        </a:rPr>
                        <a:t>realloc</a:t>
                      </a:r>
                      <a:r>
                        <a:rPr lang="en-CA" sz="2800" baseline="0" dirty="0">
                          <a:effectLst/>
                        </a:rPr>
                        <a:t>.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647715"/>
                  </a:ext>
                </a:extLst>
              </a:tr>
              <a:tr h="85455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1</a:t>
                      </a:r>
                      <a:r>
                        <a:rPr lang="en-CA" sz="2800" baseline="30000" dirty="0">
                          <a:effectLst/>
                        </a:rPr>
                        <a:t>st</a:t>
                      </a:r>
                      <a:r>
                        <a:rPr lang="en-CA" sz="2800" dirty="0">
                          <a:effectLst/>
                        </a:rPr>
                        <a:t> parameter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>The pointer to the memory to be reallocated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048247"/>
                  </a:ext>
                </a:extLst>
              </a:tr>
              <a:tr h="1238339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effectLst/>
                        </a:rPr>
                        <a:t>2</a:t>
                      </a:r>
                      <a:r>
                        <a:rPr lang="en-CA" sz="2800" baseline="30000" dirty="0">
                          <a:effectLst/>
                        </a:rPr>
                        <a:t>nd</a:t>
                      </a:r>
                      <a:r>
                        <a:rPr lang="en-CA" sz="2800" dirty="0">
                          <a:effectLst/>
                        </a:rPr>
                        <a:t> parameter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The new size of the array in bytes</a:t>
                      </a:r>
                      <a:endParaRPr lang="en-CA" sz="2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35764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81650" y="5748338"/>
            <a:ext cx="6196013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solidFill>
                  <a:srgbClr val="FF0000"/>
                </a:solidFill>
              </a:rPr>
              <a:t>**DON’T USE THESE**</a:t>
            </a:r>
          </a:p>
        </p:txBody>
      </p:sp>
    </p:spTree>
    <p:extLst>
      <p:ext uri="{BB962C8B-B14F-4D97-AF65-F5344CB8AC3E}">
        <p14:creationId xmlns:p14="http://schemas.microsoft.com/office/powerpoint/2010/main" val="3384426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629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office theme</vt:lpstr>
      <vt:lpstr>Week 4, Day 2</vt:lpstr>
      <vt:lpstr>How C/C++ manages memory</vt:lpstr>
      <vt:lpstr>How C/C++ manages memory</vt:lpstr>
      <vt:lpstr>How C/C++ manages memory</vt:lpstr>
      <vt:lpstr>Memory Allocation in C</vt:lpstr>
      <vt:lpstr>Memory Allocation commands</vt:lpstr>
      <vt:lpstr>calloc</vt:lpstr>
      <vt:lpstr>malloc</vt:lpstr>
      <vt:lpstr>realloc</vt:lpstr>
      <vt:lpstr>Calloc, malloc and realloc returns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46</cp:revision>
  <dcterms:created xsi:type="dcterms:W3CDTF">2013-07-15T20:26:25Z</dcterms:created>
  <dcterms:modified xsi:type="dcterms:W3CDTF">2021-02-09T18:58:28Z</dcterms:modified>
</cp:coreProperties>
</file>