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34"/>
  </p:normalViewPr>
  <p:slideViewPr>
    <p:cSldViewPr snapToGrid="0" snapToObjects="1">
      <p:cViewPr varScale="1">
        <p:scale>
          <a:sx n="121" d="100"/>
          <a:sy n="121"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3/9/25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3/9/25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BAF5-81D0-5149-BCEC-373CCB7510E0}"/>
              </a:ext>
            </a:extLst>
          </p:cNvPr>
          <p:cNvSpPr>
            <a:spLocks noGrp="1"/>
          </p:cNvSpPr>
          <p:nvPr>
            <p:ph type="ctrTitle"/>
          </p:nvPr>
        </p:nvSpPr>
        <p:spPr/>
        <p:txBody>
          <a:bodyPr/>
          <a:lstStyle/>
          <a:p>
            <a:r>
              <a:rPr lang="en-US" dirty="0" err="1">
                <a:latin typeface="Arial" panose="020B0604020202020204" pitchFamily="34" charset="0"/>
                <a:cs typeface="Arial" panose="020B0604020202020204" pitchFamily="34" charset="0"/>
              </a:rPr>
              <a:t>Syriatel</a:t>
            </a:r>
            <a:r>
              <a:rPr lang="en-US" dirty="0">
                <a:latin typeface="Arial" panose="020B0604020202020204" pitchFamily="34" charset="0"/>
                <a:cs typeface="Arial" panose="020B0604020202020204" pitchFamily="34" charset="0"/>
              </a:rPr>
              <a:t> churn analysis</a:t>
            </a:r>
          </a:p>
        </p:txBody>
      </p:sp>
      <p:sp>
        <p:nvSpPr>
          <p:cNvPr id="3" name="Subtitle 2">
            <a:extLst>
              <a:ext uri="{FF2B5EF4-FFF2-40B4-BE49-F238E27FC236}">
                <a16:creationId xmlns:a16="http://schemas.microsoft.com/office/drawing/2014/main" id="{8566D965-C10F-E94D-BF95-10D6F4D17139}"/>
              </a:ext>
            </a:extLst>
          </p:cNvPr>
          <p:cNvSpPr>
            <a:spLocks noGrp="1"/>
          </p:cNvSpPr>
          <p:nvPr>
            <p:ph type="subTitle" idx="1"/>
          </p:nvPr>
        </p:nvSpPr>
        <p:spPr/>
        <p:txBody>
          <a:bodyPr/>
          <a:lstStyle/>
          <a:p>
            <a:r>
              <a:rPr lang="en-US" dirty="0"/>
              <a:t>A study by Valentine </a:t>
            </a:r>
            <a:r>
              <a:rPr lang="en-US" dirty="0" err="1"/>
              <a:t>gacheri</a:t>
            </a:r>
            <a:r>
              <a:rPr lang="en-US" dirty="0"/>
              <a:t>, </a:t>
            </a:r>
            <a:r>
              <a:rPr lang="en-US" dirty="0">
                <a:solidFill>
                  <a:schemeClr val="accent6">
                    <a:lumMod val="50000"/>
                  </a:schemeClr>
                </a:solidFill>
              </a:rPr>
              <a:t>moringa school.</a:t>
            </a:r>
          </a:p>
        </p:txBody>
      </p:sp>
    </p:spTree>
    <p:extLst>
      <p:ext uri="{BB962C8B-B14F-4D97-AF65-F5344CB8AC3E}">
        <p14:creationId xmlns:p14="http://schemas.microsoft.com/office/powerpoint/2010/main" val="214269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8571-A795-1344-BCA0-5A957FD3FF06}"/>
              </a:ext>
            </a:extLst>
          </p:cNvPr>
          <p:cNvSpPr>
            <a:spLocks noGrp="1"/>
          </p:cNvSpPr>
          <p:nvPr>
            <p:ph type="title"/>
          </p:nvPr>
        </p:nvSpPr>
        <p:spPr>
          <a:xfrm>
            <a:off x="1141413" y="618518"/>
            <a:ext cx="9905998" cy="924532"/>
          </a:xfrm>
        </p:spPr>
        <p:txBody>
          <a:bodyPr>
            <a:normAutofit fontScale="90000"/>
          </a:bodyPr>
          <a:lstStyle/>
          <a:p>
            <a:r>
              <a:rPr lang="en-US" dirty="0"/>
              <a:t>OC Curves for Churn Prediction </a:t>
            </a:r>
            <a:r>
              <a:rPr lang="en-US" dirty="0" err="1"/>
              <a:t>ModelS</a:t>
            </a:r>
            <a:br>
              <a:rPr lang="en-US" dirty="0"/>
            </a:br>
            <a:endParaRPr lang="en-US" dirty="0"/>
          </a:p>
        </p:txBody>
      </p:sp>
      <p:pic>
        <p:nvPicPr>
          <p:cNvPr id="4" name="Content Placeholder 3">
            <a:extLst>
              <a:ext uri="{FF2B5EF4-FFF2-40B4-BE49-F238E27FC236}">
                <a16:creationId xmlns:a16="http://schemas.microsoft.com/office/drawing/2014/main" id="{98157FA6-8B1B-B146-8B3C-9A03F5EF5B56}"/>
              </a:ext>
            </a:extLst>
          </p:cNvPr>
          <p:cNvPicPr>
            <a:picLocks noGrp="1" noChangeAspect="1"/>
          </p:cNvPicPr>
          <p:nvPr>
            <p:ph idx="1"/>
          </p:nvPr>
        </p:nvPicPr>
        <p:blipFill>
          <a:blip r:embed="rId2"/>
          <a:stretch>
            <a:fillRect/>
          </a:stretch>
        </p:blipFill>
        <p:spPr>
          <a:xfrm>
            <a:off x="1141413" y="1543050"/>
            <a:ext cx="7773987" cy="4696432"/>
          </a:xfrm>
          <a:prstGeom prst="rect">
            <a:avLst/>
          </a:prstGeom>
        </p:spPr>
      </p:pic>
    </p:spTree>
    <p:extLst>
      <p:ext uri="{BB962C8B-B14F-4D97-AF65-F5344CB8AC3E}">
        <p14:creationId xmlns:p14="http://schemas.microsoft.com/office/powerpoint/2010/main" val="6461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A49E-CB5A-0D47-B135-7439D9CC123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E1948A-F7A4-924D-9F36-8EA3736A8EB7}"/>
              </a:ext>
            </a:extLst>
          </p:cNvPr>
          <p:cNvSpPr>
            <a:spLocks noGrp="1"/>
          </p:cNvSpPr>
          <p:nvPr>
            <p:ph idx="1"/>
          </p:nvPr>
        </p:nvSpPr>
        <p:spPr/>
        <p:txBody>
          <a:bodyPr>
            <a:normAutofit fontScale="62500" lnSpcReduction="20000"/>
          </a:bodyPr>
          <a:lstStyle/>
          <a:p>
            <a:r>
              <a:rPr lang="en-US" dirty="0"/>
              <a:t>- The analysis concludes that the </a:t>
            </a:r>
            <a:r>
              <a:rPr lang="en-US" b="1" dirty="0"/>
              <a:t>Random Forest</a:t>
            </a:r>
            <a:r>
              <a:rPr lang="en-US" dirty="0"/>
              <a:t> model, after hyperparameter tuning, provides the best performance for predicting customer churn.</a:t>
            </a:r>
          </a:p>
          <a:p>
            <a:r>
              <a:rPr lang="en-US" dirty="0"/>
              <a:t>- While Logistic Regression and Decision Tree models offer decent accuracy, the tuned Random Forest achieves a 93% accuracy and 77% recall, outperforming the others in terms of overall predictive power and identifying customers likely to churn.</a:t>
            </a:r>
          </a:p>
          <a:p>
            <a:br>
              <a:rPr lang="en-US" dirty="0"/>
            </a:br>
            <a:r>
              <a:rPr lang="en-US" dirty="0"/>
              <a:t>Key features influencing churn include;</a:t>
            </a:r>
          </a:p>
          <a:p>
            <a:pPr marL="0" indent="0">
              <a:buNone/>
            </a:pPr>
            <a:br>
              <a:rPr lang="en-US" dirty="0"/>
            </a:br>
            <a:r>
              <a:rPr lang="en-US" dirty="0"/>
              <a:t>- Total day charges</a:t>
            </a:r>
          </a:p>
          <a:p>
            <a:pPr marL="0" indent="0">
              <a:buNone/>
            </a:pPr>
            <a:r>
              <a:rPr lang="en-US" dirty="0"/>
              <a:t>- Customer service calls</a:t>
            </a:r>
          </a:p>
          <a:p>
            <a:pPr marL="0" indent="0">
              <a:buNone/>
            </a:pPr>
            <a:r>
              <a:rPr lang="en-US" dirty="0"/>
              <a:t>- The presence of an international plan.</a:t>
            </a:r>
          </a:p>
          <a:p>
            <a:endParaRPr lang="en-US" dirty="0"/>
          </a:p>
        </p:txBody>
      </p:sp>
    </p:spTree>
    <p:extLst>
      <p:ext uri="{BB962C8B-B14F-4D97-AF65-F5344CB8AC3E}">
        <p14:creationId xmlns:p14="http://schemas.microsoft.com/office/powerpoint/2010/main" val="273011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8881-6F4C-F64B-A09B-AD1A529D810E}"/>
              </a:ext>
            </a:extLst>
          </p:cNvPr>
          <p:cNvSpPr>
            <a:spLocks noGrp="1"/>
          </p:cNvSpPr>
          <p:nvPr>
            <p:ph type="title"/>
          </p:nvPr>
        </p:nvSpPr>
        <p:spPr>
          <a:xfrm>
            <a:off x="-2023819" y="583349"/>
            <a:ext cx="265357" cy="799974"/>
          </a:xfrm>
        </p:spPr>
        <p:txBody>
          <a:bodyPr/>
          <a:lstStyle/>
          <a:p>
            <a:endParaRPr lang="en-US" dirty="0"/>
          </a:p>
        </p:txBody>
      </p:sp>
      <p:sp>
        <p:nvSpPr>
          <p:cNvPr id="3" name="Content Placeholder 2">
            <a:extLst>
              <a:ext uri="{FF2B5EF4-FFF2-40B4-BE49-F238E27FC236}">
                <a16:creationId xmlns:a16="http://schemas.microsoft.com/office/drawing/2014/main" id="{3C8E8B75-CB9D-1441-B303-BBAA0C27A2E6}"/>
              </a:ext>
            </a:extLst>
          </p:cNvPr>
          <p:cNvSpPr>
            <a:spLocks noGrp="1"/>
          </p:cNvSpPr>
          <p:nvPr>
            <p:ph idx="1"/>
          </p:nvPr>
        </p:nvSpPr>
        <p:spPr>
          <a:xfrm>
            <a:off x="1035906" y="1380518"/>
            <a:ext cx="9905999" cy="4608513"/>
          </a:xfrm>
        </p:spPr>
        <p:txBody>
          <a:bodyPr>
            <a:normAutofit fontScale="55000" lnSpcReduction="20000"/>
          </a:bodyPr>
          <a:lstStyle/>
          <a:p>
            <a:r>
              <a:rPr lang="en-US" sz="2500" dirty="0" err="1"/>
              <a:t>SyriaTel</a:t>
            </a:r>
            <a:r>
              <a:rPr lang="en-US" sz="2500" dirty="0"/>
              <a:t> company, in order to combat churn and improve customer service should;</a:t>
            </a:r>
          </a:p>
          <a:p>
            <a:br>
              <a:rPr lang="en-US" sz="2500" dirty="0"/>
            </a:br>
            <a:r>
              <a:rPr lang="en-US" sz="2500" dirty="0"/>
              <a:t>1. Proactive Customer Service:</a:t>
            </a:r>
          </a:p>
          <a:p>
            <a:r>
              <a:rPr lang="en-US" sz="2500" dirty="0"/>
              <a:t>- Focus on customers with a high number of customer service calls.</a:t>
            </a:r>
          </a:p>
          <a:p>
            <a:r>
              <a:rPr lang="en-US" sz="2500" dirty="0"/>
              <a:t>- Implement a system to identify customers exceeding a threshold (e.g., 4 calls) and offer proactive support. This could involve personalized outreach, special offers, or early problem resolution.</a:t>
            </a:r>
          </a:p>
          <a:p>
            <a:r>
              <a:rPr lang="en-US" sz="2500" dirty="0"/>
              <a:t>2. International Plan Review:</a:t>
            </a:r>
          </a:p>
          <a:p>
            <a:r>
              <a:rPr lang="en-US" sz="2500" dirty="0"/>
              <a:t>- Analyze customer behavior with international plans.</a:t>
            </a:r>
          </a:p>
          <a:p>
            <a:r>
              <a:rPr lang="en-US" sz="2500" dirty="0"/>
              <a:t>- Identify pain points or dissatisfaction related to international plans. Improve plan offerings or address customer concerns promptly.</a:t>
            </a:r>
          </a:p>
          <a:p>
            <a:endParaRPr lang="en-US" sz="2500" dirty="0"/>
          </a:p>
          <a:p>
            <a:r>
              <a:rPr lang="en-US" sz="2500" dirty="0"/>
              <a:t>3. Optimize Pricing for Daytime Usage:</a:t>
            </a:r>
          </a:p>
          <a:p>
            <a:r>
              <a:rPr lang="en-US" sz="2500" dirty="0"/>
              <a:t>- Examine total day charges and their relationship to churn.</a:t>
            </a:r>
          </a:p>
          <a:p>
            <a:r>
              <a:rPr lang="en-US" sz="2500" dirty="0"/>
              <a:t>- Investigate potential adjustments to pricing plans for daytime usage, potentially offering tiered plans or more competitive rates for high-usage customers.</a:t>
            </a:r>
          </a:p>
          <a:p>
            <a:endParaRPr lang="en-US" dirty="0"/>
          </a:p>
        </p:txBody>
      </p:sp>
    </p:spTree>
    <p:extLst>
      <p:ext uri="{BB962C8B-B14F-4D97-AF65-F5344CB8AC3E}">
        <p14:creationId xmlns:p14="http://schemas.microsoft.com/office/powerpoint/2010/main" val="362138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59CF-0CDC-CA46-9F14-3D96AA34BDCC}"/>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0D082563-CD78-6940-8910-C3A91BD617A3}"/>
              </a:ext>
            </a:extLst>
          </p:cNvPr>
          <p:cNvSpPr>
            <a:spLocks noGrp="1"/>
          </p:cNvSpPr>
          <p:nvPr>
            <p:ph idx="1"/>
          </p:nvPr>
        </p:nvSpPr>
        <p:spPr/>
        <p:txBody>
          <a:bodyPr/>
          <a:lstStyle/>
          <a:p>
            <a:pPr marL="0" indent="0">
              <a:buNone/>
            </a:pPr>
            <a:r>
              <a:rPr lang="en-US" dirty="0" err="1"/>
              <a:t>SyriaTel</a:t>
            </a:r>
            <a:r>
              <a:rPr lang="en-US" dirty="0"/>
              <a:t>, a leading telecommunications provider in Syria, is experiencing an increase in customer churn. Understanding the factors leading to service discontinuation is crucial for enhancing customer retention strategies. This analysis focuses on identifying predictive features that might indicate potential churn.</a:t>
            </a:r>
          </a:p>
          <a:p>
            <a:endParaRPr lang="en-US" dirty="0"/>
          </a:p>
        </p:txBody>
      </p:sp>
    </p:spTree>
    <p:extLst>
      <p:ext uri="{BB962C8B-B14F-4D97-AF65-F5344CB8AC3E}">
        <p14:creationId xmlns:p14="http://schemas.microsoft.com/office/powerpoint/2010/main" val="233725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6855-502A-3F48-9E9D-9769EC591C0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6391E0A-9241-DC44-9E0D-9A99D68C62E1}"/>
              </a:ext>
            </a:extLst>
          </p:cNvPr>
          <p:cNvSpPr>
            <a:spLocks noGrp="1"/>
          </p:cNvSpPr>
          <p:nvPr>
            <p:ph idx="1"/>
          </p:nvPr>
        </p:nvSpPr>
        <p:spPr/>
        <p:txBody>
          <a:bodyPr>
            <a:normAutofit fontScale="92500"/>
          </a:bodyPr>
          <a:lstStyle/>
          <a:p>
            <a:r>
              <a:rPr lang="en-US" b="1" dirty="0"/>
              <a:t>Identify key indicators of customer churn: </a:t>
            </a:r>
            <a:r>
              <a:rPr lang="en-US" dirty="0"/>
              <a:t>Determine which customer characteristics, behaviors, or interactions are most strongly associated with discontinuing service.</a:t>
            </a:r>
          </a:p>
          <a:p>
            <a:r>
              <a:rPr lang="en-US" dirty="0"/>
              <a:t> </a:t>
            </a:r>
            <a:r>
              <a:rPr lang="en-US" b="1" dirty="0"/>
              <a:t>Develop a predictive model for customer churn:</a:t>
            </a:r>
            <a:r>
              <a:rPr lang="en-US" dirty="0"/>
              <a:t> Create a model that can accurately predict which customers are likely to churn in the future.</a:t>
            </a:r>
          </a:p>
          <a:p>
            <a:r>
              <a:rPr lang="en-US" b="1" dirty="0"/>
              <a:t>Formulate proactive customer retention strategies:</a:t>
            </a:r>
            <a:r>
              <a:rPr lang="en-US" dirty="0"/>
              <a:t> Use the insights gained from the analysis to design and implement strategies to reduce customer churn, such as targeted promotions, improved customer service, or personalized communication.</a:t>
            </a:r>
          </a:p>
          <a:p>
            <a:endParaRPr lang="en-US" dirty="0"/>
          </a:p>
        </p:txBody>
      </p:sp>
    </p:spTree>
    <p:extLst>
      <p:ext uri="{BB962C8B-B14F-4D97-AF65-F5344CB8AC3E}">
        <p14:creationId xmlns:p14="http://schemas.microsoft.com/office/powerpoint/2010/main" val="3038522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1082-D514-5841-97B6-587B85EC6D86}"/>
              </a:ext>
            </a:extLst>
          </p:cNvPr>
          <p:cNvSpPr>
            <a:spLocks noGrp="1"/>
          </p:cNvSpPr>
          <p:nvPr>
            <p:ph type="title"/>
          </p:nvPr>
        </p:nvSpPr>
        <p:spPr/>
        <p:txBody>
          <a:bodyPr/>
          <a:lstStyle/>
          <a:p>
            <a:r>
              <a:rPr lang="en-US" dirty="0"/>
              <a:t>Number of customers under ‘churn’</a:t>
            </a:r>
          </a:p>
        </p:txBody>
      </p:sp>
      <p:pic>
        <p:nvPicPr>
          <p:cNvPr id="4" name="Content Placeholder 3">
            <a:extLst>
              <a:ext uri="{FF2B5EF4-FFF2-40B4-BE49-F238E27FC236}">
                <a16:creationId xmlns:a16="http://schemas.microsoft.com/office/drawing/2014/main" id="{9CBE3C53-B7E3-DE43-B440-EF73A5BD6B3F}"/>
              </a:ext>
            </a:extLst>
          </p:cNvPr>
          <p:cNvPicPr>
            <a:picLocks noGrp="1" noChangeAspect="1"/>
          </p:cNvPicPr>
          <p:nvPr>
            <p:ph idx="1"/>
          </p:nvPr>
        </p:nvPicPr>
        <p:blipFill>
          <a:blip r:embed="rId2"/>
          <a:stretch>
            <a:fillRect/>
          </a:stretch>
        </p:blipFill>
        <p:spPr>
          <a:xfrm>
            <a:off x="1141414" y="1639939"/>
            <a:ext cx="8201880" cy="4315384"/>
          </a:xfrm>
          <a:prstGeom prst="rect">
            <a:avLst/>
          </a:prstGeom>
        </p:spPr>
      </p:pic>
      <p:sp>
        <p:nvSpPr>
          <p:cNvPr id="5" name="TextBox 4">
            <a:extLst>
              <a:ext uri="{FF2B5EF4-FFF2-40B4-BE49-F238E27FC236}">
                <a16:creationId xmlns:a16="http://schemas.microsoft.com/office/drawing/2014/main" id="{618DCDD4-B154-614B-A264-BE44F26F1637}"/>
              </a:ext>
            </a:extLst>
          </p:cNvPr>
          <p:cNvSpPr txBox="1"/>
          <p:nvPr/>
        </p:nvSpPr>
        <p:spPr>
          <a:xfrm>
            <a:off x="1699847" y="6060830"/>
            <a:ext cx="8792306" cy="923330"/>
          </a:xfrm>
          <a:prstGeom prst="rect">
            <a:avLst/>
          </a:prstGeom>
          <a:noFill/>
        </p:spPr>
        <p:txBody>
          <a:bodyPr wrap="square" rtlCol="0">
            <a:spAutoFit/>
          </a:bodyPr>
          <a:lstStyle/>
          <a:p>
            <a:r>
              <a:rPr lang="en-US" dirty="0"/>
              <a:t>Of the 3,333 customers in the dataset, 483 have terminated their contract with </a:t>
            </a:r>
            <a:r>
              <a:rPr lang="en-US" dirty="0" err="1"/>
              <a:t>SyriaTel</a:t>
            </a:r>
            <a:r>
              <a:rPr lang="en-US" dirty="0"/>
              <a:t>. </a:t>
            </a:r>
          </a:p>
          <a:p>
            <a:r>
              <a:rPr lang="en-US" dirty="0"/>
              <a:t>That is 14.5% of customers lost.</a:t>
            </a:r>
          </a:p>
          <a:p>
            <a:endParaRPr lang="en-US" dirty="0"/>
          </a:p>
        </p:txBody>
      </p:sp>
    </p:spTree>
    <p:extLst>
      <p:ext uri="{BB962C8B-B14F-4D97-AF65-F5344CB8AC3E}">
        <p14:creationId xmlns:p14="http://schemas.microsoft.com/office/powerpoint/2010/main" val="161623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A06C-BF7D-FD4F-89FD-21B39F3EC24C}"/>
              </a:ext>
            </a:extLst>
          </p:cNvPr>
          <p:cNvSpPr>
            <a:spLocks noGrp="1"/>
          </p:cNvSpPr>
          <p:nvPr>
            <p:ph type="title"/>
          </p:nvPr>
        </p:nvSpPr>
        <p:spPr/>
        <p:txBody>
          <a:bodyPr>
            <a:normAutofit fontScale="90000"/>
          </a:bodyPr>
          <a:lstStyle/>
          <a:p>
            <a:br>
              <a:rPr lang="en-US" dirty="0"/>
            </a:br>
            <a:br>
              <a:rPr lang="en-US" dirty="0"/>
            </a:br>
            <a:r>
              <a:rPr lang="en-US" dirty="0"/>
              <a:t>Distribution of Area Code Feature</a:t>
            </a:r>
            <a:br>
              <a:rPr lang="en-US" dirty="0"/>
            </a:br>
            <a:br>
              <a:rPr lang="en-US" dirty="0"/>
            </a:br>
            <a:endParaRPr lang="en-US" dirty="0"/>
          </a:p>
        </p:txBody>
      </p:sp>
      <p:pic>
        <p:nvPicPr>
          <p:cNvPr id="5" name="Content Placeholder 4">
            <a:extLst>
              <a:ext uri="{FF2B5EF4-FFF2-40B4-BE49-F238E27FC236}">
                <a16:creationId xmlns:a16="http://schemas.microsoft.com/office/drawing/2014/main" id="{12CA98E4-A547-C64B-81F0-3710F4D393D1}"/>
              </a:ext>
            </a:extLst>
          </p:cNvPr>
          <p:cNvPicPr>
            <a:picLocks noGrp="1" noChangeAspect="1"/>
          </p:cNvPicPr>
          <p:nvPr>
            <p:ph idx="1"/>
          </p:nvPr>
        </p:nvPicPr>
        <p:blipFill>
          <a:blip r:embed="rId2"/>
          <a:stretch>
            <a:fillRect/>
          </a:stretch>
        </p:blipFill>
        <p:spPr>
          <a:xfrm>
            <a:off x="1141413" y="2097088"/>
            <a:ext cx="7163714" cy="3359947"/>
          </a:xfrm>
        </p:spPr>
      </p:pic>
      <p:sp>
        <p:nvSpPr>
          <p:cNvPr id="6" name="TextBox 5">
            <a:extLst>
              <a:ext uri="{FF2B5EF4-FFF2-40B4-BE49-F238E27FC236}">
                <a16:creationId xmlns:a16="http://schemas.microsoft.com/office/drawing/2014/main" id="{8C0F6E94-38AA-D54B-9C17-F334ECEE719B}"/>
              </a:ext>
            </a:extLst>
          </p:cNvPr>
          <p:cNvSpPr txBox="1"/>
          <p:nvPr/>
        </p:nvSpPr>
        <p:spPr>
          <a:xfrm>
            <a:off x="2790092" y="5634225"/>
            <a:ext cx="4822795" cy="1200329"/>
          </a:xfrm>
          <a:prstGeom prst="rect">
            <a:avLst/>
          </a:prstGeom>
          <a:noFill/>
        </p:spPr>
        <p:txBody>
          <a:bodyPr wrap="none" rtlCol="0">
            <a:spAutoFit/>
          </a:bodyPr>
          <a:lstStyle/>
          <a:p>
            <a:r>
              <a:rPr lang="en-US" dirty="0"/>
              <a:t>- Half of the customers have the area code 415.</a:t>
            </a:r>
          </a:p>
          <a:p>
            <a:r>
              <a:rPr lang="en-US" dirty="0"/>
              <a:t>- One fourth of customers have the area code 510</a:t>
            </a:r>
          </a:p>
          <a:p>
            <a:r>
              <a:rPr lang="en-US" dirty="0"/>
              <a:t>- Another fourth have the area code 408.</a:t>
            </a:r>
          </a:p>
          <a:p>
            <a:endParaRPr lang="en-US" dirty="0"/>
          </a:p>
        </p:txBody>
      </p:sp>
    </p:spTree>
    <p:extLst>
      <p:ext uri="{BB962C8B-B14F-4D97-AF65-F5344CB8AC3E}">
        <p14:creationId xmlns:p14="http://schemas.microsoft.com/office/powerpoint/2010/main" val="47506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9D73-ED65-AF4A-96B1-F8E92B613C2B}"/>
              </a:ext>
            </a:extLst>
          </p:cNvPr>
          <p:cNvSpPr>
            <a:spLocks noGrp="1"/>
          </p:cNvSpPr>
          <p:nvPr>
            <p:ph type="title"/>
          </p:nvPr>
        </p:nvSpPr>
        <p:spPr/>
        <p:txBody>
          <a:bodyPr/>
          <a:lstStyle/>
          <a:p>
            <a:r>
              <a:rPr lang="en-US" dirty="0"/>
              <a:t>Churn vs Customer Service calls</a:t>
            </a:r>
          </a:p>
        </p:txBody>
      </p:sp>
      <p:pic>
        <p:nvPicPr>
          <p:cNvPr id="8" name="Content Placeholder 7">
            <a:extLst>
              <a:ext uri="{FF2B5EF4-FFF2-40B4-BE49-F238E27FC236}">
                <a16:creationId xmlns:a16="http://schemas.microsoft.com/office/drawing/2014/main" id="{88CF5C18-8405-1849-BF6F-9FFD64CD3548}"/>
              </a:ext>
            </a:extLst>
          </p:cNvPr>
          <p:cNvPicPr>
            <a:picLocks noGrp="1" noChangeAspect="1"/>
          </p:cNvPicPr>
          <p:nvPr>
            <p:ph idx="1"/>
          </p:nvPr>
        </p:nvPicPr>
        <p:blipFill>
          <a:blip r:embed="rId2"/>
          <a:stretch>
            <a:fillRect/>
          </a:stretch>
        </p:blipFill>
        <p:spPr>
          <a:xfrm>
            <a:off x="1141414" y="2097088"/>
            <a:ext cx="8578850" cy="3409156"/>
          </a:xfrm>
          <a:prstGeom prst="rect">
            <a:avLst/>
          </a:prstGeom>
        </p:spPr>
      </p:pic>
      <p:sp>
        <p:nvSpPr>
          <p:cNvPr id="9" name="TextBox 8">
            <a:extLst>
              <a:ext uri="{FF2B5EF4-FFF2-40B4-BE49-F238E27FC236}">
                <a16:creationId xmlns:a16="http://schemas.microsoft.com/office/drawing/2014/main" id="{5B381F5F-3294-E748-B0DA-E8A8975A14F8}"/>
              </a:ext>
            </a:extLst>
          </p:cNvPr>
          <p:cNvSpPr txBox="1"/>
          <p:nvPr/>
        </p:nvSpPr>
        <p:spPr>
          <a:xfrm>
            <a:off x="2081302" y="5777817"/>
            <a:ext cx="8966109" cy="923330"/>
          </a:xfrm>
          <a:prstGeom prst="rect">
            <a:avLst/>
          </a:prstGeom>
          <a:noFill/>
        </p:spPr>
        <p:txBody>
          <a:bodyPr wrap="none" rtlCol="0">
            <a:spAutoFit/>
          </a:bodyPr>
          <a:lstStyle/>
          <a:p>
            <a:r>
              <a:rPr lang="en-US" dirty="0"/>
              <a:t>- There seems to be a evident relationship between customer service calls and true churn values.</a:t>
            </a:r>
          </a:p>
          <a:p>
            <a:r>
              <a:rPr lang="en-US" dirty="0"/>
              <a:t>- After 4 calls, customers are a lot more likely to discontinue their service.</a:t>
            </a:r>
          </a:p>
          <a:p>
            <a:endParaRPr lang="en-US" dirty="0"/>
          </a:p>
        </p:txBody>
      </p:sp>
    </p:spTree>
    <p:extLst>
      <p:ext uri="{BB962C8B-B14F-4D97-AF65-F5344CB8AC3E}">
        <p14:creationId xmlns:p14="http://schemas.microsoft.com/office/powerpoint/2010/main" val="330349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3B08-FC65-6241-8EA1-FE62685B871B}"/>
              </a:ext>
            </a:extLst>
          </p:cNvPr>
          <p:cNvSpPr>
            <a:spLocks noGrp="1"/>
          </p:cNvSpPr>
          <p:nvPr>
            <p:ph type="title"/>
          </p:nvPr>
        </p:nvSpPr>
        <p:spPr>
          <a:xfrm>
            <a:off x="1258094" y="679939"/>
            <a:ext cx="9675811" cy="619980"/>
          </a:xfrm>
        </p:spPr>
        <p:txBody>
          <a:bodyPr/>
          <a:lstStyle/>
          <a:p>
            <a:r>
              <a:rPr lang="en-US" dirty="0"/>
              <a:t>MODEL ANALSIS</a:t>
            </a:r>
          </a:p>
        </p:txBody>
      </p:sp>
      <p:pic>
        <p:nvPicPr>
          <p:cNvPr id="4" name="Content Placeholder 3">
            <a:extLst>
              <a:ext uri="{FF2B5EF4-FFF2-40B4-BE49-F238E27FC236}">
                <a16:creationId xmlns:a16="http://schemas.microsoft.com/office/drawing/2014/main" id="{3E36DC56-870B-4345-99E9-0BEC241C57FC}"/>
              </a:ext>
            </a:extLst>
          </p:cNvPr>
          <p:cNvPicPr>
            <a:picLocks noGrp="1" noChangeAspect="1"/>
          </p:cNvPicPr>
          <p:nvPr>
            <p:ph idx="1"/>
          </p:nvPr>
        </p:nvPicPr>
        <p:blipFill>
          <a:blip r:embed="rId2"/>
          <a:stretch>
            <a:fillRect/>
          </a:stretch>
        </p:blipFill>
        <p:spPr>
          <a:xfrm>
            <a:off x="1219200" y="1471614"/>
            <a:ext cx="7690337" cy="4706448"/>
          </a:xfrm>
          <a:prstGeom prst="rect">
            <a:avLst/>
          </a:prstGeom>
        </p:spPr>
      </p:pic>
    </p:spTree>
    <p:extLst>
      <p:ext uri="{BB962C8B-B14F-4D97-AF65-F5344CB8AC3E}">
        <p14:creationId xmlns:p14="http://schemas.microsoft.com/office/powerpoint/2010/main" val="172189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E5C2-A56A-DA43-AECC-56FEBECA4914}"/>
              </a:ext>
            </a:extLst>
          </p:cNvPr>
          <p:cNvSpPr>
            <a:spLocks noGrp="1"/>
          </p:cNvSpPr>
          <p:nvPr>
            <p:ph type="title"/>
          </p:nvPr>
        </p:nvSpPr>
        <p:spPr>
          <a:xfrm>
            <a:off x="-9905998" y="-938820"/>
            <a:ext cx="9905998" cy="1478570"/>
          </a:xfrm>
        </p:spPr>
        <p:txBody>
          <a:bodyPr/>
          <a:lstStyle/>
          <a:p>
            <a:endParaRPr lang="en-US" dirty="0"/>
          </a:p>
        </p:txBody>
      </p:sp>
      <p:pic>
        <p:nvPicPr>
          <p:cNvPr id="4" name="Content Placeholder 3">
            <a:extLst>
              <a:ext uri="{FF2B5EF4-FFF2-40B4-BE49-F238E27FC236}">
                <a16:creationId xmlns:a16="http://schemas.microsoft.com/office/drawing/2014/main" id="{4C4F9631-321A-2343-B5B9-D82258035048}"/>
              </a:ext>
            </a:extLst>
          </p:cNvPr>
          <p:cNvPicPr>
            <a:picLocks noGrp="1" noChangeAspect="1"/>
          </p:cNvPicPr>
          <p:nvPr>
            <p:ph idx="1"/>
          </p:nvPr>
        </p:nvPicPr>
        <p:blipFill>
          <a:blip r:embed="rId2"/>
          <a:stretch>
            <a:fillRect/>
          </a:stretch>
        </p:blipFill>
        <p:spPr>
          <a:xfrm>
            <a:off x="1157288" y="1280756"/>
            <a:ext cx="8272461" cy="4777144"/>
          </a:xfrm>
          <a:prstGeom prst="rect">
            <a:avLst/>
          </a:prstGeom>
        </p:spPr>
      </p:pic>
    </p:spTree>
    <p:extLst>
      <p:ext uri="{BB962C8B-B14F-4D97-AF65-F5344CB8AC3E}">
        <p14:creationId xmlns:p14="http://schemas.microsoft.com/office/powerpoint/2010/main" val="150439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A168-7025-564D-BBB6-FB25C920D4D4}"/>
              </a:ext>
            </a:extLst>
          </p:cNvPr>
          <p:cNvSpPr>
            <a:spLocks noGrp="1"/>
          </p:cNvSpPr>
          <p:nvPr>
            <p:ph type="title"/>
          </p:nvPr>
        </p:nvSpPr>
        <p:spPr>
          <a:xfrm>
            <a:off x="1027112" y="2275868"/>
            <a:ext cx="9905999" cy="45719"/>
          </a:xfrm>
        </p:spPr>
        <p:txBody>
          <a:bodyPr>
            <a:normAutofit fontScale="90000"/>
          </a:bodyPr>
          <a:lstStyle/>
          <a:p>
            <a:endParaRPr lang="en-US" dirty="0"/>
          </a:p>
        </p:txBody>
      </p:sp>
      <p:pic>
        <p:nvPicPr>
          <p:cNvPr id="4" name="Content Placeholder 3">
            <a:extLst>
              <a:ext uri="{FF2B5EF4-FFF2-40B4-BE49-F238E27FC236}">
                <a16:creationId xmlns:a16="http://schemas.microsoft.com/office/drawing/2014/main" id="{C918CC39-BFCB-7D41-86D5-CAF8D77269AF}"/>
              </a:ext>
            </a:extLst>
          </p:cNvPr>
          <p:cNvPicPr>
            <a:picLocks noGrp="1" noChangeAspect="1"/>
          </p:cNvPicPr>
          <p:nvPr>
            <p:ph idx="1"/>
          </p:nvPr>
        </p:nvPicPr>
        <p:blipFill>
          <a:blip r:embed="rId2"/>
          <a:stretch>
            <a:fillRect/>
          </a:stretch>
        </p:blipFill>
        <p:spPr>
          <a:xfrm>
            <a:off x="1141412" y="1271588"/>
            <a:ext cx="8945563" cy="4757737"/>
          </a:xfrm>
          <a:prstGeom prst="rect">
            <a:avLst/>
          </a:prstGeom>
        </p:spPr>
      </p:pic>
    </p:spTree>
    <p:extLst>
      <p:ext uri="{BB962C8B-B14F-4D97-AF65-F5344CB8AC3E}">
        <p14:creationId xmlns:p14="http://schemas.microsoft.com/office/powerpoint/2010/main" val="4183418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{58422B62-A8F5-4B45-8839-F398C6FEB9B5}tf10001122</Template>
  <TotalTime>74</TotalTime>
  <Words>333</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Syriatel churn analysis</vt:lpstr>
      <vt:lpstr>Business understanding</vt:lpstr>
      <vt:lpstr>objectives</vt:lpstr>
      <vt:lpstr>Number of customers under ‘churn’</vt:lpstr>
      <vt:lpstr>  Distribution of Area Code Feature  </vt:lpstr>
      <vt:lpstr>Churn vs Customer Service calls</vt:lpstr>
      <vt:lpstr>MODEL ANALSIS</vt:lpstr>
      <vt:lpstr>PowerPoint Presentation</vt:lpstr>
      <vt:lpstr>PowerPoint Presentation</vt:lpstr>
      <vt:lpstr>OC Curves for Churn Prediction ModelS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churn analysis</dc:title>
  <dc:creator>valentinegacheri67@gmail.com</dc:creator>
  <cp:lastModifiedBy>valentinegacheri67@gmail.com</cp:lastModifiedBy>
  <cp:revision>8</cp:revision>
  <dcterms:created xsi:type="dcterms:W3CDTF">2025-03-09T14:27:16Z</dcterms:created>
  <dcterms:modified xsi:type="dcterms:W3CDTF">2025-03-09T15:41:27Z</dcterms:modified>
</cp:coreProperties>
</file>