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67" r:id="rId2"/>
    <p:sldId id="411" r:id="rId3"/>
    <p:sldId id="417" r:id="rId4"/>
    <p:sldId id="419" r:id="rId5"/>
    <p:sldId id="420" r:id="rId6"/>
    <p:sldId id="421" r:id="rId7"/>
    <p:sldId id="426" r:id="rId8"/>
    <p:sldId id="404" r:id="rId9"/>
    <p:sldId id="405" r:id="rId10"/>
    <p:sldId id="407" r:id="rId11"/>
    <p:sldId id="408" r:id="rId12"/>
    <p:sldId id="409" r:id="rId13"/>
    <p:sldId id="406" r:id="rId14"/>
    <p:sldId id="428" r:id="rId15"/>
    <p:sldId id="429" r:id="rId16"/>
    <p:sldId id="434" r:id="rId17"/>
    <p:sldId id="447" r:id="rId18"/>
    <p:sldId id="435" r:id="rId19"/>
    <p:sldId id="459" r:id="rId20"/>
    <p:sldId id="458" r:id="rId21"/>
    <p:sldId id="457" r:id="rId22"/>
    <p:sldId id="515" r:id="rId23"/>
    <p:sldId id="516" r:id="rId24"/>
    <p:sldId id="503" r:id="rId25"/>
    <p:sldId id="489" r:id="rId26"/>
    <p:sldId id="510" r:id="rId27"/>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4796" autoAdjust="0"/>
  </p:normalViewPr>
  <p:slideViewPr>
    <p:cSldViewPr>
      <p:cViewPr varScale="1">
        <p:scale>
          <a:sx n="76" d="100"/>
          <a:sy n="76" d="100"/>
        </p:scale>
        <p:origin x="-558" y="-96"/>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187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F9845-96B4-4743-ACB3-3BC755644A94}" type="datetimeFigureOut">
              <a:rPr lang="fi-FI" smtClean="0"/>
              <a:pPr/>
              <a:t>13.1.2015</a:t>
            </a:fld>
            <a:endParaRPr lang="fi-FI"/>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158157-C25B-402D-B55F-10FD135D6D7F}" type="slidenum">
              <a:rPr lang="fi-FI" smtClean="0"/>
              <a:pPr/>
              <a:t>‹#›</a:t>
            </a:fld>
            <a:endParaRPr lang="fi-FI"/>
          </a:p>
        </p:txBody>
      </p:sp>
    </p:spTree>
    <p:extLst>
      <p:ext uri="{BB962C8B-B14F-4D97-AF65-F5344CB8AC3E}">
        <p14:creationId xmlns:p14="http://schemas.microsoft.com/office/powerpoint/2010/main" val="340618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85915-FCBB-4A6D-BF30-FCA5DA54C8C7}" type="datetimeFigureOut">
              <a:rPr lang="fi-FI" smtClean="0"/>
              <a:pPr/>
              <a:t>13.1.2015</a:t>
            </a:fld>
            <a:endParaRPr lang="fi-FI"/>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96CBBA-4BAA-4272-B48A-08480DB2D5ED}" type="slidenum">
              <a:rPr lang="fi-FI" smtClean="0"/>
              <a:pPr/>
              <a:t>‹#›</a:t>
            </a:fld>
            <a:endParaRPr lang="fi-FI"/>
          </a:p>
        </p:txBody>
      </p:sp>
    </p:spTree>
    <p:extLst>
      <p:ext uri="{BB962C8B-B14F-4D97-AF65-F5344CB8AC3E}">
        <p14:creationId xmlns:p14="http://schemas.microsoft.com/office/powerpoint/2010/main" val="1166210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i-FI"/>
          </a:p>
        </p:txBody>
      </p:sp>
      <p:sp>
        <p:nvSpPr>
          <p:cNvPr id="4" name="Slide Number Placeholder 3"/>
          <p:cNvSpPr>
            <a:spLocks noGrp="1"/>
          </p:cNvSpPr>
          <p:nvPr>
            <p:ph type="sldNum" sz="quarter" idx="10"/>
          </p:nvPr>
        </p:nvSpPr>
        <p:spPr/>
        <p:txBody>
          <a:bodyPr/>
          <a:lstStyle/>
          <a:p>
            <a:fld id="{3B96CBBA-4BAA-4272-B48A-08480DB2D5ED}" type="slidenum">
              <a:rPr lang="fi-FI" smtClean="0"/>
              <a:pPr/>
              <a:t>1</a:t>
            </a:fld>
            <a:endParaRPr lang="fi-FI"/>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fi-FI"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i-FI"/>
          </a:p>
        </p:txBody>
      </p:sp>
      <p:sp>
        <p:nvSpPr>
          <p:cNvPr id="4" name="Date Placeholder 3"/>
          <p:cNvSpPr>
            <a:spLocks noGrp="1"/>
          </p:cNvSpPr>
          <p:nvPr>
            <p:ph type="dt" sz="half" idx="10"/>
          </p:nvPr>
        </p:nvSpPr>
        <p:spPr/>
        <p:txBody>
          <a:bodyPr/>
          <a:lstStyle/>
          <a:p>
            <a:fld id="{78BCB7CC-E402-4AD6-912F-28C41748F8A5}" type="datetime1">
              <a:rPr lang="fi-FI" smtClean="0"/>
              <a:pPr/>
              <a:t>13.1.2015</a:t>
            </a:fld>
            <a:endParaRPr lang="fi-FI"/>
          </a:p>
        </p:txBody>
      </p:sp>
      <p:sp>
        <p:nvSpPr>
          <p:cNvPr id="5" name="Footer Placeholder 4"/>
          <p:cNvSpPr>
            <a:spLocks noGrp="1"/>
          </p:cNvSpPr>
          <p:nvPr>
            <p:ph type="ftr" sz="quarter" idx="11"/>
          </p:nvPr>
        </p:nvSpPr>
        <p:spPr/>
        <p:txBody>
          <a:bodyPr/>
          <a:lstStyle/>
          <a:p>
            <a:r>
              <a:rPr lang="fi-FI" dirty="0" smtClean="0"/>
              <a:t>Projektityö</a:t>
            </a:r>
            <a:endParaRPr lang="fi-FI" dirty="0"/>
          </a:p>
        </p:txBody>
      </p:sp>
      <p:sp>
        <p:nvSpPr>
          <p:cNvPr id="6" name="Slide Number Placeholder 5"/>
          <p:cNvSpPr>
            <a:spLocks noGrp="1"/>
          </p:cNvSpPr>
          <p:nvPr>
            <p:ph type="sldNum" sz="quarter" idx="12"/>
          </p:nvPr>
        </p:nvSpPr>
        <p:spPr/>
        <p:txBody>
          <a:bodyPr/>
          <a:lstStyle/>
          <a:p>
            <a:fld id="{92DCDBC4-5835-4440-9914-B1C7D766B2BD}" type="slidenum">
              <a:rPr lang="fi-FI" smtClean="0"/>
              <a:pPr/>
              <a:t>‹#›</a:t>
            </a:fld>
            <a:endParaRPr lang="fi-FI"/>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i-FI" dirty="0"/>
          </a:p>
        </p:txBody>
      </p:sp>
      <p:sp>
        <p:nvSpPr>
          <p:cNvPr id="3" name="Content Placeholder 2"/>
          <p:cNvSpPr>
            <a:spLocks noGrp="1"/>
          </p:cNvSpPr>
          <p:nvPr>
            <p:ph idx="1"/>
          </p:nvPr>
        </p:nvSpPr>
        <p:spPr/>
        <p:txBody>
          <a:bodyPr>
            <a:noAutofit/>
          </a:bodyPr>
          <a:lstStyle>
            <a:lvl1pPr>
              <a:buFontTx/>
              <a:buNone/>
              <a:defRPr/>
            </a:lvl1pPr>
            <a:lvl2pPr>
              <a:buFont typeface="Arial" pitchFamily="34" charset="0"/>
              <a:buChar char="•"/>
              <a:defRPr sz="1800" baseline="0"/>
            </a:lvl2pPr>
            <a:lvl3pPr>
              <a:buFontTx/>
              <a:buNone/>
              <a:defRPr sz="1800" baseline="0"/>
            </a:lvl3pPr>
            <a:lvl4pPr>
              <a:buNone/>
              <a:defRPr sz="1800" baseline="0"/>
            </a:lvl4pPr>
            <a:lvl5pPr>
              <a:buFontTx/>
              <a:buNone/>
              <a:defRPr sz="1800" baseline="0"/>
            </a:lvl5pPr>
          </a:lstStyle>
          <a:p>
            <a:pPr lvl="0"/>
            <a:r>
              <a:rPr lang="en-US" dirty="0" smtClean="0"/>
              <a:t>Click to edit Master text styles</a:t>
            </a:r>
          </a:p>
          <a:p>
            <a:pPr lvl="1"/>
            <a:r>
              <a:rPr lang="en-US" dirty="0" smtClean="0"/>
              <a:t>Second level</a:t>
            </a:r>
            <a:br>
              <a:rPr lang="en-US" dirty="0" smtClean="0"/>
            </a:br>
            <a:endParaRPr lang="en-US" dirty="0" smtClean="0"/>
          </a:p>
          <a:p>
            <a:pPr lvl="2"/>
            <a:r>
              <a:rPr lang="en-US" dirty="0" smtClean="0"/>
              <a:t>Third level</a:t>
            </a:r>
          </a:p>
          <a:p>
            <a:pPr lvl="3"/>
            <a:r>
              <a:rPr lang="en-US" dirty="0" smtClean="0"/>
              <a:t>Fourth level</a:t>
            </a:r>
          </a:p>
          <a:p>
            <a:pPr lvl="4"/>
            <a:r>
              <a:rPr lang="en-US" dirty="0" smtClean="0"/>
              <a:t>Fifth level</a:t>
            </a:r>
            <a:endParaRPr lang="fi-FI" dirty="0"/>
          </a:p>
        </p:txBody>
      </p:sp>
      <p:sp>
        <p:nvSpPr>
          <p:cNvPr id="4" name="Date Placeholder 3"/>
          <p:cNvSpPr>
            <a:spLocks noGrp="1"/>
          </p:cNvSpPr>
          <p:nvPr>
            <p:ph type="dt" sz="half" idx="10"/>
          </p:nvPr>
        </p:nvSpPr>
        <p:spPr/>
        <p:txBody>
          <a:bodyPr/>
          <a:lstStyle/>
          <a:p>
            <a:fld id="{1871D994-21AF-4717-91F3-A13B3B3691FB}" type="datetime1">
              <a:rPr lang="fi-FI" smtClean="0"/>
              <a:pPr/>
              <a:t>13.1.2015</a:t>
            </a:fld>
            <a:endParaRPr lang="fi-FI"/>
          </a:p>
        </p:txBody>
      </p:sp>
      <p:sp>
        <p:nvSpPr>
          <p:cNvPr id="5" name="Footer Placeholder 4"/>
          <p:cNvSpPr>
            <a:spLocks noGrp="1"/>
          </p:cNvSpPr>
          <p:nvPr>
            <p:ph type="ftr" sz="quarter" idx="11"/>
          </p:nvPr>
        </p:nvSpPr>
        <p:spPr/>
        <p:txBody>
          <a:bodyPr/>
          <a:lstStyle/>
          <a:p>
            <a:r>
              <a:rPr lang="fi-FI" dirty="0" smtClean="0"/>
              <a:t>Projektityö</a:t>
            </a:r>
            <a:endParaRPr lang="fi-FI" dirty="0"/>
          </a:p>
        </p:txBody>
      </p:sp>
      <p:sp>
        <p:nvSpPr>
          <p:cNvPr id="6" name="Slide Number Placeholder 5"/>
          <p:cNvSpPr>
            <a:spLocks noGrp="1"/>
          </p:cNvSpPr>
          <p:nvPr>
            <p:ph type="sldNum" sz="quarter" idx="12"/>
          </p:nvPr>
        </p:nvSpPr>
        <p:spPr/>
        <p:txBody>
          <a:bodyPr/>
          <a:lstStyle/>
          <a:p>
            <a:fld id="{92DCDBC4-5835-4440-9914-B1C7D766B2BD}" type="slidenum">
              <a:rPr lang="fi-FI" smtClean="0"/>
              <a:pPr/>
              <a:t>‹#›</a:t>
            </a:fld>
            <a:endParaRPr lang="fi-FI"/>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EE0785-79E6-401D-841A-2478AD495C2E}" type="datetime1">
              <a:rPr lang="fi-FI" smtClean="0"/>
              <a:pPr/>
              <a:t>13.1.2015</a:t>
            </a:fld>
            <a:endParaRPr lang="fi-FI"/>
          </a:p>
        </p:txBody>
      </p:sp>
      <p:sp>
        <p:nvSpPr>
          <p:cNvPr id="3" name="Footer Placeholder 2"/>
          <p:cNvSpPr>
            <a:spLocks noGrp="1"/>
          </p:cNvSpPr>
          <p:nvPr>
            <p:ph type="ftr" sz="quarter" idx="11"/>
          </p:nvPr>
        </p:nvSpPr>
        <p:spPr/>
        <p:txBody>
          <a:bodyPr/>
          <a:lstStyle/>
          <a:p>
            <a:r>
              <a:rPr lang="fi-FI" dirty="0" smtClean="0"/>
              <a:t>Projektityö</a:t>
            </a:r>
            <a:endParaRPr lang="fi-FI" dirty="0"/>
          </a:p>
        </p:txBody>
      </p:sp>
      <p:sp>
        <p:nvSpPr>
          <p:cNvPr id="4" name="Slide Number Placeholder 3"/>
          <p:cNvSpPr>
            <a:spLocks noGrp="1"/>
          </p:cNvSpPr>
          <p:nvPr>
            <p:ph type="sldNum" sz="quarter" idx="12"/>
          </p:nvPr>
        </p:nvSpPr>
        <p:spPr/>
        <p:txBody>
          <a:bodyPr/>
          <a:lstStyle/>
          <a:p>
            <a:fld id="{92DCDBC4-5835-4440-9914-B1C7D766B2BD}" type="slidenum">
              <a:rPr lang="fi-FI" smtClean="0"/>
              <a:pPr/>
              <a:t>‹#›</a:t>
            </a:fld>
            <a:endParaRPr lang="fi-FI"/>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fi-FI"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br>
              <a:rPr lang="en-US" dirty="0" smtClean="0"/>
            </a:br>
            <a:r>
              <a:rPr lang="en-US" dirty="0" smtClean="0"/>
              <a:t/>
            </a:r>
            <a:br>
              <a:rPr lang="en-US" dirty="0" smtClean="0"/>
            </a:br>
            <a:endParaRPr lang="en-US" dirty="0" smtClean="0"/>
          </a:p>
          <a:p>
            <a:pPr lvl="1"/>
            <a:endParaRPr lang="en-US" dirty="0" smtClean="0"/>
          </a:p>
          <a:p>
            <a:pPr lvl="2"/>
            <a:r>
              <a:rPr lang="en-US" dirty="0" smtClean="0"/>
              <a:t>Third level</a:t>
            </a:r>
          </a:p>
          <a:p>
            <a:pPr lvl="3"/>
            <a:r>
              <a:rPr lang="en-US" dirty="0" smtClean="0"/>
              <a:t>Fourth level</a:t>
            </a:r>
          </a:p>
          <a:p>
            <a:pPr lvl="4"/>
            <a:r>
              <a:rPr lang="en-US" dirty="0" smtClean="0"/>
              <a:t>Fifth level</a:t>
            </a:r>
            <a:endParaRPr lang="fi-FI"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FD0406-3162-42A3-A632-296B0A7C39A0}" type="datetime1">
              <a:rPr lang="fi-FI" smtClean="0"/>
              <a:pPr/>
              <a:t>13.1.2015</a:t>
            </a:fld>
            <a:endParaRPr lang="fi-FI"/>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dirty="0" smtClean="0"/>
              <a:t>Projektityö</a:t>
            </a:r>
            <a:endParaRPr lang="fi-FI"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CDBC4-5835-4440-9914-B1C7D766B2BD}" type="slidenum">
              <a:rPr lang="fi-FI" smtClean="0"/>
              <a:pPr/>
              <a:t>‹#›</a:t>
            </a:fld>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dt="0"/>
  <p:txStyles>
    <p:titleStyle>
      <a:lvl1pPr algn="ctr" defTabSz="914400" rtl="0" eaLnBrk="1" latinLnBrk="0" hangingPunct="1">
        <a:spcBef>
          <a:spcPct val="0"/>
        </a:spcBef>
        <a:buNone/>
        <a:defRPr sz="32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Tx/>
        <a:buNone/>
        <a:defRPr sz="1800" kern="1200" baseline="0">
          <a:solidFill>
            <a:schemeClr val="tx1"/>
          </a:solidFill>
          <a:latin typeface="+mn-lt"/>
          <a:ea typeface="+mn-ea"/>
          <a:cs typeface="+mn-cs"/>
        </a:defRPr>
      </a:lvl1pPr>
      <a:lvl2pPr marL="216000" indent="-108000" algn="l" defTabSz="914400" rtl="0" eaLnBrk="1" latinLnBrk="0" hangingPunct="1">
        <a:spcBef>
          <a:spcPct val="20000"/>
        </a:spcBef>
        <a:buFont typeface="Arial" pitchFamily="34" charset="0"/>
        <a:buChar char="•"/>
        <a:defRPr sz="1800" kern="1200" baseline="0">
          <a:solidFill>
            <a:schemeClr val="tx1"/>
          </a:solidFill>
          <a:latin typeface="+mn-lt"/>
          <a:ea typeface="+mn-ea"/>
          <a:cs typeface="+mn-cs"/>
        </a:defRPr>
      </a:lvl2pPr>
      <a:lvl3pPr marL="1143000" indent="-228600" algn="l" defTabSz="914400" rtl="0" eaLnBrk="1" latinLnBrk="0" hangingPunct="1">
        <a:spcBef>
          <a:spcPct val="20000"/>
        </a:spcBef>
        <a:buFontTx/>
        <a:buNone/>
        <a:defRPr sz="1800" kern="1200" baseline="0">
          <a:solidFill>
            <a:schemeClr val="tx1"/>
          </a:solidFill>
          <a:latin typeface="+mn-lt"/>
          <a:ea typeface="+mn-ea"/>
          <a:cs typeface="+mn-cs"/>
        </a:defRPr>
      </a:lvl3pPr>
      <a:lvl4pPr marL="1600200" indent="-228600" algn="l" defTabSz="914400" rtl="0" eaLnBrk="1" latinLnBrk="0" hangingPunct="1">
        <a:spcBef>
          <a:spcPct val="20000"/>
        </a:spcBef>
        <a:buFontTx/>
        <a:buNone/>
        <a:defRPr sz="1800" kern="1200" baseline="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opetus.net/pil/file.php?type=download&amp;id=38"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proha.purot.net/scrum" TargetMode="External"/><Relationship Id="rId2" Type="http://schemas.openxmlformats.org/officeDocument/2006/relationships/hyperlink" Target="http://proha.purot.net/projektinhallin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656" y="692696"/>
            <a:ext cx="5976664" cy="1470025"/>
          </a:xfrm>
        </p:spPr>
        <p:txBody>
          <a:bodyPr>
            <a:normAutofit fontScale="90000"/>
          </a:bodyPr>
          <a:lstStyle/>
          <a:p>
            <a:r>
              <a:rPr lang="fi-FI" sz="5400" dirty="0" smtClean="0">
                <a:solidFill>
                  <a:schemeClr val="tx2"/>
                </a:solidFill>
                <a:latin typeface="AR CENA" pitchFamily="2" charset="0"/>
              </a:rPr>
              <a:t>Tuotekehitysprojekti-työkurssi 2012</a:t>
            </a:r>
            <a:endParaRPr lang="fi-FI" sz="5400" dirty="0">
              <a:solidFill>
                <a:schemeClr val="tx2"/>
              </a:solidFill>
              <a:latin typeface="AR CENA" pitchFamily="2" charset="0"/>
            </a:endParaRPr>
          </a:p>
        </p:txBody>
      </p:sp>
      <p:sp>
        <p:nvSpPr>
          <p:cNvPr id="5" name="Slide Number Placeholder 4"/>
          <p:cNvSpPr>
            <a:spLocks noGrp="1"/>
          </p:cNvSpPr>
          <p:nvPr>
            <p:ph type="sldNum" sz="quarter" idx="12"/>
          </p:nvPr>
        </p:nvSpPr>
        <p:spPr/>
        <p:txBody>
          <a:bodyPr/>
          <a:lstStyle/>
          <a:p>
            <a:fld id="{92DCDBC4-5835-4440-9914-B1C7D766B2BD}" type="slidenum">
              <a:rPr lang="fi-FI" smtClean="0"/>
              <a:pPr/>
              <a:t>1</a:t>
            </a:fld>
            <a:endParaRPr lang="fi-FI"/>
          </a:p>
        </p:txBody>
      </p:sp>
      <p:pic>
        <p:nvPicPr>
          <p:cNvPr id="1026" name="Picture 2"/>
          <p:cNvPicPr>
            <a:picLocks noChangeAspect="1" noChangeArrowheads="1"/>
          </p:cNvPicPr>
          <p:nvPr/>
        </p:nvPicPr>
        <p:blipFill>
          <a:blip r:embed="rId3" cstate="print"/>
          <a:srcRect/>
          <a:stretch>
            <a:fillRect/>
          </a:stretch>
        </p:blipFill>
        <p:spPr bwMode="auto">
          <a:xfrm>
            <a:off x="2123728" y="2420888"/>
            <a:ext cx="4824536" cy="43041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484784"/>
            <a:ext cx="7488832" cy="4968552"/>
          </a:xfrm>
        </p:spPr>
        <p:txBody>
          <a:bodyPr/>
          <a:lstStyle/>
          <a:p>
            <a:r>
              <a:rPr lang="fi-FI" b="1" dirty="0" smtClean="0">
                <a:solidFill>
                  <a:schemeClr val="accent1">
                    <a:lumMod val="75000"/>
                  </a:schemeClr>
                </a:solidFill>
              </a:rPr>
              <a:t>Projektin suunnittelu</a:t>
            </a:r>
            <a:r>
              <a:rPr lang="fi-FI" b="1" dirty="0" smtClean="0"/>
              <a:t> </a:t>
            </a:r>
          </a:p>
          <a:p>
            <a:endParaRPr lang="fi-FI" b="1" dirty="0" smtClean="0"/>
          </a:p>
          <a:p>
            <a:r>
              <a:rPr lang="fi-FI" b="1" dirty="0" smtClean="0"/>
              <a:t>Projektisuunnitelma:</a:t>
            </a:r>
          </a:p>
          <a:p>
            <a:r>
              <a:rPr lang="fi-FI" dirty="0" smtClean="0"/>
              <a:t>Projektin nimi ja projektisuunnitelman laatijat</a:t>
            </a:r>
          </a:p>
          <a:p>
            <a:r>
              <a:rPr lang="fi-FI" b="1" dirty="0" smtClean="0"/>
              <a:t>Tausta</a:t>
            </a:r>
          </a:p>
          <a:p>
            <a:r>
              <a:rPr lang="fi-FI" dirty="0" smtClean="0"/>
              <a:t>Lyhyt kuvaus yrityksen tämän hetken tilanteesta. Selvitys siitä, miksi projekti käynnistetään.</a:t>
            </a:r>
          </a:p>
          <a:p>
            <a:r>
              <a:rPr lang="fi-FI" b="1" dirty="0" smtClean="0"/>
              <a:t>Tavoite</a:t>
            </a:r>
          </a:p>
          <a:p>
            <a:r>
              <a:rPr lang="fi-FI" dirty="0" smtClean="0"/>
              <a:t>Projektin kokonaistavoite ja osatavoitteet: mihin pyritään?</a:t>
            </a:r>
          </a:p>
          <a:p>
            <a:r>
              <a:rPr lang="fi-FI" b="1" dirty="0" smtClean="0"/>
              <a:t>Rajaus</a:t>
            </a:r>
          </a:p>
          <a:p>
            <a:r>
              <a:rPr lang="fi-FI" dirty="0" smtClean="0"/>
              <a:t>Kerrotaan, mitä projektissa ei tehdä.</a:t>
            </a:r>
          </a:p>
          <a:p>
            <a:r>
              <a:rPr lang="fi-FI" b="1" dirty="0" smtClean="0"/>
              <a:t>Ympäristö</a:t>
            </a:r>
          </a:p>
          <a:p>
            <a:r>
              <a:rPr lang="fi-FI" dirty="0" smtClean="0"/>
              <a:t>Luonnehditaan ympäristöä, jossa toimintojen pitäisi toimia.</a:t>
            </a:r>
          </a:p>
        </p:txBody>
      </p:sp>
      <p:sp>
        <p:nvSpPr>
          <p:cNvPr id="5" name="Slide Number Placeholder 4"/>
          <p:cNvSpPr>
            <a:spLocks noGrp="1"/>
          </p:cNvSpPr>
          <p:nvPr>
            <p:ph type="sldNum" sz="quarter" idx="12"/>
          </p:nvPr>
        </p:nvSpPr>
        <p:spPr/>
        <p:txBody>
          <a:bodyPr/>
          <a:lstStyle/>
          <a:p>
            <a:fld id="{92DCDBC4-5835-4440-9914-B1C7D766B2BD}" type="slidenum">
              <a:rPr lang="fi-FI" smtClean="0"/>
              <a:pPr/>
              <a:t>10</a:t>
            </a:fld>
            <a:endParaRPr lang="fi-FI"/>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484784"/>
            <a:ext cx="7488832" cy="4968552"/>
          </a:xfrm>
        </p:spPr>
        <p:txBody>
          <a:bodyPr/>
          <a:lstStyle/>
          <a:p>
            <a:r>
              <a:rPr lang="fi-FI" b="1" dirty="0" smtClean="0">
                <a:solidFill>
                  <a:schemeClr val="accent1">
                    <a:lumMod val="75000"/>
                  </a:schemeClr>
                </a:solidFill>
              </a:rPr>
              <a:t>Projektin suunnittelu</a:t>
            </a:r>
            <a:r>
              <a:rPr lang="fi-FI" b="1" dirty="0" smtClean="0"/>
              <a:t> </a:t>
            </a:r>
          </a:p>
          <a:p>
            <a:endParaRPr lang="fi-FI" b="1" dirty="0" smtClean="0"/>
          </a:p>
          <a:p>
            <a:r>
              <a:rPr lang="fi-FI" b="1" dirty="0" smtClean="0"/>
              <a:t>Tehtävät</a:t>
            </a:r>
          </a:p>
          <a:p>
            <a:r>
              <a:rPr lang="fi-FI" dirty="0" smtClean="0"/>
              <a:t>Luetellaan projektin tehtävät ja niiden vastuut. Tämä voidaan yhdistää seuraavaan kohtaan ja esittää taulukkona tehtävät ja niiden suoritusaikataulu.</a:t>
            </a:r>
          </a:p>
          <a:p>
            <a:r>
              <a:rPr lang="fi-FI" b="1" dirty="0" smtClean="0"/>
              <a:t>Aikataulu</a:t>
            </a:r>
          </a:p>
          <a:p>
            <a:r>
              <a:rPr lang="fi-FI" dirty="0" smtClean="0"/>
              <a:t>Kuvataan projektin aikataulu. Tähän voidaan yhdistää edellä olevat tehtävät sekä seuraava kohta, tarkistuspisteet.</a:t>
            </a:r>
          </a:p>
          <a:p>
            <a:r>
              <a:rPr lang="fi-FI" b="1" dirty="0" smtClean="0"/>
              <a:t>Tarkistuspisteet / </a:t>
            </a:r>
            <a:r>
              <a:rPr lang="fi-FI" b="1" dirty="0" err="1" smtClean="0"/>
              <a:t>milestone</a:t>
            </a:r>
            <a:r>
              <a:rPr lang="fi-FI" b="1" dirty="0" smtClean="0"/>
              <a:t>(t)</a:t>
            </a:r>
          </a:p>
          <a:p>
            <a:r>
              <a:rPr lang="fi-FI" dirty="0" smtClean="0"/>
              <a:t>Kerrotaan, miten tarkistuspisteet ajoittuvat kalenterin ja projektin vaiheiden mukaan ja kuvataan, mitä asioita kussakin tarkistuspisteessä tarkastellaan.</a:t>
            </a:r>
          </a:p>
        </p:txBody>
      </p:sp>
      <p:sp>
        <p:nvSpPr>
          <p:cNvPr id="5" name="Slide Number Placeholder 4"/>
          <p:cNvSpPr>
            <a:spLocks noGrp="1"/>
          </p:cNvSpPr>
          <p:nvPr>
            <p:ph type="sldNum" sz="quarter" idx="12"/>
          </p:nvPr>
        </p:nvSpPr>
        <p:spPr/>
        <p:txBody>
          <a:bodyPr/>
          <a:lstStyle/>
          <a:p>
            <a:fld id="{92DCDBC4-5835-4440-9914-B1C7D766B2BD}" type="slidenum">
              <a:rPr lang="fi-FI" smtClean="0"/>
              <a:pPr/>
              <a:t>11</a:t>
            </a:fld>
            <a:endParaRPr lang="fi-FI"/>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484784"/>
            <a:ext cx="7488832" cy="4968552"/>
          </a:xfrm>
        </p:spPr>
        <p:txBody>
          <a:bodyPr/>
          <a:lstStyle/>
          <a:p>
            <a:r>
              <a:rPr lang="fi-FI" b="1" dirty="0" smtClean="0">
                <a:solidFill>
                  <a:schemeClr val="accent1">
                    <a:lumMod val="75000"/>
                  </a:schemeClr>
                </a:solidFill>
              </a:rPr>
              <a:t>Projektin suunnittelu</a:t>
            </a:r>
            <a:r>
              <a:rPr lang="fi-FI" b="1" dirty="0" smtClean="0"/>
              <a:t> </a:t>
            </a:r>
          </a:p>
          <a:p>
            <a:endParaRPr lang="fi-FI" b="1" dirty="0" smtClean="0"/>
          </a:p>
          <a:p>
            <a:r>
              <a:rPr lang="fi-FI" b="1" dirty="0" smtClean="0"/>
              <a:t>Kustannukset</a:t>
            </a:r>
          </a:p>
          <a:p>
            <a:r>
              <a:rPr lang="fi-FI" dirty="0" smtClean="0"/>
              <a:t>Esitetään projektin kustannukset. Jos kustannukset muodostuvat vain henkilötyöajasta, sille voidaan esittää todellinen tai arvioitu tuntihinta, jonka perusteella saadaan projektin kokonaiskustannukset.</a:t>
            </a:r>
          </a:p>
          <a:p>
            <a:r>
              <a:rPr lang="fi-FI" b="1" dirty="0" smtClean="0"/>
              <a:t>Riskianalyysi</a:t>
            </a:r>
          </a:p>
          <a:p>
            <a:r>
              <a:rPr lang="fi-FI" dirty="0" smtClean="0"/>
              <a:t>Kuvataan mahdolliset riskit, niiden vakavuus, syyt ja mahdollisuudet ehkäistä riskiä. Riskianalyysi voidaan esittää taulukkona:</a:t>
            </a:r>
          </a:p>
          <a:p>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12</a:t>
            </a:fld>
            <a:endParaRPr lang="fi-FI"/>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b="1" dirty="0" smtClean="0">
                <a:solidFill>
                  <a:schemeClr val="accent1">
                    <a:lumMod val="75000"/>
                  </a:schemeClr>
                </a:solidFill>
              </a:rPr>
              <a:t>Projektin suunnittelu</a:t>
            </a:r>
          </a:p>
          <a:p>
            <a:r>
              <a:rPr lang="fi-FI" b="1" dirty="0" smtClean="0"/>
              <a:t> </a:t>
            </a:r>
          </a:p>
          <a:p>
            <a:r>
              <a:rPr lang="fi-FI" b="1" dirty="0" smtClean="0"/>
              <a:t>Laadunhallinta</a:t>
            </a:r>
          </a:p>
          <a:p>
            <a:r>
              <a:rPr lang="fi-FI" dirty="0" smtClean="0"/>
              <a:t>Kuvataan, miten projektin laatua hallitaan. Tässä voidaan kuvata laadunhallinnan tavoitteet, keinot ja vastuut.</a:t>
            </a:r>
          </a:p>
          <a:p>
            <a:r>
              <a:rPr lang="fi-FI" b="1" dirty="0" smtClean="0"/>
              <a:t>Muutosten hallinta</a:t>
            </a:r>
          </a:p>
          <a:p>
            <a:r>
              <a:rPr lang="fi-FI" dirty="0" smtClean="0"/>
              <a:t>Kuvataan, miten mahdolliset projektisuunnitelmaan tulevat </a:t>
            </a:r>
            <a:r>
              <a:rPr lang="fi-FI" b="1" dirty="0" smtClean="0"/>
              <a:t>muutokset hoidetaan</a:t>
            </a:r>
            <a:r>
              <a:rPr lang="fi-FI" dirty="0" smtClean="0"/>
              <a:t>. Muutokset voivat johtua projektista, esim. epärealistisesta projektisuunnitelmasta, jota joudutaan korjaamaan, mutta ne voivat johtua myös ulkoisista muutoksista, jotka heijastuvat projektin aikatauluun, tavoitteisiin tai resursseihin. Muutostenhallintaan liittyy yleensä muutosten käsittely projekti- ja ohjausryhmän kokouksissa sekä versiointi.</a:t>
            </a:r>
          </a:p>
          <a:p>
            <a:r>
              <a:rPr lang="fi-FI" b="1" dirty="0" smtClean="0"/>
              <a:t>Projektiorganisaatio</a:t>
            </a:r>
          </a:p>
          <a:p>
            <a:r>
              <a:rPr lang="fi-FI" dirty="0" smtClean="0"/>
              <a:t>Kerrotaan, ketkä muodostavat projektiryhmän ja ketkä ohjausryhmän. Projektiryhmän jäsenillä pitäisi kullakin olla oma roolinsa ja vähintään projektipäällikkö ja projektisihteeri pitää nimetä.</a:t>
            </a:r>
          </a:p>
          <a:p>
            <a:pPr lvl="1">
              <a:buNone/>
            </a:pPr>
            <a:endParaRPr lang="fi-FI" b="1" dirty="0" smtClean="0">
              <a:solidFill>
                <a:schemeClr val="accent1">
                  <a:lumMod val="75000"/>
                </a:schemeClr>
              </a:solidFill>
            </a:endParaRPr>
          </a:p>
          <a:p>
            <a:endParaRPr lang="fi-FI" b="1" dirty="0" smtClean="0">
              <a:solidFill>
                <a:schemeClr val="accent1">
                  <a:lumMod val="75000"/>
                </a:schemeClr>
              </a:solidFill>
            </a:endParaRPr>
          </a:p>
          <a:p>
            <a:endParaRPr lang="fi-FI" b="1" dirty="0" smtClean="0"/>
          </a:p>
          <a:p>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13</a:t>
            </a:fld>
            <a:endParaRPr lang="fi-FI"/>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b="1" dirty="0" smtClean="0">
                <a:solidFill>
                  <a:schemeClr val="accent1">
                    <a:lumMod val="75000"/>
                  </a:schemeClr>
                </a:solidFill>
              </a:rPr>
              <a:t>Projektin suunnittelu</a:t>
            </a:r>
          </a:p>
          <a:p>
            <a:r>
              <a:rPr lang="fi-FI" b="1" dirty="0" smtClean="0"/>
              <a:t> </a:t>
            </a:r>
          </a:p>
          <a:p>
            <a:r>
              <a:rPr lang="fi-FI" b="1" dirty="0" smtClean="0"/>
              <a:t>Kommunikointi</a:t>
            </a:r>
          </a:p>
          <a:p>
            <a:endParaRPr lang="fi-FI" dirty="0" smtClean="0"/>
          </a:p>
          <a:p>
            <a:r>
              <a:rPr lang="fi-FI" dirty="0" smtClean="0"/>
              <a:t>Sisäinen kommunikointi </a:t>
            </a:r>
          </a:p>
          <a:p>
            <a:endParaRPr lang="fi-FI" dirty="0" smtClean="0"/>
          </a:p>
          <a:p>
            <a:r>
              <a:rPr lang="fi-FI" dirty="0" smtClean="0"/>
              <a:t>Ulkoinen kommunikointi</a:t>
            </a:r>
          </a:p>
          <a:p>
            <a:endParaRPr lang="fi-FI" b="1" dirty="0" smtClean="0"/>
          </a:p>
          <a:p>
            <a:r>
              <a:rPr lang="fi-FI" dirty="0" smtClean="0"/>
              <a:t>Kontaktilista</a:t>
            </a:r>
          </a:p>
          <a:p>
            <a:pPr>
              <a:buAutoNum type="alphaLcParenR"/>
            </a:pPr>
            <a:r>
              <a:rPr lang="fi-FI" dirty="0" smtClean="0"/>
              <a:t>Kaikkien osalliset nimet ( sis., </a:t>
            </a:r>
            <a:r>
              <a:rPr lang="fi-FI" dirty="0" err="1" smtClean="0"/>
              <a:t>ulk</a:t>
            </a:r>
            <a:r>
              <a:rPr lang="fi-FI" dirty="0" smtClean="0"/>
              <a:t>.)</a:t>
            </a:r>
          </a:p>
          <a:p>
            <a:pPr>
              <a:buAutoNum type="alphaLcParenR"/>
            </a:pPr>
            <a:r>
              <a:rPr lang="fi-FI" dirty="0" smtClean="0"/>
              <a:t>Vastuualue</a:t>
            </a:r>
          </a:p>
          <a:p>
            <a:pPr>
              <a:buAutoNum type="alphaLcParenR"/>
            </a:pPr>
            <a:r>
              <a:rPr lang="fi-FI" dirty="0" smtClean="0"/>
              <a:t>Rooli projektissa</a:t>
            </a:r>
          </a:p>
          <a:p>
            <a:pPr>
              <a:buAutoNum type="alphaLcParenR"/>
            </a:pPr>
            <a:r>
              <a:rPr lang="fi-FI" dirty="0" smtClean="0"/>
              <a:t>Puh. nro, sähköpostiosoite, yritys, tehtävänimike</a:t>
            </a:r>
          </a:p>
          <a:p>
            <a:endParaRPr lang="fi-FI" dirty="0" smtClean="0"/>
          </a:p>
          <a:p>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14</a:t>
            </a:fld>
            <a:endParaRPr lang="fi-FI"/>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b="1" dirty="0" smtClean="0">
                <a:solidFill>
                  <a:schemeClr val="accent1">
                    <a:lumMod val="75000"/>
                  </a:schemeClr>
                </a:solidFill>
              </a:rPr>
              <a:t>Projektin suunnittelu</a:t>
            </a:r>
          </a:p>
          <a:p>
            <a:r>
              <a:rPr lang="fi-FI" b="1" dirty="0" smtClean="0"/>
              <a:t> </a:t>
            </a:r>
          </a:p>
          <a:p>
            <a:r>
              <a:rPr lang="fi-FI" b="1" dirty="0" smtClean="0"/>
              <a:t>Kommunikointi</a:t>
            </a:r>
          </a:p>
          <a:p>
            <a:endParaRPr lang="fi-FI" dirty="0" smtClean="0"/>
          </a:p>
          <a:p>
            <a:r>
              <a:rPr lang="fi-FI" dirty="0" smtClean="0"/>
              <a:t>Projekti kokoukset </a:t>
            </a:r>
          </a:p>
          <a:p>
            <a:r>
              <a:rPr lang="fi-FI" dirty="0" smtClean="0">
                <a:solidFill>
                  <a:schemeClr val="accent1">
                    <a:lumMod val="75000"/>
                  </a:schemeClr>
                </a:solidFill>
              </a:rPr>
              <a:t>Johtoryhmän kokoukset, esim. </a:t>
            </a:r>
            <a:r>
              <a:rPr lang="fi-FI" dirty="0" err="1" smtClean="0">
                <a:solidFill>
                  <a:schemeClr val="accent1">
                    <a:lumMod val="75000"/>
                  </a:schemeClr>
                </a:solidFill>
              </a:rPr>
              <a:t>pp</a:t>
            </a:r>
            <a:r>
              <a:rPr lang="fi-FI" dirty="0" smtClean="0">
                <a:solidFill>
                  <a:schemeClr val="accent1">
                    <a:lumMod val="75000"/>
                  </a:schemeClr>
                </a:solidFill>
              </a:rPr>
              <a:t> vetää</a:t>
            </a:r>
          </a:p>
          <a:p>
            <a:pPr>
              <a:buFontTx/>
              <a:buChar char="-"/>
            </a:pPr>
            <a:r>
              <a:rPr lang="fi-FI" dirty="0" smtClean="0">
                <a:solidFill>
                  <a:schemeClr val="accent1">
                    <a:lumMod val="75000"/>
                  </a:schemeClr>
                </a:solidFill>
              </a:rPr>
              <a:t>Päätösten teko</a:t>
            </a:r>
          </a:p>
          <a:p>
            <a:pPr>
              <a:buFontTx/>
              <a:buChar char="-"/>
            </a:pPr>
            <a:r>
              <a:rPr lang="fi-FI" dirty="0" smtClean="0">
                <a:solidFill>
                  <a:schemeClr val="accent1">
                    <a:lumMod val="75000"/>
                  </a:schemeClr>
                </a:solidFill>
              </a:rPr>
              <a:t>Tavoitteet, muutokset, kriteerit </a:t>
            </a:r>
          </a:p>
          <a:p>
            <a:r>
              <a:rPr lang="fi-FI" dirty="0" smtClean="0">
                <a:solidFill>
                  <a:schemeClr val="accent1">
                    <a:lumMod val="75000"/>
                  </a:schemeClr>
                </a:solidFill>
              </a:rPr>
              <a:t>Projektiryhmän kokoukset, </a:t>
            </a:r>
            <a:r>
              <a:rPr lang="fi-FI" dirty="0" err="1" smtClean="0">
                <a:solidFill>
                  <a:schemeClr val="accent1">
                    <a:lumMod val="75000"/>
                  </a:schemeClr>
                </a:solidFill>
              </a:rPr>
              <a:t>pp</a:t>
            </a:r>
            <a:r>
              <a:rPr lang="fi-FI" dirty="0" smtClean="0">
                <a:solidFill>
                  <a:schemeClr val="accent1">
                    <a:lumMod val="75000"/>
                  </a:schemeClr>
                </a:solidFill>
              </a:rPr>
              <a:t> vetää</a:t>
            </a:r>
          </a:p>
          <a:p>
            <a:pPr>
              <a:buFontTx/>
              <a:buChar char="-"/>
            </a:pPr>
            <a:r>
              <a:rPr lang="fi-FI" dirty="0" smtClean="0">
                <a:solidFill>
                  <a:schemeClr val="accent1">
                    <a:lumMod val="75000"/>
                  </a:schemeClr>
                </a:solidFill>
              </a:rPr>
              <a:t>Tiedonjako ryhmän kesken</a:t>
            </a:r>
          </a:p>
          <a:p>
            <a:pPr>
              <a:buFontTx/>
              <a:buChar char="-"/>
            </a:pPr>
            <a:r>
              <a:rPr lang="fi-FI" dirty="0" smtClean="0">
                <a:solidFill>
                  <a:schemeClr val="accent1">
                    <a:lumMod val="75000"/>
                  </a:schemeClr>
                </a:solidFill>
              </a:rPr>
              <a:t>Standardi agenda + AOB</a:t>
            </a:r>
          </a:p>
          <a:p>
            <a:pPr>
              <a:buFontTx/>
              <a:buChar char="-"/>
            </a:pPr>
            <a:r>
              <a:rPr lang="fi-FI" dirty="0" smtClean="0">
                <a:solidFill>
                  <a:schemeClr val="accent1">
                    <a:lumMod val="75000"/>
                  </a:schemeClr>
                </a:solidFill>
              </a:rPr>
              <a:t>Ongelmien esille tuominen</a:t>
            </a:r>
          </a:p>
          <a:p>
            <a:pPr>
              <a:buFontTx/>
              <a:buChar char="-"/>
            </a:pPr>
            <a:r>
              <a:rPr lang="fi-FI" dirty="0" smtClean="0">
                <a:solidFill>
                  <a:schemeClr val="accent1">
                    <a:lumMod val="75000"/>
                  </a:schemeClr>
                </a:solidFill>
              </a:rPr>
              <a:t>Säännölliset ( päivittäin, </a:t>
            </a:r>
            <a:r>
              <a:rPr lang="fi-FI" dirty="0" err="1" smtClean="0">
                <a:solidFill>
                  <a:schemeClr val="accent1">
                    <a:lumMod val="75000"/>
                  </a:schemeClr>
                </a:solidFill>
              </a:rPr>
              <a:t>viikottain</a:t>
            </a:r>
            <a:r>
              <a:rPr lang="fi-FI" dirty="0" smtClean="0">
                <a:solidFill>
                  <a:schemeClr val="accent1">
                    <a:lumMod val="75000"/>
                  </a:schemeClr>
                </a:solidFill>
              </a:rPr>
              <a:t> )</a:t>
            </a:r>
          </a:p>
          <a:p>
            <a:pPr>
              <a:buFontTx/>
              <a:buChar char="-"/>
            </a:pPr>
            <a:r>
              <a:rPr lang="fi-FI" dirty="0" smtClean="0">
                <a:solidFill>
                  <a:schemeClr val="accent1">
                    <a:lumMod val="75000"/>
                  </a:schemeClr>
                </a:solidFill>
              </a:rPr>
              <a:t>EI SAA MUUTTUA SUUNNITELUKSI (silti järjen käyttö muist.)</a:t>
            </a:r>
          </a:p>
          <a:p>
            <a:pPr>
              <a:buFontTx/>
              <a:buChar char="-"/>
            </a:pPr>
            <a:r>
              <a:rPr lang="fi-FI" dirty="0" smtClean="0">
                <a:solidFill>
                  <a:schemeClr val="accent1">
                    <a:lumMod val="75000"/>
                  </a:schemeClr>
                </a:solidFill>
              </a:rPr>
              <a:t>Raportti muille osapuolille</a:t>
            </a:r>
          </a:p>
          <a:p>
            <a:endParaRPr lang="fi-FI" b="1" dirty="0" smtClean="0"/>
          </a:p>
          <a:p>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15</a:t>
            </a:fld>
            <a:endParaRPr lang="fi-FI"/>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8460432" cy="4968552"/>
          </a:xfrm>
        </p:spPr>
        <p:txBody>
          <a:bodyPr/>
          <a:lstStyle/>
          <a:p>
            <a:r>
              <a:rPr lang="fi-FI" b="1" dirty="0" smtClean="0">
                <a:solidFill>
                  <a:schemeClr val="accent1">
                    <a:lumMod val="75000"/>
                  </a:schemeClr>
                </a:solidFill>
              </a:rPr>
              <a:t>Projektin aikataulut</a:t>
            </a:r>
          </a:p>
          <a:p>
            <a:endParaRPr lang="fi-FI" dirty="0" smtClean="0"/>
          </a:p>
          <a:p>
            <a:r>
              <a:rPr lang="fi-FI" b="1" dirty="0" smtClean="0"/>
              <a:t>Toimii karttana projektille</a:t>
            </a:r>
          </a:p>
          <a:p>
            <a:endParaRPr lang="fi-FI" b="1" dirty="0" smtClean="0">
              <a:solidFill>
                <a:schemeClr val="accent1">
                  <a:lumMod val="75000"/>
                </a:schemeClr>
              </a:solidFill>
            </a:endParaRPr>
          </a:p>
          <a:p>
            <a:r>
              <a:rPr lang="fi-FI" dirty="0" smtClean="0"/>
              <a:t>Tarvitaan jotta voidaan seurata projektin edistymistä ja tehdä tarvittaessa korjauksia</a:t>
            </a:r>
          </a:p>
          <a:p>
            <a:endParaRPr lang="fi-FI" dirty="0" smtClean="0"/>
          </a:p>
          <a:p>
            <a:r>
              <a:rPr lang="fi-FI" dirty="0" smtClean="0"/>
              <a:t>Projektisuunnitelman </a:t>
            </a:r>
            <a:r>
              <a:rPr lang="fi-FI" b="1" dirty="0" smtClean="0"/>
              <a:t>keskeisin</a:t>
            </a:r>
            <a:r>
              <a:rPr lang="fi-FI" dirty="0" smtClean="0"/>
              <a:t> osuus on </a:t>
            </a:r>
            <a:r>
              <a:rPr lang="fi-FI" dirty="0" smtClean="0">
                <a:hlinkClick r:id="rId2"/>
              </a:rPr>
              <a:t>aikataulu</a:t>
            </a:r>
            <a:r>
              <a:rPr lang="fi-FI" dirty="0" smtClean="0"/>
              <a:t>, jonka perusteella projektin kulkua voidaan ennakoida ja etenemistä seurata. Aikataulutuksen ja suunnittelun tukena voidaan käyttää erilaisia apuvälineitä, esimerkiksi </a:t>
            </a:r>
            <a:r>
              <a:rPr lang="fi-FI" b="1" dirty="0" smtClean="0"/>
              <a:t>tehtävälistaa ( </a:t>
            </a:r>
            <a:r>
              <a:rPr lang="fi-FI" b="1" dirty="0" err="1" smtClean="0"/>
              <a:t>taskilista</a:t>
            </a:r>
            <a:r>
              <a:rPr lang="fi-FI" b="1" dirty="0" smtClean="0"/>
              <a:t>) </a:t>
            </a:r>
            <a:r>
              <a:rPr lang="fi-FI" dirty="0" smtClean="0"/>
              <a:t>, </a:t>
            </a:r>
            <a:r>
              <a:rPr lang="fi-FI" b="1" dirty="0" smtClean="0"/>
              <a:t>tuntisuunnitelmaa</a:t>
            </a:r>
            <a:r>
              <a:rPr lang="fi-FI" dirty="0" smtClean="0"/>
              <a:t>, taulukkolaskentaohjelmalla tehtyä aikataulua, projektiohjelmistoja tai omaa kalenteria.</a:t>
            </a:r>
          </a:p>
          <a:p>
            <a:endParaRPr lang="fi-FI" dirty="0" smtClean="0"/>
          </a:p>
          <a:p>
            <a:r>
              <a:rPr lang="fi-FI" dirty="0" smtClean="0"/>
              <a:t>Aikataulu on koko projektin A ja O &gt; kustannukset, tuotteen valmistumisaika, sanktiot myöhästymisestä, projektin peruuntuminen myöhästymisestä johtuen</a:t>
            </a:r>
          </a:p>
          <a:p>
            <a:endParaRPr lang="fi-FI" dirty="0" smtClean="0"/>
          </a:p>
          <a:p>
            <a:endParaRPr lang="fi-FI"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16</a:t>
            </a:fld>
            <a:endParaRPr lang="fi-FI"/>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b="1" dirty="0" smtClean="0">
                <a:solidFill>
                  <a:schemeClr val="accent1">
                    <a:lumMod val="75000"/>
                  </a:schemeClr>
                </a:solidFill>
              </a:rPr>
              <a:t>Projektin aikataulut</a:t>
            </a:r>
          </a:p>
          <a:p>
            <a:endParaRPr lang="fi-FI" b="1" dirty="0" smtClean="0">
              <a:solidFill>
                <a:schemeClr val="accent1">
                  <a:lumMod val="75000"/>
                </a:schemeClr>
              </a:solidFill>
            </a:endParaRPr>
          </a:p>
          <a:p>
            <a:r>
              <a:rPr lang="fi-FI" b="1" dirty="0" err="1" smtClean="0">
                <a:solidFill>
                  <a:schemeClr val="accent1">
                    <a:lumMod val="75000"/>
                  </a:schemeClr>
                </a:solidFill>
              </a:rPr>
              <a:t>Gant</a:t>
            </a:r>
            <a:r>
              <a:rPr lang="fi-FI" b="1" dirty="0" smtClean="0">
                <a:solidFill>
                  <a:schemeClr val="accent1">
                    <a:lumMod val="75000"/>
                  </a:schemeClr>
                </a:solidFill>
              </a:rPr>
              <a:t> kaavio</a:t>
            </a:r>
            <a:endParaRPr lang="fi-FI" dirty="0" smtClean="0"/>
          </a:p>
          <a:p>
            <a:r>
              <a:rPr lang="fi-FI" dirty="0" smtClean="0"/>
              <a:t> </a:t>
            </a:r>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17</a:t>
            </a:fld>
            <a:endParaRPr lang="fi-FI"/>
          </a:p>
        </p:txBody>
      </p:sp>
      <p:pic>
        <p:nvPicPr>
          <p:cNvPr id="1027" name="Picture 3"/>
          <p:cNvPicPr>
            <a:picLocks noChangeAspect="1" noChangeArrowheads="1"/>
          </p:cNvPicPr>
          <p:nvPr/>
        </p:nvPicPr>
        <p:blipFill>
          <a:blip r:embed="rId2" cstate="print"/>
          <a:srcRect/>
          <a:stretch>
            <a:fillRect/>
          </a:stretch>
        </p:blipFill>
        <p:spPr bwMode="auto">
          <a:xfrm>
            <a:off x="4067944" y="1340768"/>
            <a:ext cx="3528392" cy="52883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b="1" dirty="0" smtClean="0">
                <a:solidFill>
                  <a:schemeClr val="accent1">
                    <a:lumMod val="75000"/>
                  </a:schemeClr>
                </a:solidFill>
              </a:rPr>
              <a:t>Projektin aikataulut  - </a:t>
            </a:r>
            <a:r>
              <a:rPr lang="fi-FI" b="1" dirty="0" err="1" smtClean="0">
                <a:solidFill>
                  <a:schemeClr val="accent1">
                    <a:lumMod val="75000"/>
                  </a:schemeClr>
                </a:solidFill>
              </a:rPr>
              <a:t>Gantt</a:t>
            </a:r>
            <a:r>
              <a:rPr lang="fi-FI" b="1" dirty="0" smtClean="0">
                <a:solidFill>
                  <a:schemeClr val="accent1">
                    <a:lumMod val="75000"/>
                  </a:schemeClr>
                </a:solidFill>
              </a:rPr>
              <a:t> kaavio</a:t>
            </a:r>
          </a:p>
          <a:p>
            <a:endParaRPr lang="fi-FI" dirty="0" smtClean="0"/>
          </a:p>
          <a:p>
            <a:r>
              <a:rPr lang="fi-FI" dirty="0" smtClean="0"/>
              <a:t>Käyttö</a:t>
            </a:r>
          </a:p>
          <a:p>
            <a:r>
              <a:rPr lang="fi-FI" dirty="0" smtClean="0"/>
              <a:t>	</a:t>
            </a:r>
            <a:r>
              <a:rPr lang="fi-FI" dirty="0" err="1" smtClean="0"/>
              <a:t>Gantt-kaaviossa</a:t>
            </a:r>
            <a:r>
              <a:rPr lang="fi-FI" dirty="0" smtClean="0"/>
              <a:t> ylimmäksi vaakatasoon sijoitetaan aikajana. Työvaiheet sijoitetaan allekkain kaavion vasempaan laitaan. Kutakin työvaihetta kuvaava palkki sijoitetaan työtehtävän riville aikajanan siihen kohtaan, jolloin työ on määrä aloittaa. Palkin suuruus kuvaa vaiheen vaatimaa työmäärää aikajanan aikayksiköissä mitattuna. Palkki päättyy aikajanalla kohtaan, jolloin työvaiheen on määrä olla valmis. Kaavioon sijoitettujen palkkien avulla on helppo hahmottaa työvaiheiden toteutusjärjestys</a:t>
            </a:r>
            <a:r>
              <a:rPr lang="fi-FI" dirty="0" smtClean="0">
                <a:solidFill>
                  <a:srgbClr val="FF0000"/>
                </a:solidFill>
              </a:rPr>
              <a:t>: jokin vaihe saattaa kestää koko projektille varatun ajan</a:t>
            </a:r>
            <a:r>
              <a:rPr lang="fi-FI" dirty="0" smtClean="0"/>
              <a:t>, toista taas ei voida aloittaa ennen kuin jokin toinen työvaihe on valmis. Palkkien värityksellä voidaan seurata työvaiheen etenemistä. Kaaviossa on yleensä jonkinlainen kursori kyseisen päivän kohdalla, ja tähän vertaamalla nähdään helposti onko työvaihe aikataulussa, vai kenties siitä jäljessä.</a:t>
            </a:r>
          </a:p>
          <a:p>
            <a:r>
              <a:rPr lang="fi-FI" dirty="0" smtClean="0"/>
              <a:t> </a:t>
            </a:r>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18</a:t>
            </a:fld>
            <a:endParaRPr lang="fi-FI"/>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b="1" dirty="0" smtClean="0">
                <a:solidFill>
                  <a:schemeClr val="accent1">
                    <a:lumMod val="75000"/>
                  </a:schemeClr>
                </a:solidFill>
              </a:rPr>
              <a:t>Projektin aikataulut  - tarkistuspisteet/ </a:t>
            </a:r>
            <a:r>
              <a:rPr lang="fi-FI" b="1" dirty="0" err="1" smtClean="0">
                <a:solidFill>
                  <a:schemeClr val="accent1">
                    <a:lumMod val="75000"/>
                  </a:schemeClr>
                </a:solidFill>
              </a:rPr>
              <a:t>milestonet</a:t>
            </a:r>
            <a:endParaRPr lang="fi-FI" b="1" dirty="0" smtClean="0">
              <a:solidFill>
                <a:schemeClr val="accent1">
                  <a:lumMod val="75000"/>
                </a:schemeClr>
              </a:solidFill>
            </a:endParaRPr>
          </a:p>
          <a:p>
            <a:endParaRPr lang="fi-FI" b="1" dirty="0" smtClean="0">
              <a:solidFill>
                <a:schemeClr val="accent1">
                  <a:lumMod val="75000"/>
                </a:schemeClr>
              </a:solidFill>
            </a:endParaRPr>
          </a:p>
          <a:p>
            <a:r>
              <a:rPr lang="fi-FI" dirty="0" smtClean="0"/>
              <a:t>	</a:t>
            </a:r>
          </a:p>
          <a:p>
            <a:r>
              <a:rPr lang="fi-FI" dirty="0" smtClean="0"/>
              <a:t> </a:t>
            </a:r>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19</a:t>
            </a:fld>
            <a:endParaRPr lang="fi-FI"/>
          </a:p>
        </p:txBody>
      </p:sp>
      <p:sp>
        <p:nvSpPr>
          <p:cNvPr id="9" name="Rectangle 8"/>
          <p:cNvSpPr/>
          <p:nvPr/>
        </p:nvSpPr>
        <p:spPr>
          <a:xfrm>
            <a:off x="899592" y="2348880"/>
            <a:ext cx="7560840" cy="2862322"/>
          </a:xfrm>
          <a:prstGeom prst="rect">
            <a:avLst/>
          </a:prstGeom>
        </p:spPr>
        <p:txBody>
          <a:bodyPr wrap="square">
            <a:spAutoFit/>
          </a:bodyPr>
          <a:lstStyle/>
          <a:p>
            <a:r>
              <a:rPr lang="fi-FI" dirty="0" smtClean="0"/>
              <a:t>Projektisuunnitelmassa täytyy olla selkeästi asetettuja tarkistuspisteitä (</a:t>
            </a:r>
            <a:r>
              <a:rPr lang="fi-FI" b="1" dirty="0" err="1" smtClean="0"/>
              <a:t>milestones</a:t>
            </a:r>
            <a:r>
              <a:rPr lang="fi-FI" b="1" dirty="0" smtClean="0"/>
              <a:t>, MS</a:t>
            </a:r>
            <a:r>
              <a:rPr lang="fi-FI" dirty="0" smtClean="0"/>
              <a:t>) ja päätöksentekopisteitä (</a:t>
            </a:r>
            <a:r>
              <a:rPr lang="fi-FI" b="1" dirty="0" err="1" smtClean="0"/>
              <a:t>decision</a:t>
            </a:r>
            <a:r>
              <a:rPr lang="fi-FI" b="1" dirty="0" smtClean="0"/>
              <a:t> </a:t>
            </a:r>
            <a:r>
              <a:rPr lang="fi-FI" b="1" dirty="0" err="1" smtClean="0"/>
              <a:t>points</a:t>
            </a:r>
            <a:r>
              <a:rPr lang="fi-FI" b="1" dirty="0" smtClean="0"/>
              <a:t>, DP</a:t>
            </a:r>
            <a:r>
              <a:rPr lang="fi-FI" dirty="0" smtClean="0"/>
              <a:t>). Tarkistuspisteet liittyvät lopputuotosten välivaiheiden valmistumiseen, joten ovat projektin aikana tapahtuvia päätöksiä tai hyväksymistapahtumia. </a:t>
            </a:r>
            <a:r>
              <a:rPr lang="fi-FI" b="1" dirty="0" smtClean="0"/>
              <a:t>Jokainen projektin elinkaaren vaihe puolestaan alkaa ja loppuu päätöksentekopisteessä</a:t>
            </a:r>
            <a:r>
              <a:rPr lang="fi-FI" dirty="0" smtClean="0"/>
              <a:t>. Jokaisessa päätöksentekopisteessä projektin tilanne </a:t>
            </a:r>
            <a:r>
              <a:rPr lang="fi-FI" b="1" dirty="0" smtClean="0"/>
              <a:t>arvioidaan ja tehdään päätös</a:t>
            </a:r>
            <a:r>
              <a:rPr lang="fi-FI" dirty="0" smtClean="0"/>
              <a:t>, saako projekti luvan </a:t>
            </a:r>
            <a:r>
              <a:rPr lang="fi-FI" b="1" dirty="0" smtClean="0"/>
              <a:t>edetä</a:t>
            </a:r>
            <a:r>
              <a:rPr lang="fi-FI" dirty="0" smtClean="0"/>
              <a:t> seuraavaan vaiheeseen. Projektissa ei pitäisi tuottaa mitään sellaisia dokumentteja tai välituloksia, joita ei työskentelyn myöhemmissä vaiheissa hyödynnetä. </a:t>
            </a:r>
            <a:endParaRPr lang="fi-FI"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sz="2000" b="1" dirty="0" smtClean="0">
                <a:solidFill>
                  <a:schemeClr val="accent1">
                    <a:lumMod val="75000"/>
                  </a:schemeClr>
                </a:solidFill>
              </a:rPr>
              <a:t>Projektin suunnittelu</a:t>
            </a:r>
          </a:p>
          <a:p>
            <a:endParaRPr lang="fi-FI" sz="2000" b="1" dirty="0" smtClean="0">
              <a:solidFill>
                <a:schemeClr val="accent1">
                  <a:lumMod val="75000"/>
                </a:schemeClr>
              </a:solidFill>
            </a:endParaRPr>
          </a:p>
          <a:p>
            <a:r>
              <a:rPr lang="fi-FI" dirty="0" smtClean="0"/>
              <a:t>Projektin suunnittelun tavoite </a:t>
            </a:r>
            <a:br>
              <a:rPr lang="fi-FI" dirty="0" smtClean="0"/>
            </a:br>
            <a:r>
              <a:rPr lang="fi-FI" dirty="0" smtClean="0"/>
              <a:t>Projektin onnistuneen toteuttamisen perustana on projektin </a:t>
            </a:r>
            <a:r>
              <a:rPr lang="fi-FI" b="1" dirty="0" smtClean="0"/>
              <a:t>ennakkosuunnittelu</a:t>
            </a:r>
            <a:r>
              <a:rPr lang="fi-FI" dirty="0" smtClean="0"/>
              <a:t>. Projektin suunnittelulla määritellään projektin vaiheet, suoritettavat tehtävät ja tarvittavat resurssit. Suunnittelu myös ennalta ehkäisee ongelmia ja auttaa kohdistamaan huomion </a:t>
            </a:r>
            <a:r>
              <a:rPr lang="fi-FI" b="1" dirty="0" smtClean="0"/>
              <a:t>kriittisiin</a:t>
            </a:r>
            <a:r>
              <a:rPr lang="fi-FI" dirty="0" smtClean="0"/>
              <a:t> kohtiin. </a:t>
            </a:r>
          </a:p>
          <a:p>
            <a:endParaRPr lang="fi-FI" dirty="0" smtClean="0"/>
          </a:p>
          <a:p>
            <a:r>
              <a:rPr lang="fi-FI" dirty="0" smtClean="0"/>
              <a:t>Projektin suunnittelun tuloksena syntyvä </a:t>
            </a:r>
            <a:r>
              <a:rPr lang="fi-FI" b="1" i="1" dirty="0" smtClean="0"/>
              <a:t>projektisuunnitelma</a:t>
            </a:r>
            <a:r>
              <a:rPr lang="fi-FI" i="1" dirty="0" smtClean="0"/>
              <a:t> </a:t>
            </a:r>
            <a:r>
              <a:rPr lang="fi-FI" dirty="0" smtClean="0"/>
              <a:t>kertoo, miten projektille asetetut tavoitteet on tarkoitus </a:t>
            </a:r>
            <a:r>
              <a:rPr lang="fi-FI" b="1" dirty="0" smtClean="0"/>
              <a:t>saavuttaa</a:t>
            </a:r>
            <a:r>
              <a:rPr lang="fi-FI" dirty="0" smtClean="0"/>
              <a:t>. Projektisuunnitelmasta selviää mitä tehdään, </a:t>
            </a:r>
            <a:r>
              <a:rPr lang="fi-FI" b="1" dirty="0" smtClean="0"/>
              <a:t>kuka</a:t>
            </a:r>
            <a:r>
              <a:rPr lang="fi-FI" dirty="0" smtClean="0"/>
              <a:t> tekee, </a:t>
            </a:r>
            <a:r>
              <a:rPr lang="fi-FI" b="1" dirty="0" smtClean="0"/>
              <a:t>milloin</a:t>
            </a:r>
            <a:r>
              <a:rPr lang="fi-FI" dirty="0" smtClean="0"/>
              <a:t> ja </a:t>
            </a:r>
            <a:r>
              <a:rPr lang="fi-FI" b="1" dirty="0" smtClean="0"/>
              <a:t>miten</a:t>
            </a:r>
            <a:r>
              <a:rPr lang="fi-FI" dirty="0" smtClean="0"/>
              <a:t> tehdään. Projektisuunnitelma pohjautuu aikaisempiin esitutkimuksiin ja työstä tehtyihin sopimuksiin. </a:t>
            </a:r>
          </a:p>
        </p:txBody>
      </p:sp>
      <p:sp>
        <p:nvSpPr>
          <p:cNvPr id="5" name="Slide Number Placeholder 4"/>
          <p:cNvSpPr>
            <a:spLocks noGrp="1"/>
          </p:cNvSpPr>
          <p:nvPr>
            <p:ph type="sldNum" sz="quarter" idx="12"/>
          </p:nvPr>
        </p:nvSpPr>
        <p:spPr/>
        <p:txBody>
          <a:bodyPr/>
          <a:lstStyle/>
          <a:p>
            <a:fld id="{92DCDBC4-5835-4440-9914-B1C7D766B2BD}" type="slidenum">
              <a:rPr lang="fi-FI" smtClean="0"/>
              <a:pPr/>
              <a:t>2</a:t>
            </a:fld>
            <a:endParaRPr lang="fi-FI"/>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b="1" dirty="0" smtClean="0">
                <a:solidFill>
                  <a:schemeClr val="accent1">
                    <a:lumMod val="75000"/>
                  </a:schemeClr>
                </a:solidFill>
              </a:rPr>
              <a:t>Projektin aikataulut  - tarkistuspisteet/ </a:t>
            </a:r>
            <a:r>
              <a:rPr lang="fi-FI" b="1" dirty="0" err="1" smtClean="0">
                <a:solidFill>
                  <a:schemeClr val="accent1">
                    <a:lumMod val="75000"/>
                  </a:schemeClr>
                </a:solidFill>
              </a:rPr>
              <a:t>milestonet</a:t>
            </a:r>
            <a:endParaRPr lang="fi-FI" b="1" dirty="0" smtClean="0">
              <a:solidFill>
                <a:schemeClr val="accent1">
                  <a:lumMod val="75000"/>
                </a:schemeClr>
              </a:solidFill>
            </a:endParaRPr>
          </a:p>
          <a:p>
            <a:endParaRPr lang="fi-FI" b="1" dirty="0" smtClean="0">
              <a:solidFill>
                <a:schemeClr val="accent1">
                  <a:lumMod val="75000"/>
                </a:schemeClr>
              </a:solidFill>
            </a:endParaRPr>
          </a:p>
          <a:p>
            <a:r>
              <a:rPr lang="fi-FI" dirty="0" smtClean="0"/>
              <a:t>	</a:t>
            </a:r>
          </a:p>
          <a:p>
            <a:r>
              <a:rPr lang="fi-FI" dirty="0" smtClean="0"/>
              <a:t> </a:t>
            </a:r>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20</a:t>
            </a:fld>
            <a:endParaRPr lang="fi-FI"/>
          </a:p>
        </p:txBody>
      </p:sp>
      <p:sp>
        <p:nvSpPr>
          <p:cNvPr id="9" name="Rectangle 8"/>
          <p:cNvSpPr/>
          <p:nvPr/>
        </p:nvSpPr>
        <p:spPr>
          <a:xfrm>
            <a:off x="899592" y="2348880"/>
            <a:ext cx="7560840" cy="3416320"/>
          </a:xfrm>
          <a:prstGeom prst="rect">
            <a:avLst/>
          </a:prstGeom>
        </p:spPr>
        <p:txBody>
          <a:bodyPr wrap="square">
            <a:spAutoFit/>
          </a:bodyPr>
          <a:lstStyle/>
          <a:p>
            <a:r>
              <a:rPr lang="fi-FI" dirty="0" smtClean="0"/>
              <a:t>Projektisuunnitelmaa pitää myös </a:t>
            </a:r>
            <a:r>
              <a:rPr lang="fi-FI" b="1" dirty="0" smtClean="0"/>
              <a:t>päivittää</a:t>
            </a:r>
            <a:r>
              <a:rPr lang="fi-FI" dirty="0" smtClean="0"/>
              <a:t>, sillä yksityiskohtaisten suunnitelmien laatiminen koko projektin elinkaaren ajaksi on hukkaan heitettyä aikaa. Projektisuunnitelman ensimmäiseen versioon on syytä jo etukäteen kirjata </a:t>
            </a:r>
            <a:r>
              <a:rPr lang="fi-FI" b="1" dirty="0" smtClean="0"/>
              <a:t>ne ajankohdat</a:t>
            </a:r>
            <a:r>
              <a:rPr lang="fi-FI" dirty="0" smtClean="0"/>
              <a:t>, jolloin projektisuunnitelman </a:t>
            </a:r>
            <a:r>
              <a:rPr lang="fi-FI" b="1" dirty="0" smtClean="0"/>
              <a:t>ajantasaisuus</a:t>
            </a:r>
            <a:r>
              <a:rPr lang="fi-FI" dirty="0" smtClean="0"/>
              <a:t> ainakin </a:t>
            </a:r>
            <a:r>
              <a:rPr lang="fi-FI" b="1" dirty="0" smtClean="0"/>
              <a:t>on tarkistettava</a:t>
            </a:r>
            <a:r>
              <a:rPr lang="fi-FI" dirty="0" smtClean="0"/>
              <a:t>. Yksityiskohtainen suunnittelu edellyttää että edellisen työvaiheen tulokset ovat pääosin käytettävissä [</a:t>
            </a:r>
            <a:r>
              <a:rPr lang="fi-FI" dirty="0" smtClean="0">
                <a:hlinkClick r:id="rId2"/>
              </a:rPr>
              <a:t>Ruu07</a:t>
            </a:r>
            <a:r>
              <a:rPr lang="fi-FI" dirty="0" smtClean="0"/>
              <a:t>]. Juuri tämän takia osa ohjelmistokehittäjistä pitää </a:t>
            </a:r>
            <a:r>
              <a:rPr lang="fi-FI" dirty="0" err="1" smtClean="0">
                <a:hlinkClick r:id="rId3"/>
              </a:rPr>
              <a:t>Scrumia</a:t>
            </a:r>
            <a:r>
              <a:rPr lang="fi-FI" dirty="0" smtClean="0"/>
              <a:t> perinteistä projektihallintaa parempana ohjelmistoprojekteissa.</a:t>
            </a:r>
          </a:p>
          <a:p>
            <a:endParaRPr lang="fi-FI" dirty="0" smtClean="0"/>
          </a:p>
          <a:p>
            <a:r>
              <a:rPr lang="fi-FI" dirty="0" err="1" smtClean="0"/>
              <a:t>Milestonen</a:t>
            </a:r>
            <a:r>
              <a:rPr lang="fi-FI" dirty="0" smtClean="0"/>
              <a:t> saavuttaminen päätetään yleensä katselmoinnilla jonka </a:t>
            </a:r>
            <a:r>
              <a:rPr lang="fi-FI" dirty="0" err="1" smtClean="0"/>
              <a:t>pp</a:t>
            </a:r>
            <a:r>
              <a:rPr lang="fi-FI" dirty="0" smtClean="0"/>
              <a:t>. Kutsuu kokoon kun projekti on kyseinen tilan saavuttanut </a:t>
            </a:r>
            <a:r>
              <a:rPr lang="fi-FI" dirty="0" err="1" smtClean="0"/>
              <a:t>pp:n</a:t>
            </a:r>
            <a:r>
              <a:rPr lang="fi-FI" dirty="0" smtClean="0"/>
              <a:t> mielestä.</a:t>
            </a:r>
          </a:p>
          <a:p>
            <a:r>
              <a:rPr lang="fi-FI" dirty="0" smtClean="0"/>
              <a:t>Katselmoinnin tulos ei kuitenkaan ole automaattisesti hyväksytty.</a:t>
            </a:r>
            <a:endParaRPr lang="fi-FI"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b="1" dirty="0" smtClean="0">
                <a:solidFill>
                  <a:schemeClr val="accent1">
                    <a:lumMod val="75000"/>
                  </a:schemeClr>
                </a:solidFill>
              </a:rPr>
              <a:t>Projektin aikataulut  - tarkistuspisteet/ </a:t>
            </a:r>
            <a:r>
              <a:rPr lang="fi-FI" b="1" dirty="0" err="1" smtClean="0">
                <a:solidFill>
                  <a:schemeClr val="accent1">
                    <a:lumMod val="75000"/>
                  </a:schemeClr>
                </a:solidFill>
              </a:rPr>
              <a:t>milestonet</a:t>
            </a:r>
            <a:endParaRPr lang="fi-FI" b="1" dirty="0" smtClean="0">
              <a:solidFill>
                <a:schemeClr val="accent1">
                  <a:lumMod val="75000"/>
                </a:schemeClr>
              </a:solidFill>
            </a:endParaRPr>
          </a:p>
          <a:p>
            <a:endParaRPr lang="fi-FI" b="1" dirty="0" smtClean="0">
              <a:solidFill>
                <a:schemeClr val="accent1">
                  <a:lumMod val="75000"/>
                </a:schemeClr>
              </a:solidFill>
            </a:endParaRPr>
          </a:p>
          <a:p>
            <a:r>
              <a:rPr lang="fi-FI" dirty="0" smtClean="0"/>
              <a:t>	</a:t>
            </a:r>
          </a:p>
          <a:p>
            <a:r>
              <a:rPr lang="fi-FI" dirty="0" smtClean="0"/>
              <a:t> </a:t>
            </a:r>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21</a:t>
            </a:fld>
            <a:endParaRPr lang="fi-FI"/>
          </a:p>
        </p:txBody>
      </p:sp>
      <p:pic>
        <p:nvPicPr>
          <p:cNvPr id="57348" name="Picture 4" descr="http://awaseconfigurations.files.wordpress.com/2011/10/milestones1.jpg"/>
          <p:cNvPicPr>
            <a:picLocks noChangeAspect="1" noChangeArrowheads="1"/>
          </p:cNvPicPr>
          <p:nvPr/>
        </p:nvPicPr>
        <p:blipFill>
          <a:blip r:embed="rId2" cstate="print"/>
          <a:srcRect/>
          <a:stretch>
            <a:fillRect/>
          </a:stretch>
        </p:blipFill>
        <p:spPr bwMode="auto">
          <a:xfrm>
            <a:off x="0" y="1772816"/>
            <a:ext cx="9133830" cy="2808312"/>
          </a:xfrm>
          <a:prstGeom prst="rect">
            <a:avLst/>
          </a:prstGeom>
          <a:noFill/>
        </p:spPr>
      </p:pic>
      <p:pic>
        <p:nvPicPr>
          <p:cNvPr id="57350" name="Picture 6" descr="http://www.soberit.hut.fi/T-76.115/04-05/palautukset/groups/Alpha-Team/pp/iteraatio.gif"/>
          <p:cNvPicPr>
            <a:picLocks noChangeAspect="1" noChangeArrowheads="1"/>
          </p:cNvPicPr>
          <p:nvPr/>
        </p:nvPicPr>
        <p:blipFill>
          <a:blip r:embed="rId3" cstate="print"/>
          <a:srcRect/>
          <a:stretch>
            <a:fillRect/>
          </a:stretch>
        </p:blipFill>
        <p:spPr bwMode="auto">
          <a:xfrm>
            <a:off x="2555776" y="5085184"/>
            <a:ext cx="3981450" cy="151447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8280920" cy="4968552"/>
          </a:xfrm>
        </p:spPr>
        <p:txBody>
          <a:bodyPr/>
          <a:lstStyle/>
          <a:p>
            <a:r>
              <a:rPr lang="fi-FI" b="1" dirty="0" smtClean="0">
                <a:solidFill>
                  <a:schemeClr val="accent1">
                    <a:lumMod val="75000"/>
                  </a:schemeClr>
                </a:solidFill>
              </a:rPr>
              <a:t>Projektin aikataulut  - tarkistuspisteet/ </a:t>
            </a:r>
            <a:r>
              <a:rPr lang="fi-FI" b="1" dirty="0" err="1" smtClean="0">
                <a:solidFill>
                  <a:schemeClr val="accent1">
                    <a:lumMod val="75000"/>
                  </a:schemeClr>
                </a:solidFill>
              </a:rPr>
              <a:t>milestonet</a:t>
            </a:r>
            <a:endParaRPr lang="fi-FI" b="1" dirty="0" smtClean="0">
              <a:solidFill>
                <a:schemeClr val="accent1">
                  <a:lumMod val="75000"/>
                </a:schemeClr>
              </a:solidFill>
            </a:endParaRPr>
          </a:p>
          <a:p>
            <a:endParaRPr lang="fi-FI" b="1" dirty="0" smtClean="0">
              <a:solidFill>
                <a:schemeClr val="accent1">
                  <a:lumMod val="75000"/>
                </a:schemeClr>
              </a:solidFill>
            </a:endParaRPr>
          </a:p>
          <a:p>
            <a:r>
              <a:rPr lang="fi-FI" dirty="0" smtClean="0"/>
              <a:t>	</a:t>
            </a:r>
          </a:p>
          <a:p>
            <a:r>
              <a:rPr lang="fi-FI" dirty="0" smtClean="0"/>
              <a:t> </a:t>
            </a:r>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22</a:t>
            </a:fld>
            <a:endParaRPr lang="fi-FI"/>
          </a:p>
        </p:txBody>
      </p:sp>
      <p:graphicFrame>
        <p:nvGraphicFramePr>
          <p:cNvPr id="8" name="Table 7"/>
          <p:cNvGraphicFramePr>
            <a:graphicFrameLocks noGrp="1"/>
          </p:cNvGraphicFramePr>
          <p:nvPr/>
        </p:nvGraphicFramePr>
        <p:xfrm>
          <a:off x="755576" y="2492896"/>
          <a:ext cx="7776864" cy="2966720"/>
        </p:xfrm>
        <a:graphic>
          <a:graphicData uri="http://schemas.openxmlformats.org/drawingml/2006/table">
            <a:tbl>
              <a:tblPr firstRow="1" bandRow="1">
                <a:tableStyleId>{5C22544A-7EE6-4342-B048-85BDC9FD1C3A}</a:tableStyleId>
              </a:tblPr>
              <a:tblGrid>
                <a:gridCol w="1944216"/>
                <a:gridCol w="5832648"/>
              </a:tblGrid>
              <a:tr h="370840">
                <a:tc>
                  <a:txBody>
                    <a:bodyPr/>
                    <a:lstStyle/>
                    <a:p>
                      <a:endParaRPr lang="fi-FI" dirty="0"/>
                    </a:p>
                  </a:txBody>
                  <a:tcPr/>
                </a:tc>
                <a:tc>
                  <a:txBody>
                    <a:bodyPr/>
                    <a:lstStyle/>
                    <a:p>
                      <a:endParaRPr lang="fi-FI"/>
                    </a:p>
                  </a:txBody>
                  <a:tcPr/>
                </a:tc>
              </a:tr>
              <a:tr h="370840">
                <a:tc>
                  <a:txBody>
                    <a:bodyPr/>
                    <a:lstStyle/>
                    <a:p>
                      <a:r>
                        <a:rPr lang="fi-FI" sz="1200" dirty="0" smtClean="0"/>
                        <a:t>Vaatimukset</a:t>
                      </a:r>
                      <a:endParaRPr lang="fi-FI" sz="1200" dirty="0"/>
                    </a:p>
                  </a:txBody>
                  <a:tcPr/>
                </a:tc>
                <a:tc>
                  <a:txBody>
                    <a:bodyPr/>
                    <a:lstStyle/>
                    <a:p>
                      <a:endParaRPr lang="fi-FI"/>
                    </a:p>
                  </a:txBody>
                  <a:tcPr/>
                </a:tc>
              </a:tr>
              <a:tr h="370840">
                <a:tc>
                  <a:txBody>
                    <a:bodyPr/>
                    <a:lstStyle/>
                    <a:p>
                      <a:r>
                        <a:rPr lang="fi-FI" sz="1200" dirty="0" smtClean="0"/>
                        <a:t>Suunnittelu</a:t>
                      </a:r>
                      <a:endParaRPr lang="fi-FI" sz="1200" dirty="0"/>
                    </a:p>
                  </a:txBody>
                  <a:tcPr/>
                </a:tc>
                <a:tc>
                  <a:txBody>
                    <a:bodyPr/>
                    <a:lstStyle/>
                    <a:p>
                      <a:endParaRPr lang="fi-FI"/>
                    </a:p>
                  </a:txBody>
                  <a:tcPr/>
                </a:tc>
              </a:tr>
              <a:tr h="370840">
                <a:tc>
                  <a:txBody>
                    <a:bodyPr/>
                    <a:lstStyle/>
                    <a:p>
                      <a:r>
                        <a:rPr lang="fi-FI" sz="1200" dirty="0" smtClean="0"/>
                        <a:t>Implementointi</a:t>
                      </a:r>
                      <a:endParaRPr lang="fi-FI" sz="1200" dirty="0"/>
                    </a:p>
                  </a:txBody>
                  <a:tcPr/>
                </a:tc>
                <a:tc>
                  <a:txBody>
                    <a:bodyPr/>
                    <a:lstStyle/>
                    <a:p>
                      <a:endParaRPr lang="fi-FI"/>
                    </a:p>
                  </a:txBody>
                  <a:tcPr/>
                </a:tc>
              </a:tr>
              <a:tr h="370840">
                <a:tc>
                  <a:txBody>
                    <a:bodyPr/>
                    <a:lstStyle/>
                    <a:p>
                      <a:r>
                        <a:rPr lang="fi-FI" sz="1200" dirty="0" smtClean="0"/>
                        <a:t>Testaus</a:t>
                      </a:r>
                      <a:endParaRPr lang="fi-FI" sz="1200" dirty="0"/>
                    </a:p>
                  </a:txBody>
                  <a:tcPr/>
                </a:tc>
                <a:tc>
                  <a:txBody>
                    <a:bodyPr/>
                    <a:lstStyle/>
                    <a:p>
                      <a:endParaRPr lang="fi-FI" dirty="0"/>
                    </a:p>
                  </a:txBody>
                  <a:tcPr/>
                </a:tc>
              </a:tr>
              <a:tr h="370840">
                <a:tc>
                  <a:txBody>
                    <a:bodyPr/>
                    <a:lstStyle/>
                    <a:p>
                      <a:r>
                        <a:rPr lang="fi-FI" sz="1200" dirty="0" smtClean="0"/>
                        <a:t>Integrointi</a:t>
                      </a:r>
                      <a:endParaRPr lang="fi-FI" sz="1200" dirty="0"/>
                    </a:p>
                  </a:txBody>
                  <a:tcPr/>
                </a:tc>
                <a:tc>
                  <a:txBody>
                    <a:bodyPr/>
                    <a:lstStyle/>
                    <a:p>
                      <a:endParaRPr lang="fi-FI" dirty="0"/>
                    </a:p>
                  </a:txBody>
                  <a:tcPr/>
                </a:tc>
              </a:tr>
              <a:tr h="370840">
                <a:tc>
                  <a:txBody>
                    <a:bodyPr/>
                    <a:lstStyle/>
                    <a:p>
                      <a:r>
                        <a:rPr lang="fi-FI" sz="1200" dirty="0" smtClean="0"/>
                        <a:t>testaus</a:t>
                      </a:r>
                      <a:endParaRPr lang="fi-FI" sz="1200" dirty="0"/>
                    </a:p>
                  </a:txBody>
                  <a:tcPr/>
                </a:tc>
                <a:tc>
                  <a:txBody>
                    <a:bodyPr/>
                    <a:lstStyle/>
                    <a:p>
                      <a:endParaRPr lang="fi-FI"/>
                    </a:p>
                  </a:txBody>
                  <a:tcPr/>
                </a:tc>
              </a:tr>
              <a:tr h="370840">
                <a:tc>
                  <a:txBody>
                    <a:bodyPr/>
                    <a:lstStyle/>
                    <a:p>
                      <a:r>
                        <a:rPr lang="fi-FI" sz="1200" dirty="0" err="1" smtClean="0"/>
                        <a:t>Järjest</a:t>
                      </a:r>
                      <a:r>
                        <a:rPr lang="fi-FI" sz="1200" dirty="0" smtClean="0"/>
                        <a:t> </a:t>
                      </a:r>
                      <a:r>
                        <a:rPr lang="fi-FI" sz="1200" dirty="0" err="1" smtClean="0"/>
                        <a:t>test</a:t>
                      </a:r>
                      <a:endParaRPr lang="fi-FI" sz="1200" dirty="0"/>
                    </a:p>
                  </a:txBody>
                  <a:tcPr/>
                </a:tc>
                <a:tc>
                  <a:txBody>
                    <a:bodyPr/>
                    <a:lstStyle/>
                    <a:p>
                      <a:endParaRPr lang="fi-FI" dirty="0"/>
                    </a:p>
                  </a:txBody>
                  <a:tcPr/>
                </a:tc>
              </a:tr>
            </a:tbl>
          </a:graphicData>
        </a:graphic>
      </p:graphicFrame>
      <p:cxnSp>
        <p:nvCxnSpPr>
          <p:cNvPr id="10" name="Straight Connector 9"/>
          <p:cNvCxnSpPr/>
          <p:nvPr/>
        </p:nvCxnSpPr>
        <p:spPr>
          <a:xfrm>
            <a:off x="2915816" y="3068960"/>
            <a:ext cx="792088"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707904" y="3429000"/>
            <a:ext cx="1008112"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4008" y="3861048"/>
            <a:ext cx="1512168"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56176" y="4221088"/>
            <a:ext cx="576064"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40352" y="5301208"/>
            <a:ext cx="792088"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732240" y="4509120"/>
            <a:ext cx="576064"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308304" y="4869160"/>
            <a:ext cx="360040"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3563888" y="2924944"/>
            <a:ext cx="28803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4" name="Isosceles Triangle 23"/>
          <p:cNvSpPr/>
          <p:nvPr/>
        </p:nvSpPr>
        <p:spPr>
          <a:xfrm>
            <a:off x="4572000" y="3284984"/>
            <a:ext cx="28803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5" name="Isosceles Triangle 24"/>
          <p:cNvSpPr/>
          <p:nvPr/>
        </p:nvSpPr>
        <p:spPr>
          <a:xfrm>
            <a:off x="5940152" y="3645024"/>
            <a:ext cx="28803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6" name="Isosceles Triangle 25"/>
          <p:cNvSpPr/>
          <p:nvPr/>
        </p:nvSpPr>
        <p:spPr>
          <a:xfrm>
            <a:off x="6588224" y="4077072"/>
            <a:ext cx="28803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7" name="Isosceles Triangle 26"/>
          <p:cNvSpPr/>
          <p:nvPr/>
        </p:nvSpPr>
        <p:spPr>
          <a:xfrm>
            <a:off x="7164288" y="4365104"/>
            <a:ext cx="28803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8" name="Isosceles Triangle 27"/>
          <p:cNvSpPr/>
          <p:nvPr/>
        </p:nvSpPr>
        <p:spPr>
          <a:xfrm>
            <a:off x="7524328" y="4797152"/>
            <a:ext cx="28803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9" name="Isosceles Triangle 28"/>
          <p:cNvSpPr/>
          <p:nvPr/>
        </p:nvSpPr>
        <p:spPr>
          <a:xfrm>
            <a:off x="8388424" y="5157192"/>
            <a:ext cx="28803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31" name="Straight Connector 30"/>
          <p:cNvCxnSpPr/>
          <p:nvPr/>
        </p:nvCxnSpPr>
        <p:spPr>
          <a:xfrm>
            <a:off x="3707904" y="3573016"/>
            <a:ext cx="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008" y="4005064"/>
            <a:ext cx="0" cy="165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56176" y="4365104"/>
            <a:ext cx="0"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732240" y="4581128"/>
            <a:ext cx="0" cy="108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308304" y="501317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491880" y="5805264"/>
            <a:ext cx="453970" cy="369332"/>
          </a:xfrm>
          <a:prstGeom prst="rect">
            <a:avLst/>
          </a:prstGeom>
          <a:noFill/>
          <a:ln>
            <a:solidFill>
              <a:srgbClr val="7030A0"/>
            </a:solidFill>
          </a:ln>
        </p:spPr>
        <p:txBody>
          <a:bodyPr wrap="none" rtlCol="0">
            <a:spAutoFit/>
          </a:bodyPr>
          <a:lstStyle/>
          <a:p>
            <a:r>
              <a:rPr lang="fi-FI" dirty="0" smtClean="0"/>
              <a:t>T0</a:t>
            </a:r>
            <a:endParaRPr lang="fi-FI" dirty="0"/>
          </a:p>
        </p:txBody>
      </p:sp>
      <p:sp>
        <p:nvSpPr>
          <p:cNvPr id="44" name="TextBox 43"/>
          <p:cNvSpPr txBox="1"/>
          <p:nvPr/>
        </p:nvSpPr>
        <p:spPr>
          <a:xfrm>
            <a:off x="4427984" y="5805264"/>
            <a:ext cx="453970" cy="369332"/>
          </a:xfrm>
          <a:prstGeom prst="rect">
            <a:avLst/>
          </a:prstGeom>
          <a:noFill/>
          <a:ln>
            <a:solidFill>
              <a:srgbClr val="7030A0"/>
            </a:solidFill>
          </a:ln>
        </p:spPr>
        <p:txBody>
          <a:bodyPr wrap="none" rtlCol="0">
            <a:spAutoFit/>
          </a:bodyPr>
          <a:lstStyle/>
          <a:p>
            <a:r>
              <a:rPr lang="fi-FI" dirty="0" smtClean="0"/>
              <a:t>T1</a:t>
            </a:r>
            <a:endParaRPr lang="fi-FI" dirty="0"/>
          </a:p>
        </p:txBody>
      </p:sp>
      <p:sp>
        <p:nvSpPr>
          <p:cNvPr id="45" name="TextBox 44"/>
          <p:cNvSpPr txBox="1"/>
          <p:nvPr/>
        </p:nvSpPr>
        <p:spPr>
          <a:xfrm>
            <a:off x="5940152" y="5877272"/>
            <a:ext cx="453970" cy="369332"/>
          </a:xfrm>
          <a:prstGeom prst="rect">
            <a:avLst/>
          </a:prstGeom>
          <a:noFill/>
          <a:ln>
            <a:solidFill>
              <a:srgbClr val="7030A0"/>
            </a:solidFill>
          </a:ln>
        </p:spPr>
        <p:txBody>
          <a:bodyPr wrap="none" rtlCol="0">
            <a:spAutoFit/>
          </a:bodyPr>
          <a:lstStyle/>
          <a:p>
            <a:r>
              <a:rPr lang="fi-FI" dirty="0" smtClean="0"/>
              <a:t>T2</a:t>
            </a:r>
            <a:endParaRPr lang="fi-FI" dirty="0"/>
          </a:p>
        </p:txBody>
      </p:sp>
      <p:sp>
        <p:nvSpPr>
          <p:cNvPr id="46" name="TextBox 45"/>
          <p:cNvSpPr txBox="1"/>
          <p:nvPr/>
        </p:nvSpPr>
        <p:spPr>
          <a:xfrm>
            <a:off x="6516216" y="5877272"/>
            <a:ext cx="453970" cy="369332"/>
          </a:xfrm>
          <a:prstGeom prst="rect">
            <a:avLst/>
          </a:prstGeom>
          <a:noFill/>
          <a:ln>
            <a:solidFill>
              <a:srgbClr val="7030A0"/>
            </a:solidFill>
          </a:ln>
        </p:spPr>
        <p:txBody>
          <a:bodyPr wrap="none" rtlCol="0">
            <a:spAutoFit/>
          </a:bodyPr>
          <a:lstStyle/>
          <a:p>
            <a:r>
              <a:rPr lang="fi-FI" dirty="0" smtClean="0"/>
              <a:t>T3</a:t>
            </a:r>
            <a:endParaRPr lang="fi-FI" dirty="0"/>
          </a:p>
        </p:txBody>
      </p:sp>
      <p:sp>
        <p:nvSpPr>
          <p:cNvPr id="47" name="TextBox 46"/>
          <p:cNvSpPr txBox="1"/>
          <p:nvPr/>
        </p:nvSpPr>
        <p:spPr>
          <a:xfrm>
            <a:off x="7092280" y="5877272"/>
            <a:ext cx="453970" cy="369332"/>
          </a:xfrm>
          <a:prstGeom prst="rect">
            <a:avLst/>
          </a:prstGeom>
          <a:noFill/>
          <a:ln>
            <a:solidFill>
              <a:srgbClr val="7030A0"/>
            </a:solidFill>
          </a:ln>
        </p:spPr>
        <p:txBody>
          <a:bodyPr wrap="none" rtlCol="0">
            <a:spAutoFit/>
          </a:bodyPr>
          <a:lstStyle/>
          <a:p>
            <a:r>
              <a:rPr lang="fi-FI" dirty="0" smtClean="0"/>
              <a:t>T4</a:t>
            </a:r>
            <a:endParaRPr lang="fi-FI" dirty="0"/>
          </a:p>
        </p:txBody>
      </p:sp>
      <p:sp>
        <p:nvSpPr>
          <p:cNvPr id="48" name="TextBox 47"/>
          <p:cNvSpPr txBox="1"/>
          <p:nvPr/>
        </p:nvSpPr>
        <p:spPr>
          <a:xfrm>
            <a:off x="8316416" y="5877272"/>
            <a:ext cx="453970" cy="369332"/>
          </a:xfrm>
          <a:prstGeom prst="rect">
            <a:avLst/>
          </a:prstGeom>
          <a:noFill/>
          <a:ln>
            <a:solidFill>
              <a:srgbClr val="7030A0"/>
            </a:solidFill>
          </a:ln>
        </p:spPr>
        <p:txBody>
          <a:bodyPr wrap="none" rtlCol="0">
            <a:spAutoFit/>
          </a:bodyPr>
          <a:lstStyle/>
          <a:p>
            <a:r>
              <a:rPr lang="fi-FI" dirty="0" smtClean="0"/>
              <a:t>T6</a:t>
            </a:r>
            <a:endParaRPr lang="fi-FI" dirty="0"/>
          </a:p>
        </p:txBody>
      </p:sp>
      <p:sp>
        <p:nvSpPr>
          <p:cNvPr id="32" name="TextBox 31"/>
          <p:cNvSpPr txBox="1"/>
          <p:nvPr/>
        </p:nvSpPr>
        <p:spPr>
          <a:xfrm>
            <a:off x="7524328" y="5877272"/>
            <a:ext cx="453970" cy="369332"/>
          </a:xfrm>
          <a:prstGeom prst="rect">
            <a:avLst/>
          </a:prstGeom>
          <a:noFill/>
          <a:ln>
            <a:solidFill>
              <a:srgbClr val="7030A0"/>
            </a:solidFill>
          </a:ln>
        </p:spPr>
        <p:txBody>
          <a:bodyPr wrap="none" rtlCol="0">
            <a:spAutoFit/>
          </a:bodyPr>
          <a:lstStyle/>
          <a:p>
            <a:r>
              <a:rPr lang="fi-FI" dirty="0" smtClean="0"/>
              <a:t>T5</a:t>
            </a:r>
            <a:endParaRPr lang="fi-FI" dirty="0"/>
          </a:p>
        </p:txBody>
      </p:sp>
      <p:cxnSp>
        <p:nvCxnSpPr>
          <p:cNvPr id="33" name="Straight Connector 32"/>
          <p:cNvCxnSpPr/>
          <p:nvPr/>
        </p:nvCxnSpPr>
        <p:spPr>
          <a:xfrm>
            <a:off x="7740352" y="5157192"/>
            <a:ext cx="0" cy="64807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8280920" cy="4968552"/>
          </a:xfrm>
        </p:spPr>
        <p:txBody>
          <a:bodyPr/>
          <a:lstStyle/>
          <a:p>
            <a:r>
              <a:rPr lang="fi-FI" b="1" dirty="0" smtClean="0">
                <a:solidFill>
                  <a:schemeClr val="accent1">
                    <a:lumMod val="75000"/>
                  </a:schemeClr>
                </a:solidFill>
              </a:rPr>
              <a:t>Projektin aikataulut  - tarkistuspisteet/ </a:t>
            </a:r>
            <a:r>
              <a:rPr lang="fi-FI" b="1" dirty="0" err="1" smtClean="0">
                <a:solidFill>
                  <a:schemeClr val="accent1">
                    <a:lumMod val="75000"/>
                  </a:schemeClr>
                </a:solidFill>
              </a:rPr>
              <a:t>milestonet</a:t>
            </a:r>
            <a:endParaRPr lang="fi-FI" b="1" dirty="0" smtClean="0">
              <a:solidFill>
                <a:schemeClr val="accent1">
                  <a:lumMod val="75000"/>
                </a:schemeClr>
              </a:solidFill>
            </a:endParaRPr>
          </a:p>
          <a:p>
            <a:endParaRPr lang="fi-FI" b="1" dirty="0" smtClean="0">
              <a:solidFill>
                <a:schemeClr val="accent1">
                  <a:lumMod val="75000"/>
                </a:schemeClr>
              </a:solidFill>
            </a:endParaRPr>
          </a:p>
          <a:p>
            <a:r>
              <a:rPr lang="fi-FI" dirty="0" smtClean="0"/>
              <a:t>	</a:t>
            </a:r>
          </a:p>
          <a:p>
            <a:r>
              <a:rPr lang="fi-FI" dirty="0" smtClean="0"/>
              <a:t> </a:t>
            </a:r>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23</a:t>
            </a:fld>
            <a:endParaRPr lang="fi-FI"/>
          </a:p>
        </p:txBody>
      </p:sp>
      <p:pic>
        <p:nvPicPr>
          <p:cNvPr id="35" name="Picture 34" descr="Picture1.png"/>
          <p:cNvPicPr>
            <a:picLocks noChangeAspect="1"/>
          </p:cNvPicPr>
          <p:nvPr/>
        </p:nvPicPr>
        <p:blipFill>
          <a:blip r:embed="rId2" cstate="print"/>
          <a:stretch>
            <a:fillRect/>
          </a:stretch>
        </p:blipFill>
        <p:spPr>
          <a:xfrm>
            <a:off x="755576" y="1844824"/>
            <a:ext cx="4221333" cy="1992090"/>
          </a:xfrm>
          <a:prstGeom prst="rect">
            <a:avLst/>
          </a:prstGeom>
        </p:spPr>
      </p:pic>
      <p:sp>
        <p:nvSpPr>
          <p:cNvPr id="37" name="TextBox 36"/>
          <p:cNvSpPr txBox="1"/>
          <p:nvPr/>
        </p:nvSpPr>
        <p:spPr>
          <a:xfrm>
            <a:off x="5796136" y="1988840"/>
            <a:ext cx="845103" cy="2031325"/>
          </a:xfrm>
          <a:prstGeom prst="rect">
            <a:avLst/>
          </a:prstGeom>
          <a:noFill/>
        </p:spPr>
        <p:txBody>
          <a:bodyPr wrap="none" rtlCol="0">
            <a:spAutoFit/>
          </a:bodyPr>
          <a:lstStyle/>
          <a:p>
            <a:r>
              <a:rPr lang="fi-FI" dirty="0" smtClean="0"/>
              <a:t>T0 = ?</a:t>
            </a:r>
          </a:p>
          <a:p>
            <a:r>
              <a:rPr lang="fi-FI" dirty="0" smtClean="0"/>
              <a:t>T1 = ?</a:t>
            </a:r>
          </a:p>
          <a:p>
            <a:r>
              <a:rPr lang="fi-FI" dirty="0" smtClean="0"/>
              <a:t>T2 = ?</a:t>
            </a:r>
          </a:p>
          <a:p>
            <a:r>
              <a:rPr lang="fi-FI" dirty="0" smtClean="0"/>
              <a:t>T3 = ?</a:t>
            </a:r>
          </a:p>
          <a:p>
            <a:r>
              <a:rPr lang="fi-FI" dirty="0" smtClean="0"/>
              <a:t>T4 = ?</a:t>
            </a:r>
          </a:p>
          <a:p>
            <a:r>
              <a:rPr lang="fi-FI" dirty="0" smtClean="0"/>
              <a:t>T5 = ?</a:t>
            </a:r>
          </a:p>
          <a:p>
            <a:r>
              <a:rPr lang="fi-FI" dirty="0" smtClean="0"/>
              <a:t>T6 = ?</a:t>
            </a:r>
            <a:endParaRPr lang="fi-FI"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b="1" dirty="0" smtClean="0">
                <a:solidFill>
                  <a:schemeClr val="accent1">
                    <a:lumMod val="75000"/>
                  </a:schemeClr>
                </a:solidFill>
              </a:rPr>
              <a:t>Projektin aikataulut  - katselmoinnit</a:t>
            </a:r>
          </a:p>
          <a:p>
            <a:endParaRPr lang="fi-FI"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24</a:t>
            </a:fld>
            <a:endParaRPr lang="fi-FI"/>
          </a:p>
        </p:txBody>
      </p:sp>
      <p:sp>
        <p:nvSpPr>
          <p:cNvPr id="4" name="Rectangle 3"/>
          <p:cNvSpPr/>
          <p:nvPr/>
        </p:nvSpPr>
        <p:spPr>
          <a:xfrm>
            <a:off x="827584" y="1859340"/>
            <a:ext cx="6984776" cy="3970318"/>
          </a:xfrm>
          <a:prstGeom prst="rect">
            <a:avLst/>
          </a:prstGeom>
        </p:spPr>
        <p:txBody>
          <a:bodyPr wrap="square">
            <a:spAutoFit/>
          </a:bodyPr>
          <a:lstStyle/>
          <a:p>
            <a:r>
              <a:rPr lang="fi-FI" dirty="0"/>
              <a:t>Katselmointi on laadunvarmistusta.</a:t>
            </a:r>
          </a:p>
          <a:p>
            <a:endParaRPr lang="fi-FI" dirty="0"/>
          </a:p>
          <a:p>
            <a:r>
              <a:rPr lang="fi-FI" dirty="0"/>
              <a:t>–Todentaminen, että työ on tehty asianmukaisesti.</a:t>
            </a:r>
          </a:p>
          <a:p>
            <a:r>
              <a:rPr lang="fi-FI" dirty="0" smtClean="0"/>
              <a:t>	•</a:t>
            </a:r>
            <a:r>
              <a:rPr lang="fi-FI" dirty="0"/>
              <a:t>Katselmointi on osa prosesseja</a:t>
            </a:r>
            <a:r>
              <a:rPr lang="fi-FI" dirty="0" smtClean="0"/>
              <a:t>.</a:t>
            </a:r>
          </a:p>
          <a:p>
            <a:endParaRPr lang="fi-FI" dirty="0"/>
          </a:p>
          <a:p>
            <a:r>
              <a:rPr lang="fi-FI" dirty="0"/>
              <a:t>–Se tuottaa tietoa, jonka perusteella työ voidaan hyväksyä – dokumentti, projektin vaihe jne… Eteenpäin mennään vasta, kun edellinen vaihe on katselmointiin perustuen hyväksytty</a:t>
            </a:r>
            <a:r>
              <a:rPr lang="fi-FI" dirty="0" smtClean="0"/>
              <a:t>.</a:t>
            </a:r>
          </a:p>
          <a:p>
            <a:endParaRPr lang="fi-FI" dirty="0" smtClean="0"/>
          </a:p>
          <a:p>
            <a:r>
              <a:rPr lang="fi-FI" dirty="0" smtClean="0"/>
              <a:t>- Tiedojakotilaisuus</a:t>
            </a:r>
            <a:endParaRPr lang="fi-FI" dirty="0"/>
          </a:p>
          <a:p>
            <a:endParaRPr lang="fi-FI" dirty="0"/>
          </a:p>
          <a:p>
            <a:r>
              <a:rPr lang="fi-FI" dirty="0" smtClean="0"/>
              <a:t>- Virheiden </a:t>
            </a:r>
            <a:r>
              <a:rPr lang="fi-FI" dirty="0"/>
              <a:t>löytäminen katselmoinnin kohteena olevasta vaihetuotteesta.</a:t>
            </a:r>
          </a:p>
          <a:p>
            <a:endParaRPr lang="fi-FI"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b="1" dirty="0" smtClean="0">
                <a:solidFill>
                  <a:schemeClr val="accent1">
                    <a:lumMod val="75000"/>
                  </a:schemeClr>
                </a:solidFill>
              </a:rPr>
              <a:t>Projektin aikataulut  - katselmoinnit</a:t>
            </a:r>
          </a:p>
          <a:p>
            <a:r>
              <a:rPr lang="fi-FI" dirty="0" smtClean="0"/>
              <a:t>Katselmointikäytännön noudattamiselle voidaan löytää muitakin perusteluja kuin virheiden tehokas ja aikainen löytäminen. Katselmointien voidaan katsoa </a:t>
            </a:r>
            <a:r>
              <a:rPr lang="fi-FI" b="1" dirty="0" smtClean="0"/>
              <a:t>lisäävän projektin yhtenäisyyttä ja tiedonjakoa.</a:t>
            </a:r>
            <a:r>
              <a:rPr lang="fi-FI" dirty="0" smtClean="0"/>
              <a:t> Kaikki projektiryhmän jäsenet pystyvät helposti seuraamaan projektin edistymistä saaden samalla käsityksen tuotettujen dokumenttien ja ohjelmakoodin laadusta. Vaikka tekijä on viime kädessä vastuussa tekemästään tuotoksesta, niin katselmoinnissa kaikki katselmointiin osallistujat, siis koko projektiryhmä, hyväksyy tuotoksen. Näin voidaan varmistua koko ryhmän olevan sitoutunut täyttämään projektisuunnitelmassa asetettuja tavoitteita. </a:t>
            </a:r>
          </a:p>
          <a:p>
            <a:r>
              <a:rPr lang="fi-FI" dirty="0" smtClean="0"/>
              <a:t>Katselmointikäytännön ongelmia ovat sen vaatima aika (yleensä n. 5-15 % projektin kokonaistyöajasta [1]) sekä raskaus pienessä ja lyhyessä projektissa. Pyrittäessä tehokkaaseen ajankäyttöön kuitenkaan tinkimättä laadusta on tarpeen kehittää katselmointikäytäntöä. </a:t>
            </a:r>
          </a:p>
          <a:p>
            <a:endParaRPr lang="fi-FI" b="1" dirty="0" smtClean="0">
              <a:solidFill>
                <a:schemeClr val="accent1">
                  <a:lumMod val="75000"/>
                </a:schemeClr>
              </a:solidFill>
            </a:endParaRPr>
          </a:p>
          <a:p>
            <a:endParaRPr lang="fi-FI"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25</a:t>
            </a:fld>
            <a:endParaRPr lang="fi-FI"/>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b="1" dirty="0" smtClean="0">
                <a:solidFill>
                  <a:schemeClr val="accent1">
                    <a:lumMod val="75000"/>
                  </a:schemeClr>
                </a:solidFill>
              </a:rPr>
              <a:t>Projektin aikataulut  - katselmoinnit</a:t>
            </a:r>
          </a:p>
          <a:p>
            <a:endParaRPr lang="fi-FI" dirty="0" smtClean="0">
              <a:solidFill>
                <a:schemeClr val="accent1">
                  <a:lumMod val="75000"/>
                </a:schemeClr>
              </a:solidFill>
            </a:endParaRPr>
          </a:p>
          <a:p>
            <a:r>
              <a:rPr lang="fi-FI" dirty="0" smtClean="0"/>
              <a:t>• Max. 2 tuntia.</a:t>
            </a:r>
          </a:p>
          <a:p>
            <a:r>
              <a:rPr lang="fi-FI" dirty="0" smtClean="0"/>
              <a:t>• Pitäisi syntyä synergiaa: löytyy uusia </a:t>
            </a:r>
            <a:r>
              <a:rPr lang="fi-FI" dirty="0" err="1" smtClean="0"/>
              <a:t>puuteita/virheitä</a:t>
            </a:r>
            <a:r>
              <a:rPr lang="fi-FI" dirty="0" smtClean="0"/>
              <a:t>.</a:t>
            </a:r>
          </a:p>
          <a:p>
            <a:r>
              <a:rPr lang="fi-FI" dirty="0" smtClean="0"/>
              <a:t>• Ei selitellä ja puolustella.</a:t>
            </a:r>
          </a:p>
          <a:p>
            <a:r>
              <a:rPr lang="fi-FI" dirty="0" smtClean="0"/>
              <a:t>• Ei pisteiden keräilyä.</a:t>
            </a:r>
          </a:p>
          <a:p>
            <a:r>
              <a:rPr lang="fi-FI" dirty="0" smtClean="0"/>
              <a:t>• Ei syytellä.</a:t>
            </a:r>
          </a:p>
          <a:p>
            <a:r>
              <a:rPr lang="fi-FI" dirty="0" smtClean="0"/>
              <a:t>• Tilaisuus ei saa muuttua ideointipalaveriksi.</a:t>
            </a:r>
          </a:p>
          <a:p>
            <a:r>
              <a:rPr lang="fi-FI" dirty="0" smtClean="0"/>
              <a:t>• Etsitään virheet -- ei korjata.</a:t>
            </a:r>
          </a:p>
          <a:p>
            <a:r>
              <a:rPr lang="fi-FI" dirty="0" smtClean="0"/>
              <a:t>• Sovitaan lopputuloksesta ja jälkiseurannasta.</a:t>
            </a:r>
          </a:p>
          <a:p>
            <a:r>
              <a:rPr lang="fi-FI" dirty="0" smtClean="0"/>
              <a:t>• Dokumenttina syntyy tarkastuspöytäkirja, johon tulos kirjataan:</a:t>
            </a:r>
          </a:p>
          <a:p>
            <a:r>
              <a:rPr lang="fi-FI" dirty="0" smtClean="0"/>
              <a:t>– osallistujat</a:t>
            </a:r>
          </a:p>
          <a:p>
            <a:r>
              <a:rPr lang="fi-FI" dirty="0" smtClean="0"/>
              <a:t>– ajankäyttö / osallistuja</a:t>
            </a:r>
          </a:p>
          <a:p>
            <a:r>
              <a:rPr lang="fi-FI" dirty="0" smtClean="0"/>
              <a:t>– hyväksytty / hylätty</a:t>
            </a:r>
          </a:p>
          <a:p>
            <a:r>
              <a:rPr lang="fi-FI" dirty="0" smtClean="0"/>
              <a:t>– korjausaikataulu yhteenveto virheistä</a:t>
            </a:r>
          </a:p>
          <a:p>
            <a:r>
              <a:rPr lang="fi-FI" dirty="0" smtClean="0"/>
              <a:t>– mahd. seurantamenettely</a:t>
            </a:r>
          </a:p>
        </p:txBody>
      </p:sp>
      <p:sp>
        <p:nvSpPr>
          <p:cNvPr id="5" name="Slide Number Placeholder 4"/>
          <p:cNvSpPr>
            <a:spLocks noGrp="1"/>
          </p:cNvSpPr>
          <p:nvPr>
            <p:ph type="sldNum" sz="quarter" idx="12"/>
          </p:nvPr>
        </p:nvSpPr>
        <p:spPr/>
        <p:txBody>
          <a:bodyPr/>
          <a:lstStyle/>
          <a:p>
            <a:fld id="{92DCDBC4-5835-4440-9914-B1C7D766B2BD}" type="slidenum">
              <a:rPr lang="fi-FI" smtClean="0"/>
              <a:pPr/>
              <a:t>26</a:t>
            </a:fld>
            <a:endParaRPr lang="fi-FI"/>
          </a:p>
        </p:txBody>
      </p:sp>
      <p:sp>
        <p:nvSpPr>
          <p:cNvPr id="9" name="Rectangle 8"/>
          <p:cNvSpPr/>
          <p:nvPr/>
        </p:nvSpPr>
        <p:spPr>
          <a:xfrm>
            <a:off x="899592" y="2348880"/>
            <a:ext cx="7560840" cy="369332"/>
          </a:xfrm>
          <a:prstGeom prst="rect">
            <a:avLst/>
          </a:prstGeom>
        </p:spPr>
        <p:txBody>
          <a:bodyPr wrap="square">
            <a:spAutoFit/>
          </a:bodyPr>
          <a:lstStyle/>
          <a:p>
            <a:endParaRPr lang="fi-FI"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sz="2000" b="1" dirty="0" smtClean="0">
                <a:solidFill>
                  <a:schemeClr val="accent1">
                    <a:lumMod val="75000"/>
                  </a:schemeClr>
                </a:solidFill>
              </a:rPr>
              <a:t>Projektin suunnittelu</a:t>
            </a:r>
          </a:p>
          <a:p>
            <a:pPr lvl="1">
              <a:buNone/>
            </a:pPr>
            <a:endParaRPr lang="fi-FI" b="1" dirty="0" smtClean="0">
              <a:solidFill>
                <a:schemeClr val="accent1">
                  <a:lumMod val="75000"/>
                </a:schemeClr>
              </a:solidFill>
            </a:endParaRPr>
          </a:p>
          <a:p>
            <a:r>
              <a:rPr lang="fi-FI" dirty="0" smtClean="0"/>
              <a:t>Projektisuunnitelman laatiminen </a:t>
            </a:r>
            <a:br>
              <a:rPr lang="fi-FI" dirty="0" smtClean="0"/>
            </a:br>
            <a:r>
              <a:rPr lang="fi-FI" dirty="0" smtClean="0"/>
              <a:t>Projektisuunnitelman rakenne on pääpiirteissään </a:t>
            </a:r>
            <a:r>
              <a:rPr lang="fi-FI" b="1" dirty="0" smtClean="0"/>
              <a:t>samanlainen</a:t>
            </a:r>
            <a:r>
              <a:rPr lang="fi-FI" dirty="0" smtClean="0"/>
              <a:t> eri tyyppisille projekteille. Suunnitelman kohdat painottuvat sen sijaan eri tavoin esimerkiksi tutkimus- ja tuotekehitysprojektien suunnitelmissa. </a:t>
            </a:r>
          </a:p>
          <a:p>
            <a:r>
              <a:rPr lang="fi-FI" dirty="0" smtClean="0"/>
              <a:t/>
            </a:r>
            <a:br>
              <a:rPr lang="fi-FI" dirty="0" smtClean="0"/>
            </a:br>
            <a:r>
              <a:rPr lang="fi-FI" dirty="0" smtClean="0"/>
              <a:t>Projektisuunnitelma vastaa kysymyksiin </a:t>
            </a:r>
            <a:br>
              <a:rPr lang="fi-FI" dirty="0" smtClean="0"/>
            </a:br>
            <a:r>
              <a:rPr lang="fi-FI" dirty="0" smtClean="0"/>
              <a:t>- mitä tehdään </a:t>
            </a:r>
            <a:br>
              <a:rPr lang="fi-FI" dirty="0" smtClean="0"/>
            </a:br>
            <a:r>
              <a:rPr lang="fi-FI" dirty="0" smtClean="0"/>
              <a:t>- kuka tekee </a:t>
            </a:r>
            <a:br>
              <a:rPr lang="fi-FI" dirty="0" smtClean="0"/>
            </a:br>
            <a:r>
              <a:rPr lang="fi-FI" dirty="0" smtClean="0"/>
              <a:t>- milloin </a:t>
            </a:r>
            <a:br>
              <a:rPr lang="fi-FI" dirty="0" smtClean="0"/>
            </a:br>
            <a:r>
              <a:rPr lang="fi-FI" dirty="0" smtClean="0"/>
              <a:t>- millä tavalla. </a:t>
            </a:r>
          </a:p>
          <a:p>
            <a:r>
              <a:rPr lang="fi-FI" dirty="0" smtClean="0"/>
              <a:t/>
            </a:r>
            <a:br>
              <a:rPr lang="fi-FI" dirty="0" smtClean="0"/>
            </a:br>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3</a:t>
            </a:fld>
            <a:endParaRPr lang="fi-FI"/>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sz="2000" b="1" dirty="0" smtClean="0">
                <a:solidFill>
                  <a:schemeClr val="accent1">
                    <a:lumMod val="75000"/>
                  </a:schemeClr>
                </a:solidFill>
              </a:rPr>
              <a:t>Projektin suunnittelu</a:t>
            </a:r>
          </a:p>
          <a:p>
            <a:r>
              <a:rPr lang="fi-FI" dirty="0" smtClean="0"/>
              <a:t/>
            </a:r>
            <a:br>
              <a:rPr lang="fi-FI" dirty="0" smtClean="0"/>
            </a:br>
            <a:r>
              <a:rPr lang="fi-FI" dirty="0" smtClean="0"/>
              <a:t>Projektipäällikkö vastaa projektisuunnitelman laatimisesta yhteistyössä projektiryhmän jäsenten kanssa. Yksittäiset henkilöt otetaan mukaan arvioimaan omien tehtäviensä toteutusta ja työmaan . Aikataulu- tavoitteista on sovittava suorittajien kanssa ja tarkistettava heidän mahdollinen muu kuormituksensa. Yhteisesti sovittuun aikatauluun sitoudutaan. </a:t>
            </a:r>
            <a:br>
              <a:rPr lang="fi-FI" dirty="0" smtClean="0"/>
            </a:br>
            <a:endParaRPr lang="fi-FI" b="1" dirty="0" smtClean="0">
              <a:solidFill>
                <a:schemeClr val="accent1">
                  <a:lumMod val="75000"/>
                </a:schemeClr>
              </a:solidFill>
            </a:endParaRPr>
          </a:p>
          <a:p>
            <a:endParaRPr lang="fi-FI" b="1" dirty="0" smtClean="0">
              <a:solidFill>
                <a:schemeClr val="accent1">
                  <a:lumMod val="75000"/>
                </a:schemeClr>
              </a:solidFill>
            </a:endParaRPr>
          </a:p>
          <a:p>
            <a:pPr lvl="1">
              <a:buFontTx/>
              <a:buChar char="-"/>
            </a:pPr>
            <a:endParaRPr lang="fi-FI" b="1" dirty="0" smtClean="0">
              <a:solidFill>
                <a:schemeClr val="accent1">
                  <a:lumMod val="75000"/>
                </a:schemeClr>
              </a:solidFill>
            </a:endParaRPr>
          </a:p>
          <a:p>
            <a:pPr lvl="1">
              <a:buFontTx/>
              <a:buChar char="-"/>
            </a:pPr>
            <a:endParaRPr lang="fi-FI" b="1" dirty="0" smtClean="0">
              <a:solidFill>
                <a:schemeClr val="accent1">
                  <a:lumMod val="75000"/>
                </a:schemeClr>
              </a:solidFill>
            </a:endParaRPr>
          </a:p>
          <a:p>
            <a:pPr lvl="1">
              <a:buNone/>
            </a:pPr>
            <a:endParaRPr lang="fi-FI" b="1" dirty="0" smtClean="0">
              <a:solidFill>
                <a:schemeClr val="accent1">
                  <a:lumMod val="75000"/>
                </a:schemeClr>
              </a:solidFill>
            </a:endParaRPr>
          </a:p>
          <a:p>
            <a:endParaRPr lang="fi-FI" b="1" dirty="0" smtClean="0">
              <a:solidFill>
                <a:schemeClr val="accent1">
                  <a:lumMod val="75000"/>
                </a:schemeClr>
              </a:solidFill>
            </a:endParaRPr>
          </a:p>
          <a:p>
            <a:endParaRPr lang="fi-FI" b="1" dirty="0" smtClean="0"/>
          </a:p>
          <a:p>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4</a:t>
            </a:fld>
            <a:endParaRPr lang="fi-FI"/>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sz="2000" b="1" dirty="0" smtClean="0">
                <a:solidFill>
                  <a:schemeClr val="accent1">
                    <a:lumMod val="75000"/>
                  </a:schemeClr>
                </a:solidFill>
              </a:rPr>
              <a:t>Projektin suunnittelu</a:t>
            </a:r>
          </a:p>
          <a:p>
            <a:r>
              <a:rPr lang="fi-FI" dirty="0" smtClean="0"/>
              <a:t/>
            </a:r>
            <a:br>
              <a:rPr lang="fi-FI" dirty="0" smtClean="0"/>
            </a:br>
            <a:r>
              <a:rPr lang="fi-FI" dirty="0" smtClean="0"/>
              <a:t>Jos tavoitteissa, aikataulussa tai resurssien saannissa havaitaan ongelmia, on näistä raportoitava johtoryhmälle. Projektisuunnitelman on vastattava tekohetkellä parasta mahdollista tietämystä kohteen toteuttamisesta. </a:t>
            </a:r>
            <a:r>
              <a:rPr lang="fi-FI" b="1" dirty="0" smtClean="0"/>
              <a:t>Muutoksia tulee </a:t>
            </a:r>
            <a:r>
              <a:rPr lang="fi-FI" dirty="0" smtClean="0"/>
              <a:t>varmasti projektin aikana, mutta ne </a:t>
            </a:r>
            <a:r>
              <a:rPr lang="fi-FI" b="1" dirty="0" smtClean="0"/>
              <a:t>eivät vähennä suunnittelun merkitystä</a:t>
            </a:r>
            <a:r>
              <a:rPr lang="fi-FI" dirty="0" smtClean="0"/>
              <a:t>. Kullakin hetkellä on tiedettävä mihin ollaan menossa ja mikä on todennäköinen lopputulos. </a:t>
            </a:r>
          </a:p>
          <a:p>
            <a:r>
              <a:rPr lang="fi-FI" dirty="0" smtClean="0"/>
              <a:t/>
            </a:r>
            <a:br>
              <a:rPr lang="fi-FI" dirty="0" smtClean="0"/>
            </a:br>
            <a:r>
              <a:rPr lang="fi-FI" dirty="0" smtClean="0"/>
              <a:t>Projektisuunnitelma viedään projektin </a:t>
            </a:r>
            <a:r>
              <a:rPr lang="fi-FI" b="1" dirty="0" smtClean="0"/>
              <a:t>johtoryhmän hyväksyttäväksi</a:t>
            </a:r>
            <a:r>
              <a:rPr lang="fi-FI" dirty="0" smtClean="0"/>
              <a:t>. Hyväksytty projektisuunnitelma on projektipäällikön ja projektiryhmän toimeksianto. </a:t>
            </a:r>
            <a:br>
              <a:rPr lang="fi-FI" dirty="0" smtClean="0"/>
            </a:br>
            <a:r>
              <a:rPr lang="fi-FI" dirty="0" smtClean="0"/>
              <a:t>Projektin suunnitteluun ja ohjaukseen on kehitetty tehokkaita työkaluja ja menetelmiä.</a:t>
            </a:r>
          </a:p>
          <a:p>
            <a:endParaRPr lang="fi-FI" b="1" dirty="0" smtClean="0">
              <a:solidFill>
                <a:schemeClr val="accent1">
                  <a:lumMod val="75000"/>
                </a:schemeClr>
              </a:solidFill>
            </a:endParaRPr>
          </a:p>
          <a:p>
            <a:endParaRPr lang="fi-FI" b="1" dirty="0" smtClean="0">
              <a:solidFill>
                <a:schemeClr val="accent1">
                  <a:lumMod val="75000"/>
                </a:schemeClr>
              </a:solidFill>
            </a:endParaRPr>
          </a:p>
          <a:p>
            <a:pPr lvl="1">
              <a:buFontTx/>
              <a:buChar char="-"/>
            </a:pPr>
            <a:endParaRPr lang="fi-FI" b="1" dirty="0" smtClean="0">
              <a:solidFill>
                <a:schemeClr val="accent1">
                  <a:lumMod val="75000"/>
                </a:schemeClr>
              </a:solidFill>
            </a:endParaRPr>
          </a:p>
          <a:p>
            <a:pPr lvl="1">
              <a:buFontTx/>
              <a:buChar char="-"/>
            </a:pPr>
            <a:endParaRPr lang="fi-FI" b="1" dirty="0" smtClean="0">
              <a:solidFill>
                <a:schemeClr val="accent1">
                  <a:lumMod val="75000"/>
                </a:schemeClr>
              </a:solidFill>
            </a:endParaRPr>
          </a:p>
          <a:p>
            <a:pPr lvl="1">
              <a:buNone/>
            </a:pPr>
            <a:endParaRPr lang="fi-FI" b="1" dirty="0" smtClean="0">
              <a:solidFill>
                <a:schemeClr val="accent1">
                  <a:lumMod val="75000"/>
                </a:schemeClr>
              </a:solidFill>
            </a:endParaRPr>
          </a:p>
          <a:p>
            <a:endParaRPr lang="fi-FI" b="1" dirty="0" smtClean="0">
              <a:solidFill>
                <a:schemeClr val="accent1">
                  <a:lumMod val="75000"/>
                </a:schemeClr>
              </a:solidFill>
            </a:endParaRPr>
          </a:p>
          <a:p>
            <a:endParaRPr lang="fi-FI" b="1" dirty="0" smtClean="0"/>
          </a:p>
          <a:p>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5</a:t>
            </a:fld>
            <a:endParaRPr lang="fi-FI"/>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sz="2000" b="1" dirty="0" smtClean="0">
                <a:solidFill>
                  <a:schemeClr val="accent1">
                    <a:lumMod val="75000"/>
                  </a:schemeClr>
                </a:solidFill>
              </a:rPr>
              <a:t>Projektin suunnittelu</a:t>
            </a:r>
          </a:p>
          <a:p>
            <a:pPr lvl="1">
              <a:buNone/>
            </a:pPr>
            <a:endParaRPr lang="fi-FI" b="1" dirty="0" smtClean="0">
              <a:solidFill>
                <a:schemeClr val="accent1">
                  <a:lumMod val="75000"/>
                </a:schemeClr>
              </a:solidFill>
            </a:endParaRPr>
          </a:p>
          <a:p>
            <a:r>
              <a:rPr lang="fi-FI" b="1" dirty="0" smtClean="0"/>
              <a:t>Aikataulun laadinta </a:t>
            </a:r>
            <a:br>
              <a:rPr lang="fi-FI" b="1" dirty="0" smtClean="0"/>
            </a:br>
            <a:r>
              <a:rPr lang="fi-FI" dirty="0" smtClean="0"/>
              <a:t>Aikataulun laadinta aloitetaan kartoittamalla projektiin sisältyvät tehtävät. Tehtävien luettelointiin voidaan käyttää yksinkertaisia listoja, joissa listattu tehtävien tärkeimmät tiedot.</a:t>
            </a:r>
          </a:p>
          <a:p>
            <a:endParaRPr lang="fi-FI" dirty="0" smtClean="0"/>
          </a:p>
          <a:p>
            <a:r>
              <a:rPr lang="fi-FI" sz="1600" dirty="0" smtClean="0">
                <a:solidFill>
                  <a:srgbClr val="002060"/>
                </a:solidFill>
              </a:rPr>
              <a:t>Tehtävän ID, tehtävän nimi, alku pvm, loppu pvm, työmäärä, suorittaja</a:t>
            </a:r>
          </a:p>
          <a:p>
            <a:endParaRPr lang="fi-FI" dirty="0" smtClean="0"/>
          </a:p>
          <a:p>
            <a:r>
              <a:rPr lang="fi-FI" dirty="0" smtClean="0"/>
              <a:t>Tehtävät tulee määritellä siten, että kullakin tehtävällä on selkeä mitattava lopputulos ja tehtävä on ajallisesti rajattu. Tehtävän vaatima työmäärä arvioidaan ja tehtävälle nimetään sen mukaiset resurssit. Välitavoitteita asetetaan riittävästi.</a:t>
            </a:r>
          </a:p>
          <a:p>
            <a:r>
              <a:rPr lang="fi-FI" dirty="0" smtClean="0"/>
              <a:t> </a:t>
            </a:r>
          </a:p>
          <a:p>
            <a:r>
              <a:rPr lang="fi-FI" dirty="0" smtClean="0">
                <a:solidFill>
                  <a:srgbClr val="002060"/>
                </a:solidFill>
              </a:rPr>
              <a:t>Tehtävä listaan/aikatauluun voi käyttää </a:t>
            </a:r>
            <a:br>
              <a:rPr lang="fi-FI" dirty="0" smtClean="0">
                <a:solidFill>
                  <a:srgbClr val="002060"/>
                </a:solidFill>
              </a:rPr>
            </a:br>
            <a:r>
              <a:rPr lang="fi-FI" dirty="0" smtClean="0">
                <a:solidFill>
                  <a:srgbClr val="002060"/>
                </a:solidFill>
              </a:rPr>
              <a:t>esim. </a:t>
            </a:r>
            <a:r>
              <a:rPr lang="fi-FI" dirty="0" err="1" smtClean="0">
                <a:solidFill>
                  <a:srgbClr val="002060"/>
                </a:solidFill>
              </a:rPr>
              <a:t>exeliä</a:t>
            </a:r>
            <a:r>
              <a:rPr lang="fi-FI" dirty="0" smtClean="0">
                <a:solidFill>
                  <a:srgbClr val="002060"/>
                </a:solidFill>
              </a:rPr>
              <a:t> tai MS projektia tms.</a:t>
            </a:r>
            <a:r>
              <a:rPr lang="fi-FI" dirty="0" smtClean="0"/>
              <a:t/>
            </a:r>
            <a:br>
              <a:rPr lang="fi-FI" dirty="0" smtClean="0"/>
            </a:br>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6</a:t>
            </a:fld>
            <a:endParaRPr lang="fi-FI"/>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sz="2000" b="1" dirty="0" smtClean="0">
                <a:solidFill>
                  <a:schemeClr val="accent1">
                    <a:lumMod val="75000"/>
                  </a:schemeClr>
                </a:solidFill>
              </a:rPr>
              <a:t>Projektin suunnittelu</a:t>
            </a:r>
          </a:p>
          <a:p>
            <a:endParaRPr lang="fi-FI" dirty="0" smtClean="0"/>
          </a:p>
          <a:p>
            <a:r>
              <a:rPr lang="fi-FI" dirty="0" smtClean="0"/>
              <a:t>Projektin tieto on oltava helposti saatavilla olevassa paikassa, verkkolevy tms. jonne kaikilla on kirjoitusmahdollisuus. </a:t>
            </a:r>
          </a:p>
          <a:p>
            <a:endParaRPr lang="fi-FI" dirty="0" smtClean="0"/>
          </a:p>
          <a:p>
            <a:r>
              <a:rPr lang="fi-FI" dirty="0" smtClean="0"/>
              <a:t>- yhteishankkeissa tai hajautetussa ympäristössä sovi tietovarastovastuut (</a:t>
            </a:r>
            <a:r>
              <a:rPr lang="fi-FI" b="1" dirty="0" smtClean="0"/>
              <a:t>kuka päivittää</a:t>
            </a:r>
            <a:r>
              <a:rPr lang="fi-FI" dirty="0" smtClean="0"/>
              <a:t>, muuttaa)</a:t>
            </a:r>
          </a:p>
          <a:p>
            <a:pPr>
              <a:buFontTx/>
              <a:buChar char="-"/>
            </a:pPr>
            <a:r>
              <a:rPr lang="fi-FI" dirty="0" smtClean="0"/>
              <a:t>kaikki materiaali on päivättävä ja uusin tieto tulee olla saatavilla (onko minulla uusin/virallinen versio?). </a:t>
            </a:r>
          </a:p>
          <a:p>
            <a:pPr lvl="1">
              <a:buFontTx/>
              <a:buChar char="-"/>
            </a:pPr>
            <a:endParaRPr lang="fi-FI" b="1" dirty="0" smtClean="0">
              <a:solidFill>
                <a:schemeClr val="accent1">
                  <a:lumMod val="75000"/>
                </a:schemeClr>
              </a:solidFill>
            </a:endParaRPr>
          </a:p>
          <a:p>
            <a:pPr lvl="1">
              <a:buNone/>
            </a:pPr>
            <a:endParaRPr lang="fi-FI" b="1" dirty="0" smtClean="0">
              <a:solidFill>
                <a:schemeClr val="accent1">
                  <a:lumMod val="75000"/>
                </a:schemeClr>
              </a:solidFill>
            </a:endParaRPr>
          </a:p>
          <a:p>
            <a:endParaRPr lang="fi-FI" b="1" dirty="0" smtClean="0">
              <a:solidFill>
                <a:schemeClr val="accent1">
                  <a:lumMod val="75000"/>
                </a:schemeClr>
              </a:solidFill>
            </a:endParaRPr>
          </a:p>
          <a:p>
            <a:endParaRPr lang="fi-FI" b="1" dirty="0" smtClean="0"/>
          </a:p>
          <a:p>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7</a:t>
            </a:fld>
            <a:endParaRPr lang="fi-FI"/>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b="1" dirty="0" smtClean="0">
                <a:solidFill>
                  <a:schemeClr val="accent1">
                    <a:lumMod val="75000"/>
                  </a:schemeClr>
                </a:solidFill>
              </a:rPr>
              <a:t>Projektisuunnitelma:</a:t>
            </a:r>
          </a:p>
          <a:p>
            <a:endParaRPr lang="fi-FI" b="1" dirty="0" smtClean="0">
              <a:solidFill>
                <a:schemeClr val="accent1">
                  <a:lumMod val="75000"/>
                </a:schemeClr>
              </a:solidFill>
            </a:endParaRPr>
          </a:p>
          <a:p>
            <a:pPr>
              <a:buFont typeface="Arial" pitchFamily="34" charset="0"/>
              <a:buChar char="•"/>
            </a:pPr>
            <a:r>
              <a:rPr lang="fi-FI" b="1" dirty="0" smtClean="0">
                <a:solidFill>
                  <a:schemeClr val="accent1">
                    <a:lumMod val="75000"/>
                  </a:schemeClr>
                </a:solidFill>
              </a:rPr>
              <a:t>Suunnitelman onnistuminen määrää projektin lopputuloksen</a:t>
            </a:r>
          </a:p>
          <a:p>
            <a:pPr lvl="2"/>
            <a:r>
              <a:rPr lang="fi-FI" sz="1600" dirty="0" smtClean="0">
                <a:solidFill>
                  <a:schemeClr val="accent1">
                    <a:lumMod val="75000"/>
                  </a:schemeClr>
                </a:solidFill>
              </a:rPr>
              <a:t>Väärin ymmärrykset/arvaukset &gt; aikataulu &gt; kustannukset  &gt; ”riitely”</a:t>
            </a:r>
          </a:p>
          <a:p>
            <a:pPr>
              <a:buFont typeface="Arial" pitchFamily="34" charset="0"/>
              <a:buChar char="•"/>
            </a:pPr>
            <a:r>
              <a:rPr lang="fi-FI" b="1" dirty="0" smtClean="0">
                <a:solidFill>
                  <a:schemeClr val="accent1">
                    <a:lumMod val="75000"/>
                  </a:schemeClr>
                </a:solidFill>
              </a:rPr>
              <a:t>Ei ole olemassa yhtä ainoaa oikeaa projektisuunnitelmaa</a:t>
            </a:r>
          </a:p>
          <a:p>
            <a:pPr>
              <a:buFont typeface="Arial" pitchFamily="34" charset="0"/>
              <a:buChar char="•"/>
            </a:pPr>
            <a:r>
              <a:rPr lang="fi-FI" b="1" dirty="0" smtClean="0">
                <a:solidFill>
                  <a:schemeClr val="accent1">
                    <a:lumMod val="75000"/>
                  </a:schemeClr>
                </a:solidFill>
              </a:rPr>
              <a:t>Valmiita pohjia modifioimalla helppo aloittaa</a:t>
            </a:r>
          </a:p>
          <a:p>
            <a:pPr>
              <a:buFont typeface="Arial" pitchFamily="34" charset="0"/>
              <a:buChar char="•"/>
            </a:pPr>
            <a:r>
              <a:rPr lang="fi-FI" b="1" dirty="0" smtClean="0">
                <a:solidFill>
                  <a:schemeClr val="accent1">
                    <a:lumMod val="75000"/>
                  </a:schemeClr>
                </a:solidFill>
              </a:rPr>
              <a:t>Yrityksissä yleensä esimerkki pohjat olemassa ( </a:t>
            </a:r>
            <a:r>
              <a:rPr lang="fi-FI" b="1" dirty="0" err="1" smtClean="0">
                <a:solidFill>
                  <a:schemeClr val="accent1">
                    <a:lumMod val="75000"/>
                  </a:schemeClr>
                </a:solidFill>
              </a:rPr>
              <a:t>template</a:t>
            </a:r>
            <a:r>
              <a:rPr lang="fi-FI" b="1" dirty="0" smtClean="0">
                <a:solidFill>
                  <a:schemeClr val="accent1">
                    <a:lumMod val="75000"/>
                  </a:schemeClr>
                </a:solidFill>
              </a:rPr>
              <a:t> )</a:t>
            </a:r>
          </a:p>
          <a:p>
            <a:pPr>
              <a:buFont typeface="Arial" pitchFamily="34" charset="0"/>
              <a:buChar char="•"/>
            </a:pPr>
            <a:r>
              <a:rPr lang="fi-FI" b="1" dirty="0" smtClean="0">
                <a:solidFill>
                  <a:schemeClr val="accent1">
                    <a:lumMod val="75000"/>
                  </a:schemeClr>
                </a:solidFill>
              </a:rPr>
              <a:t>Yksityiskohdat projektin laajuuden mukaisesti</a:t>
            </a:r>
          </a:p>
          <a:p>
            <a:pPr>
              <a:buFont typeface="Arial" pitchFamily="34" charset="0"/>
              <a:buChar char="•"/>
            </a:pPr>
            <a:r>
              <a:rPr lang="fi-FI" b="1" dirty="0" smtClean="0">
                <a:solidFill>
                  <a:schemeClr val="accent1">
                    <a:lumMod val="75000"/>
                  </a:schemeClr>
                </a:solidFill>
              </a:rPr>
              <a:t>Järjen käyttö muistettava</a:t>
            </a:r>
          </a:p>
          <a:p>
            <a:pPr>
              <a:buFont typeface="Arial" pitchFamily="34" charset="0"/>
              <a:buChar char="•"/>
            </a:pPr>
            <a:r>
              <a:rPr lang="fi-FI" b="1" dirty="0" smtClean="0">
                <a:solidFill>
                  <a:schemeClr val="accent1">
                    <a:lumMod val="75000"/>
                  </a:schemeClr>
                </a:solidFill>
              </a:rPr>
              <a:t>Monesti kannattaa jättää otsake ”</a:t>
            </a:r>
            <a:r>
              <a:rPr lang="fi-FI" b="1" dirty="0" err="1" smtClean="0">
                <a:solidFill>
                  <a:schemeClr val="accent1">
                    <a:lumMod val="75000"/>
                  </a:schemeClr>
                </a:solidFill>
              </a:rPr>
              <a:t>template”:een</a:t>
            </a:r>
            <a:r>
              <a:rPr lang="fi-FI" b="1" dirty="0" smtClean="0">
                <a:solidFill>
                  <a:schemeClr val="accent1">
                    <a:lumMod val="75000"/>
                  </a:schemeClr>
                </a:solidFill>
              </a:rPr>
              <a:t> ja kirjoittaa syy miksi ei ole validi (N/A)</a:t>
            </a:r>
          </a:p>
          <a:p>
            <a:pPr>
              <a:buFont typeface="Arial" pitchFamily="34" charset="0"/>
              <a:buChar char="•"/>
            </a:pPr>
            <a:r>
              <a:rPr lang="fi-FI" b="1" dirty="0" smtClean="0">
                <a:solidFill>
                  <a:schemeClr val="accent1">
                    <a:lumMod val="75000"/>
                  </a:schemeClr>
                </a:solidFill>
              </a:rPr>
              <a:t>Monesti tehdään kerran ja päivitys unohdetaan &gt; linkit muuttuviin asioihin, vaatimukset, aikataulu, kustannukset ym.</a:t>
            </a:r>
          </a:p>
          <a:p>
            <a:pPr>
              <a:buFont typeface="Arial" pitchFamily="34" charset="0"/>
              <a:buChar char="•"/>
            </a:pPr>
            <a:endParaRPr lang="fi-FI" b="1" dirty="0" smtClean="0">
              <a:solidFill>
                <a:schemeClr val="accent1">
                  <a:lumMod val="75000"/>
                </a:schemeClr>
              </a:solidFill>
            </a:endParaRPr>
          </a:p>
          <a:p>
            <a:pPr>
              <a:buFont typeface="Arial" pitchFamily="34" charset="0"/>
              <a:buChar char="•"/>
            </a:pPr>
            <a:r>
              <a:rPr lang="fi-FI" b="1" dirty="0" smtClean="0">
                <a:solidFill>
                  <a:schemeClr val="accent1">
                    <a:lumMod val="75000"/>
                  </a:schemeClr>
                </a:solidFill>
              </a:rPr>
              <a:t>Projektin kooste ja tiedot missä kaikki muu tieto sijaitsee esim. LINKIT !!</a:t>
            </a:r>
          </a:p>
          <a:p>
            <a:pPr>
              <a:buFont typeface="Arial" pitchFamily="34" charset="0"/>
              <a:buChar char="•"/>
            </a:pPr>
            <a:endParaRPr lang="fi-FI" b="1" dirty="0" smtClean="0">
              <a:solidFill>
                <a:schemeClr val="accent1">
                  <a:lumMod val="75000"/>
                </a:schemeClr>
              </a:solidFill>
            </a:endParaRPr>
          </a:p>
          <a:p>
            <a:pPr lvl="1">
              <a:buFontTx/>
              <a:buChar char="-"/>
            </a:pPr>
            <a:endParaRPr lang="fi-FI" b="1" dirty="0" smtClean="0">
              <a:solidFill>
                <a:schemeClr val="accent1">
                  <a:lumMod val="75000"/>
                </a:schemeClr>
              </a:solidFill>
            </a:endParaRPr>
          </a:p>
          <a:p>
            <a:pPr lvl="1">
              <a:buFontTx/>
              <a:buChar char="-"/>
            </a:pPr>
            <a:endParaRPr lang="fi-FI" b="1" dirty="0" smtClean="0">
              <a:solidFill>
                <a:schemeClr val="accent1">
                  <a:lumMod val="75000"/>
                </a:schemeClr>
              </a:solidFill>
            </a:endParaRPr>
          </a:p>
          <a:p>
            <a:pPr lvl="1">
              <a:buNone/>
            </a:pPr>
            <a:endParaRPr lang="fi-FI" b="1" dirty="0" smtClean="0">
              <a:solidFill>
                <a:schemeClr val="accent1">
                  <a:lumMod val="75000"/>
                </a:schemeClr>
              </a:solidFill>
            </a:endParaRPr>
          </a:p>
          <a:p>
            <a:endParaRPr lang="fi-FI" b="1" dirty="0" smtClean="0">
              <a:solidFill>
                <a:schemeClr val="accent1">
                  <a:lumMod val="75000"/>
                </a:schemeClr>
              </a:solidFill>
            </a:endParaRPr>
          </a:p>
          <a:p>
            <a:endParaRPr lang="fi-FI" b="1" dirty="0" smtClean="0"/>
          </a:p>
          <a:p>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8</a:t>
            </a:fld>
            <a:endParaRPr lang="fi-FI"/>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Projektityökurssi</a:t>
            </a:r>
            <a:endParaRPr lang="fi-FI" dirty="0"/>
          </a:p>
        </p:txBody>
      </p:sp>
      <p:sp>
        <p:nvSpPr>
          <p:cNvPr id="3" name="Content Placeholder 2"/>
          <p:cNvSpPr>
            <a:spLocks noGrp="1"/>
          </p:cNvSpPr>
          <p:nvPr>
            <p:ph idx="1"/>
          </p:nvPr>
        </p:nvSpPr>
        <p:spPr>
          <a:xfrm>
            <a:off x="683568" y="1340768"/>
            <a:ext cx="7488832" cy="4968552"/>
          </a:xfrm>
        </p:spPr>
        <p:txBody>
          <a:bodyPr/>
          <a:lstStyle/>
          <a:p>
            <a:r>
              <a:rPr lang="fi-FI" sz="2000" b="1" dirty="0" smtClean="0">
                <a:solidFill>
                  <a:schemeClr val="accent1">
                    <a:lumMod val="75000"/>
                  </a:schemeClr>
                </a:solidFill>
              </a:rPr>
              <a:t>Projektin suunnittelu</a:t>
            </a:r>
          </a:p>
          <a:p>
            <a:pPr lvl="1">
              <a:buNone/>
            </a:pPr>
            <a:endParaRPr lang="fi-FI" b="1" dirty="0" smtClean="0">
              <a:solidFill>
                <a:schemeClr val="accent1">
                  <a:lumMod val="75000"/>
                </a:schemeClr>
              </a:solidFill>
            </a:endParaRPr>
          </a:p>
          <a:p>
            <a:r>
              <a:rPr lang="fi-FI" b="1" dirty="0" smtClean="0">
                <a:solidFill>
                  <a:schemeClr val="accent1">
                    <a:lumMod val="75000"/>
                  </a:schemeClr>
                </a:solidFill>
              </a:rPr>
              <a:t>Projektisuunnitelma:</a:t>
            </a:r>
          </a:p>
          <a:p>
            <a:pPr lvl="1"/>
            <a:r>
              <a:rPr lang="fi-FI" b="1" dirty="0" smtClean="0">
                <a:solidFill>
                  <a:schemeClr val="accent1">
                    <a:lumMod val="75000"/>
                  </a:schemeClr>
                </a:solidFill>
              </a:rPr>
              <a:t>Projektin kuvaus</a:t>
            </a:r>
          </a:p>
          <a:p>
            <a:pPr lvl="2">
              <a:buFontTx/>
              <a:buChar char="-"/>
            </a:pPr>
            <a:r>
              <a:rPr lang="fi-FI" b="1" dirty="0" smtClean="0">
                <a:solidFill>
                  <a:schemeClr val="accent1">
                    <a:lumMod val="75000"/>
                  </a:schemeClr>
                </a:solidFill>
              </a:rPr>
              <a:t>nimi</a:t>
            </a:r>
          </a:p>
          <a:p>
            <a:pPr lvl="2">
              <a:buFontTx/>
              <a:buChar char="-"/>
            </a:pPr>
            <a:r>
              <a:rPr lang="fi-FI" b="1" dirty="0" smtClean="0">
                <a:solidFill>
                  <a:schemeClr val="accent1">
                    <a:lumMod val="75000"/>
                  </a:schemeClr>
                </a:solidFill>
              </a:rPr>
              <a:t>Vaatimukset (linkki vaatimus dokumentteihin)</a:t>
            </a:r>
          </a:p>
          <a:p>
            <a:pPr lvl="2">
              <a:buFontTx/>
              <a:buChar char="-"/>
            </a:pPr>
            <a:r>
              <a:rPr lang="fi-FI" b="1" dirty="0" smtClean="0">
                <a:solidFill>
                  <a:schemeClr val="accent1">
                    <a:lumMod val="75000"/>
                  </a:schemeClr>
                </a:solidFill>
              </a:rPr>
              <a:t> tavoitteet</a:t>
            </a:r>
          </a:p>
          <a:p>
            <a:pPr lvl="2">
              <a:buFontTx/>
              <a:buChar char="-"/>
            </a:pPr>
            <a:r>
              <a:rPr lang="fi-FI" b="1" dirty="0" smtClean="0">
                <a:solidFill>
                  <a:schemeClr val="accent1">
                    <a:lumMod val="75000"/>
                  </a:schemeClr>
                </a:solidFill>
              </a:rPr>
              <a:t>Ym.</a:t>
            </a:r>
          </a:p>
          <a:p>
            <a:pPr lvl="1"/>
            <a:r>
              <a:rPr lang="fi-FI" b="1" dirty="0" smtClean="0">
                <a:solidFill>
                  <a:schemeClr val="accent1">
                    <a:lumMod val="75000"/>
                  </a:schemeClr>
                </a:solidFill>
              </a:rPr>
              <a:t>Sisältö /</a:t>
            </a:r>
            <a:r>
              <a:rPr lang="fi-FI" b="1" u="sng" dirty="0" smtClean="0">
                <a:solidFill>
                  <a:schemeClr val="accent1">
                    <a:lumMod val="75000"/>
                  </a:schemeClr>
                </a:solidFill>
              </a:rPr>
              <a:t>Rajaus</a:t>
            </a:r>
          </a:p>
          <a:p>
            <a:pPr lvl="1"/>
            <a:r>
              <a:rPr lang="fi-FI" b="1" dirty="0" smtClean="0">
                <a:solidFill>
                  <a:schemeClr val="accent1">
                    <a:lumMod val="75000"/>
                  </a:schemeClr>
                </a:solidFill>
              </a:rPr>
              <a:t>Budjetti</a:t>
            </a:r>
          </a:p>
          <a:p>
            <a:pPr lvl="1"/>
            <a:r>
              <a:rPr lang="fi-FI" b="1" dirty="0" smtClean="0">
                <a:solidFill>
                  <a:schemeClr val="accent1">
                    <a:lumMod val="75000"/>
                  </a:schemeClr>
                </a:solidFill>
              </a:rPr>
              <a:t>Aikataulu, resurssit (linkki)</a:t>
            </a:r>
          </a:p>
          <a:p>
            <a:pPr lvl="1"/>
            <a:r>
              <a:rPr lang="fi-FI" b="1" dirty="0" smtClean="0">
                <a:solidFill>
                  <a:schemeClr val="accent1">
                    <a:lumMod val="75000"/>
                  </a:schemeClr>
                </a:solidFill>
              </a:rPr>
              <a:t>Organisaatio</a:t>
            </a:r>
          </a:p>
          <a:p>
            <a:pPr lvl="1"/>
            <a:r>
              <a:rPr lang="fi-FI" b="1" u="sng" dirty="0" smtClean="0">
                <a:solidFill>
                  <a:schemeClr val="accent1">
                    <a:lumMod val="75000"/>
                  </a:schemeClr>
                </a:solidFill>
              </a:rPr>
              <a:t>Kommunikointi</a:t>
            </a:r>
          </a:p>
          <a:p>
            <a:pPr lvl="1"/>
            <a:r>
              <a:rPr lang="fi-FI" b="1" dirty="0" smtClean="0">
                <a:solidFill>
                  <a:schemeClr val="accent1">
                    <a:lumMod val="75000"/>
                  </a:schemeClr>
                </a:solidFill>
              </a:rPr>
              <a:t>Laadunvarmistus / riskienhallinta (linkki)</a:t>
            </a:r>
          </a:p>
          <a:p>
            <a:pPr lvl="1"/>
            <a:r>
              <a:rPr lang="fi-FI" b="1" dirty="0" smtClean="0">
                <a:solidFill>
                  <a:schemeClr val="accent1">
                    <a:lumMod val="75000"/>
                  </a:schemeClr>
                </a:solidFill>
              </a:rPr>
              <a:t>Seuranta </a:t>
            </a:r>
          </a:p>
          <a:p>
            <a:endParaRPr lang="fi-FI" b="1" dirty="0" smtClean="0">
              <a:solidFill>
                <a:schemeClr val="accent1">
                  <a:lumMod val="75000"/>
                </a:schemeClr>
              </a:solidFill>
            </a:endParaRPr>
          </a:p>
          <a:p>
            <a:endParaRPr lang="fi-FI" b="1" dirty="0" smtClean="0">
              <a:solidFill>
                <a:schemeClr val="accent1">
                  <a:lumMod val="75000"/>
                </a:schemeClr>
              </a:solidFill>
            </a:endParaRPr>
          </a:p>
          <a:p>
            <a:pPr lvl="1">
              <a:buFontTx/>
              <a:buChar char="-"/>
            </a:pPr>
            <a:endParaRPr lang="fi-FI" b="1" dirty="0" smtClean="0">
              <a:solidFill>
                <a:schemeClr val="accent1">
                  <a:lumMod val="75000"/>
                </a:schemeClr>
              </a:solidFill>
            </a:endParaRPr>
          </a:p>
          <a:p>
            <a:pPr lvl="1">
              <a:buFontTx/>
              <a:buChar char="-"/>
            </a:pPr>
            <a:endParaRPr lang="fi-FI" b="1" dirty="0" smtClean="0">
              <a:solidFill>
                <a:schemeClr val="accent1">
                  <a:lumMod val="75000"/>
                </a:schemeClr>
              </a:solidFill>
            </a:endParaRPr>
          </a:p>
          <a:p>
            <a:pPr lvl="1">
              <a:buNone/>
            </a:pPr>
            <a:endParaRPr lang="fi-FI" b="1" dirty="0" smtClean="0">
              <a:solidFill>
                <a:schemeClr val="accent1">
                  <a:lumMod val="75000"/>
                </a:schemeClr>
              </a:solidFill>
            </a:endParaRPr>
          </a:p>
          <a:p>
            <a:endParaRPr lang="fi-FI" b="1" dirty="0" smtClean="0">
              <a:solidFill>
                <a:schemeClr val="accent1">
                  <a:lumMod val="75000"/>
                </a:schemeClr>
              </a:solidFill>
            </a:endParaRPr>
          </a:p>
          <a:p>
            <a:endParaRPr lang="fi-FI" b="1" dirty="0" smtClean="0"/>
          </a:p>
          <a:p>
            <a:endParaRPr lang="fi-FI" b="1" dirty="0" smtClean="0"/>
          </a:p>
        </p:txBody>
      </p:sp>
      <p:sp>
        <p:nvSpPr>
          <p:cNvPr id="5" name="Slide Number Placeholder 4"/>
          <p:cNvSpPr>
            <a:spLocks noGrp="1"/>
          </p:cNvSpPr>
          <p:nvPr>
            <p:ph type="sldNum" sz="quarter" idx="12"/>
          </p:nvPr>
        </p:nvSpPr>
        <p:spPr/>
        <p:txBody>
          <a:bodyPr/>
          <a:lstStyle/>
          <a:p>
            <a:fld id="{92DCDBC4-5835-4440-9914-B1C7D766B2BD}" type="slidenum">
              <a:rPr lang="fi-FI" smtClean="0"/>
              <a:pPr/>
              <a:t>9</a:t>
            </a:fld>
            <a:endParaRPr lang="fi-FI"/>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14451</TotalTime>
  <Words>966</Words>
  <Application>Microsoft Office PowerPoint</Application>
  <PresentationFormat>Näytössä katseltava diaesitys (4:3)</PresentationFormat>
  <Paragraphs>294</Paragraphs>
  <Slides>26</Slides>
  <Notes>1</Notes>
  <HiddenSlides>0</HiddenSlides>
  <MMClips>0</MMClips>
  <ScaleCrop>false</ScaleCrop>
  <HeadingPairs>
    <vt:vector size="4" baseType="variant">
      <vt:variant>
        <vt:lpstr>Teema</vt:lpstr>
      </vt:variant>
      <vt:variant>
        <vt:i4>1</vt:i4>
      </vt:variant>
      <vt:variant>
        <vt:lpstr>Dian otsikot</vt:lpstr>
      </vt:variant>
      <vt:variant>
        <vt:i4>26</vt:i4>
      </vt:variant>
    </vt:vector>
  </HeadingPairs>
  <TitlesOfParts>
    <vt:vector size="27" baseType="lpstr">
      <vt:lpstr>Office Theme</vt:lpstr>
      <vt:lpstr>Tuotekehitysprojekti-työkurssi 2012</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lpstr>Projektityökurssi</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Kari</dc:creator>
  <cp:lastModifiedBy>TAMK</cp:lastModifiedBy>
  <cp:revision>960</cp:revision>
  <dcterms:created xsi:type="dcterms:W3CDTF">2012-01-11T06:25:07Z</dcterms:created>
  <dcterms:modified xsi:type="dcterms:W3CDTF">2015-01-13T06:05:14Z</dcterms:modified>
</cp:coreProperties>
</file>