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C"/>
    <a:srgbClr val="FBD01E"/>
    <a:srgbClr val="F3E348"/>
    <a:srgbClr val="FFEDC7"/>
    <a:srgbClr val="233A5B"/>
    <a:srgbClr val="FFF8E7"/>
    <a:srgbClr val="1A1A1A"/>
    <a:srgbClr val="E03135"/>
    <a:srgbClr val="C16069"/>
    <a:srgbClr val="FF3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965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trial to traction: this project has turned lessons into systems, failures into frameworks, and ideas into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shows that we’re not just planning — we’re actively building. Technical systems are running, educational content is being delivered, and external partnerships are forming. We’re laying the groundwork for scale, credibility, and cross-disciplinary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project lays the technical foundation for responsible student-AI interaction. It reduces reliance on cloud services and enables advanced, privacy-safe research workflows. With a small investment, we can turn this into a standard part of classroom 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setup is about lowering the threshold for student experimentation. We now have a local cloud, open AI tools, and a Linux-based desktop system under one roof. With testing and refinement, this becomes a plug-and-play environment for future student-driven supply chain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about making research replicable, auditable, and extensible. With this setup, students and researchers can package their work in a form that others can immediately reuse or rerun. It’s a key step toward making our lab academically credible and open-source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initiative keeps us ahead of the curve in research tech. While not production-ready, these experimental tools offer a glimpse into how AI might eventually support fully automated or guided scientific inquiry. We should test now — and decide where to engage deeper.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ClearRoots bridges regulatory pressure with practical tech. It empowers both sides of the supply chain with credible documentation — not token checklists. We’re ready to move, and we’re aligned with real partners. What we need now is momentum and backing.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ClearPaper transforms legal ambiguity into usable tools. It empowers smallholders and de-risks compliance for importers. Without clear templates, compliance is guesswork. This project builds clarity, 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Bi-Ronald offers a scalable solution for automating survey processes, providing immediate, personalized feedback to participants while maintaining data control and privacy.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3E34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BD01E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FBD01E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alue-chain-hackers.github.io/LiCycle-AI/" TargetMode="External" /><Relationship Id="rId3" Type="http://schemas.openxmlformats.org/officeDocument/2006/relationships/hyperlink" Target="https://github.com/Value-Chain-Hackers/LiCycle-AI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Value-Chain-Hackers/SupplyLens" TargetMode="External" /><Relationship Id="rId3" Type="http://schemas.openxmlformats.org/officeDocument/2006/relationships/hyperlink" Target="https://rpubs.com/kamitor/Supplylens23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Value-Chain-Hackers/ClearRoots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github.com/Value-Chain-Hackers/ClearPap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s://github.com/Value-Chain-Hackers/Bi-Ronal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thomas-dik-2538392b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github.com/Value-Chain-Hackers/VCH-Infra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Value-Chain-Hackers/VCH-Datasharing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VCH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5. AI-Supported Student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Examples: - </a:t>
            </a:r>
            <a:r>
              <a:rPr>
                <a:hlinkClick r:id="rId2"/>
              </a:rPr>
              <a:t>VCH-Lithium</a:t>
            </a:r>
            <a:r>
              <a:rPr/>
              <a:t> - </a:t>
            </a:r>
            <a:r>
              <a:rPr>
                <a:hlinkClick r:id="rId3"/>
              </a:rPr>
              <a:t>VCH-BCM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Support student-led projects by giving them AI tools that just work — not expecting them to build infrastructure.</a:t>
            </a:r>
          </a:p>
          <a:p>
            <a:pPr lvl="0" indent="0" marL="0">
              <a:buNone/>
            </a:pPr>
            <a:r>
              <a:rPr/>
              <a:t>💡 Why:</a:t>
            </a:r>
            <a:br/>
            <a:r>
              <a:rPr/>
              <a:t>As Maxime correctly noted: most students can’t build their own AI pipelines.</a:t>
            </a:r>
            <a:br/>
            <a:r>
              <a:rPr/>
              <a:t>Instead, we:</a:t>
            </a:r>
          </a:p>
          <a:p>
            <a:pPr lvl="0"/>
            <a:r>
              <a:rPr/>
              <a:t>Provide working, end-user-facing tools (not chatbots)</a:t>
            </a:r>
          </a:p>
          <a:p>
            <a:pPr lvl="0"/>
            <a:r>
              <a:rPr/>
              <a:t>Focus on prompting, saving, and processing</a:t>
            </a:r>
          </a:p>
          <a:p>
            <a:pPr lvl="0"/>
            <a:r>
              <a:rPr/>
              <a:t>Teach integration with commercial and internal systems</a:t>
            </a:r>
            <a:br/>
            <a:r>
              <a:rPr/>
              <a:t>This approach delivers value — not confusion.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Built 2 functional AI-driven websites</a:t>
            </a:r>
          </a:p>
          <a:p>
            <a:pPr lvl="0"/>
            <a:r>
              <a:rPr/>
              <a:t>Far surpassed what students could do solo</a:t>
            </a:r>
          </a:p>
          <a:p>
            <a:pPr lvl="0"/>
            <a:r>
              <a:rPr/>
              <a:t>Demonstrated how AI mentorship accelerates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Showcase student outcomes</a:t>
            </a:r>
          </a:p>
          <a:p>
            <a:pPr lvl="0"/>
            <a:r>
              <a:rPr/>
              <a:t>Formalize an AI mentorship pathway</a:t>
            </a:r>
          </a:p>
          <a:p>
            <a:pPr lvl="0"/>
            <a:r>
              <a:rPr/>
              <a:t>Identify new use cases with real needs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Stop limiting expert-student interaction</a:t>
            </a:r>
          </a:p>
          <a:p>
            <a:pPr lvl="0"/>
            <a:r>
              <a:rPr/>
              <a:t>Start providing token budgets for large model usage</a:t>
            </a:r>
          </a:p>
          <a:p>
            <a:pPr lvl="0"/>
            <a:r>
              <a:rPr/>
              <a:t>Stop comparing this and Chris to OpenAI — that’s unrealistic</a:t>
            </a:r>
          </a:p>
          <a:p>
            <a:pPr lvl="0"/>
            <a:r>
              <a:rPr/>
              <a:t>Start letting external experts interface (e.g. via Discord)</a:t>
            </a:r>
          </a:p>
          <a:p>
            <a:pPr lvl="0"/>
            <a:r>
              <a:rPr/>
              <a:t>Start treating Value Chain Hackers as a formal initiative: KvK, domain, mandate</a:t>
            </a:r>
          </a:p>
          <a:p>
            <a:pPr lvl="0"/>
            <a:r>
              <a:rPr/>
              <a:t>Start giving Chris a team of IT + business students to scale AI work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6. SupplyLens (formerly Knopenkoning)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Examples: - </a:t>
            </a:r>
            <a:r>
              <a:rPr>
                <a:hlinkClick r:id="rId2"/>
              </a:rPr>
              <a:t>VCH-Supplylens</a:t>
            </a:r>
            <a:r>
              <a:rPr/>
              <a:t> - </a:t>
            </a:r>
            <a:r>
              <a:rPr>
                <a:hlinkClick r:id="rId3"/>
              </a:rPr>
              <a:t>Presentation</a:t>
            </a:r>
            <a:r>
              <a:rPr/>
              <a:t> :::::::::::::: {.columns} ::: {.column width=“50%”}</a:t>
            </a:r>
          </a:p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Visualize complex supply chains using AI, ESG data, and graph technology.</a:t>
            </a:r>
          </a:p>
          <a:p>
            <a:pPr lvl="0" indent="0" marL="0">
              <a:buNone/>
            </a:pPr>
            <a:r>
              <a:rPr/>
              <a:t>📌 Why:</a:t>
            </a:r>
          </a:p>
          <a:p>
            <a:pPr lvl="0"/>
            <a:r>
              <a:rPr/>
              <a:t>Supports CSRD/CSDDD compliance</a:t>
            </a:r>
          </a:p>
          <a:p>
            <a:pPr lvl="0"/>
            <a:r>
              <a:rPr/>
              <a:t>Enables supply chain risk mapping</a:t>
            </a:r>
          </a:p>
          <a:p>
            <a:pPr lvl="0"/>
            <a:r>
              <a:rPr/>
              <a:t>Provides actionable insights into real complexity</a:t>
            </a:r>
          </a:p>
          <a:p>
            <a:pPr lvl="0" indent="0" marL="0">
              <a:buNone/>
            </a:pPr>
            <a:r>
              <a:rPr/>
              <a:t>⏳ Why Now:</a:t>
            </a:r>
          </a:p>
          <a:p>
            <a:pPr lvl="0"/>
            <a:r>
              <a:rPr/>
              <a:t>Lessons learned from previous attempt (Sebastien)</a:t>
            </a:r>
          </a:p>
          <a:p>
            <a:pPr lvl="0"/>
            <a:r>
              <a:rPr/>
              <a:t>Renewed clarity and realistic expectations</a:t>
            </a:r>
          </a:p>
          <a:p>
            <a:pPr lvl="0"/>
            <a:r>
              <a:rPr/>
              <a:t>Strong community interest</a:t>
            </a:r>
          </a:p>
          <a:p>
            <a:pPr lvl="0"/>
            <a:r>
              <a:rPr/>
              <a:t>A grounded, feasible new approach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Architecture and direction redesigned</a:t>
            </a:r>
          </a:p>
          <a:p>
            <a:pPr lvl="0"/>
            <a:r>
              <a:rPr/>
              <a:t>Demo + repo available:</a:t>
            </a:r>
          </a:p>
          <a:p>
            <a:pPr lvl="1"/>
            <a:r>
              <a:rPr/>
              <a:t>GitHub</a:t>
            </a:r>
          </a:p>
          <a:p>
            <a:pPr lvl="1"/>
            <a:r>
              <a:rPr/>
              <a:t>Demo</a:t>
            </a:r>
          </a:p>
          <a:p>
            <a:pPr lvl="0" indent="0" marL="0">
              <a:buNone/>
            </a:pPr>
            <a:r>
              <a:rPr/>
              <a:t>::: ::: {.column width=“50%”}</a:t>
            </a:r>
          </a:p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Greenlight to begin ideation</a:t>
            </a:r>
          </a:p>
          <a:p>
            <a:pPr lvl="0"/>
            <a:r>
              <a:rPr/>
              <a:t>Hours allocated for focused development</a:t>
            </a:r>
          </a:p>
          <a:p>
            <a:pPr lvl="0"/>
            <a:r>
              <a:rPr/>
              <a:t>Permission to form a dedicated Scrum team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Approval to bring in trusted external contributors (free)</a:t>
            </a:r>
          </a:p>
          <a:p>
            <a:pPr lvl="0"/>
            <a:r>
              <a:rPr/>
              <a:t>Spin this off as its own initiative (KvK, domain, mandate)</a:t>
            </a:r>
          </a:p>
          <a:p>
            <a:pPr lvl="0"/>
            <a:r>
              <a:rPr/>
              <a:t>Budget (&lt; €5K) for prototyping and infrastructure</a:t>
            </a:r>
          </a:p>
          <a:p>
            <a:pPr lvl="0"/>
            <a:r>
              <a:rPr/>
              <a:t>Space for experimentation with external partners</a:t>
            </a:r>
          </a:p>
          <a:p>
            <a:pPr lvl="0" indent="0" marL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7. Experimental Tool Testing – AI Scientist, Far.AI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🔬 Goal:</a:t>
            </a:r>
            <a:br/>
            <a:r>
              <a:rPr/>
              <a:t>Explore cutting-edge AI tools that support scientific workflows — including multi-step reasoning and automated experimentation.</a:t>
            </a:r>
          </a:p>
          <a:p>
            <a:pPr lvl="0" indent="0" marL="0">
              <a:buNone/>
            </a:pPr>
            <a:r>
              <a:rPr/>
              <a:t>🌐 Why:</a:t>
            </a:r>
          </a:p>
          <a:p>
            <a:pPr lvl="0"/>
            <a:r>
              <a:rPr/>
              <a:t>Keep Windesheim connected to frontier AI developments</a:t>
            </a:r>
          </a:p>
          <a:p>
            <a:pPr lvl="0"/>
            <a:r>
              <a:rPr/>
              <a:t>Investigate tools that can:</a:t>
            </a:r>
          </a:p>
          <a:p>
            <a:pPr lvl="1"/>
            <a:r>
              <a:rPr/>
              <a:t>Simulate cyber attacks</a:t>
            </a:r>
          </a:p>
          <a:p>
            <a:pPr lvl="1"/>
            <a:r>
              <a:rPr/>
              <a:t>Assist in generating PhD-level content</a:t>
            </a:r>
          </a:p>
          <a:p>
            <a:pPr lvl="1"/>
            <a:r>
              <a:rPr/>
              <a:t>Automate complex reasoning chains</a:t>
            </a:r>
            <a:br/>
            <a:r>
              <a:rPr/>
              <a:t>These tools may redefine how we approach research workflows.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Reviewed AI Scientist and Far.AI initiatives</a:t>
            </a:r>
          </a:p>
          <a:p>
            <a:pPr lvl="0"/>
            <a:r>
              <a:rPr/>
              <a:t>Identified high-potential capabilities</a:t>
            </a:r>
          </a:p>
          <a:p>
            <a:pPr lvl="0"/>
            <a:r>
              <a:rPr/>
              <a:t>Repository bookmarked:</a:t>
            </a:r>
          </a:p>
          <a:p>
            <a:pPr lvl="1"/>
            <a:r>
              <a:rPr/>
              <a:t>GitHub – AI Scientist (aci)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Test 3 key tools to assess research potential</a:t>
            </a:r>
          </a:p>
          <a:p>
            <a:pPr lvl="0"/>
            <a:r>
              <a:rPr/>
              <a:t>Identify barriers, limitations, and integration opportunities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Budget for tokens to properly test and evaluate the tools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8. Project Proposal – ClearRoots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Examples: - </a:t>
            </a:r>
            <a:r>
              <a:rPr>
                <a:hlinkClick r:id="rId3"/>
              </a:rPr>
              <a:t>VCH-ClearRoots</a:t>
            </a:r>
            <a:r>
              <a:rPr/>
              <a:t> :::::::::::::: {.columns} ::: {.column width=“50%”}</a:t>
            </a:r>
          </a:p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Build a digital platform to help smallholder cooperatives and EU SME importers comply with EU sustainability laws (CSRD, CSDDD, EUDR).</a:t>
            </a:r>
          </a:p>
          <a:p>
            <a:pPr lvl="0" indent="0" marL="0">
              <a:buNone/>
            </a:pPr>
            <a:r>
              <a:rPr/>
              <a:t>⚙️ How It Works:</a:t>
            </a:r>
          </a:p>
          <a:p>
            <a:pPr lvl="0"/>
            <a:r>
              <a:rPr/>
              <a:t>Data collected via a multilingual, offline-capable mobile app</a:t>
            </a:r>
          </a:p>
          <a:p>
            <a:pPr lvl="0"/>
            <a:r>
              <a:rPr/>
              <a:t>Time-stamped data stored on AgUnity’s blockchain</a:t>
            </a:r>
          </a:p>
          <a:p>
            <a:pPr lvl="0"/>
            <a:r>
              <a:rPr/>
              <a:t>App guides users to complete EU-aligned documentation</a:t>
            </a:r>
          </a:p>
          <a:p>
            <a:pPr lvl="0"/>
            <a:r>
              <a:rPr/>
              <a:t>Importers receive ready-to-submit compliance dossiers</a:t>
            </a:r>
          </a:p>
          <a:p>
            <a:pPr lvl="0" indent="0" marL="0">
              <a:buNone/>
            </a:pPr>
            <a:r>
              <a:rPr/>
              <a:t>📍 Status:</a:t>
            </a:r>
          </a:p>
          <a:p>
            <a:pPr lvl="0"/>
            <a:r>
              <a:rPr/>
              <a:t>Core logic and user roles drafted</a:t>
            </a:r>
          </a:p>
          <a:p>
            <a:pPr lvl="0"/>
            <a:r>
              <a:rPr/>
              <a:t>Documentation flow + pilot framework outlined</a:t>
            </a:r>
          </a:p>
          <a:p>
            <a:pPr lvl="0"/>
            <a:r>
              <a:rPr/>
              <a:t>Initial partners: AgUnity, Windesheim, SCF NICE</a:t>
            </a:r>
          </a:p>
          <a:p>
            <a:pPr lvl="0"/>
            <a:r>
              <a:rPr/>
              <a:t>Pitch deck and 1-pager in first draft</a:t>
            </a:r>
          </a:p>
          <a:p>
            <a:pPr lvl="0" indent="0" marL="0">
              <a:buNone/>
            </a:pPr>
            <a:r>
              <a:rPr/>
              <a:t>::: ::: {.column width=“50%”}</a:t>
            </a:r>
          </a:p>
          <a:p>
            <a:pPr lvl="0" indent="0" marL="0">
              <a:buNone/>
            </a:pPr>
            <a:r>
              <a:rPr/>
              <a:t>🌍 Why It Matters:</a:t>
            </a:r>
          </a:p>
          <a:p>
            <a:pPr lvl="0"/>
            <a:r>
              <a:rPr/>
              <a:t>EU laws demand documentation smallholders can’t provide</a:t>
            </a:r>
          </a:p>
          <a:p>
            <a:pPr lvl="0"/>
            <a:r>
              <a:rPr/>
              <a:t>Importers lack accessible tools for compliance</a:t>
            </a:r>
          </a:p>
          <a:p>
            <a:pPr lvl="0"/>
            <a:r>
              <a:rPr/>
              <a:t>This platform bridges the gap — without exclusion or greenwashing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Funding or co-development support</a:t>
            </a:r>
          </a:p>
          <a:p>
            <a:pPr lvl="0"/>
            <a:r>
              <a:rPr/>
              <a:t>Help turning this into a grant proposal</a:t>
            </a:r>
          </a:p>
          <a:p>
            <a:pPr lvl="0"/>
            <a:r>
              <a:rPr/>
              <a:t>A grant writer or partner to help push this forward</a:t>
            </a:r>
          </a:p>
          <a:p>
            <a:pPr lvl="0" indent="0" marL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9. Project Proposal – ClearPaper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Examples: - </a:t>
            </a:r>
            <a:r>
              <a:rPr>
                <a:hlinkClick r:id="rId3"/>
              </a:rPr>
              <a:t>VCH-ClearRoots</a:t>
            </a:r>
            <a:r>
              <a:rPr/>
              <a:t> :::::::::::::: {.columns} ::: {.column width=“50%”}</a:t>
            </a:r>
          </a:p>
          <a:p>
            <a:pPr lvl="0" indent="0" marL="0">
              <a:buNone/>
            </a:pPr>
            <a:r>
              <a:rPr/>
              <a:t>📄 Goal:</a:t>
            </a:r>
            <a:br/>
            <a:r>
              <a:rPr/>
              <a:t>Create practical, standardized templates to help cooperatives, importers, and other actors comply with EU sustainability laws (CSRD, CSDDD, EUDR).</a:t>
            </a:r>
          </a:p>
          <a:p>
            <a:pPr lvl="0" indent="0" marL="0">
              <a:buNone/>
            </a:pPr>
            <a:r>
              <a:rPr/>
              <a:t>🌍 Why It Matters:</a:t>
            </a:r>
          </a:p>
          <a:p>
            <a:pPr lvl="0"/>
            <a:r>
              <a:rPr/>
              <a:t>No shared definition of “compliant documentation”</a:t>
            </a:r>
          </a:p>
          <a:p>
            <a:pPr lvl="0"/>
            <a:r>
              <a:rPr/>
              <a:t>Uncertainty for importers</a:t>
            </a:r>
          </a:p>
          <a:p>
            <a:pPr lvl="0"/>
            <a:r>
              <a:rPr/>
              <a:t>Exclusion of smallholders without expert support</a:t>
            </a:r>
          </a:p>
          <a:p>
            <a:pPr lvl="0"/>
            <a:r>
              <a:rPr/>
              <a:t>ClearPaper enables trustable, scalable compliance</a:t>
            </a:r>
          </a:p>
          <a:p>
            <a:pPr lvl="0" indent="0" marL="0">
              <a:buNone/>
            </a:pPr>
            <a:r>
              <a:rPr/>
              <a:t>📍 Current Status:</a:t>
            </a:r>
          </a:p>
          <a:p>
            <a:pPr lvl="0"/>
            <a:r>
              <a:rPr/>
              <a:t>Legal mapping and validation discussions started with Windesheim and SCF NICE</a:t>
            </a:r>
          </a:p>
          <a:p>
            <a:pPr lvl="0" indent="0" marL="0">
              <a:buNone/>
            </a:pPr>
            <a:r>
              <a:rPr/>
              <a:t>::: ::: {.column width=“50%”}</a:t>
            </a:r>
          </a:p>
          <a:p>
            <a:pPr lvl="0" indent="0" marL="0">
              <a:buNone/>
            </a:pPr>
            <a:r>
              <a:rPr/>
              <a:t>🛠️ How It Works:</a:t>
            </a:r>
            <a:br/>
            <a:r>
              <a:rPr/>
              <a:t>Each template would:</a:t>
            </a:r>
          </a:p>
          <a:p>
            <a:pPr lvl="0"/>
            <a:r>
              <a:rPr/>
              <a:t>Link directly to relevant EU legal clauses</a:t>
            </a:r>
          </a:p>
          <a:p>
            <a:pPr lvl="0"/>
            <a:r>
              <a:rPr/>
              <a:t>Be available in Word, LaTeX, and JSON formats</a:t>
            </a:r>
          </a:p>
          <a:p>
            <a:pPr lvl="0"/>
            <a:r>
              <a:rPr/>
              <a:t>Adapt to national implementations and local languages</a:t>
            </a:r>
          </a:p>
          <a:p>
            <a:pPr lvl="0"/>
            <a:r>
              <a:rPr/>
              <a:t>Optionally integrate with platforms like AgUnity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Collect feedback to strengthen a grant proposal</a:t>
            </a:r>
          </a:p>
          <a:p>
            <a:pPr lvl="0"/>
            <a:r>
              <a:rPr/>
              <a:t>Support turning this into a fundable project</a:t>
            </a:r>
          </a:p>
          <a:p>
            <a:pPr lvl="0"/>
            <a:r>
              <a:rPr/>
              <a:t>We need a grant writer</a:t>
            </a:r>
          </a:p>
          <a:p>
            <a:pPr lvl="0" indent="0" marL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Bi-Ronald: Automated Survey Reporting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Purpose:</a:t>
            </a:r>
            <a:br/>
            <a:r>
              <a:rPr/>
              <a:t>Streamline survey workflows by automating response collection, analysis, and personalized report generation using open-source tools on self-hosted infrastructure.</a:t>
            </a:r>
          </a:p>
          <a:p>
            <a:pPr lvl="0" indent="0" marL="0">
              <a:buNone/>
            </a:pPr>
            <a:r>
              <a:rPr/>
              <a:t>🛠️ How It Works:</a:t>
            </a:r>
            <a:br/>
            <a:r>
              <a:rPr/>
              <a:t>- Participants complete a multi-step survey. - Responses are securely stored in a local database. - Automated workflows generate customized reports (PDF/HTML). - Reports are emailed to participants. - Data is prepared for structured analysis via dashboards or custom analytics.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Why It Matters:</a:t>
            </a:r>
            <a:br/>
            <a:r>
              <a:rPr/>
              <a:t>- Eliminates manual data processing and report generation. - Ensures data privacy by avoiding external cloud services. - Enhances efficiency in research and educational settings.</a:t>
            </a:r>
          </a:p>
          <a:p>
            <a:pPr lvl="0" indent="0" marL="0">
              <a:buNone/>
            </a:pPr>
            <a:r>
              <a:rPr/>
              <a:t>🔗 Repository:</a:t>
            </a:r>
            <a:br/>
            <a:r>
              <a:rPr/>
              <a:t>- </a:t>
            </a:r>
            <a:r>
              <a:rPr>
                <a:hlinkClick r:id="rId3"/>
              </a:rPr>
              <a:t>GitHub – Bi-Ronald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11. Key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Thomas Dik</a:t>
            </a:r>
            <a:r>
              <a:rPr/>
              <a:t> – AI tooling and cloud architecture</a:t>
            </a:r>
            <a:br/>
          </a:p>
          <a:p>
            <a:pPr lvl="0"/>
            <a:r>
              <a:rPr/>
              <a:t>Ronald de Boer – Business Intelligence, Power BI integration</a:t>
            </a:r>
            <a:br/>
          </a:p>
          <a:p>
            <a:pPr lvl="0"/>
            <a:r>
              <a:rPr/>
              <a:t>Luka Westgeest – SCF, ClearRoots &amp; ClearPaper</a:t>
            </a:r>
            <a:br/>
          </a:p>
          <a:p>
            <a:pPr lvl="0"/>
            <a:r>
              <a:rPr/>
              <a:t>Stefan Barrett (AG-Unity CTO) – Document processing logic</a:t>
            </a:r>
            <a:br/>
          </a:p>
          <a:p>
            <a:pPr lvl="0"/>
            <a:r>
              <a:rPr/>
              <a:t>Iivo Salmi &amp; Raul Raus – Trusted EU infrastructure research - Finland.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🧠 Skills &amp; What’s Working:</a:t>
            </a:r>
          </a:p>
          <a:p>
            <a:pPr lvl="0"/>
            <a:r>
              <a:rPr/>
              <a:t>Full AI stack deployment (OpenWebUI, Qdrant, n8n)</a:t>
            </a:r>
            <a:br/>
          </a:p>
          <a:p>
            <a:pPr lvl="0"/>
            <a:r>
              <a:rPr/>
              <a:t>Reproducible R workflows (RStudio, Docker)</a:t>
            </a:r>
            <a:br/>
          </a:p>
          <a:p>
            <a:pPr lvl="0"/>
            <a:r>
              <a:rPr/>
              <a:t>Real-use workshops + mentorship</a:t>
            </a:r>
            <a:br/>
          </a:p>
          <a:p>
            <a:pPr lvl="0"/>
            <a:r>
              <a:rPr/>
              <a:t>Proposal writing and stakeholder engagement</a:t>
            </a:r>
            <a:br/>
          </a:p>
          <a:p>
            <a:pPr lvl="0"/>
            <a:r>
              <a:rPr/>
              <a:t>Active collaborations gaining traction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Current Workstreams and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Infrastructure:</a:t>
            </a:r>
            <a:br/>
            <a:r>
              <a:rPr/>
              <a:t>- VCH LLM stack (OpenWebUI, Qdrant, n8n)</a:t>
            </a:r>
            <a:br/>
            <a:r>
              <a:rPr/>
              <a:t>- DAT Linux for reproducible setups</a:t>
            </a:r>
            <a:br/>
            <a:r>
              <a:rPr/>
              <a:t>- Nextcloud for shared docs</a:t>
            </a:r>
            <a:br/>
            <a:r>
              <a:rPr/>
              <a:t>- RStudio workflows in progress</a:t>
            </a:r>
          </a:p>
          <a:p>
            <a:pPr lvl="0" indent="0" marL="0">
              <a:buNone/>
            </a:pPr>
            <a:r>
              <a:rPr/>
              <a:t>📚 Education &amp; Workshops:</a:t>
            </a:r>
            <a:br/>
            <a:r>
              <a:rPr/>
              <a:t>- AI workshops based on real failures</a:t>
            </a:r>
            <a:br/>
            <a:r>
              <a:rPr/>
              <a:t>- Mentoring students with ready-to-use tools</a:t>
            </a:r>
            <a:br/>
            <a:r>
              <a:rPr/>
              <a:t>- Focus on prompting over building</a:t>
            </a:r>
            <a:br/>
            <a:r>
              <a:rPr/>
              <a:t>- Toward an AI learning track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🌐 R&amp;D:</a:t>
            </a:r>
            <a:br/>
            <a:r>
              <a:rPr/>
              <a:t>- Tool testing (Far.AI, AI Scientist)</a:t>
            </a:r>
            <a:br/>
            <a:r>
              <a:rPr/>
              <a:t>- R-based reproducibility pilots</a:t>
            </a:r>
            <a:br/>
            <a:r>
              <a:rPr/>
              <a:t>- Mapping AI for research workflows</a:t>
            </a:r>
          </a:p>
          <a:p>
            <a:pPr lvl="0" indent="0" marL="0">
              <a:buNone/>
            </a:pPr>
            <a:r>
              <a:rPr/>
              <a:t>🤝 Collaborations:</a:t>
            </a:r>
            <a:br/>
            <a:r>
              <a:rPr/>
              <a:t>- AgUnity (Clearroots) Stefan</a:t>
            </a:r>
            <a:br/>
            <a:r>
              <a:rPr/>
              <a:t>- Thomas Mazuiri (VCH-Infra), - Torsten Raudssus (Supplylens), Thomas Dik - SCF NICE (grant/pilot) Luka Westergeest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VCH Infrastructure (LLM for Students)</a:t>
            </a:r>
            <a:br/>
          </a:p>
          <a:p>
            <a:pPr lvl="0" indent="-257175" marL="257175">
              <a:buAutoNum type="arabicPeriod"/>
            </a:pPr>
            <a:r>
              <a:rPr/>
              <a:t>VCH Infrastructure (General Tooling)</a:t>
            </a:r>
            <a:br/>
          </a:p>
          <a:p>
            <a:pPr lvl="0" indent="-257175" marL="257175">
              <a:buAutoNum type="arabicPeriod"/>
            </a:pPr>
            <a:r>
              <a:rPr/>
              <a:t>VCH Infrastructure (Reproducible Research)</a:t>
            </a:r>
            <a:br/>
          </a:p>
          <a:p>
            <a:pPr lvl="0" indent="-257175" marL="257175">
              <a:buAutoNum type="arabicPeriod"/>
            </a:pPr>
            <a:r>
              <a:rPr/>
              <a:t>Practical AI Use Cases &amp; Workshops</a:t>
            </a:r>
            <a:br/>
          </a:p>
          <a:p>
            <a:pPr lvl="0" indent="-257175" marL="257175">
              <a:buAutoNum type="arabicPeriod"/>
            </a:pPr>
            <a:r>
              <a:rPr/>
              <a:t>AI-Supported Student Projects</a:t>
            </a:r>
            <a:br/>
          </a:p>
          <a:p>
            <a:pPr lvl="0" indent="-257175" marL="257175">
              <a:buAutoNum type="arabicPeriod"/>
            </a:pPr>
            <a:r>
              <a:rPr/>
              <a:t>SupplyLens (formerly Knopenkoning)</a:t>
            </a:r>
            <a:br/>
          </a:p>
          <a:p>
            <a:pPr lvl="0" indent="-257175" marL="257175">
              <a:buAutoNum type="arabicPeriod"/>
            </a:pPr>
            <a:r>
              <a:rPr/>
              <a:t>Experimental Tool Testing (AI Scientist, Far.AI)</a:t>
            </a:r>
            <a:br/>
          </a:p>
          <a:p>
            <a:pPr lvl="0" indent="-257175" marL="257175">
              <a:buAutoNum type="arabicPeriod"/>
            </a:pPr>
            <a:r>
              <a:rPr/>
              <a:t>ClearRoots (SCF NICE Project)</a:t>
            </a:r>
            <a:br/>
          </a:p>
          <a:p>
            <a:pPr lvl="0" indent="-257175" marL="257175">
              <a:buAutoNum type="arabicPeriod"/>
            </a:pPr>
            <a:r>
              <a:rPr/>
              <a:t>ClearPaper (SCF NICE Proposal)</a:t>
            </a:r>
            <a:br/>
          </a:p>
          <a:p>
            <a:pPr lvl="0" indent="-257175" marL="257175">
              <a:buAutoNum type="arabicPeriod"/>
            </a:pPr>
            <a:r>
              <a:rPr/>
              <a:t>Key Collaborations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VCH Infrastructure – LLM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Enable students to use local LLMs for assignments, feedback, and learning.</a:t>
            </a:r>
          </a:p>
          <a:p>
            <a:pPr lvl="0" indent="0" marL="0">
              <a:buNone/>
            </a:pPr>
            <a:r>
              <a:rPr/>
              <a:t>🔒 Why:</a:t>
            </a:r>
            <a:br/>
            <a:r>
              <a:rPr/>
              <a:t>A local LLM stack enables:</a:t>
            </a:r>
          </a:p>
          <a:p>
            <a:pPr lvl="0"/>
            <a:r>
              <a:rPr/>
              <a:t>Secure research with real data</a:t>
            </a:r>
          </a:p>
          <a:p>
            <a:pPr lvl="0"/>
            <a:r>
              <a:rPr/>
              <a:t>No reliance on cloud services</a:t>
            </a:r>
          </a:p>
          <a:p>
            <a:pPr lvl="0"/>
            <a:r>
              <a:rPr/>
              <a:t>Independent student experimentation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Running OpenWebUI-based LLM environment</a:t>
            </a:r>
          </a:p>
          <a:p>
            <a:pPr lvl="0"/>
            <a:r>
              <a:rPr/>
              <a:t>Hosted on a local-controlled server</a:t>
            </a:r>
          </a:p>
          <a:p>
            <a:pPr lvl="0"/>
            <a:r>
              <a:rPr/>
              <a:t>Integrated tools: Qdrant, n8n, pgvector, dashboards</a:t>
            </a:r>
          </a:p>
          <a:p>
            <a:pPr lvl="0" indent="0" marL="0">
              <a:buNone/>
            </a:pPr>
            <a:r>
              <a:rPr/>
              <a:t>🧠 Now Possible:</a:t>
            </a:r>
          </a:p>
          <a:p>
            <a:pPr lvl="0"/>
            <a:r>
              <a:rPr/>
              <a:t>Memory-enabled AI workflows</a:t>
            </a:r>
          </a:p>
          <a:p>
            <a:pPr lvl="0" indent="0" marL="0">
              <a:buNone/>
            </a:pPr>
            <a:r>
              <a:rPr/>
              <a:t>More info: - </a:t>
            </a:r>
            <a:r>
              <a:rPr>
                <a:hlinkClick r:id="rId3"/>
              </a:rPr>
              <a:t>VCH-Infra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Broader student adoption</a:t>
            </a:r>
          </a:p>
          <a:p>
            <a:pPr lvl="0"/>
            <a:r>
              <a:rPr/>
              <a:t>Classroom integration</a:t>
            </a:r>
          </a:p>
          <a:p>
            <a:pPr lvl="0"/>
            <a:r>
              <a:rPr/>
              <a:t>Real use case development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Budget for TOKENS to run larger models</a:t>
            </a:r>
          </a:p>
          <a:p>
            <a:pPr lvl="0"/>
            <a:r>
              <a:rPr/>
              <a:t>Personal costs are unsustainable</a:t>
            </a:r>
          </a:p>
          <a:p>
            <a:pPr lvl="0"/>
            <a:r>
              <a:rPr/>
              <a:t>Need focused hours to maintain and improve</a:t>
            </a:r>
          </a:p>
          <a:p>
            <a:pPr lvl="0"/>
            <a:r>
              <a:rPr/>
              <a:t>Requesting support and validation of direction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 VCH Infrastructure – General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Provide infrastructure with built-in tools so students can quickly ideate and prototype.</a:t>
            </a:r>
          </a:p>
          <a:p>
            <a:pPr lvl="0" indent="0" marL="0">
              <a:buNone/>
            </a:pPr>
            <a:r>
              <a:rPr/>
              <a:t>⚙️ Why:</a:t>
            </a:r>
            <a:br/>
            <a:r>
              <a:rPr/>
              <a:t>A seamless environment helps students move from ideas to experiments without technical barriers. ✅ Accomplished:</a:t>
            </a:r>
          </a:p>
          <a:p>
            <a:pPr lvl="0"/>
            <a:r>
              <a:rPr/>
              <a:t>AI stack fully deployed</a:t>
            </a:r>
          </a:p>
          <a:p>
            <a:pPr lvl="0"/>
            <a:r>
              <a:rPr/>
              <a:t>Nextcloud environment live</a:t>
            </a:r>
          </a:p>
          <a:p>
            <a:pPr lvl="0"/>
            <a:r>
              <a:rPr/>
              <a:t>DAT Linux system in full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Tighter integration of AI tools with DAT Linux</a:t>
            </a:r>
          </a:p>
          <a:p>
            <a:pPr lvl="0"/>
            <a:r>
              <a:rPr/>
              <a:t>Enable AI features inside Nextcloud</a:t>
            </a:r>
          </a:p>
          <a:p>
            <a:pPr lvl="0"/>
            <a:r>
              <a:rPr/>
              <a:t>Launch a documentation server using Nextcloud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Hands-on testing of tools and flows</a:t>
            </a:r>
          </a:p>
          <a:p>
            <a:pPr lvl="0"/>
            <a:r>
              <a:rPr/>
              <a:t>Feedback on missing functionality</a:t>
            </a:r>
          </a:p>
          <a:p>
            <a:pPr lvl="0"/>
            <a:r>
              <a:rPr/>
              <a:t>Time to improve reliability</a:t>
            </a:r>
          </a:p>
          <a:p>
            <a:pPr lvl="0"/>
            <a:r>
              <a:rPr/>
              <a:t>Support to validate that this is the right direction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3. VCH Infrastructure – Reproducible Research (incl. DAT 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Enable researchers to build, test, and share repeatable experiments — including data, code, and results.</a:t>
            </a:r>
          </a:p>
          <a:p>
            <a:pPr lvl="0" indent="0" marL="0">
              <a:buNone/>
            </a:pPr>
            <a:r>
              <a:rPr/>
              <a:t>🔍 Why:</a:t>
            </a:r>
          </a:p>
          <a:p>
            <a:pPr lvl="0"/>
            <a:r>
              <a:rPr/>
              <a:t>Reproduce prior research</a:t>
            </a:r>
          </a:p>
          <a:p>
            <a:pPr lvl="0"/>
            <a:r>
              <a:rPr/>
              <a:t>Run simulations</a:t>
            </a:r>
          </a:p>
          <a:p>
            <a:pPr lvl="0"/>
            <a:r>
              <a:rPr/>
              <a:t>Build openly on others’ work</a:t>
            </a:r>
            <a:br/>
            <a:r>
              <a:rPr/>
              <a:t>AI is most useful in research when workflows are reproducible and verifiable.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Stack deployable with DAT Linux, Docker, systemd</a:t>
            </a:r>
          </a:p>
          <a:p>
            <a:pPr lvl="0"/>
            <a:r>
              <a:rPr/>
              <a:t>RStudio Server tested and operational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Develop integrated workflows with RStudio</a:t>
            </a:r>
          </a:p>
          <a:p>
            <a:pPr lvl="0"/>
            <a:r>
              <a:rPr/>
              <a:t>Learn and apply data stewardship practices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A real past project to rebuild and reproduce in R</a:t>
            </a:r>
          </a:p>
          <a:p>
            <a:pPr lvl="0"/>
            <a:r>
              <a:rPr/>
              <a:t>Time to prototype and document workflows</a:t>
            </a:r>
          </a:p>
          <a:p>
            <a:pPr lvl="0"/>
            <a:r>
              <a:rPr/>
              <a:t>Support to ensure this path aligns with our research goals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info: - </a:t>
            </a:r>
            <a:r>
              <a:rPr>
                <a:hlinkClick r:id="rId2"/>
              </a:rPr>
              <a:t>VCH-Infra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4. Practical AI Use Cases &amp;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Teach students how to use AI tools effectively — with a clear understanding of their limitations.</a:t>
            </a:r>
          </a:p>
          <a:p>
            <a:pPr lvl="0" indent="0" marL="0">
              <a:buNone/>
            </a:pPr>
            <a:r>
              <a:rPr/>
              <a:t>⚠️ Why:</a:t>
            </a:r>
            <a:br/>
            <a:r>
              <a:rPr/>
              <a:t>AI is overhyped. In practice:</a:t>
            </a:r>
          </a:p>
          <a:p>
            <a:pPr lvl="0"/>
            <a:r>
              <a:rPr/>
              <a:t>It makes mistakes</a:t>
            </a:r>
          </a:p>
          <a:p>
            <a:pPr lvl="0"/>
            <a:r>
              <a:rPr/>
              <a:t>Lacks reasoning and contextual awareness</a:t>
            </a:r>
          </a:p>
          <a:p>
            <a:pPr lvl="0"/>
            <a:r>
              <a:rPr/>
              <a:t>Struggles with memory and coherence</a:t>
            </a:r>
            <a:br/>
            <a:r>
              <a:rPr/>
              <a:t>Students must learn to test, verify, and control AI systems — not blindly trust them.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Workshop repo created</a:t>
            </a:r>
          </a:p>
          <a:p>
            <a:pPr lvl="0"/>
            <a:r>
              <a:rPr/>
              <a:t>First sessions delivered</a:t>
            </a:r>
          </a:p>
          <a:p>
            <a:pPr lvl="0"/>
            <a:r>
              <a:rPr/>
              <a:t>Failures (e.g. Knopenkoning, Inchainge) revealed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Translate IBM-based workshop into practical applications</a:t>
            </a:r>
          </a:p>
          <a:p>
            <a:pPr lvl="0"/>
            <a:r>
              <a:rPr/>
              <a:t>Teach “data-to-reality” thinking</a:t>
            </a:r>
          </a:p>
          <a:p>
            <a:pPr lvl="0"/>
            <a:r>
              <a:rPr/>
              <a:t>Run an ongoing workshop series with feedback loops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Integration and network engineers</a:t>
            </a:r>
          </a:p>
          <a:p>
            <a:pPr lvl="0"/>
            <a:r>
              <a:rPr/>
              <a:t>Students and testers to challenge tools</a:t>
            </a:r>
          </a:p>
          <a:p>
            <a:pPr lvl="0"/>
            <a:r>
              <a:rPr/>
              <a:t>Regular AI meetups and testing sessions</a:t>
            </a:r>
          </a:p>
          <a:p>
            <a:pPr lvl="0"/>
            <a:r>
              <a:rPr/>
              <a:t>Hands-on collaborators to co-build use cases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 overview</dc:title>
  <dc:creator/>
  <cp:keywords/>
  <dcterms:created xsi:type="dcterms:W3CDTF">2025-05-05T16:40:45Z</dcterms:created>
  <dcterms:modified xsi:type="dcterms:W3CDTF">2025-05-05T16:40:45Z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toc-title">
    <vt:lpwstr>Table of contents</vt:lpwstr>
  </property>
</Properties>
</file>