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FC"/>
    <a:srgbClr val="FBD01E"/>
    <a:srgbClr val="F3E348"/>
    <a:srgbClr val="FFEDC7"/>
    <a:srgbClr val="233A5B"/>
    <a:srgbClr val="FFF8E7"/>
    <a:srgbClr val="1A1A1A"/>
    <a:srgbClr val="E03135"/>
    <a:srgbClr val="C16069"/>
    <a:srgbClr val="FF3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965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592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notesMaster" Target="notesMasters/notes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ClearRoots fills a legal-tech gap with real partners and real field logic. It’s ready to move — with the right support.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Bi-Ronald offers a scalable solution for automating survey processes, providing immediate, personalized feedback to participants while maintaining data control and privacy.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F4F7FC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F3E34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F4F7FC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BD01E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23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233A5B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233A5B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rgbClr val="233A5B"/>
                </a:solidFill>
              </a:defRPr>
            </a:lvl1pPr>
            <a:lvl2pPr>
              <a:defRPr sz="1575">
                <a:solidFill>
                  <a:srgbClr val="233A5B"/>
                </a:solidFill>
              </a:defRPr>
            </a:lvl2pPr>
            <a:lvl3pPr>
              <a:defRPr sz="1350">
                <a:solidFill>
                  <a:srgbClr val="233A5B"/>
                </a:solidFill>
              </a:defRPr>
            </a:lvl3pPr>
            <a:lvl4pPr>
              <a:defRPr sz="1125">
                <a:solidFill>
                  <a:srgbClr val="233A5B"/>
                </a:solidFill>
              </a:defRPr>
            </a:lvl4pPr>
            <a:lvl5pPr>
              <a:defRPr sz="1125">
                <a:solidFill>
                  <a:srgbClr val="233A5B"/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4F7FC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4F7FC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3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FBD01E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F4F7F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F4F7F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F4F7F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F4F7F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F4F7F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alue-chain-hackers.github.io/LiCycle-AI/" TargetMode="External" /><Relationship Id="rId3" Type="http://schemas.openxmlformats.org/officeDocument/2006/relationships/hyperlink" Target="https://github.com/Value-Chain-Hackers/LiCycle-AI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Value-Chain-Hackers/VCH-Datasharin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VCH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4b. Practical AI Workshops –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Translate IBM-based material into practice</a:t>
            </a:r>
          </a:p>
          <a:p>
            <a:pPr lvl="0"/>
            <a:r>
              <a:rPr/>
              <a:t>Teach “data-to-reality” translation</a:t>
            </a:r>
          </a:p>
          <a:p>
            <a:pPr lvl="0"/>
            <a:r>
              <a:rPr/>
              <a:t>Establish recurring feedback-driven workshops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Integration &amp; network engineers</a:t>
            </a:r>
          </a:p>
          <a:p>
            <a:pPr lvl="0"/>
            <a:r>
              <a:rPr/>
              <a:t>Student testers</a:t>
            </a:r>
          </a:p>
          <a:p>
            <a:pPr lvl="0"/>
            <a:r>
              <a:rPr/>
              <a:t>AI meetup facilitators</a:t>
            </a:r>
          </a:p>
          <a:p>
            <a:pPr lvl="0"/>
            <a:r>
              <a:rPr/>
              <a:t>Co-builders for use case development</a:t>
            </a:r>
          </a:p>
        </p:txBody>
      </p:sp>
      <p:pic>
        <p:nvPicPr>
          <p:cNvPr descr="images/Using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006600"/>
            <a:ext cx="5181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A.I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5a. AI-Supported Student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Support student-led projects by giving them AI tools that just work — not expecting them to build infrastructure.</a:t>
            </a:r>
          </a:p>
          <a:p>
            <a:pPr lvl="0" indent="0" marL="0">
              <a:buNone/>
            </a:pPr>
            <a:r>
              <a:rPr/>
              <a:t>💡 Why:</a:t>
            </a:r>
            <a:br/>
            <a:r>
              <a:rPr/>
              <a:t>As Maxime noted: most students can’t build their own AI pipelines.</a:t>
            </a:r>
            <a:br/>
            <a:r>
              <a:rPr/>
              <a:t>Instead, we:</a:t>
            </a:r>
          </a:p>
          <a:p>
            <a:pPr lvl="0"/>
            <a:r>
              <a:rPr/>
              <a:t>Provide end-user-facing tools (not just chatbots)</a:t>
            </a:r>
          </a:p>
          <a:p>
            <a:pPr lvl="0"/>
            <a:r>
              <a:rPr/>
              <a:t>Focus on prompting, saving, processing</a:t>
            </a:r>
          </a:p>
          <a:p>
            <a:pPr lvl="0"/>
            <a:r>
              <a:rPr/>
              <a:t>Teach how to integrate internal and external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🌐 Examples:</a:t>
            </a:r>
          </a:p>
          <a:p>
            <a:pPr lvl="0"/>
            <a:r>
              <a:rPr>
                <a:hlinkClick r:id="rId2"/>
              </a:rPr>
              <a:t>VCH-Lithium</a:t>
            </a:r>
          </a:p>
          <a:p>
            <a:pPr lvl="0"/>
            <a:r>
              <a:rPr>
                <a:hlinkClick r:id="rId3"/>
              </a:rPr>
              <a:t>VCH-BCM</a:t>
            </a:r>
          </a:p>
          <a:p>
            <a:pPr lvl="0" indent="0" marL="0">
              <a:buNone/>
            </a:pPr>
            <a:r>
              <a:rPr/>
              <a:t>✅ Accomplished:</a:t>
            </a:r>
          </a:p>
          <a:p>
            <a:pPr lvl="0"/>
            <a:r>
              <a:rPr/>
              <a:t>Built 2 full AI-driven websites</a:t>
            </a:r>
          </a:p>
          <a:p>
            <a:pPr lvl="0"/>
            <a:r>
              <a:rPr/>
              <a:t>Went beyond student-only capacity</a:t>
            </a:r>
          </a:p>
          <a:p>
            <a:pPr lvl="0"/>
            <a:r>
              <a:rPr/>
              <a:t>Showed AI mentorship accelerates outcomes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5b. AI-Supported Student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Showcase student outcomes</a:t>
            </a:r>
          </a:p>
          <a:p>
            <a:pPr lvl="0"/>
            <a:r>
              <a:rPr/>
              <a:t>Build an AI mentorship track</a:t>
            </a:r>
          </a:p>
          <a:p>
            <a:pPr lvl="0"/>
            <a:r>
              <a:rPr/>
              <a:t>Identify and guide new use cases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Allow expert-student collaboration</a:t>
            </a:r>
          </a:p>
          <a:p>
            <a:pPr lvl="0"/>
            <a:r>
              <a:rPr/>
              <a:t>Fund tokens for large models</a:t>
            </a:r>
          </a:p>
          <a:p>
            <a:pPr lvl="0"/>
            <a:r>
              <a:rPr/>
              <a:t>Stop comparing local to OpenAI</a:t>
            </a:r>
          </a:p>
          <a:p>
            <a:pPr lvl="0"/>
            <a:r>
              <a:rPr/>
              <a:t>Let trusted externals connect (e.g. Discord)</a:t>
            </a:r>
          </a:p>
          <a:p>
            <a:pPr lvl="0"/>
            <a:r>
              <a:rPr/>
              <a:t>Formalize Value Chain Hackers: KvK, domain, mandate</a:t>
            </a:r>
          </a:p>
          <a:p>
            <a:pPr lvl="0"/>
            <a:r>
              <a:rPr/>
              <a:t>Build a student team around AI dev</a:t>
            </a:r>
          </a:p>
        </p:txBody>
      </p:sp>
      <p:pic>
        <p:nvPicPr>
          <p:cNvPr descr="images/LiCycl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273300"/>
            <a:ext cx="5181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Licycle, a generated website for the students with CLINE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6. SupplyLens (formerly Knopenkoning)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Map complex supply chains using AI, ESG data, and graph tech.</a:t>
            </a:r>
          </a:p>
          <a:p>
            <a:pPr lvl="0" indent="0" marL="0">
              <a:buNone/>
            </a:pPr>
            <a:r>
              <a:rPr/>
              <a:t>📌 Why:</a:t>
            </a:r>
          </a:p>
          <a:p>
            <a:pPr lvl="0"/>
            <a:r>
              <a:rPr/>
              <a:t>CSRD/CSDDD compliance</a:t>
            </a:r>
          </a:p>
          <a:p>
            <a:pPr lvl="0"/>
            <a:r>
              <a:rPr/>
              <a:t>Risk mapping &amp; traceability</a:t>
            </a:r>
          </a:p>
          <a:p>
            <a:pPr lvl="0"/>
            <a:r>
              <a:rPr/>
              <a:t>Real insight into supply chain complexity</a:t>
            </a:r>
          </a:p>
          <a:p>
            <a:pPr lvl="0" indent="0" marL="0">
              <a:buNone/>
            </a:pPr>
            <a:r>
              <a:rPr/>
              <a:t>⏳ Why Now:</a:t>
            </a:r>
          </a:p>
          <a:p>
            <a:pPr lvl="0"/>
            <a:r>
              <a:rPr/>
              <a:t>Lessons learned (Sebastien)</a:t>
            </a:r>
          </a:p>
          <a:p>
            <a:pPr lvl="0"/>
            <a:r>
              <a:rPr/>
              <a:t>New, realistic architecture</a:t>
            </a:r>
          </a:p>
          <a:p>
            <a:pPr lvl="0"/>
            <a:r>
              <a:rPr/>
              <a:t>Community and AI support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Next:</a:t>
            </a:r>
          </a:p>
          <a:p>
            <a:pPr lvl="0"/>
            <a:r>
              <a:rPr/>
              <a:t>Approval to start</a:t>
            </a:r>
          </a:p>
          <a:p>
            <a:pPr lvl="0"/>
            <a:r>
              <a:rPr/>
              <a:t>Time for focused dev</a:t>
            </a:r>
          </a:p>
          <a:p>
            <a:pPr lvl="0"/>
            <a:r>
              <a:rPr/>
              <a:t>Scrum team permission</a:t>
            </a:r>
          </a:p>
          <a:p>
            <a:pPr lvl="0" indent="0" marL="0">
              <a:buNone/>
            </a:pPr>
            <a:r>
              <a:rPr/>
              <a:t>🆘 Needed:</a:t>
            </a:r>
          </a:p>
          <a:p>
            <a:pPr lvl="0"/>
            <a:r>
              <a:rPr/>
              <a:t>OK to involve external contributors</a:t>
            </a:r>
          </a:p>
          <a:p>
            <a:pPr lvl="0"/>
            <a:r>
              <a:rPr/>
              <a:t>Spin-off status (KvK, domain)</a:t>
            </a:r>
          </a:p>
          <a:p>
            <a:pPr lvl="0"/>
            <a:r>
              <a:rPr/>
              <a:t>Small budget (&lt; €5K)</a:t>
            </a:r>
          </a:p>
          <a:p>
            <a:pPr lvl="0"/>
            <a:r>
              <a:rPr/>
              <a:t>Space to test with externals</a:t>
            </a:r>
          </a:p>
        </p:txBody>
      </p:sp>
      <p:pic>
        <p:nvPicPr>
          <p:cNvPr descr="images/SupplyLens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997200"/>
            <a:ext cx="51816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769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Workflow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7. Experimental Tool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🔬 Goal:</a:t>
            </a:r>
            <a:br/>
            <a:r>
              <a:rPr/>
              <a:t>Explore cutting-edge AI tools for scientific workflows — like multi-step reasoning and automated research tasks.</a:t>
            </a:r>
          </a:p>
          <a:p>
            <a:pPr lvl="0" indent="0" marL="0">
              <a:buNone/>
            </a:pPr>
            <a:r>
              <a:rPr/>
              <a:t>🌐 Why:</a:t>
            </a:r>
          </a:p>
          <a:p>
            <a:pPr lvl="0"/>
            <a:r>
              <a:rPr/>
              <a:t>Keep Windesheim on the frontier of AI</a:t>
            </a:r>
          </a:p>
          <a:p>
            <a:pPr lvl="0"/>
            <a:r>
              <a:rPr/>
              <a:t>Explore tools that can:</a:t>
            </a:r>
          </a:p>
          <a:p>
            <a:pPr lvl="1"/>
            <a:r>
              <a:rPr/>
              <a:t>Simulate cyber attacks</a:t>
            </a:r>
          </a:p>
          <a:p>
            <a:pPr lvl="1"/>
            <a:r>
              <a:rPr/>
              <a:t>Generate PhD-level outputs</a:t>
            </a:r>
          </a:p>
          <a:p>
            <a:pPr lvl="1"/>
            <a:r>
              <a:rPr/>
              <a:t>Automate reasoning chains</a:t>
            </a:r>
            <a:br/>
            <a:r>
              <a:rPr/>
              <a:t>These tools could reshape how research is done.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Test 3 tools for research potential</a:t>
            </a:r>
          </a:p>
          <a:p>
            <a:pPr lvl="0"/>
            <a:r>
              <a:rPr/>
              <a:t>Document barriers &amp; integration paths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Budget for tokens to evaluate properly</a:t>
            </a:r>
          </a:p>
          <a:p>
            <a:pPr lvl="0"/>
            <a:r>
              <a:rPr/>
              <a:t>Time to explore experimental edge cases</a:t>
            </a:r>
          </a:p>
          <a:p>
            <a:pPr lvl="0"/>
            <a:r>
              <a:rPr/>
              <a:t>Space to collaborate with research teams</a:t>
            </a:r>
          </a:p>
          <a:p>
            <a:pPr lvl="0" indent="0" marL="0">
              <a:buNone/>
            </a:pPr>
            <a:r>
              <a:rPr/>
              <a:t>✅ Accomplished:</a:t>
            </a:r>
          </a:p>
          <a:p>
            <a:pPr lvl="0"/>
            <a:r>
              <a:rPr/>
              <a:t>Reviewed AI Scientist &amp; Far.AI</a:t>
            </a:r>
          </a:p>
          <a:p>
            <a:pPr lvl="0"/>
            <a:r>
              <a:rPr/>
              <a:t>Identified promising capabilities</a:t>
            </a:r>
          </a:p>
          <a:p>
            <a:pPr lvl="0"/>
            <a:r>
              <a:rPr/>
              <a:t>Repo bookmarked:</a:t>
            </a:r>
          </a:p>
          <a:p>
            <a:pPr lvl="1"/>
            <a:r>
              <a:rPr/>
              <a:t>GitHub – AI Scientist (aci)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8. Project Proposal – ClearRoots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Support smallholders and importers in complying with EU laws (CSRD, CSDDD, EUDR).</a:t>
            </a:r>
          </a:p>
          <a:p>
            <a:pPr lvl="0" indent="0" marL="0">
              <a:buNone/>
            </a:pPr>
            <a:r>
              <a:rPr/>
              <a:t>⚙️ How:</a:t>
            </a:r>
          </a:p>
          <a:p>
            <a:pPr lvl="0"/>
            <a:r>
              <a:rPr/>
              <a:t>Mobile app collects local field data</a:t>
            </a:r>
          </a:p>
          <a:p>
            <a:pPr lvl="0"/>
            <a:r>
              <a:rPr/>
              <a:t>Data stored via AgUnity blockchain</a:t>
            </a:r>
          </a:p>
          <a:p>
            <a:pPr lvl="0"/>
            <a:r>
              <a:rPr/>
              <a:t>Auto-generates EU-compliant documents</a:t>
            </a:r>
          </a:p>
          <a:p>
            <a:pPr lvl="0"/>
            <a:r>
              <a:rPr/>
              <a:t>Importers get ready-to-submit dossiers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🌍 Why:</a:t>
            </a:r>
          </a:p>
          <a:p>
            <a:pPr lvl="0"/>
            <a:r>
              <a:rPr/>
              <a:t>Smallholders lack tools</a:t>
            </a:r>
          </a:p>
          <a:p>
            <a:pPr lvl="0"/>
            <a:r>
              <a:rPr/>
              <a:t>Importers lack clarity</a:t>
            </a:r>
          </a:p>
          <a:p>
            <a:pPr lvl="0"/>
            <a:r>
              <a:rPr/>
              <a:t>Solves both without greenwashing</a:t>
            </a:r>
          </a:p>
          <a:p>
            <a:pPr lvl="0" indent="0" marL="0">
              <a:buNone/>
            </a:pPr>
            <a:r>
              <a:rPr/>
              <a:t>🆘 Needed:</a:t>
            </a:r>
          </a:p>
          <a:p>
            <a:pPr lvl="0"/>
            <a:r>
              <a:rPr/>
              <a:t>Funding or co-dev support</a:t>
            </a:r>
          </a:p>
          <a:p>
            <a:pPr lvl="0"/>
            <a:r>
              <a:rPr/>
              <a:t>Help writing grant proposal</a:t>
            </a:r>
          </a:p>
          <a:p>
            <a:pPr lvl="0"/>
            <a:r>
              <a:rPr/>
              <a:t>Grant writer or funding partner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9. Project Proposal – ClearPaper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📄 Goal:</a:t>
            </a:r>
            <a:br/>
            <a:r>
              <a:rPr/>
              <a:t>Create standardized templates to help actors comply with EU laws (CSRD, CSDDD, EUDR).</a:t>
            </a:r>
          </a:p>
          <a:p>
            <a:pPr lvl="0" indent="0" marL="0">
              <a:buNone/>
            </a:pPr>
            <a:r>
              <a:rPr/>
              <a:t>🌍 Why:</a:t>
            </a:r>
          </a:p>
          <a:p>
            <a:pPr lvl="0"/>
            <a:r>
              <a:rPr/>
              <a:t>No shared definition of “compliance”</a:t>
            </a:r>
          </a:p>
          <a:p>
            <a:pPr lvl="0"/>
            <a:r>
              <a:rPr/>
              <a:t>Importers face uncertainty</a:t>
            </a:r>
          </a:p>
          <a:p>
            <a:pPr lvl="0"/>
            <a:r>
              <a:rPr/>
              <a:t>Smallholders are excluded</a:t>
            </a:r>
            <a:br/>
            <a:r>
              <a:rPr/>
              <a:t>ClearPaper bridges that gap.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🛠️ How:</a:t>
            </a:r>
          </a:p>
          <a:p>
            <a:pPr lvl="0"/>
            <a:r>
              <a:rPr/>
              <a:t>Link templates to EU clauses</a:t>
            </a:r>
          </a:p>
          <a:p>
            <a:pPr lvl="0"/>
            <a:r>
              <a:rPr/>
              <a:t>Formats: Word, LaTeX, JSON</a:t>
            </a:r>
          </a:p>
          <a:p>
            <a:pPr lvl="0"/>
            <a:r>
              <a:rPr/>
              <a:t>Adaptable to national/language needs</a:t>
            </a:r>
          </a:p>
          <a:p>
            <a:pPr lvl="0"/>
            <a:r>
              <a:rPr/>
              <a:t>Optional AgUnity integration</a:t>
            </a:r>
          </a:p>
          <a:p>
            <a:pPr lvl="0" indent="0" marL="0">
              <a:buNone/>
            </a:pPr>
            <a:r>
              <a:rPr/>
              <a:t>🆘 Needed:</a:t>
            </a:r>
          </a:p>
          <a:p>
            <a:pPr lvl="0"/>
            <a:r>
              <a:rPr/>
              <a:t>Feedback to shape grant proposal</a:t>
            </a:r>
          </a:p>
          <a:p>
            <a:pPr lvl="0"/>
            <a:r>
              <a:rPr/>
              <a:t>Help making it fundable</a:t>
            </a:r>
          </a:p>
          <a:p>
            <a:pPr lvl="0"/>
            <a:r>
              <a:rPr/>
              <a:t>We need a grant writer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Automated Survey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Purpose:</a:t>
            </a:r>
            <a:br/>
            <a:r>
              <a:rPr/>
              <a:t>Streamline survey workflows by automating response collection, analysis, and personalized report generation using open-source tools on self-hosted infrastructure.</a:t>
            </a:r>
          </a:p>
          <a:p>
            <a:pPr lvl="0" indent="0" marL="0">
              <a:buNone/>
            </a:pPr>
            <a:r>
              <a:rPr/>
              <a:t>🛠️ How It Works:</a:t>
            </a:r>
          </a:p>
          <a:p>
            <a:pPr lvl="0"/>
            <a:r>
              <a:rPr/>
              <a:t>Participants complete a multi-step survey.</a:t>
            </a:r>
          </a:p>
          <a:p>
            <a:pPr lvl="0"/>
            <a:r>
              <a:rPr/>
              <a:t>Responses are securely stored in a local database.</a:t>
            </a:r>
          </a:p>
          <a:p>
            <a:pPr lvl="0"/>
            <a:r>
              <a:rPr/>
              <a:t>Automated workflows generate customized reports (PDF/HTML).</a:t>
            </a:r>
          </a:p>
          <a:p>
            <a:pPr lvl="0"/>
            <a:r>
              <a:rPr/>
              <a:t>Reports are emailed to participants.</a:t>
            </a:r>
          </a:p>
          <a:p>
            <a:pPr lvl="0"/>
            <a:r>
              <a:rPr/>
              <a:t>Data is prepared for structured analysis via dashboards or custom analytics.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💡 Why It Matters:</a:t>
            </a:r>
          </a:p>
          <a:p>
            <a:pPr lvl="0"/>
            <a:r>
              <a:rPr/>
              <a:t>Eliminates manual data processing and report generation.</a:t>
            </a:r>
          </a:p>
          <a:p>
            <a:pPr lvl="0"/>
            <a:r>
              <a:rPr/>
              <a:t>Ensures data privacy by avoiding external cloud services.</a:t>
            </a:r>
          </a:p>
          <a:p>
            <a:pPr lvl="0"/>
            <a:r>
              <a:rPr/>
              <a:t>Enhances efficiency in research and educational settings.</a:t>
            </a:r>
          </a:p>
          <a:p>
            <a:pPr lvl="0" indent="0" marL="0">
              <a:buNone/>
            </a:pPr>
            <a:r>
              <a:rPr/>
              <a:t>🔗 Repository:</a:t>
            </a:r>
          </a:p>
          <a:p>
            <a:pPr lvl="0"/>
            <a:r>
              <a:rPr/>
              <a:t>GitHub – Bi-Ronald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11. Key Collaborations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Thomas Dik – AI tooling and cloud architecture</a:t>
            </a:r>
          </a:p>
          <a:p>
            <a:pPr lvl="0"/>
            <a:r>
              <a:rPr/>
              <a:t>Ronald de Boer – Business Intelligence, Power BI integration</a:t>
            </a:r>
          </a:p>
          <a:p>
            <a:pPr lvl="0"/>
            <a:r>
              <a:rPr/>
              <a:t>Luka Westgeest – SCF, ClearRoots &amp; ClearPaper</a:t>
            </a:r>
          </a:p>
          <a:p>
            <a:pPr lvl="0"/>
            <a:r>
              <a:rPr/>
              <a:t>Stefan Barrett (AG-Unity CTO) – Document processing logic</a:t>
            </a:r>
          </a:p>
          <a:p>
            <a:pPr lvl="0"/>
            <a:r>
              <a:rPr/>
              <a:t>Iivo Salmi &amp; Raul Raus – Trusted EU infrastructure research - Finland.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📘 Lessons Learned:</a:t>
            </a:r>
          </a:p>
          <a:p>
            <a:pPr lvl="0"/>
            <a:r>
              <a:rPr/>
              <a:t>Structure matters more than ambition</a:t>
            </a:r>
          </a:p>
          <a:p>
            <a:pPr lvl="0"/>
            <a:r>
              <a:rPr/>
              <a:t>Constraints reveal priorities</a:t>
            </a:r>
          </a:p>
          <a:p>
            <a:pPr lvl="0"/>
            <a:r>
              <a:rPr/>
              <a:t>Students need working AI-tools, not systems</a:t>
            </a:r>
          </a:p>
          <a:p>
            <a:pPr lvl="0"/>
            <a:r>
              <a:rPr/>
              <a:t>Students need active support, not just a workshop</a:t>
            </a:r>
          </a:p>
          <a:p>
            <a:pPr lvl="0"/>
            <a:r>
              <a:rPr/>
              <a:t>Failures teach if documented</a:t>
            </a:r>
          </a:p>
          <a:p>
            <a:pPr lvl="0"/>
            <a:r>
              <a:rPr/>
              <a:t>Local infra works, but needs support</a:t>
            </a:r>
          </a:p>
          <a:p>
            <a:pPr lvl="0"/>
            <a:r>
              <a:rPr/>
              <a:t>Collaboration drives 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🧠 Skills &amp; What’s Working:</a:t>
            </a:r>
          </a:p>
          <a:p>
            <a:pPr lvl="0"/>
            <a:r>
              <a:rPr/>
              <a:t>Full AI stack deployment (OpenWebUI, Qdrant, n8n)</a:t>
            </a:r>
          </a:p>
          <a:p>
            <a:pPr lvl="0"/>
            <a:r>
              <a:rPr/>
              <a:t>Reproducible R workflows (RStudio, Docker)</a:t>
            </a:r>
          </a:p>
          <a:p>
            <a:pPr lvl="0"/>
            <a:r>
              <a:rPr/>
              <a:t>Real-use workshops + mentorship</a:t>
            </a:r>
          </a:p>
          <a:p>
            <a:pPr lvl="0"/>
            <a:r>
              <a:rPr/>
              <a:t>Proposal writing and stakeholder engagement</a:t>
            </a:r>
          </a:p>
          <a:p>
            <a:pPr lvl="0"/>
            <a:r>
              <a:rPr/>
              <a:t>Active collaborations gaining traction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Current Workstreams and Collaborations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Infrastructure:</a:t>
            </a:r>
          </a:p>
          <a:p>
            <a:pPr lvl="0"/>
            <a:r>
              <a:rPr/>
              <a:t>VCH LLM stack (OpenWebUI, Qdrant, n8n)</a:t>
            </a:r>
          </a:p>
          <a:p>
            <a:pPr lvl="0"/>
            <a:r>
              <a:rPr/>
              <a:t>DAT Linux for reproducible setups</a:t>
            </a:r>
          </a:p>
          <a:p>
            <a:pPr lvl="0"/>
            <a:r>
              <a:rPr/>
              <a:t>Nextcloud for shared docs</a:t>
            </a:r>
          </a:p>
          <a:p>
            <a:pPr lvl="0"/>
            <a:r>
              <a:rPr/>
              <a:t>RStudio workflows in progress</a:t>
            </a:r>
          </a:p>
          <a:p>
            <a:pPr lvl="0" indent="0" marL="0">
              <a:buNone/>
            </a:pPr>
            <a:r>
              <a:rPr/>
              <a:t>📚 Education &amp; Workshops:</a:t>
            </a:r>
          </a:p>
          <a:p>
            <a:pPr lvl="0"/>
            <a:r>
              <a:rPr/>
              <a:t>AI workshops based on real failures</a:t>
            </a:r>
          </a:p>
          <a:p>
            <a:pPr lvl="0"/>
            <a:r>
              <a:rPr/>
              <a:t>Mentoring students with ready-to-use tools</a:t>
            </a:r>
          </a:p>
          <a:p>
            <a:pPr lvl="0"/>
            <a:r>
              <a:rPr/>
              <a:t>Focus on prompting over building</a:t>
            </a:r>
          </a:p>
          <a:p>
            <a:pPr lvl="0"/>
            <a:r>
              <a:rPr/>
              <a:t>Toward an AI learning track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🌐 R&amp;D:</a:t>
            </a:r>
          </a:p>
          <a:p>
            <a:pPr lvl="0"/>
            <a:r>
              <a:rPr/>
              <a:t>Tool testing (Far.AI, AI Scientist)</a:t>
            </a:r>
          </a:p>
          <a:p>
            <a:pPr lvl="0"/>
            <a:r>
              <a:rPr/>
              <a:t>R-based reproducibility pilots</a:t>
            </a:r>
          </a:p>
          <a:p>
            <a:pPr lvl="0"/>
            <a:r>
              <a:rPr/>
              <a:t>Mapping AI for research workflows</a:t>
            </a:r>
          </a:p>
          <a:p>
            <a:pPr lvl="0" indent="0" marL="0">
              <a:buNone/>
            </a:pPr>
            <a:r>
              <a:rPr/>
              <a:t>🤝 Collaborations:</a:t>
            </a:r>
          </a:p>
          <a:p>
            <a:pPr lvl="0"/>
            <a:r>
              <a:rPr/>
              <a:t>AgUnity (Clearroots) Stefan</a:t>
            </a:r>
          </a:p>
          <a:p>
            <a:pPr lvl="0"/>
            <a:r>
              <a:rPr/>
              <a:t>Thomas Mazuiri (VCH-Infra),</a:t>
            </a:r>
          </a:p>
          <a:p>
            <a:pPr lvl="0"/>
            <a:r>
              <a:rPr/>
              <a:t>Torsten Raudssus (Supplylens), Thomas Dik</a:t>
            </a:r>
          </a:p>
          <a:p>
            <a:pPr lvl="0"/>
            <a:r>
              <a:rPr/>
              <a:t>SCF NICE (grant/pilot) Luka Westergeest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Agenda – VCH Lab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🧠 LLM Infrastructure for Students</a:t>
            </a:r>
          </a:p>
          <a:p>
            <a:pPr lvl="0" indent="-257175" marL="257175">
              <a:buAutoNum type="arabicPeriod"/>
            </a:pPr>
            <a:r>
              <a:rPr/>
              <a:t>🛠️ General Tooling &amp; Self-Hosted Stack</a:t>
            </a:r>
          </a:p>
          <a:p>
            <a:pPr lvl="0" indent="-257175" marL="257175">
              <a:buAutoNum type="arabicPeriod"/>
            </a:pPr>
            <a:r>
              <a:rPr/>
              <a:t>🔁 Reproducible Research Environment</a:t>
            </a:r>
          </a:p>
          <a:p>
            <a:pPr lvl="0" indent="-257175" marL="257175">
              <a:buAutoNum type="arabicPeriod"/>
            </a:pPr>
            <a:r>
              <a:rPr/>
              <a:t>🧪 Practical AI Workshops &amp; Use Cases</a:t>
            </a:r>
          </a:p>
          <a:p>
            <a:pPr lvl="0" indent="-257175" marL="257175">
              <a:buAutoNum type="arabicPeriod"/>
            </a:pPr>
            <a:r>
              <a:rPr/>
              <a:t>🚀 AI-Supported Student Projects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🌐 SupplyLens – Supply Chain Mapping Tool</a:t>
            </a:r>
          </a:p>
          <a:p>
            <a:pPr lvl="0" indent="-257175" marL="257175">
              <a:buAutoNum type="arabicPeriod"/>
            </a:pPr>
            <a:r>
              <a:rPr/>
              <a:t>🧬 Experimental AI Tool Testing (Far.AI, AI Scientist)</a:t>
            </a:r>
          </a:p>
          <a:p>
            <a:pPr lvl="0" indent="-257175" marL="257175">
              <a:buAutoNum type="arabicPeriod"/>
            </a:pPr>
            <a:r>
              <a:rPr/>
              <a:t>📲 ClearRoots – Compliance Platform (SCF NICE)</a:t>
            </a:r>
          </a:p>
          <a:p>
            <a:pPr lvl="0" indent="-257175" marL="257175">
              <a:buAutoNum type="arabicPeriod"/>
            </a:pPr>
            <a:r>
              <a:rPr/>
              <a:t>📄 ClearPaper – Template Proposal (SCF NICE)</a:t>
            </a:r>
          </a:p>
          <a:p>
            <a:pPr lvl="0" indent="-257175" marL="257175">
              <a:buAutoNum type="arabicPeriod"/>
            </a:pPr>
            <a:r>
              <a:rPr/>
              <a:t>🤝 Key Collaborations &amp; Workstreams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VCH Infrastructure – LLM for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Enable students to use local LLMs for assignments, feedback, and learning.</a:t>
            </a:r>
          </a:p>
          <a:p>
            <a:pPr lvl="0" indent="0" marL="0">
              <a:buNone/>
            </a:pPr>
            <a:r>
              <a:rPr/>
              <a:t>🔒 Why:</a:t>
            </a:r>
            <a:br/>
            <a:r>
              <a:rPr/>
              <a:t>A local LLM stack enables:</a:t>
            </a:r>
          </a:p>
          <a:p>
            <a:pPr lvl="0"/>
            <a:r>
              <a:rPr/>
              <a:t>Secure research with real data</a:t>
            </a:r>
          </a:p>
          <a:p>
            <a:pPr lvl="0"/>
            <a:r>
              <a:rPr/>
              <a:t>No reliance on cloud services</a:t>
            </a:r>
          </a:p>
          <a:p>
            <a:pPr lvl="0"/>
            <a:r>
              <a:rPr/>
              <a:t>Independent student experimentation</a:t>
            </a:r>
          </a:p>
          <a:p>
            <a:pPr lvl="0" indent="0" marL="0">
              <a:buNone/>
            </a:pPr>
            <a:r>
              <a:rPr/>
              <a:t>✅ Accomplished:</a:t>
            </a:r>
          </a:p>
          <a:p>
            <a:pPr lvl="0"/>
            <a:r>
              <a:rPr/>
              <a:t>Running OpenWebUI-based LLM environment</a:t>
            </a:r>
          </a:p>
          <a:p>
            <a:pPr lvl="0"/>
            <a:r>
              <a:rPr/>
              <a:t>Hosted on a local-controlled server</a:t>
            </a:r>
          </a:p>
          <a:p>
            <a:pPr lvl="0"/>
            <a:r>
              <a:rPr/>
              <a:t>Integrated tools: Qdrant, n8n, pgvector, dashboards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Broader student adoption</a:t>
            </a:r>
          </a:p>
          <a:p>
            <a:pPr lvl="0"/>
            <a:r>
              <a:rPr/>
              <a:t>Classroom integration</a:t>
            </a:r>
          </a:p>
          <a:p>
            <a:pPr lvl="0"/>
            <a:r>
              <a:rPr/>
              <a:t>Real use case development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Budget for TOKENS to run larger models</a:t>
            </a:r>
          </a:p>
          <a:p>
            <a:pPr lvl="0"/>
            <a:r>
              <a:rPr/>
              <a:t>Personal costs are unsustainable</a:t>
            </a:r>
          </a:p>
          <a:p>
            <a:pPr lvl="0"/>
            <a:r>
              <a:rPr/>
              <a:t>Need focused hours to maintain and improve</a:t>
            </a:r>
          </a:p>
          <a:p>
            <a:pPr lvl="0"/>
            <a:r>
              <a:rPr/>
              <a:t>Requesting support and validation of direction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 VCH Infrastructure – General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Provide infrastructure with built-in tools so students can quickly ideate and prototype.</a:t>
            </a:r>
          </a:p>
          <a:p>
            <a:pPr lvl="0" indent="0" marL="0">
              <a:buNone/>
            </a:pPr>
            <a:r>
              <a:rPr/>
              <a:t>⚙️ Why:</a:t>
            </a:r>
            <a:br/>
            <a:r>
              <a:rPr/>
              <a:t>A seamless environment helps students move from ideas to experiments without technical barriers. ✅ Accomplished:</a:t>
            </a:r>
          </a:p>
          <a:p>
            <a:pPr lvl="0"/>
            <a:r>
              <a:rPr/>
              <a:t>AI stack fully deployed</a:t>
            </a:r>
          </a:p>
          <a:p>
            <a:pPr lvl="0"/>
            <a:r>
              <a:rPr/>
              <a:t>Nextcloud environment live</a:t>
            </a:r>
          </a:p>
          <a:p>
            <a:pPr lvl="0"/>
            <a:r>
              <a:rPr/>
              <a:t>DAT Linux system in full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Tighter integration of AI tools with DAT Linux</a:t>
            </a:r>
          </a:p>
          <a:p>
            <a:pPr lvl="0"/>
            <a:r>
              <a:rPr/>
              <a:t>Enable AI features inside Nextcloud</a:t>
            </a:r>
          </a:p>
          <a:p>
            <a:pPr lvl="0"/>
            <a:r>
              <a:rPr/>
              <a:t>Launch a documentation server using Nextcloud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Hands-on testing of tools and flows</a:t>
            </a:r>
          </a:p>
          <a:p>
            <a:pPr lvl="0"/>
            <a:r>
              <a:rPr/>
              <a:t>Feedback on missing functionality</a:t>
            </a:r>
          </a:p>
          <a:p>
            <a:pPr lvl="0"/>
            <a:r>
              <a:rPr/>
              <a:t>Time to improve reliability</a:t>
            </a:r>
          </a:p>
          <a:p>
            <a:pPr lvl="0"/>
            <a:r>
              <a:rPr/>
              <a:t>Support to validate that this is the right direction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3a. Reproducible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Enable researchers to build, test, and share repeatable experiments — data, code, and results.</a:t>
            </a:r>
          </a:p>
          <a:p>
            <a:pPr lvl="0" indent="0" marL="0">
              <a:buNone/>
            </a:pPr>
            <a:r>
              <a:rPr/>
              <a:t>🔍 Why:</a:t>
            </a:r>
          </a:p>
          <a:p>
            <a:pPr lvl="0"/>
            <a:r>
              <a:rPr/>
              <a:t>Reproduce prior research</a:t>
            </a:r>
          </a:p>
          <a:p>
            <a:pPr lvl="0"/>
            <a:r>
              <a:rPr/>
              <a:t>Run simulations</a:t>
            </a:r>
          </a:p>
          <a:p>
            <a:pPr lvl="0"/>
            <a:r>
              <a:rPr/>
              <a:t>Build on each other’s work</a:t>
            </a:r>
            <a:br/>
            <a:r>
              <a:rPr/>
              <a:t>AI is only useful in research when workflows are reproducible.</a:t>
            </a:r>
          </a:p>
          <a:p>
            <a:pPr lvl="0" indent="0" marL="0">
              <a:buNone/>
            </a:pPr>
            <a:r>
              <a:rPr/>
              <a:t>✅ Accomplished:</a:t>
            </a:r>
          </a:p>
          <a:p>
            <a:pPr lvl="0"/>
            <a:r>
              <a:rPr/>
              <a:t>Stack deployable with DAT Linux, Docker, systemd</a:t>
            </a:r>
          </a:p>
          <a:p>
            <a:pPr lvl="0"/>
            <a:r>
              <a:rPr/>
              <a:t>RStudio Server tested and running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📎 More Info:</a:t>
            </a:r>
            <a:br/>
            <a:r>
              <a:rPr>
                <a:hlinkClick r:id="rId2"/>
              </a:rPr>
              <a:t>VCH-Datasharing GitHub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3b. Reproducible Research – 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Build integrated workflows with RStudio</a:t>
            </a:r>
          </a:p>
          <a:p>
            <a:pPr lvl="0"/>
            <a:r>
              <a:rPr/>
              <a:t>Apply data stewardship practices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A real research case to reproduce</a:t>
            </a:r>
          </a:p>
          <a:p>
            <a:pPr lvl="0"/>
            <a:r>
              <a:rPr/>
              <a:t>Time to document and test</a:t>
            </a:r>
          </a:p>
          <a:p>
            <a:pPr lvl="0"/>
            <a:r>
              <a:rPr/>
              <a:t>Support and validation to proceed</a:t>
            </a:r>
          </a:p>
        </p:txBody>
      </p:sp>
      <p:pic>
        <p:nvPicPr>
          <p:cNvPr descr="images/research-workflo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946400"/>
            <a:ext cx="5181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4a. Practical AI Use Cases &amp;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Teach students how to use AI tools effectively — with a clear view of their limitations.</a:t>
            </a:r>
          </a:p>
          <a:p>
            <a:pPr lvl="0" indent="0" marL="0">
              <a:buNone/>
            </a:pPr>
            <a:r>
              <a:rPr/>
              <a:t>⚠️ Why:</a:t>
            </a:r>
            <a:br/>
            <a:r>
              <a:rPr/>
              <a:t>AI is overhyped. In reality:</a:t>
            </a:r>
          </a:p>
          <a:p>
            <a:pPr lvl="0"/>
            <a:r>
              <a:rPr/>
              <a:t>Makes mistakes</a:t>
            </a:r>
          </a:p>
          <a:p>
            <a:pPr lvl="0"/>
            <a:r>
              <a:rPr/>
              <a:t>Lacks reasoning &amp; context</a:t>
            </a:r>
          </a:p>
          <a:p>
            <a:pPr lvl="0"/>
            <a:r>
              <a:rPr/>
              <a:t>Struggles with memory &amp; coherence</a:t>
            </a:r>
            <a:br/>
            <a:r>
              <a:rPr/>
              <a:t>Students must learn to test and contain AI — not trust it blindly.</a:t>
            </a:r>
          </a:p>
          <a:p>
            <a:pPr lvl="0" indent="0" marL="0">
              <a:buNone/>
            </a:pPr>
            <a:r>
              <a:rPr/>
              <a:t>✅ Accomplished:</a:t>
            </a:r>
          </a:p>
          <a:p>
            <a:pPr lvl="0"/>
            <a:r>
              <a:rPr/>
              <a:t>Workshop repo created</a:t>
            </a:r>
          </a:p>
          <a:p>
            <a:pPr lvl="0"/>
            <a:r>
              <a:rPr/>
              <a:t>First sessions delivered</a:t>
            </a:r>
          </a:p>
          <a:p>
            <a:pPr lvl="0"/>
            <a:r>
              <a:rPr/>
              <a:t>Failures (Knopenkoning, Inchainge) used as learning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📚 Summarizing large volumes of literature</a:t>
            </a:r>
          </a:p>
          <a:p>
            <a:pPr lvl="0"/>
            <a:r>
              <a:rPr/>
              <a:t>💡 Generating and refining hypotheses from data</a:t>
            </a:r>
          </a:p>
          <a:p>
            <a:pPr lvl="0"/>
            <a:r>
              <a:rPr/>
              <a:t>🧹 Automating data cleaning and preprocessing</a:t>
            </a:r>
          </a:p>
          <a:p>
            <a:pPr lvl="0"/>
            <a:r>
              <a:rPr/>
              <a:t>✍️ Drafting sections of reports or papers</a:t>
            </a:r>
          </a:p>
          <a:p>
            <a:pPr lvl="0"/>
            <a:r>
              <a:rPr/>
              <a:t>🧪 Running simulations or optimizing parameters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VCH overview</dc:title>
  <dc:creator/>
  <cp:keywords/>
  <dcterms:created xsi:type="dcterms:W3CDTF">2025-05-05T21:01:54Z</dcterms:created>
  <dcterms:modified xsi:type="dcterms:W3CDTF">2025-05-05T21:01:54Z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../_bib/citethemright10th.csl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modulecode">
    <vt:lpwstr/>
  </property>
  <property fmtid="{D5CDD505-2E9C-101B-9397-08002B2CF9AE}" pid="10" name="toc-title">
    <vt:lpwstr>Table of contents</vt:lpwstr>
  </property>
</Properties>
</file>