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0275530" cy="42803445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278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80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9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58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897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600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37" d="100"/>
          <a:sy n="37" d="100"/>
        </p:scale>
        <p:origin x="16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16305" y="685800"/>
            <a:ext cx="242539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345" latinLnBrk="0">
      <a:defRPr sz="3400">
        <a:latin typeface="+mn-lt"/>
        <a:ea typeface="+mn-ea"/>
        <a:cs typeface="+mn-cs"/>
        <a:sym typeface="Calibri"/>
      </a:defRPr>
    </a:lvl1pPr>
    <a:lvl2pPr indent="228600" defTabSz="2633345" latinLnBrk="0">
      <a:defRPr sz="3400">
        <a:latin typeface="+mn-lt"/>
        <a:ea typeface="+mn-ea"/>
        <a:cs typeface="+mn-cs"/>
        <a:sym typeface="Calibri"/>
      </a:defRPr>
    </a:lvl2pPr>
    <a:lvl3pPr indent="457200" defTabSz="2633345" latinLnBrk="0">
      <a:defRPr sz="3400">
        <a:latin typeface="+mn-lt"/>
        <a:ea typeface="+mn-ea"/>
        <a:cs typeface="+mn-cs"/>
        <a:sym typeface="Calibri"/>
      </a:defRPr>
    </a:lvl3pPr>
    <a:lvl4pPr indent="685800" defTabSz="2633345" latinLnBrk="0">
      <a:defRPr sz="3400">
        <a:latin typeface="+mn-lt"/>
        <a:ea typeface="+mn-ea"/>
        <a:cs typeface="+mn-cs"/>
        <a:sym typeface="Calibri"/>
      </a:defRPr>
    </a:lvl4pPr>
    <a:lvl5pPr indent="914400" defTabSz="2633345" latinLnBrk="0">
      <a:defRPr sz="3400">
        <a:latin typeface="+mn-lt"/>
        <a:ea typeface="+mn-ea"/>
        <a:cs typeface="+mn-cs"/>
        <a:sym typeface="Calibri"/>
      </a:defRPr>
    </a:lvl5pPr>
    <a:lvl6pPr indent="1143000" defTabSz="2633345" latinLnBrk="0">
      <a:defRPr sz="3400">
        <a:latin typeface="+mn-lt"/>
        <a:ea typeface="+mn-ea"/>
        <a:cs typeface="+mn-cs"/>
        <a:sym typeface="Calibri"/>
      </a:defRPr>
    </a:lvl6pPr>
    <a:lvl7pPr indent="1371600" defTabSz="2633345" latinLnBrk="0">
      <a:defRPr sz="3400">
        <a:latin typeface="+mn-lt"/>
        <a:ea typeface="+mn-ea"/>
        <a:cs typeface="+mn-cs"/>
        <a:sym typeface="Calibri"/>
      </a:defRPr>
    </a:lvl7pPr>
    <a:lvl8pPr indent="1600200" defTabSz="2633345" latinLnBrk="0">
      <a:defRPr sz="3400">
        <a:latin typeface="+mn-lt"/>
        <a:ea typeface="+mn-ea"/>
        <a:cs typeface="+mn-cs"/>
        <a:sym typeface="Calibri"/>
      </a:defRPr>
    </a:lvl8pPr>
    <a:lvl9pPr indent="1828800" defTabSz="263334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13800" y="574683"/>
            <a:ext cx="27248402" cy="941291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3800" y="9987600"/>
            <a:ext cx="27248402" cy="32816402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33400" y="38533507"/>
            <a:ext cx="7064401" cy="227891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30276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48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56920" marR="0" indent="-756920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400300" marR="0" indent="-886460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4079875" marR="0" indent="-1052830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723255" marR="0" indent="-1181735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7237095" marR="0" indent="-1181735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750935" marR="0" indent="-1181735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0265410" marR="0" indent="-1181735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779250" marR="0" indent="-1181735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3293090" marR="0" indent="-1181735" algn="l" defTabSz="3027680" rtl="0" latinLnBrk="0">
        <a:lnSpc>
          <a:spcPct val="90000"/>
        </a:lnSpc>
        <a:spcBef>
          <a:spcPts val="3310"/>
        </a:spcBef>
        <a:spcAft>
          <a:spcPts val="0"/>
        </a:spcAft>
        <a:buClrTx/>
        <a:buSzPct val="100000"/>
        <a:buFont typeface="Arial" panose="020B0604020202090204"/>
        <a:buChar char="•"/>
        <a:defRPr sz="921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37820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75640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14095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51280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89100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26920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365375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03195" algn="r" defTabSz="3378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4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image" Target="../media/image2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7" Type="http://schemas.openxmlformats.org/officeDocument/2006/relationships/slideLayout" Target="../slideLayouts/slideLayout1.xml"/><Relationship Id="rId46" Type="http://schemas.openxmlformats.org/officeDocument/2006/relationships/tags" Target="../tags/tag30.xml"/><Relationship Id="rId45" Type="http://schemas.openxmlformats.org/officeDocument/2006/relationships/image" Target="../media/image16.png"/><Relationship Id="rId44" Type="http://schemas.openxmlformats.org/officeDocument/2006/relationships/tags" Target="../tags/tag29.xml"/><Relationship Id="rId43" Type="http://schemas.openxmlformats.org/officeDocument/2006/relationships/image" Target="../media/image15.png"/><Relationship Id="rId42" Type="http://schemas.openxmlformats.org/officeDocument/2006/relationships/tags" Target="../tags/tag28.xml"/><Relationship Id="rId41" Type="http://schemas.openxmlformats.org/officeDocument/2006/relationships/image" Target="../media/image14.png"/><Relationship Id="rId40" Type="http://schemas.openxmlformats.org/officeDocument/2006/relationships/tags" Target="../tags/tag27.xml"/><Relationship Id="rId4" Type="http://schemas.openxmlformats.org/officeDocument/2006/relationships/tags" Target="../tags/tag3.xml"/><Relationship Id="rId39" Type="http://schemas.openxmlformats.org/officeDocument/2006/relationships/image" Target="../media/image13.png"/><Relationship Id="rId38" Type="http://schemas.openxmlformats.org/officeDocument/2006/relationships/tags" Target="../tags/tag26.xml"/><Relationship Id="rId37" Type="http://schemas.openxmlformats.org/officeDocument/2006/relationships/image" Target="../media/image12.png"/><Relationship Id="rId36" Type="http://schemas.openxmlformats.org/officeDocument/2006/relationships/tags" Target="../tags/tag25.xml"/><Relationship Id="rId35" Type="http://schemas.openxmlformats.org/officeDocument/2006/relationships/image" Target="../media/image11.png"/><Relationship Id="rId34" Type="http://schemas.openxmlformats.org/officeDocument/2006/relationships/tags" Target="../tags/tag24.xml"/><Relationship Id="rId33" Type="http://schemas.openxmlformats.org/officeDocument/2006/relationships/tags" Target="../tags/tag23.xml"/><Relationship Id="rId32" Type="http://schemas.openxmlformats.org/officeDocument/2006/relationships/image" Target="../media/image10.png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tags" Target="../tags/tag2.xml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tags" Target="../tags/tag16.xml"/><Relationship Id="rId23" Type="http://schemas.openxmlformats.org/officeDocument/2006/relationships/image" Target="../media/image8.png"/><Relationship Id="rId22" Type="http://schemas.openxmlformats.org/officeDocument/2006/relationships/tags" Target="../tags/tag15.xml"/><Relationship Id="rId21" Type="http://schemas.openxmlformats.org/officeDocument/2006/relationships/image" Target="../media/image7.png"/><Relationship Id="rId20" Type="http://schemas.openxmlformats.org/officeDocument/2006/relationships/tags" Target="../tags/tag14.xml"/><Relationship Id="rId2" Type="http://schemas.openxmlformats.org/officeDocument/2006/relationships/image" Target="../media/image1.png"/><Relationship Id="rId19" Type="http://schemas.openxmlformats.org/officeDocument/2006/relationships/image" Target="../media/image6.png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image" Target="../media/image5.png"/><Relationship Id="rId12" Type="http://schemas.openxmlformats.org/officeDocument/2006/relationships/tags" Target="../tags/tag8.xml"/><Relationship Id="rId11" Type="http://schemas.openxmlformats.org/officeDocument/2006/relationships/image" Target="../media/image4.png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673100" y="27604085"/>
            <a:ext cx="16430625" cy="5669915"/>
            <a:chOff x="20370" y="32725"/>
            <a:chExt cx="25875" cy="8929"/>
          </a:xfrm>
        </p:grpSpPr>
        <p:pic>
          <p:nvPicPr>
            <p:cNvPr id="35" name="图片 3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0370" y="32725"/>
              <a:ext cx="25875" cy="7515"/>
            </a:xfrm>
            <a:prstGeom prst="rect">
              <a:avLst/>
            </a:prstGeom>
          </p:spPr>
        </p:pic>
        <p:sp>
          <p:nvSpPr>
            <p:cNvPr id="54" name="TextBox 39"/>
            <p:cNvSpPr txBox="1"/>
            <p:nvPr>
              <p:custDataLst>
                <p:tags r:id="rId3"/>
              </p:custDataLst>
            </p:nvPr>
          </p:nvSpPr>
          <p:spPr>
            <a:xfrm>
              <a:off x="22753" y="40250"/>
              <a:ext cx="21636" cy="1404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89173" rIns="89173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defRPr>
              </a:lvl1pPr>
            </a:lstStyle>
            <a:p>
              <a:pPr>
                <a:lnSpc>
                  <a:spcPct val="130000"/>
                </a:lnSpc>
                <a:buClr>
                  <a:srgbClr val="000000"/>
                </a:buClr>
                <a:buFont typeface="Wingdings" panose="05000000000000000000" charset="0"/>
              </a:pPr>
              <a:r>
                <a:rPr lang="en-US" sz="4000" i="1">
                  <a:latin typeface="Arial Italic" panose="020B0604020202090204" charset="0"/>
                  <a:cs typeface="Arial Italic" panose="020B0604020202090204" charset="0"/>
                </a:rPr>
                <a:t>Figure 3: Evaluation pipeline of LLM value understanding.</a:t>
              </a:r>
              <a:endParaRPr lang="en-US" sz="4000" i="1">
                <a:latin typeface="Arial Italic" panose="020B0604020202090204" charset="0"/>
                <a:cs typeface="Arial Italic" panose="020B0604020202090204" charset="0"/>
              </a:endParaRPr>
            </a:p>
          </p:txBody>
        </p:sp>
      </p:grpSp>
      <p:sp>
        <p:nvSpPr>
          <p:cNvPr id="51" name="圆角矩形 50"/>
          <p:cNvSpPr/>
          <p:nvPr>
            <p:custDataLst>
              <p:tags r:id="rId4"/>
            </p:custDataLst>
          </p:nvPr>
        </p:nvSpPr>
        <p:spPr>
          <a:xfrm>
            <a:off x="642620" y="11154410"/>
            <a:ext cx="29147770" cy="1623695"/>
          </a:xfrm>
          <a:prstGeom prst="roundRect">
            <a:avLst/>
          </a:prstGeom>
          <a:solidFill>
            <a:srgbClr val="C0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vertOverflow="overflow" horzOverflow="overflow" vert="horz" wrap="square" lIns="89173" tIns="89173" rIns="89173" bIns="89173" numCol="1" spcCol="38100" rtlCol="0" anchor="ctr" forceAA="0">
            <a:noAutofit/>
          </a:bodyPr>
          <a:p>
            <a:pPr marL="0" marR="0" indent="0" algn="l" defTabSz="3263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34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73100" y="6028690"/>
            <a:ext cx="29169360" cy="1623695"/>
          </a:xfrm>
          <a:prstGeom prst="roundRect">
            <a:avLst/>
          </a:prstGeom>
          <a:solidFill>
            <a:srgbClr val="C0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vertOverflow="overflow" horzOverflow="overflow" vert="horz" wrap="square" lIns="89173" tIns="89173" rIns="89173" bIns="89173" numCol="1" spcCol="38100" rtlCol="0" anchor="ctr" forceAA="0">
            <a:noAutofit/>
          </a:bodyPr>
          <a:p>
            <a:pPr marL="0" marR="0" indent="0" algn="l" defTabSz="3263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34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35"/>
          <p:cNvSpPr txBox="1"/>
          <p:nvPr/>
        </p:nvSpPr>
        <p:spPr>
          <a:xfrm>
            <a:off x="3536315" y="547370"/>
            <a:ext cx="22630765" cy="3138170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defRPr sz="55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algn="ctr"/>
            <a:r>
              <a:rPr lang="en-US" sz="6600" i="1">
                <a:latin typeface="Arial Italic" panose="020B0604020202090204" charset="0"/>
                <a:cs typeface="Arial Italic" panose="020B0604020202090204" charset="0"/>
              </a:rPr>
              <a:t>ValueBench</a:t>
            </a:r>
            <a:r>
              <a:rPr lang="en-US" sz="6600"/>
              <a:t>: Towards Comprehensively Evaluating</a:t>
            </a:r>
            <a:endParaRPr lang="en-US" sz="6600"/>
          </a:p>
          <a:p>
            <a:pPr algn="ctr"/>
            <a:r>
              <a:rPr lang="en-US" sz="6600"/>
              <a:t>Value Orientations and Understanding of</a:t>
            </a:r>
            <a:endParaRPr lang="en-US" sz="6600"/>
          </a:p>
          <a:p>
            <a:pPr algn="ctr"/>
            <a:r>
              <a:rPr lang="en-US" sz="6600"/>
              <a:t>Large Language Models</a:t>
            </a:r>
            <a:endParaRPr lang="en-US" sz="6600"/>
          </a:p>
        </p:txBody>
      </p:sp>
      <p:sp>
        <p:nvSpPr>
          <p:cNvPr id="33" name="TextBox 38"/>
          <p:cNvSpPr txBox="1"/>
          <p:nvPr/>
        </p:nvSpPr>
        <p:spPr>
          <a:xfrm>
            <a:off x="772795" y="6259830"/>
            <a:ext cx="29017595" cy="1111250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defRPr sz="3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algn="ctr"/>
            <a:r>
              <a:rPr lang="en-US" sz="6630"/>
              <a:t>       </a:t>
            </a:r>
            <a:r>
              <a:rPr lang="en-US" sz="6630">
                <a:solidFill>
                  <a:schemeClr val="bg1"/>
                </a:solidFill>
              </a:rPr>
              <a:t>Background and Motivation</a:t>
            </a:r>
            <a:endParaRPr lang="en-US" sz="6630">
              <a:solidFill>
                <a:schemeClr val="bg1"/>
              </a:solidFill>
            </a:endParaRPr>
          </a:p>
        </p:txBody>
      </p:sp>
      <p:sp>
        <p:nvSpPr>
          <p:cNvPr id="34" name="TextBox 39"/>
          <p:cNvSpPr txBox="1"/>
          <p:nvPr/>
        </p:nvSpPr>
        <p:spPr>
          <a:xfrm>
            <a:off x="897255" y="7832090"/>
            <a:ext cx="28722955" cy="2899410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marL="342900" indent="-342900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sz="4680"/>
              <a:t>The growing influence of LLMs raises alarm about their </a:t>
            </a:r>
            <a:r>
              <a:rPr lang="en-US" sz="4680">
                <a:solidFill>
                  <a:srgbClr val="FF0000"/>
                </a:solidFill>
              </a:rPr>
              <a:t>potential misalignment with human values</a:t>
            </a:r>
            <a:r>
              <a:rPr lang="en-US" sz="4680"/>
              <a:t>.</a:t>
            </a:r>
            <a:endParaRPr lang="en-US" sz="4680"/>
          </a:p>
          <a:p>
            <a:pPr marL="342900" indent="-342900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sz="4680"/>
              <a:t>Reliably </a:t>
            </a:r>
            <a:r>
              <a:rPr lang="en-US" sz="4680">
                <a:solidFill>
                  <a:srgbClr val="FF0000"/>
                </a:solidFill>
              </a:rPr>
              <a:t>evaluating the value orientations and understanding</a:t>
            </a:r>
            <a:r>
              <a:rPr lang="en-US" sz="4680"/>
              <a:t> of LLMs ensures their responsible integration into public-facing applications.</a:t>
            </a:r>
            <a:endParaRPr lang="en-US" sz="4680"/>
          </a:p>
        </p:txBody>
      </p:sp>
      <p:sp>
        <p:nvSpPr>
          <p:cNvPr id="50" name="TextBox 37"/>
          <p:cNvSpPr txBox="1"/>
          <p:nvPr/>
        </p:nvSpPr>
        <p:spPr>
          <a:xfrm>
            <a:off x="3729990" y="3654425"/>
            <a:ext cx="22815550" cy="1083945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noAutofit/>
          </a:bodyPr>
          <a:lstStyle/>
          <a:p>
            <a:pPr algn="ctr">
              <a:lnSpc>
                <a:spcPct val="140000"/>
              </a:lnSpc>
              <a:spcBef>
                <a:spcPts val="1000"/>
              </a:spcBef>
              <a:defRPr sz="21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en-US" sz="4680">
                <a:latin typeface="+mj-ea"/>
                <a:ea typeface="PingFang SC Regular" panose="020B0400000000000000" charset="-122"/>
                <a:cs typeface="+mj-ea"/>
              </a:rPr>
              <a:t>Yuanyi Ren, Haoran Ye, Hanjun Fang, Xin Zhang, Guojie Song</a:t>
            </a:r>
            <a:endParaRPr lang="en-US" sz="8000" b="1" baseline="30000">
              <a:latin typeface="+mj-ea"/>
              <a:cs typeface="+mj-ea"/>
            </a:endParaRPr>
          </a:p>
          <a:p>
            <a:pPr algn="ctr">
              <a:lnSpc>
                <a:spcPct val="140000"/>
              </a:lnSpc>
              <a:spcBef>
                <a:spcPts val="1000"/>
              </a:spcBef>
              <a:defRPr sz="21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en-US" sz="7200" baseline="30000">
                <a:latin typeface="+mj-ea"/>
                <a:cs typeface="+mj-ea"/>
              </a:rPr>
              <a:t>Peking University</a:t>
            </a:r>
            <a:endParaRPr lang="en-US" sz="7200" baseline="30000">
              <a:latin typeface="+mj-ea"/>
              <a:cs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5140" y="4058285"/>
            <a:ext cx="2181860" cy="304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89173" tIns="89173" rIns="89173" bIns="89173" numCol="1" spcCol="38100" rtlCol="0" anchor="t" forceAA="0">
            <a:noAutofit/>
          </a:bodyPr>
          <a:p>
            <a:pPr marL="0" marR="0" indent="0" algn="l" defTabSz="3263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</a:t>
            </a:r>
            <a:endParaRPr kumimoji="0" lang="en-US" altLang="zh-CN" sz="4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TextBox 38"/>
          <p:cNvSpPr txBox="1"/>
          <p:nvPr>
            <p:custDataLst>
              <p:tags r:id="rId5"/>
            </p:custDataLst>
          </p:nvPr>
        </p:nvSpPr>
        <p:spPr>
          <a:xfrm>
            <a:off x="845185" y="11416665"/>
            <a:ext cx="28772485" cy="1362710"/>
          </a:xfrm>
          <a:prstGeom prst="rect">
            <a:avLst/>
          </a:prstGeom>
          <a:ln w="12700">
            <a:miter lim="400000"/>
          </a:ln>
        </p:spPr>
        <p:txBody>
          <a:bodyPr lIns="89173" rIns="89173">
            <a:noAutofit/>
          </a:bodyPr>
          <a:lstStyle>
            <a:lvl1pPr>
              <a:defRPr sz="3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algn="ctr"/>
            <a:r>
              <a:rPr lang="en-US" sz="6630">
                <a:solidFill>
                  <a:schemeClr val="bg1"/>
                </a:solidFill>
              </a:rPr>
              <a:t>  ValueBench Dataset</a:t>
            </a:r>
            <a:endParaRPr lang="en-US" sz="663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522946" y="6117323"/>
            <a:ext cx="1352488" cy="13524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841809" y="11308250"/>
            <a:ext cx="1543223" cy="15432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45185" y="547370"/>
            <a:ext cx="3622675" cy="3622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5629235" y="525780"/>
            <a:ext cx="4212590" cy="4212590"/>
          </a:xfrm>
          <a:prstGeom prst="rect">
            <a:avLst/>
          </a:prstGeom>
        </p:spPr>
      </p:pic>
      <p:sp>
        <p:nvSpPr>
          <p:cNvPr id="15" name="圆角矩形 14"/>
          <p:cNvSpPr/>
          <p:nvPr>
            <p:custDataLst>
              <p:tags r:id="rId14"/>
            </p:custDataLst>
          </p:nvPr>
        </p:nvSpPr>
        <p:spPr>
          <a:xfrm>
            <a:off x="613410" y="18754090"/>
            <a:ext cx="29147770" cy="1623695"/>
          </a:xfrm>
          <a:prstGeom prst="roundRect">
            <a:avLst/>
          </a:prstGeom>
          <a:solidFill>
            <a:srgbClr val="C0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vertOverflow="overflow" horzOverflow="overflow" vert="horz" wrap="square" lIns="89173" tIns="89173" rIns="89173" bIns="89173" numCol="1" spcCol="38100" rtlCol="0" anchor="ctr" forceAA="0">
            <a:noAutofit/>
          </a:bodyPr>
          <a:p>
            <a:pPr marL="0" marR="0" indent="0" algn="l" defTabSz="3263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34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圆角矩形 17"/>
          <p:cNvSpPr/>
          <p:nvPr>
            <p:custDataLst>
              <p:tags r:id="rId15"/>
            </p:custDataLst>
          </p:nvPr>
        </p:nvSpPr>
        <p:spPr>
          <a:xfrm>
            <a:off x="673100" y="33731200"/>
            <a:ext cx="29147770" cy="1623695"/>
          </a:xfrm>
          <a:prstGeom prst="roundRect">
            <a:avLst/>
          </a:prstGeom>
          <a:solidFill>
            <a:srgbClr val="C0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vertOverflow="overflow" horzOverflow="overflow" vert="horz" wrap="square" lIns="89173" tIns="89173" rIns="89173" bIns="89173" numCol="1" spcCol="38100" rtlCol="0" anchor="ctr" forceAA="0">
            <a:noAutofit/>
          </a:bodyPr>
          <a:p>
            <a:pPr marL="0" marR="0" indent="0" algn="l" defTabSz="3263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34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TextBox 38"/>
          <p:cNvSpPr txBox="1"/>
          <p:nvPr>
            <p:custDataLst>
              <p:tags r:id="rId16"/>
            </p:custDataLst>
          </p:nvPr>
        </p:nvSpPr>
        <p:spPr>
          <a:xfrm>
            <a:off x="1287145" y="33993455"/>
            <a:ext cx="28772485" cy="1362710"/>
          </a:xfrm>
          <a:prstGeom prst="rect">
            <a:avLst/>
          </a:prstGeom>
          <a:ln w="12700">
            <a:miter lim="400000"/>
          </a:ln>
        </p:spPr>
        <p:txBody>
          <a:bodyPr lIns="89173" rIns="89173">
            <a:noAutofit/>
          </a:bodyPr>
          <a:lstStyle>
            <a:lvl1pPr>
              <a:defRPr sz="3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algn="ctr"/>
            <a:r>
              <a:rPr lang="en-US" sz="6630">
                <a:solidFill>
                  <a:schemeClr val="bg1"/>
                </a:solidFill>
              </a:rPr>
              <a:t>  Main </a:t>
            </a:r>
            <a:r>
              <a:rPr lang="en-US" sz="6630">
                <a:solidFill>
                  <a:schemeClr val="bg1"/>
                </a:solidFill>
              </a:rPr>
              <a:t>Findings</a:t>
            </a:r>
            <a:endParaRPr lang="en-US" sz="6630">
              <a:solidFill>
                <a:schemeClr val="bg1"/>
              </a:solidFill>
            </a:endParaRPr>
          </a:p>
        </p:txBody>
      </p:sp>
      <p:sp>
        <p:nvSpPr>
          <p:cNvPr id="16" name="TextBox 38"/>
          <p:cNvSpPr txBox="1"/>
          <p:nvPr>
            <p:custDataLst>
              <p:tags r:id="rId17"/>
            </p:custDataLst>
          </p:nvPr>
        </p:nvSpPr>
        <p:spPr>
          <a:xfrm>
            <a:off x="1229995" y="19016345"/>
            <a:ext cx="28772485" cy="1362710"/>
          </a:xfrm>
          <a:prstGeom prst="rect">
            <a:avLst/>
          </a:prstGeom>
          <a:ln w="12700">
            <a:miter lim="400000"/>
          </a:ln>
        </p:spPr>
        <p:txBody>
          <a:bodyPr lIns="89173" rIns="89173">
            <a:noAutofit/>
          </a:bodyPr>
          <a:lstStyle>
            <a:lvl1pPr>
              <a:defRPr sz="3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algn="ctr"/>
            <a:r>
              <a:rPr lang="en-US" sz="6630">
                <a:solidFill>
                  <a:schemeClr val="bg1"/>
                </a:solidFill>
              </a:rPr>
              <a:t>  ValueBench </a:t>
            </a:r>
            <a:r>
              <a:rPr lang="en-US" sz="6630">
                <a:solidFill>
                  <a:schemeClr val="bg1"/>
                </a:solidFill>
              </a:rPr>
              <a:t>Evaluation</a:t>
            </a:r>
            <a:endParaRPr lang="en-US" sz="663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001250" y="18899505"/>
            <a:ext cx="1355725" cy="13557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1389995" y="33729930"/>
            <a:ext cx="1542415" cy="15424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2418060" y="12851765"/>
            <a:ext cx="16947515" cy="4965065"/>
          </a:xfrm>
          <a:prstGeom prst="rect">
            <a:avLst/>
          </a:prstGeom>
        </p:spPr>
      </p:pic>
      <p:sp>
        <p:nvSpPr>
          <p:cNvPr id="37" name="TextBox 39"/>
          <p:cNvSpPr txBox="1"/>
          <p:nvPr>
            <p:custDataLst>
              <p:tags r:id="rId24"/>
            </p:custDataLst>
          </p:nvPr>
        </p:nvSpPr>
        <p:spPr>
          <a:xfrm>
            <a:off x="894715" y="13111480"/>
            <a:ext cx="10970895" cy="4772025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marL="342900" indent="-342900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sz="4680"/>
              <a:t>Source: established psychometrics</a:t>
            </a:r>
            <a:endParaRPr lang="en-US" sz="4680"/>
          </a:p>
          <a:p>
            <a:pPr marL="342900" indent="-342900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sz="4680"/>
              <a:t>Data type #1: (item, value, agreement)</a:t>
            </a:r>
            <a:endParaRPr lang="en-US" sz="4680"/>
          </a:p>
          <a:p>
            <a:pPr marL="342900" indent="-342900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sz="4680">
                <a:sym typeface="+mn-ea"/>
              </a:rPr>
              <a:t>Data type #2: </a:t>
            </a:r>
            <a:r>
              <a:rPr lang="en-US" sz="4680"/>
              <a:t>(value, definition)</a:t>
            </a:r>
            <a:endParaRPr lang="en-US" sz="4680"/>
          </a:p>
          <a:p>
            <a:pPr marL="342900" indent="-342900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sz="4680">
                <a:sym typeface="+mn-ea"/>
              </a:rPr>
              <a:t>Data type #3: </a:t>
            </a:r>
            <a:r>
              <a:rPr lang="en-US" sz="4680"/>
              <a:t>(value, sub-value)</a:t>
            </a:r>
            <a:endParaRPr lang="en-US" sz="4680"/>
          </a:p>
          <a:p>
            <a:pPr marL="342900" indent="-342900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en-US" sz="4680"/>
              <a:t>Examples: see Figure 1</a:t>
            </a:r>
            <a:endParaRPr lang="en-US" sz="4680"/>
          </a:p>
        </p:txBody>
      </p:sp>
      <p:sp>
        <p:nvSpPr>
          <p:cNvPr id="46" name="TextBox 39"/>
          <p:cNvSpPr txBox="1"/>
          <p:nvPr>
            <p:custDataLst>
              <p:tags r:id="rId25"/>
            </p:custDataLst>
          </p:nvPr>
        </p:nvSpPr>
        <p:spPr>
          <a:xfrm>
            <a:off x="16360140" y="17648555"/>
            <a:ext cx="10970895" cy="891540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</a:pPr>
            <a:r>
              <a:rPr lang="en-US" sz="4000" i="1">
                <a:latin typeface="Arial Italic" panose="020B0604020202090204" charset="0"/>
                <a:cs typeface="Arial Italic" panose="020B0604020202090204" charset="0"/>
              </a:rPr>
              <a:t>Figure 1: ValueBench Dataset.</a:t>
            </a:r>
            <a:endParaRPr lang="en-US" sz="4000" i="1">
              <a:latin typeface="Arial Italic" panose="020B0604020202090204" charset="0"/>
              <a:cs typeface="Arial Italic" panose="020B060402020209020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536670" y="21251545"/>
            <a:ext cx="13738860" cy="12005945"/>
            <a:chOff x="966" y="32107"/>
            <a:chExt cx="21636" cy="18907"/>
          </a:xfrm>
        </p:grpSpPr>
        <p:pic>
          <p:nvPicPr>
            <p:cNvPr id="27" name="图片 26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3023" y="32107"/>
              <a:ext cx="16099" cy="17632"/>
            </a:xfrm>
            <a:prstGeom prst="rect">
              <a:avLst/>
            </a:prstGeom>
          </p:spPr>
        </p:pic>
        <p:sp>
          <p:nvSpPr>
            <p:cNvPr id="48" name="TextBox 39"/>
            <p:cNvSpPr txBox="1"/>
            <p:nvPr>
              <p:custDataLst>
                <p:tags r:id="rId28"/>
              </p:custDataLst>
            </p:nvPr>
          </p:nvSpPr>
          <p:spPr>
            <a:xfrm>
              <a:off x="966" y="49610"/>
              <a:ext cx="21636" cy="1404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89173" rIns="89173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defRPr>
              </a:lvl1pPr>
            </a:lstStyle>
            <a:p>
              <a:pPr>
                <a:lnSpc>
                  <a:spcPct val="130000"/>
                </a:lnSpc>
                <a:buClr>
                  <a:srgbClr val="000000"/>
                </a:buClr>
                <a:buFont typeface="Wingdings" panose="05000000000000000000" charset="0"/>
              </a:pPr>
              <a:r>
                <a:rPr lang="en-US" sz="4000" i="1">
                  <a:latin typeface="Arial Italic" panose="020B0604020202090204" charset="0"/>
                  <a:cs typeface="Arial Italic" panose="020B0604020202090204" charset="0"/>
                </a:rPr>
                <a:t>Figure 2: Evaluation pipeline of LLM value orientations.</a:t>
              </a:r>
              <a:endParaRPr lang="en-US" sz="4000" i="1">
                <a:latin typeface="Arial Italic" panose="020B0604020202090204" charset="0"/>
                <a:cs typeface="Arial Italic" panose="020B0604020202090204" charset="0"/>
              </a:endParaRPr>
            </a:p>
          </p:txBody>
        </p:sp>
      </p:grpSp>
      <p:sp>
        <p:nvSpPr>
          <p:cNvPr id="55" name="TextBox 39"/>
          <p:cNvSpPr txBox="1"/>
          <p:nvPr>
            <p:custDataLst>
              <p:tags r:id="rId29"/>
            </p:custDataLst>
          </p:nvPr>
        </p:nvSpPr>
        <p:spPr>
          <a:xfrm>
            <a:off x="975995" y="20559395"/>
            <a:ext cx="16238855" cy="6644640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marL="685800" indent="-685800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"/>
            </a:pPr>
            <a:r>
              <a:rPr lang="en-US" sz="4680">
                <a:solidFill>
                  <a:srgbClr val="FF0000"/>
                </a:solidFill>
              </a:rPr>
              <a:t>Evaluating value orientations (Figure 2)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Item rephrasing -&gt; LLM -&gt; Free-form response -&gt; Scoring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"/>
            </a:pPr>
            <a:r>
              <a:rPr lang="en-US" sz="4680">
                <a:solidFill>
                  <a:srgbClr val="FF0000"/>
                </a:solidFill>
              </a:rPr>
              <a:t>Evaluating value understanding (Figure 3)</a:t>
            </a:r>
            <a:endParaRPr lang="en-US" sz="4680">
              <a:solidFill>
                <a:srgbClr val="FF0000"/>
              </a:solidFill>
            </a:endParaRPr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Q1: Can LLM identify relevance between values?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Q2: Can LLM identify values behind items?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Q3: Can LLM generate arguments that agree or disagree with a given value?</a:t>
            </a:r>
            <a:endParaRPr lang="en-US" sz="4680"/>
          </a:p>
        </p:txBody>
      </p:sp>
      <p:sp>
        <p:nvSpPr>
          <p:cNvPr id="58" name="TextBox 39"/>
          <p:cNvSpPr txBox="1"/>
          <p:nvPr>
            <p:custDataLst>
              <p:tags r:id="rId30"/>
            </p:custDataLst>
          </p:nvPr>
        </p:nvSpPr>
        <p:spPr>
          <a:xfrm>
            <a:off x="975995" y="35709860"/>
            <a:ext cx="18845530" cy="6644640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 marL="685800" indent="-685800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"/>
            </a:pPr>
            <a:r>
              <a:rPr lang="en-US" sz="4680">
                <a:solidFill>
                  <a:srgbClr val="FF0000"/>
                </a:solidFill>
              </a:rPr>
              <a:t>Evaluating value orientations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Shared and unique value orientations.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Consistency in performance across related values and inventories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E.g., GPT-4 values </a:t>
            </a:r>
            <a:r>
              <a:rPr lang="zh-CN" altLang="en-US" sz="4680">
                <a:ea typeface="宋体" charset="0"/>
              </a:rPr>
              <a:t>“</a:t>
            </a:r>
            <a:r>
              <a:rPr lang="en-US" sz="4680"/>
              <a:t>Face</a:t>
            </a:r>
            <a:r>
              <a:rPr lang="zh-CN" altLang="en-US" sz="4680">
                <a:ea typeface="宋体" charset="0"/>
              </a:rPr>
              <a:t>”</a:t>
            </a:r>
            <a:r>
              <a:rPr lang="en-US" sz="4680"/>
              <a:t> more than Llama; Figure 4.</a:t>
            </a:r>
            <a:endParaRPr lang="en-US" sz="4680"/>
          </a:p>
          <a:p>
            <a:pPr marL="685800" indent="-685800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"/>
            </a:pPr>
            <a:r>
              <a:rPr lang="en-US" sz="4680">
                <a:solidFill>
                  <a:srgbClr val="FF0000"/>
                </a:solidFill>
              </a:rPr>
              <a:t>Evaluating value understanding</a:t>
            </a:r>
            <a:endParaRPr lang="en-US" sz="4680">
              <a:solidFill>
                <a:srgbClr val="FF0000"/>
              </a:solidFill>
            </a:endParaRPr>
          </a:p>
          <a:p>
            <a:pPr marL="685800" indent="-685800">
              <a:lnSpc>
                <a:spcPct val="13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4680"/>
              <a:t>SOTA LLMs can approach established value theories with over 80% of accuracy.</a:t>
            </a:r>
            <a:endParaRPr lang="en-US" sz="4680"/>
          </a:p>
        </p:txBody>
      </p:sp>
      <p:pic>
        <p:nvPicPr>
          <p:cNvPr id="59" name="图片 58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rcRect r="50000"/>
          <a:stretch>
            <a:fillRect/>
          </a:stretch>
        </p:blipFill>
        <p:spPr>
          <a:xfrm>
            <a:off x="21557615" y="35728910"/>
            <a:ext cx="7086600" cy="64770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2"/>
          <a:srcRect l="51510"/>
          <a:stretch>
            <a:fillRect/>
          </a:stretch>
        </p:blipFill>
        <p:spPr>
          <a:xfrm>
            <a:off x="21885910" y="36376610"/>
            <a:ext cx="6872605" cy="64770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21163280" y="37037645"/>
            <a:ext cx="3036570" cy="228282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4199850" y="37241480"/>
            <a:ext cx="2355850" cy="187579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6824940" y="37241480"/>
            <a:ext cx="2097405" cy="187515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1145500" y="39363650"/>
            <a:ext cx="3015615" cy="21056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24260175" y="39316660"/>
            <a:ext cx="2249170" cy="21399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6824940" y="39430960"/>
            <a:ext cx="1944370" cy="1875155"/>
          </a:xfrm>
          <a:prstGeom prst="rect">
            <a:avLst/>
          </a:prstGeom>
        </p:spPr>
      </p:pic>
      <p:sp>
        <p:nvSpPr>
          <p:cNvPr id="68" name="TextBox 39"/>
          <p:cNvSpPr txBox="1"/>
          <p:nvPr>
            <p:custDataLst>
              <p:tags r:id="rId46"/>
            </p:custDataLst>
          </p:nvPr>
        </p:nvSpPr>
        <p:spPr>
          <a:xfrm>
            <a:off x="20600670" y="41647110"/>
            <a:ext cx="9845675" cy="891540"/>
          </a:xfrm>
          <a:prstGeom prst="rect">
            <a:avLst/>
          </a:prstGeom>
          <a:ln w="12700">
            <a:miter lim="400000"/>
          </a:ln>
        </p:spPr>
        <p:txBody>
          <a:bodyPr wrap="square" lIns="89173" rIns="89173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pPr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</a:pPr>
            <a:r>
              <a:rPr lang="en-US" sz="4000" i="1">
                <a:latin typeface="Arial Italic" panose="020B0604020202090204" charset="0"/>
                <a:cs typeface="Arial Italic" panose="020B0604020202090204" charset="0"/>
              </a:rPr>
              <a:t>Figure 4: Examples of evaluation results.</a:t>
            </a:r>
            <a:endParaRPr lang="en-US" sz="4000" i="1">
              <a:latin typeface="Arial Italic" panose="020B0604020202090204" charset="0"/>
              <a:cs typeface="Arial Italic" panose="020B0604020202090204" charset="0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文字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Calibri Light</vt:lpstr>
      <vt:lpstr>Arial</vt:lpstr>
      <vt:lpstr>Wingdings</vt:lpstr>
      <vt:lpstr>Arial Italic</vt:lpstr>
      <vt:lpstr>PingFang SC Regular</vt:lpstr>
      <vt:lpstr>宋体</vt:lpstr>
      <vt:lpstr>Helvetica</vt:lpstr>
      <vt:lpstr>汉仪书宋二KW</vt:lpstr>
      <vt:lpstr>微软雅黑</vt:lpstr>
      <vt:lpstr>汉仪旗黑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WPS_1601428596</cp:lastModifiedBy>
  <cp:revision>61</cp:revision>
  <dcterms:created xsi:type="dcterms:W3CDTF">2024-07-21T03:30:06Z</dcterms:created>
  <dcterms:modified xsi:type="dcterms:W3CDTF">2024-07-21T03:30:06Z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BDB08255E3DD98F5C3975365B498B56E_42</vt:lpwstr>
  </property>
  <property fmtid="{D5CDD505-2E9C-101B-9397-08002B2CF9AE}" pid="3" name="KSOProductBuildVer">
    <vt:lpwstr>2052-6.4.0.8550</vt:lpwstr>
  </property>
</Properties>
</file>