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7"/>
  </p:notesMasterIdLst>
  <p:handoutMasterIdLst>
    <p:handoutMasterId r:id="rId58"/>
  </p:handoutMasterIdLst>
  <p:sldIdLst>
    <p:sldId id="283" r:id="rId35"/>
    <p:sldId id="298" r:id="rId36"/>
    <p:sldId id="290" r:id="rId37"/>
    <p:sldId id="293" r:id="rId38"/>
    <p:sldId id="291" r:id="rId39"/>
    <p:sldId id="294" r:id="rId40"/>
    <p:sldId id="295" r:id="rId41"/>
    <p:sldId id="297" r:id="rId42"/>
    <p:sldId id="302" r:id="rId43"/>
    <p:sldId id="296" r:id="rId44"/>
    <p:sldId id="301" r:id="rId45"/>
    <p:sldId id="309" r:id="rId46"/>
    <p:sldId id="300" r:id="rId47"/>
    <p:sldId id="292" r:id="rId48"/>
    <p:sldId id="299" r:id="rId49"/>
    <p:sldId id="303" r:id="rId50"/>
    <p:sldId id="304" r:id="rId51"/>
    <p:sldId id="305" r:id="rId52"/>
    <p:sldId id="306" r:id="rId53"/>
    <p:sldId id="307" r:id="rId54"/>
    <p:sldId id="308" r:id="rId55"/>
    <p:sldId id="257" r:id="rId56"/>
  </p:sldIdLst>
  <p:sldSz cx="12436475" cy="6994525"/>
  <p:notesSz cx="6858000" cy="9144000"/>
  <p:custDataLst>
    <p:tags r:id="rId59"/>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概要スライド" id="{73C69594-0ADE-4BE2-8ADD-1BD08A5CD6F4}">
          <p14:sldIdLst>
            <p14:sldId id="283"/>
            <p14:sldId id="298"/>
            <p14:sldId id="290"/>
            <p14:sldId id="293"/>
            <p14:sldId id="291"/>
            <p14:sldId id="294"/>
            <p14:sldId id="295"/>
            <p14:sldId id="297"/>
            <p14:sldId id="302"/>
            <p14:sldId id="296"/>
            <p14:sldId id="301"/>
            <p14:sldId id="309"/>
            <p14:sldId id="300"/>
            <p14:sldId id="292"/>
            <p14:sldId id="299"/>
            <p14:sldId id="303"/>
            <p14:sldId id="304"/>
            <p14:sldId id="305"/>
            <p14:sldId id="306"/>
            <p14:sldId id="307"/>
            <p14:sldId id="30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7" autoAdjust="0"/>
    <p:restoredTop sz="83333" autoAdjust="0"/>
  </p:normalViewPr>
  <p:slideViewPr>
    <p:cSldViewPr>
      <p:cViewPr varScale="1">
        <p:scale>
          <a:sx n="85" d="100"/>
          <a:sy n="85" d="100"/>
        </p:scale>
        <p:origin x="144" y="45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300" d="100"/>
          <a:sy n="300" d="100"/>
        </p:scale>
        <p:origin x="126" y="-119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6/22/2017 1:53 PM</a:t>
            </a:fld>
            <a:endParaRPr lang="ja-JP" dirty="0">
              <a:latin typeface="MS Mincho"/>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ja-JP" sz="400" dirty="0">
                <a:gradFill>
                  <a:gsLst>
                    <a:gs pos="0">
                      <a:schemeClr val="tx1"/>
                    </a:gs>
                    <a:gs pos="100000">
                      <a:schemeClr val="tx1"/>
                    </a:gs>
                  </a:gsLst>
                  <a:lin ang="5400000" scaled="0"/>
                </a:gradFill>
                <a:latin typeface="MS Mincho"/>
                <a:cs typeface="MS Mincho"/>
              </a:rPr>
              <a:t>© 2014 Microsoft Corporatio</a:t>
            </a:r>
            <a:r>
              <a:rPr lang="es-US" altLang="ja-JP" sz="400" dirty="0">
                <a:gradFill>
                  <a:gsLst>
                    <a:gs pos="0">
                      <a:schemeClr val="tx1"/>
                    </a:gs>
                    <a:gs pos="100000">
                      <a:schemeClr val="tx1"/>
                    </a:gs>
                  </a:gsLst>
                  <a:lin ang="5400000" scaled="0"/>
                </a:gradFill>
                <a:latin typeface="MS Mincho"/>
                <a:cs typeface="MS Mincho"/>
              </a:rPr>
              <a:t>n. Al</a:t>
            </a:r>
            <a:r>
              <a:rPr lang="ja-JP" sz="400" dirty="0">
                <a:gradFill>
                  <a:gsLst>
                    <a:gs pos="0">
                      <a:schemeClr val="tx1"/>
                    </a:gs>
                    <a:gs pos="100000">
                      <a:schemeClr val="tx1"/>
                    </a:gs>
                  </a:gsLst>
                  <a:lin ang="5400000" scaled="0"/>
                </a:gradFill>
                <a:latin typeface="MS Mincho"/>
                <a:cs typeface="MS Mincho"/>
              </a:rPr>
              <a:t>l rights reserved.明示、黙示または法律の規定にかかわらず、これらの情報についてマイクロソフトはいかなる責任も負わないものとします。</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ja-JP" dirty="0">
              <a:latin typeface="MS Mincho"/>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ja-JP" alt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メイリオ" panose="020B0604030504040204" pitchFamily="50" charset="-128"/>
                <a:ea typeface="メイリオ" panose="020B0604030504040204" pitchFamily="50" charset="-128"/>
              </a:defRPr>
            </a:lvl1pPr>
          </a:lstStyle>
          <a:p>
            <a:pPr defTabSz="914099" eaLnBrk="0" hangingPunct="0"/>
            <a:r>
              <a:rPr lang="en-US" altLang="ja-JP" sz="400" smtClean="0">
                <a:gradFill>
                  <a:gsLst>
                    <a:gs pos="0">
                      <a:prstClr val="black"/>
                    </a:gs>
                    <a:gs pos="100000">
                      <a:prstClr val="black"/>
                    </a:gs>
                  </a:gsLst>
                  <a:lin ang="5400000" scaled="0"/>
                </a:gradFill>
                <a:cs typeface="MS Mincho"/>
              </a:rPr>
              <a:t>© 2014 Microsoft Corporatio</a:t>
            </a:r>
            <a:r>
              <a:rPr lang="es-US" altLang="ja-JP" sz="400" smtClean="0">
                <a:gradFill>
                  <a:gsLst>
                    <a:gs pos="0">
                      <a:prstClr val="black"/>
                    </a:gs>
                    <a:gs pos="100000">
                      <a:prstClr val="black"/>
                    </a:gs>
                  </a:gsLst>
                  <a:lin ang="5400000" scaled="0"/>
                </a:gradFill>
                <a:cs typeface="MS Mincho"/>
              </a:rPr>
              <a:t>n. Al</a:t>
            </a:r>
            <a:r>
              <a:rPr lang="en-US" altLang="ja-JP" sz="400" dirty="0" smtClean="0">
                <a:gradFill>
                  <a:gsLst>
                    <a:gs pos="0">
                      <a:prstClr val="black"/>
                    </a:gs>
                    <a:gs pos="100000">
                      <a:prstClr val="black"/>
                    </a:gs>
                  </a:gsLst>
                  <a:lin ang="5400000" scaled="0"/>
                </a:gradFill>
                <a:cs typeface="MS Mincho"/>
              </a:rPr>
              <a:t>l rights reserved.</a:t>
            </a:r>
            <a:r>
              <a:rPr lang="ja-JP" altLang="en-US" sz="400" dirty="0" smtClean="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38EEC551-8CDA-4EB6-89BB-2A86C9F091C8}" type="datetime8">
              <a:rPr lang="en-US" altLang="ja-JP" smtClean="0"/>
              <a:pPr/>
              <a:t>6/22/2017 1:53 PM</a:t>
            </a:fld>
            <a:endParaRPr lang="ja-JP" alt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ja-JP" noProof="0"/>
              <a:t>Click to edit Master text styles</a:t>
            </a:r>
          </a:p>
          <a:p>
            <a:pPr lvl="1"/>
            <a:r>
              <a:rPr lang="en-US" altLang="ja-JP" noProof="0"/>
              <a:t>Second level</a:t>
            </a:r>
            <a:endParaRPr lang="ja-JP" altLang="en-US" noProof="0"/>
          </a:p>
          <a:p>
            <a:pPr lvl="2"/>
            <a:r>
              <a:rPr lang="en-US" altLang="ja-JP" noProof="0"/>
              <a:t>Third level</a:t>
            </a:r>
            <a:endParaRPr lang="ja-JP" altLang="en-US" noProof="0"/>
          </a:p>
          <a:p>
            <a:pPr lvl="3"/>
            <a:r>
              <a:rPr lang="en-US" altLang="ja-JP" noProof="0"/>
              <a:t>Fourth level</a:t>
            </a:r>
            <a:endParaRPr lang="ja-JP" altLang="en-US" noProof="0"/>
          </a:p>
          <a:p>
            <a:pPr lvl="4"/>
            <a:r>
              <a:rPr lang="en-US" altLang="ja-JP" noProof="0"/>
              <a:t>Fifth level</a:t>
            </a:r>
            <a:endParaRPr lang="ja-JP" altLang="en-US" noProof="0"/>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メイリオ" panose="020B0604030504040204" pitchFamily="50" charset="-128"/>
                <a:ea typeface="メイリオ" panose="020B0604030504040204" pitchFamily="50" charset="-128"/>
              </a:defRPr>
            </a:lvl1pPr>
          </a:lstStyle>
          <a:p>
            <a:fld id="{B4008EB6-D09E-4580-8CD6-DDB14511944F}" type="slidenum">
              <a:rPr lang="en-US" altLang="ja-JP" smtClean="0"/>
              <a:pPr/>
              <a:t>‹#›</a:t>
            </a:fld>
            <a:endParaRPr lang="ja-JP" alt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メイリオ" panose="020B0604030504040204" pitchFamily="50" charset="-128"/>
        <a:ea typeface="メイリオ" panose="020B0604030504040204" pitchFamily="50" charset="-128"/>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a:t>
            </a:r>
            <a:r>
              <a:rPr lang="en-US" altLang="ja-JP" sz="400" dirty="0" err="1"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t>
            </a:r>
            <a:r>
              <a:rPr lang="es-US" altLang="ja-JP" sz="400" smtClean="0">
                <a:gradFill>
                  <a:gsLst>
                    <a:gs pos="0">
                      <a:prstClr val="black"/>
                    </a:gs>
                    <a:gs pos="100000">
                      <a:prstClr val="black"/>
                    </a:gs>
                  </a:gsLst>
                  <a:lin ang="5400000" scaled="0"/>
                </a:gradFill>
                <a:cs typeface="MS Mincho"/>
              </a:rPr>
              <a:t>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a:t>
            </a:fld>
            <a:endParaRPr lang="ja-JP" altLang="en-US" dirty="0"/>
          </a:p>
        </p:txBody>
      </p:sp>
    </p:spTree>
    <p:extLst>
      <p:ext uri="{BB962C8B-B14F-4D97-AF65-F5344CB8AC3E}">
        <p14:creationId xmlns:p14="http://schemas.microsoft.com/office/powerpoint/2010/main" val="3986032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cs typeface="MS Mincho"/>
              </a:rPr>
              <a:t>表示内容:</a:t>
            </a:r>
          </a:p>
          <a:p>
            <a:pPr marL="171450" indent="-171450">
              <a:buFontTx/>
              <a:buChar char="-"/>
            </a:pPr>
            <a:r>
              <a:rPr lang="ja-JP" dirty="0">
                <a:cs typeface="MS Mincho"/>
              </a:rPr>
              <a:t>選択</a:t>
            </a:r>
          </a:p>
          <a:p>
            <a:pPr marL="171450" indent="-171450">
              <a:buFontTx/>
              <a:buChar char="-"/>
            </a:pPr>
            <a:r>
              <a:rPr lang="ja-JP" dirty="0">
                <a:cs typeface="MS Mincho"/>
              </a:rPr>
              <a:t>確認</a:t>
            </a:r>
          </a:p>
          <a:p>
            <a:pPr marL="171450" indent="-171450">
              <a:buFontTx/>
              <a:buChar char="-"/>
            </a:pPr>
            <a:r>
              <a:rPr lang="ja-JP" dirty="0">
                <a:cs typeface="MS Mincho"/>
              </a:rPr>
              <a:t>カードのボタン</a:t>
            </a:r>
          </a:p>
          <a:p>
            <a:pPr marL="0" indent="0">
              <a:buFontTx/>
              <a:buNone/>
            </a:pPr>
            <a:endParaRPr lang="ja-JP"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a:t>
            </a:r>
            <a:r>
              <a:rPr lang="es-US" altLang="ja-JP" sz="400" dirty="0">
                <a:gradFill>
                  <a:gsLst>
                    <a:gs pos="0">
                      <a:prstClr val="black"/>
                    </a:gs>
                    <a:gs pos="100000">
                      <a:prstClr val="black"/>
                    </a:gs>
                  </a:gsLst>
                  <a:lin ang="5400000" scaled="0"/>
                </a:gradFill>
                <a:cs typeface="MS Mincho"/>
              </a:rPr>
              <a:t>n. Al</a:t>
            </a:r>
            <a:r>
              <a:rPr lang="ja-JP" sz="400" dirty="0">
                <a:gradFill>
                  <a:gsLst>
                    <a:gs pos="0">
                      <a:prstClr val="black"/>
                    </a:gs>
                    <a:gs pos="100000">
                      <a:prstClr val="black"/>
                    </a:gs>
                  </a:gsLst>
                  <a:lin ang="5400000" scaled="0"/>
                </a:gradFill>
                <a:cs typeface="MS Mincho"/>
              </a:rPr>
              <a:t>l rights </a:t>
            </a:r>
            <a:r>
              <a:rPr lang="ja-JP" sz="400">
                <a:gradFill>
                  <a:gsLst>
                    <a:gs pos="0">
                      <a:prstClr val="black"/>
                    </a:gs>
                    <a:gs pos="100000">
                      <a:prstClr val="black"/>
                    </a:gs>
                  </a:gsLst>
                  <a:lin ang="5400000" scaled="0"/>
                </a:gradFill>
                <a:cs typeface="MS Mincho"/>
              </a:rPr>
              <a:t>reserved</a:t>
            </a:r>
            <a:r>
              <a:rPr lang="ja-JP" sz="400" smtClean="0">
                <a:gradFill>
                  <a:gsLst>
                    <a:gs pos="0">
                      <a:prstClr val="black"/>
                    </a:gs>
                    <a:gs pos="100000">
                      <a:prstClr val="black"/>
                    </a:gs>
                  </a:gsLst>
                  <a:lin ang="5400000" scaled="0"/>
                </a:gradFill>
                <a:cs typeface="MS Mincho"/>
              </a:rPr>
              <a:t>.</a:t>
            </a:r>
            <a:r>
              <a:rPr lang="en-US" altLang="ja-JP" sz="400" smtClean="0">
                <a:gradFill>
                  <a:gsLst>
                    <a:gs pos="0">
                      <a:prstClr val="black"/>
                    </a:gs>
                    <a:gs pos="100000">
                      <a:prstClr val="black"/>
                    </a:gs>
                  </a:gsLst>
                  <a:lin ang="5400000" scaled="0"/>
                </a:gradFill>
                <a:cs typeface="MS Mincho"/>
              </a:rPr>
              <a:t> </a:t>
            </a:r>
            <a:r>
              <a:rPr lang="ja-JP" sz="40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8EEC551-8CDA-4EB6-89BB-2A86C9F091C8}" type="datetime8">
              <a:rPr lang="en-US" smtClean="0"/>
              <a:t>6/22/2017 1:53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ja-JP" dirty="0"/>
          </a:p>
        </p:txBody>
      </p:sp>
    </p:spTree>
    <p:extLst>
      <p:ext uri="{BB962C8B-B14F-4D97-AF65-F5344CB8AC3E}">
        <p14:creationId xmlns:p14="http://schemas.microsoft.com/office/powerpoint/2010/main" val="2906942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t>
            </a:r>
            <a:r>
              <a:rPr lang="es-US" altLang="ja-JP" sz="400">
                <a:gradFill>
                  <a:gsLst>
                    <a:gs pos="0">
                      <a:prstClr val="black"/>
                    </a:gs>
                    <a:gs pos="100000">
                      <a:prstClr val="black"/>
                    </a:gs>
                  </a:gsLst>
                  <a:lin ang="5400000" scaled="0"/>
                </a:gradFill>
                <a:cs typeface="MS Mincho"/>
              </a:rPr>
              <a:t>Al</a:t>
            </a:r>
            <a:r>
              <a:rPr lang="en-US" altLang="ja-JP" sz="400" dirty="0">
                <a:gradFill>
                  <a:gsLst>
                    <a:gs pos="0">
                      <a:prstClr val="black"/>
                    </a:gs>
                    <a:gs pos="100000">
                      <a:prstClr val="black"/>
                    </a:gs>
                  </a:gsLst>
                  <a:lin ang="5400000" scaled="0"/>
                </a:gradFill>
                <a:cs typeface="MS Mincho"/>
              </a:rPr>
              <a:t>l rights </a:t>
            </a:r>
            <a:r>
              <a:rPr lang="en-US" altLang="ja-JP" sz="400">
                <a:gradFill>
                  <a:gsLst>
                    <a:gs pos="0">
                      <a:prstClr val="black"/>
                    </a:gs>
                    <a:gs pos="100000">
                      <a:prstClr val="black"/>
                    </a:gs>
                  </a:gsLst>
                  <a:lin ang="5400000" scaled="0"/>
                </a:gradFill>
                <a:cs typeface="MS Mincho"/>
              </a:rPr>
              <a:t>reserved</a:t>
            </a:r>
            <a:r>
              <a:rPr lang="en-US" altLang="ja-JP" sz="400" smtClean="0">
                <a:gradFill>
                  <a:gsLst>
                    <a:gs pos="0">
                      <a:prstClr val="black"/>
                    </a:gs>
                    <a:gs pos="100000">
                      <a:prstClr val="black"/>
                    </a:gs>
                  </a:gsLst>
                  <a:lin ang="5400000" scaled="0"/>
                </a:gradFill>
                <a:cs typeface="MS Mincho"/>
              </a:rPr>
              <a:t>.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11</a:t>
            </a:fld>
            <a:endParaRPr lang="ja-JP" altLang="en-US" dirty="0"/>
          </a:p>
        </p:txBody>
      </p:sp>
    </p:spTree>
    <p:extLst>
      <p:ext uri="{BB962C8B-B14F-4D97-AF65-F5344CB8AC3E}">
        <p14:creationId xmlns:p14="http://schemas.microsoft.com/office/powerpoint/2010/main" val="419585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12</a:t>
            </a:fld>
            <a:endParaRPr lang="ja-JP" altLang="en-US" dirty="0"/>
          </a:p>
        </p:txBody>
      </p:sp>
    </p:spTree>
    <p:extLst>
      <p:ext uri="{BB962C8B-B14F-4D97-AF65-F5344CB8AC3E}">
        <p14:creationId xmlns:p14="http://schemas.microsoft.com/office/powerpoint/2010/main" val="248304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13</a:t>
            </a:fld>
            <a:endParaRPr lang="ja-JP" altLang="en-US" dirty="0"/>
          </a:p>
        </p:txBody>
      </p:sp>
    </p:spTree>
    <p:extLst>
      <p:ext uri="{BB962C8B-B14F-4D97-AF65-F5344CB8AC3E}">
        <p14:creationId xmlns:p14="http://schemas.microsoft.com/office/powerpoint/2010/main" val="928478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14</a:t>
            </a:fld>
            <a:endParaRPr lang="ja-JP" altLang="en-US" dirty="0"/>
          </a:p>
        </p:txBody>
      </p:sp>
    </p:spTree>
    <p:extLst>
      <p:ext uri="{BB962C8B-B14F-4D97-AF65-F5344CB8AC3E}">
        <p14:creationId xmlns:p14="http://schemas.microsoft.com/office/powerpoint/2010/main" val="297429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cs typeface="MS Mincho"/>
              </a:rPr>
              <a:t>表示内容:</a:t>
            </a:r>
          </a:p>
          <a:p>
            <a:pPr marL="171450" indent="-171450">
              <a:buFontTx/>
              <a:buChar char="-"/>
            </a:pPr>
            <a:r>
              <a:rPr lang="ja-JP" dirty="0">
                <a:cs typeface="MS Mincho"/>
              </a:rPr>
              <a:t>Scorable</a:t>
            </a:r>
            <a:endParaRPr lang="ja-JP" baseline="0" dirty="0"/>
          </a:p>
          <a:p>
            <a:pPr marL="171450" indent="-171450">
              <a:buFontTx/>
              <a:buChar char="-"/>
            </a:pPr>
            <a:r>
              <a:rPr lang="ja-JP" dirty="0">
                <a:cs typeface="MS Mincho"/>
              </a:rPr>
              <a:t>triggerAction</a:t>
            </a:r>
            <a:endParaRPr lang="ja-JP"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a:t>
            </a:r>
            <a:r>
              <a:rPr lang="es-US" altLang="ja-JP" sz="400" dirty="0">
                <a:gradFill>
                  <a:gsLst>
                    <a:gs pos="0">
                      <a:prstClr val="black"/>
                    </a:gs>
                    <a:gs pos="100000">
                      <a:prstClr val="black"/>
                    </a:gs>
                  </a:gsLst>
                  <a:lin ang="5400000" scaled="0"/>
                </a:gradFill>
                <a:cs typeface="MS Mincho"/>
              </a:rPr>
              <a:t>n</a:t>
            </a:r>
            <a:r>
              <a:rPr lang="es-US" altLang="ja-JP" sz="400">
                <a:gradFill>
                  <a:gsLst>
                    <a:gs pos="0">
                      <a:prstClr val="black"/>
                    </a:gs>
                    <a:gs pos="100000">
                      <a:prstClr val="black"/>
                    </a:gs>
                  </a:gsLst>
                  <a:lin ang="5400000" scaled="0"/>
                </a:gradFill>
                <a:cs typeface="MS Mincho"/>
              </a:rPr>
              <a:t>. </a:t>
            </a:r>
            <a:r>
              <a:rPr lang="es-US" altLang="ja-JP" sz="400" smtClean="0">
                <a:gradFill>
                  <a:gsLst>
                    <a:gs pos="0">
                      <a:prstClr val="black"/>
                    </a:gs>
                    <a:gs pos="100000">
                      <a:prstClr val="black"/>
                    </a:gs>
                  </a:gsLst>
                  <a:lin ang="5400000" scaled="0"/>
                </a:gradFill>
                <a:cs typeface="MS Mincho"/>
              </a:rPr>
              <a:t>All rights reserved. </a:t>
            </a:r>
            <a:r>
              <a:rPr lang="ja-JP" sz="40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8EEC551-8CDA-4EB6-89BB-2A86C9F091C8}" type="datetime8">
              <a:rPr lang="en-US" smtClean="0"/>
              <a:t>6/22/2017 1:53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ja-JP" dirty="0"/>
          </a:p>
        </p:txBody>
      </p:sp>
    </p:spTree>
    <p:extLst>
      <p:ext uri="{BB962C8B-B14F-4D97-AF65-F5344CB8AC3E}">
        <p14:creationId xmlns:p14="http://schemas.microsoft.com/office/powerpoint/2010/main" val="650670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16</a:t>
            </a:fld>
            <a:endParaRPr lang="ja-JP" altLang="en-US" dirty="0"/>
          </a:p>
        </p:txBody>
      </p:sp>
    </p:spTree>
    <p:extLst>
      <p:ext uri="{BB962C8B-B14F-4D97-AF65-F5344CB8AC3E}">
        <p14:creationId xmlns:p14="http://schemas.microsoft.com/office/powerpoint/2010/main" val="3892518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17</a:t>
            </a:fld>
            <a:endParaRPr lang="ja-JP" altLang="en-US" dirty="0"/>
          </a:p>
        </p:txBody>
      </p:sp>
    </p:spTree>
    <p:extLst>
      <p:ext uri="{BB962C8B-B14F-4D97-AF65-F5344CB8AC3E}">
        <p14:creationId xmlns:p14="http://schemas.microsoft.com/office/powerpoint/2010/main" val="257425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sz="1200" b="0" i="0" u="none" strike="noStrike" kern="1200" cap="none" spc="0" normalizeH="0" baseline="0" noProof="0" dirty="0">
                <a:ln>
                  <a:noFill/>
                </a:ln>
                <a:solidFill>
                  <a:prstClr val="black"/>
                </a:solidFill>
                <a:effectLst/>
                <a:uLnTx/>
                <a:uFillTx/>
                <a:cs typeface="MS Mincho"/>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Microsoft Corporatio</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n</a:t>
            </a:r>
            <a:r>
              <a:rPr kumimoji="0" lang="es-US" altLang="ja-JP" sz="400" b="0" i="0" u="none" strike="noStrike" kern="1200" cap="none" spc="0" normalizeH="0" baseline="0" noProof="0">
                <a:ln>
                  <a:noFill/>
                </a:ln>
                <a:gradFill>
                  <a:gsLst>
                    <a:gs pos="0">
                      <a:prstClr val="black"/>
                    </a:gs>
                    <a:gs pos="100000">
                      <a:prstClr val="black"/>
                    </a:gs>
                  </a:gsLst>
                  <a:lin ang="5400000" scaled="0"/>
                </a:gradFill>
                <a:effectLst/>
                <a:uLnTx/>
                <a:uFillTx/>
                <a:cs typeface="MS Mincho"/>
              </a:rPr>
              <a:t>. </a:t>
            </a:r>
            <a:r>
              <a:rPr kumimoji="0" lang="es-US" alt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All rights reserved. </a:t>
            </a:r>
            <a:r>
              <a:rPr kumimoji="0" 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明示</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6/22/2017 1:53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259423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sz="1200" b="0" i="0" u="none" strike="noStrike" kern="1200" cap="none" spc="0" normalizeH="0" baseline="0" noProof="0" dirty="0">
                <a:ln>
                  <a:noFill/>
                </a:ln>
                <a:solidFill>
                  <a:prstClr val="black"/>
                </a:solidFill>
                <a:effectLst/>
                <a:uLnTx/>
                <a:uFillTx/>
                <a:cs typeface="MS Mincho"/>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Microsoft Corporatio</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n</a:t>
            </a:r>
            <a:r>
              <a:rPr kumimoji="0" lang="es-US" altLang="ja-JP" sz="400" b="0" i="0" u="none" strike="noStrike" kern="1200" cap="none" spc="0" normalizeH="0" baseline="0" noProof="0">
                <a:ln>
                  <a:noFill/>
                </a:ln>
                <a:gradFill>
                  <a:gsLst>
                    <a:gs pos="0">
                      <a:prstClr val="black"/>
                    </a:gs>
                    <a:gs pos="100000">
                      <a:prstClr val="black"/>
                    </a:gs>
                  </a:gsLst>
                  <a:lin ang="5400000" scaled="0"/>
                </a:gradFill>
                <a:effectLst/>
                <a:uLnTx/>
                <a:uFillTx/>
                <a:cs typeface="MS Mincho"/>
              </a:rPr>
              <a:t>. </a:t>
            </a:r>
            <a:r>
              <a:rPr kumimoji="0" lang="es-US" alt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All rights reserved. </a:t>
            </a:r>
            <a:r>
              <a:rPr kumimoji="0" 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明示</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6/22/2017 1:53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416841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cs typeface="MS Mincho"/>
              </a:rPr>
              <a:t>テキスト プロンプトを表示する</a:t>
            </a:r>
            <a:endParaRPr lang="ja-JP"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a:t>
            </a:r>
            <a:r>
              <a:rPr lang="es-US" altLang="ja-JP" sz="400" dirty="0">
                <a:gradFill>
                  <a:gsLst>
                    <a:gs pos="0">
                      <a:prstClr val="black"/>
                    </a:gs>
                    <a:gs pos="100000">
                      <a:prstClr val="black"/>
                    </a:gs>
                  </a:gsLst>
                  <a:lin ang="5400000" scaled="0"/>
                </a:gradFill>
                <a:cs typeface="MS Mincho"/>
              </a:rPr>
              <a:t>n</a:t>
            </a:r>
            <a:r>
              <a:rPr lang="es-US" altLang="ja-JP" sz="400">
                <a:gradFill>
                  <a:gsLst>
                    <a:gs pos="0">
                      <a:prstClr val="black"/>
                    </a:gs>
                    <a:gs pos="100000">
                      <a:prstClr val="black"/>
                    </a:gs>
                  </a:gsLst>
                  <a:lin ang="5400000" scaled="0"/>
                </a:gradFill>
                <a:cs typeface="MS Mincho"/>
              </a:rPr>
              <a:t>. </a:t>
            </a:r>
            <a:r>
              <a:rPr lang="es-US" altLang="ja-JP" sz="400" smtClean="0">
                <a:gradFill>
                  <a:gsLst>
                    <a:gs pos="0">
                      <a:prstClr val="black"/>
                    </a:gs>
                    <a:gs pos="100000">
                      <a:prstClr val="black"/>
                    </a:gs>
                  </a:gsLst>
                  <a:lin ang="5400000" scaled="0"/>
                </a:gradFill>
                <a:cs typeface="MS Mincho"/>
              </a:rPr>
              <a:t>All rights reserved. </a:t>
            </a:r>
            <a:r>
              <a:rPr lang="ja-JP" sz="40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8EEC551-8CDA-4EB6-89BB-2A86C9F091C8}" type="datetime8">
              <a:rPr lang="en-US" smtClean="0"/>
              <a:t>6/22/2017 1:53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ja-JP" dirty="0"/>
          </a:p>
        </p:txBody>
      </p:sp>
    </p:spTree>
    <p:extLst>
      <p:ext uri="{BB962C8B-B14F-4D97-AF65-F5344CB8AC3E}">
        <p14:creationId xmlns:p14="http://schemas.microsoft.com/office/powerpoint/2010/main" val="1207922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cs typeface="MS Mincho"/>
              </a:rPr>
              <a:t>表示内容:</a:t>
            </a:r>
          </a:p>
          <a:p>
            <a:pPr marL="171450" indent="-171450">
              <a:buFontTx/>
              <a:buChar char="-"/>
            </a:pPr>
            <a:r>
              <a:rPr lang="ja-JP" dirty="0">
                <a:cs typeface="MS Mincho"/>
              </a:rPr>
              <a:t>adaptivecards.io</a:t>
            </a:r>
          </a:p>
          <a:p>
            <a:pPr marL="171450" indent="-171450">
              <a:buFontTx/>
              <a:buChar char="-"/>
            </a:pPr>
            <a:r>
              <a:rPr lang="ja-JP" dirty="0">
                <a:cs typeface="MS Mincho"/>
              </a:rPr>
              <a:t>アダプティブ カードを作成するコード</a:t>
            </a:r>
            <a:endParaRPr lang="ja-JP"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a:t>
            </a:r>
            <a:r>
              <a:rPr lang="es-US" altLang="ja-JP" sz="400" dirty="0">
                <a:gradFill>
                  <a:gsLst>
                    <a:gs pos="0">
                      <a:prstClr val="black"/>
                    </a:gs>
                    <a:gs pos="100000">
                      <a:prstClr val="black"/>
                    </a:gs>
                  </a:gsLst>
                  <a:lin ang="5400000" scaled="0"/>
                </a:gradFill>
                <a:cs typeface="MS Mincho"/>
              </a:rPr>
              <a:t>n</a:t>
            </a:r>
            <a:r>
              <a:rPr lang="es-US" altLang="ja-JP" sz="400">
                <a:gradFill>
                  <a:gsLst>
                    <a:gs pos="0">
                      <a:prstClr val="black"/>
                    </a:gs>
                    <a:gs pos="100000">
                      <a:prstClr val="black"/>
                    </a:gs>
                  </a:gsLst>
                  <a:lin ang="5400000" scaled="0"/>
                </a:gradFill>
                <a:cs typeface="MS Mincho"/>
              </a:rPr>
              <a:t>. </a:t>
            </a:r>
            <a:r>
              <a:rPr lang="es-US" altLang="ja-JP" sz="400" smtClean="0">
                <a:gradFill>
                  <a:gsLst>
                    <a:gs pos="0">
                      <a:prstClr val="black"/>
                    </a:gs>
                    <a:gs pos="100000">
                      <a:prstClr val="black"/>
                    </a:gs>
                  </a:gsLst>
                  <a:lin ang="5400000" scaled="0"/>
                </a:gradFill>
                <a:cs typeface="MS Mincho"/>
              </a:rPr>
              <a:t>All rights reserved. </a:t>
            </a:r>
            <a:r>
              <a:rPr lang="ja-JP" sz="40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8EEC551-8CDA-4EB6-89BB-2A86C9F091C8}" type="datetime8">
              <a:rPr lang="en-US" smtClean="0"/>
              <a:t>6/22/2017 1:53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ja-JP" dirty="0"/>
          </a:p>
        </p:txBody>
      </p:sp>
    </p:spTree>
    <p:extLst>
      <p:ext uri="{BB962C8B-B14F-4D97-AF65-F5344CB8AC3E}">
        <p14:creationId xmlns:p14="http://schemas.microsoft.com/office/powerpoint/2010/main" val="998971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21</a:t>
            </a:fld>
            <a:endParaRPr lang="ja-JP" altLang="en-US" dirty="0"/>
          </a:p>
        </p:txBody>
      </p:sp>
    </p:spTree>
    <p:extLst>
      <p:ext uri="{BB962C8B-B14F-4D97-AF65-F5344CB8AC3E}">
        <p14:creationId xmlns:p14="http://schemas.microsoft.com/office/powerpoint/2010/main" val="13231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22</a:t>
            </a:fld>
            <a:endParaRPr lang="ja-JP" altLang="en-US" dirty="0"/>
          </a:p>
        </p:txBody>
      </p:sp>
    </p:spTree>
    <p:extLst>
      <p:ext uri="{BB962C8B-B14F-4D97-AF65-F5344CB8AC3E}">
        <p14:creationId xmlns:p14="http://schemas.microsoft.com/office/powerpoint/2010/main" val="388068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Corporatio</a:t>
            </a:r>
            <a:r>
              <a:rPr lang="es-US" altLang="ja-JP" sz="400">
                <a:gradFill>
                  <a:gsLst>
                    <a:gs pos="0">
                      <a:prstClr val="black"/>
                    </a:gs>
                    <a:gs pos="100000">
                      <a:prstClr val="black"/>
                    </a:gs>
                  </a:gsLst>
                  <a:lin ang="5400000" scaled="0"/>
                </a:gradFill>
                <a:cs typeface="MS Mincho"/>
              </a:rPr>
              <a:t>n. </a:t>
            </a:r>
            <a:r>
              <a:rPr lang="es-US" altLang="ja-JP" sz="400" smtClean="0">
                <a:gradFill>
                  <a:gsLst>
                    <a:gs pos="0">
                      <a:prstClr val="black"/>
                    </a:gs>
                    <a:gs pos="100000">
                      <a:prstClr val="black"/>
                    </a:gs>
                  </a:gsLst>
                  <a:lin ang="5400000" scaled="0"/>
                </a:gradFill>
                <a:cs typeface="MS Mincho"/>
              </a:rPr>
              <a:t>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a:t>
            </a:fld>
            <a:endParaRPr lang="ja-JP" altLang="en-US" dirty="0"/>
          </a:p>
        </p:txBody>
      </p:sp>
    </p:spTree>
    <p:extLst>
      <p:ext uri="{BB962C8B-B14F-4D97-AF65-F5344CB8AC3E}">
        <p14:creationId xmlns:p14="http://schemas.microsoft.com/office/powerpoint/2010/main" val="1316262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a:t>
            </a:r>
            <a:r>
              <a:rPr lang="en-US" altLang="ja-JP" sz="400" dirty="0" smtClean="0">
                <a:gradFill>
                  <a:gsLst>
                    <a:gs pos="0">
                      <a:prstClr val="black"/>
                    </a:gs>
                    <a:gs pos="100000">
                      <a:prstClr val="black"/>
                    </a:gs>
                  </a:gsLst>
                  <a:lin ang="5400000" scaled="0"/>
                </a:gradFill>
                <a:cs typeface="MS Mincho"/>
              </a:rPr>
              <a:t>Corporation</a:t>
            </a:r>
            <a:r>
              <a:rPr lang="es-US" altLang="ja-JP" sz="400" smtClean="0">
                <a:gradFill>
                  <a:gsLst>
                    <a:gs pos="0">
                      <a:prstClr val="black"/>
                    </a:gs>
                    <a:gs pos="100000">
                      <a:prstClr val="black"/>
                    </a:gs>
                  </a:gsLst>
                  <a:lin ang="5400000" scaled="0"/>
                </a:gradFill>
                <a:cs typeface="MS Mincho"/>
              </a:rPr>
              <a:t>. </a:t>
            </a:r>
            <a:r>
              <a:rPr lang="es-US" altLang="ja-JP" sz="400" smtClean="0">
                <a:gradFill>
                  <a:gsLst>
                    <a:gs pos="0">
                      <a:prstClr val="black"/>
                    </a:gs>
                    <a:gs pos="100000">
                      <a:prstClr val="black"/>
                    </a:gs>
                  </a:gsLst>
                  <a:lin ang="5400000" scaled="0"/>
                </a:gradFill>
                <a:cs typeface="MS Mincho"/>
              </a:rPr>
              <a:t>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a:t>
            </a:fld>
            <a:endParaRPr lang="ja-JP" altLang="en-US" dirty="0"/>
          </a:p>
        </p:txBody>
      </p:sp>
    </p:spTree>
    <p:extLst>
      <p:ext uri="{BB962C8B-B14F-4D97-AF65-F5344CB8AC3E}">
        <p14:creationId xmlns:p14="http://schemas.microsoft.com/office/powerpoint/2010/main" val="78971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a:t>
            </a:r>
            <a:r>
              <a:rPr lang="en-US" altLang="ja-JP" sz="400" dirty="0" err="1"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t>
            </a:r>
            <a:r>
              <a:rPr lang="es-US" altLang="ja-JP" sz="400" smtClean="0">
                <a:gradFill>
                  <a:gsLst>
                    <a:gs pos="0">
                      <a:prstClr val="black"/>
                    </a:gs>
                    <a:gs pos="100000">
                      <a:prstClr val="black"/>
                    </a:gs>
                  </a:gsLst>
                  <a:lin ang="5400000" scaled="0"/>
                </a:gradFill>
                <a:cs typeface="MS Mincho"/>
              </a:rPr>
              <a:t>All rights reserved.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a:t>
            </a:fld>
            <a:endParaRPr lang="ja-JP" altLang="en-US" dirty="0"/>
          </a:p>
        </p:txBody>
      </p:sp>
    </p:spTree>
    <p:extLst>
      <p:ext uri="{BB962C8B-B14F-4D97-AF65-F5344CB8AC3E}">
        <p14:creationId xmlns:p14="http://schemas.microsoft.com/office/powerpoint/2010/main" val="287838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t>
            </a:r>
            <a:r>
              <a:rPr lang="es-US" altLang="ja-JP" sz="400">
                <a:gradFill>
                  <a:gsLst>
                    <a:gs pos="0">
                      <a:prstClr val="black"/>
                    </a:gs>
                    <a:gs pos="100000">
                      <a:prstClr val="black"/>
                    </a:gs>
                  </a:gsLst>
                  <a:lin ang="5400000" scaled="0"/>
                </a:gradFill>
                <a:cs typeface="MS Mincho"/>
              </a:rPr>
              <a:t>Al</a:t>
            </a:r>
            <a:r>
              <a:rPr lang="en-US" altLang="ja-JP" sz="400" dirty="0">
                <a:gradFill>
                  <a:gsLst>
                    <a:gs pos="0">
                      <a:prstClr val="black"/>
                    </a:gs>
                    <a:gs pos="100000">
                      <a:prstClr val="black"/>
                    </a:gs>
                  </a:gsLst>
                  <a:lin ang="5400000" scaled="0"/>
                </a:gradFill>
                <a:cs typeface="MS Mincho"/>
              </a:rPr>
              <a:t>l rights </a:t>
            </a:r>
            <a:r>
              <a:rPr lang="en-US" altLang="ja-JP" sz="400">
                <a:gradFill>
                  <a:gsLst>
                    <a:gs pos="0">
                      <a:prstClr val="black"/>
                    </a:gs>
                    <a:gs pos="100000">
                      <a:prstClr val="black"/>
                    </a:gs>
                  </a:gsLst>
                  <a:lin ang="5400000" scaled="0"/>
                </a:gradFill>
                <a:cs typeface="MS Mincho"/>
              </a:rPr>
              <a:t>reserved</a:t>
            </a:r>
            <a:r>
              <a:rPr lang="en-US" altLang="ja-JP" sz="400" smtClean="0">
                <a:gradFill>
                  <a:gsLst>
                    <a:gs pos="0">
                      <a:prstClr val="black"/>
                    </a:gs>
                    <a:gs pos="100000">
                      <a:prstClr val="black"/>
                    </a:gs>
                  </a:gsLst>
                  <a:lin ang="5400000" scaled="0"/>
                </a:gradFill>
                <a:cs typeface="MS Mincho"/>
              </a:rPr>
              <a:t>.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6</a:t>
            </a:fld>
            <a:endParaRPr lang="ja-JP" altLang="en-US" dirty="0"/>
          </a:p>
        </p:txBody>
      </p:sp>
    </p:spTree>
    <p:extLst>
      <p:ext uri="{BB962C8B-B14F-4D97-AF65-F5344CB8AC3E}">
        <p14:creationId xmlns:p14="http://schemas.microsoft.com/office/powerpoint/2010/main" val="3345541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t>
            </a:r>
            <a:r>
              <a:rPr lang="es-US" altLang="ja-JP" sz="400">
                <a:gradFill>
                  <a:gsLst>
                    <a:gs pos="0">
                      <a:prstClr val="black"/>
                    </a:gs>
                    <a:gs pos="100000">
                      <a:prstClr val="black"/>
                    </a:gs>
                  </a:gsLst>
                  <a:lin ang="5400000" scaled="0"/>
                </a:gradFill>
                <a:cs typeface="MS Mincho"/>
              </a:rPr>
              <a:t>Al</a:t>
            </a:r>
            <a:r>
              <a:rPr lang="en-US" altLang="ja-JP" sz="400" dirty="0">
                <a:gradFill>
                  <a:gsLst>
                    <a:gs pos="0">
                      <a:prstClr val="black"/>
                    </a:gs>
                    <a:gs pos="100000">
                      <a:prstClr val="black"/>
                    </a:gs>
                  </a:gsLst>
                  <a:lin ang="5400000" scaled="0"/>
                </a:gradFill>
                <a:cs typeface="MS Mincho"/>
              </a:rPr>
              <a:t>l rights </a:t>
            </a:r>
            <a:r>
              <a:rPr lang="en-US" altLang="ja-JP" sz="400">
                <a:gradFill>
                  <a:gsLst>
                    <a:gs pos="0">
                      <a:prstClr val="black"/>
                    </a:gs>
                    <a:gs pos="100000">
                      <a:prstClr val="black"/>
                    </a:gs>
                  </a:gsLst>
                  <a:lin ang="5400000" scaled="0"/>
                </a:gradFill>
                <a:cs typeface="MS Mincho"/>
              </a:rPr>
              <a:t>reserved</a:t>
            </a:r>
            <a:r>
              <a:rPr lang="en-US" altLang="ja-JP" sz="400" smtClean="0">
                <a:gradFill>
                  <a:gsLst>
                    <a:gs pos="0">
                      <a:prstClr val="black"/>
                    </a:gs>
                    <a:gs pos="100000">
                      <a:prstClr val="black"/>
                    </a:gs>
                  </a:gsLst>
                  <a:lin ang="5400000" scaled="0"/>
                </a:gradFill>
                <a:cs typeface="MS Mincho"/>
              </a:rPr>
              <a:t>.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7</a:t>
            </a:fld>
            <a:endParaRPr lang="ja-JP" altLang="en-US" dirty="0"/>
          </a:p>
        </p:txBody>
      </p:sp>
    </p:spTree>
    <p:extLst>
      <p:ext uri="{BB962C8B-B14F-4D97-AF65-F5344CB8AC3E}">
        <p14:creationId xmlns:p14="http://schemas.microsoft.com/office/powerpoint/2010/main" val="46902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ja-JP" altLang="en-US" dirty="0"/>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a:t>
            </a:r>
            <a:r>
              <a:rPr lang="en-US" altLang="ja-JP" sz="400">
                <a:gradFill>
                  <a:gsLst>
                    <a:gs pos="0">
                      <a:prstClr val="black"/>
                    </a:gs>
                    <a:gs pos="100000">
                      <a:prstClr val="black"/>
                    </a:gs>
                  </a:gsLst>
                  <a:lin ang="5400000" scaled="0"/>
                </a:gradFill>
                <a:cs typeface="MS Mincho"/>
              </a:rPr>
              <a:t>Microsoft </a:t>
            </a:r>
            <a:r>
              <a:rPr lang="en-US" altLang="ja-JP" sz="400" smtClean="0">
                <a:gradFill>
                  <a:gsLst>
                    <a:gs pos="0">
                      <a:prstClr val="black"/>
                    </a:gs>
                    <a:gs pos="100000">
                      <a:prstClr val="black"/>
                    </a:gs>
                  </a:gsLst>
                  <a:lin ang="5400000" scaled="0"/>
                </a:gradFill>
                <a:cs typeface="MS Mincho"/>
              </a:rPr>
              <a:t>Corporatio</a:t>
            </a:r>
            <a:r>
              <a:rPr lang="es-US" altLang="ja-JP" sz="400" smtClean="0">
                <a:gradFill>
                  <a:gsLst>
                    <a:gs pos="0">
                      <a:prstClr val="black"/>
                    </a:gs>
                    <a:gs pos="100000">
                      <a:prstClr val="black"/>
                    </a:gs>
                  </a:gsLst>
                  <a:lin ang="5400000" scaled="0"/>
                </a:gradFill>
                <a:cs typeface="MS Mincho"/>
              </a:rPr>
              <a:t>n. </a:t>
            </a:r>
            <a:r>
              <a:rPr lang="es-US" altLang="ja-JP" sz="400">
                <a:gradFill>
                  <a:gsLst>
                    <a:gs pos="0">
                      <a:prstClr val="black"/>
                    </a:gs>
                    <a:gs pos="100000">
                      <a:prstClr val="black"/>
                    </a:gs>
                  </a:gsLst>
                  <a:lin ang="5400000" scaled="0"/>
                </a:gradFill>
                <a:cs typeface="MS Mincho"/>
              </a:rPr>
              <a:t>Al</a:t>
            </a:r>
            <a:r>
              <a:rPr lang="en-US" altLang="ja-JP" sz="400" dirty="0">
                <a:gradFill>
                  <a:gsLst>
                    <a:gs pos="0">
                      <a:prstClr val="black"/>
                    </a:gs>
                    <a:gs pos="100000">
                      <a:prstClr val="black"/>
                    </a:gs>
                  </a:gsLst>
                  <a:lin ang="5400000" scaled="0"/>
                </a:gradFill>
                <a:cs typeface="MS Mincho"/>
              </a:rPr>
              <a:t>l rights </a:t>
            </a:r>
            <a:r>
              <a:rPr lang="en-US" altLang="ja-JP" sz="400">
                <a:gradFill>
                  <a:gsLst>
                    <a:gs pos="0">
                      <a:prstClr val="black"/>
                    </a:gs>
                    <a:gs pos="100000">
                      <a:prstClr val="black"/>
                    </a:gs>
                  </a:gsLst>
                  <a:lin ang="5400000" scaled="0"/>
                </a:gradFill>
                <a:cs typeface="MS Mincho"/>
              </a:rPr>
              <a:t>reserved</a:t>
            </a:r>
            <a:r>
              <a:rPr lang="en-US" altLang="ja-JP" sz="400" smtClean="0">
                <a:gradFill>
                  <a:gsLst>
                    <a:gs pos="0">
                      <a:prstClr val="black"/>
                    </a:gs>
                    <a:gs pos="100000">
                      <a:prstClr val="black"/>
                    </a:gs>
                  </a:gsLst>
                  <a:lin ang="5400000" scaled="0"/>
                </a:gradFill>
                <a:cs typeface="MS Mincho"/>
              </a:rPr>
              <a:t>. </a:t>
            </a:r>
            <a:r>
              <a:rPr lang="ja-JP" altLang="en-US" sz="40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1:53 PM</a:t>
            </a:fld>
            <a:endParaRPr lang="ja-JP" alt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8</a:t>
            </a:fld>
            <a:endParaRPr lang="ja-JP" altLang="en-US" dirty="0"/>
          </a:p>
        </p:txBody>
      </p:sp>
    </p:spTree>
    <p:extLst>
      <p:ext uri="{BB962C8B-B14F-4D97-AF65-F5344CB8AC3E}">
        <p14:creationId xmlns:p14="http://schemas.microsoft.com/office/powerpoint/2010/main" val="2328514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6/22/2017 1:53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Microsoft Corporatio</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n. Al</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l rights </a:t>
            </a:r>
            <a:r>
              <a:rPr kumimoji="0" lang="ja-JP" sz="400" b="0" i="0" u="none" strike="noStrike" kern="1200" cap="none" spc="0" normalizeH="0" baseline="0" noProof="0">
                <a:ln>
                  <a:noFill/>
                </a:ln>
                <a:gradFill>
                  <a:gsLst>
                    <a:gs pos="0">
                      <a:prstClr val="black"/>
                    </a:gs>
                    <a:gs pos="100000">
                      <a:prstClr val="black"/>
                    </a:gs>
                  </a:gsLst>
                  <a:lin ang="5400000" scaled="0"/>
                </a:gradFill>
                <a:effectLst/>
                <a:uLnTx/>
                <a:uFillTx/>
                <a:cs typeface="MS Mincho"/>
              </a:rPr>
              <a:t>reserved</a:t>
            </a:r>
            <a:r>
              <a:rPr kumimoji="0" 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a:t>
            </a:r>
            <a:r>
              <a:rPr kumimoji="0" lang="en-US" alt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 </a:t>
            </a:r>
            <a:r>
              <a:rPr kumimoji="0" 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明示</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、黙示または法律の規定にかかわらず、これらの情報についてマイクロソフトはいかなる責任も負わないものとします。</a:t>
            </a:r>
          </a:p>
        </p:txBody>
      </p:sp>
    </p:spTree>
    <p:extLst>
      <p:ext uri="{BB962C8B-B14F-4D97-AF65-F5344CB8AC3E}">
        <p14:creationId xmlns:p14="http://schemas.microsoft.com/office/powerpoint/2010/main" val="1994421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2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dirty="0"/>
          </a:p>
        </p:txBody>
      </p:sp>
      <p:sp>
        <p:nvSpPr>
          <p:cNvPr id="6" name="Text Placeholder 5"/>
          <p:cNvSpPr>
            <a:spLocks noGrp="1"/>
          </p:cNvSpPr>
          <p:nvPr>
            <p:ph type="body" sz="quarter" idx="11"/>
          </p:nvPr>
        </p:nvSpPr>
        <p:spPr>
          <a:xfrm>
            <a:off x="365759"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dirty="0"/>
          </a:p>
        </p:txBody>
      </p:sp>
      <p:sp>
        <p:nvSpPr>
          <p:cNvPr id="6" name="Text Placeholder 5"/>
          <p:cNvSpPr>
            <a:spLocks noGrp="1"/>
          </p:cNvSpPr>
          <p:nvPr>
            <p:ph type="body" sz="quarter" idx="11"/>
          </p:nvPr>
        </p:nvSpPr>
        <p:spPr>
          <a:xfrm>
            <a:off x="6583680"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noAutofit/>
          </a:bodyPr>
          <a:lstStyle>
            <a:lvl1pP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noAutofit/>
          </a:bodyPr>
          <a:lstStyle>
            <a:lvl1pPr algn="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noAutofit/>
          </a:bodyPr>
          <a:lstStyle>
            <a:lvl1pPr>
              <a:defRPr sz="7200" spc="-80" baseline="0">
                <a:gradFill>
                  <a:gsLst>
                    <a:gs pos="100000">
                      <a:schemeClr val="tx1"/>
                    </a:gs>
                    <a:gs pos="0">
                      <a:schemeClr val="tx1"/>
                    </a:gs>
                  </a:gsLst>
                  <a:lin ang="5400000" scaled="0"/>
                </a:gradFill>
                <a:latin typeface="メイリオ"/>
                <a:ea typeface="メイリオ"/>
              </a:defRPr>
            </a:lvl1pPr>
          </a:lstStyle>
          <a:p>
            <a:r>
              <a:rPr lang="en-US" altLang="ja-JP"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sz="7200" spc="-100" baseline="0">
                <a:solidFill>
                  <a:schemeClr val="bg1"/>
                </a:solidFill>
                <a:latin typeface="メイリオ"/>
                <a:ea typeface="メイリオ"/>
              </a:defRPr>
            </a:lvl1pPr>
          </a:lstStyle>
          <a:p>
            <a:r>
              <a:rPr lang="en-US" altLang="ja-JP"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noAutofit/>
          </a:bodyPr>
          <a:lstStyle>
            <a:lvl1pPr marL="0" indent="0">
              <a:spcBef>
                <a:spcPts val="0"/>
              </a:spcBef>
              <a:buNone/>
              <a:defRPr sz="3600" spc="0" baseline="0">
                <a:solidFill>
                  <a:schemeClr val="bg1"/>
                </a:solidFill>
                <a:latin typeface="メイリオ"/>
                <a:ea typeface="メイリオ"/>
              </a:defRPr>
            </a:lvl1pPr>
          </a:lstStyle>
          <a:p>
            <a:pPr lvl="0"/>
            <a:r>
              <a:rPr lang="en-US" altLang="ja-JP"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lang="en-US" sz="7200" b="0" kern="1200" cap="none" spc="-100" baseline="0" dirty="0">
                <a:ln w="3175">
                  <a:noFill/>
                </a:ln>
                <a:solidFill>
                  <a:schemeClr val="bg1"/>
                </a:solidFill>
                <a:effectLst/>
                <a:latin typeface="メイリオ"/>
                <a:ea typeface="メイリオ"/>
                <a:cs typeface="Segoe UI" pitchFamily="34" charset="0"/>
              </a:defRPr>
            </a:lvl1pPr>
          </a:lstStyle>
          <a:p>
            <a:r>
              <a:rPr lang="en-US" altLang="ja-JP"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atin typeface="メイリオ"/>
                <a:ea typeface="メイリオ"/>
              </a:defRPr>
            </a:lvl1pPr>
          </a:lstStyle>
          <a:p>
            <a:r>
              <a:rPr lang="en-US" altLang="ja-JP" dirty="0"/>
              <a:t>Slide for developer code</a:t>
            </a:r>
          </a:p>
        </p:txBody>
      </p:sp>
      <p:sp>
        <p:nvSpPr>
          <p:cNvPr id="5" name="Text Placeholder 4"/>
          <p:cNvSpPr>
            <a:spLocks noGrp="1"/>
          </p:cNvSpPr>
          <p:nvPr>
            <p:ph type="body" sz="quarter" idx="10"/>
          </p:nvPr>
        </p:nvSpPr>
        <p:spPr>
          <a:xfrm>
            <a:off x="365760" y="1371600"/>
            <a:ext cx="11704320" cy="2043636"/>
          </a:xfrm>
        </p:spPr>
        <p:txBody>
          <a:bodyPr>
            <a:noAutofit/>
          </a:bodyPr>
          <a:lstStyle>
            <a:lvl1pPr marL="0" indent="0">
              <a:spcBef>
                <a:spcPts val="600"/>
              </a:spcBef>
              <a:buNone/>
              <a:defRPr sz="3200">
                <a:gradFill>
                  <a:gsLst>
                    <a:gs pos="1250">
                      <a:srgbClr val="000000"/>
                    </a:gs>
                    <a:gs pos="100000">
                      <a:srgbClr val="000000"/>
                    </a:gs>
                  </a:gsLst>
                  <a:lin ang="5400000" scaled="0"/>
                </a:gradFill>
                <a:latin typeface="メイリオ"/>
                <a:ea typeface="メイリオ"/>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noAutofit/>
          </a:bodyPr>
          <a:lstStyle/>
          <a:p>
            <a:pPr defTabSz="932290" eaLnBrk="0" hangingPunct="0"/>
            <a:r>
              <a:rPr lang="en-US" altLang="ja-JP" sz="1000" baseline="0" dirty="0">
                <a:solidFill>
                  <a:schemeClr val="bg1"/>
                </a:solidFill>
                <a:latin typeface="メイリオ"/>
                <a:ea typeface="メイリオ"/>
                <a:cs typeface="MS Mincho"/>
              </a:rPr>
              <a:t>© 2016 Microsoft Corporation. All rights reserved</a:t>
            </a:r>
            <a:r>
              <a:rPr lang="en-US" altLang="ja-JP" sz="1000" baseline="0" dirty="0" smtClean="0">
                <a:solidFill>
                  <a:schemeClr val="bg1"/>
                </a:solidFill>
                <a:latin typeface="メイリオ"/>
                <a:ea typeface="メイリオ"/>
                <a:cs typeface="MS Mincho"/>
              </a:rPr>
              <a:t>.</a:t>
            </a:r>
            <a:r>
              <a:rPr lang="ja-JP" altLang="en-US" sz="1000" baseline="0" dirty="0" smtClean="0">
                <a:solidFill>
                  <a:schemeClr val="bg1"/>
                </a:solidFill>
                <a:latin typeface="メイリオ"/>
                <a:ea typeface="メイリオ"/>
                <a:cs typeface="MS Mincho"/>
              </a:rPr>
              <a:t> 本ドキュメント</a:t>
            </a:r>
            <a:r>
              <a:rPr lang="ja-JP" altLang="en-US" sz="1000" baseline="0" dirty="0">
                <a:solidFill>
                  <a:schemeClr val="bg1"/>
                </a:solidFill>
                <a:latin typeface="メイリオ"/>
                <a:ea typeface="メイリオ"/>
                <a:cs typeface="MS Mincho"/>
              </a:rPr>
              <a:t>のテキストは、クリエイティブ コモンズ表示 </a:t>
            </a:r>
            <a:r>
              <a:rPr lang="en-US" altLang="ja-JP" sz="1000" baseline="0" dirty="0">
                <a:solidFill>
                  <a:schemeClr val="bg1"/>
                </a:solidFill>
                <a:latin typeface="メイリオ"/>
                <a:ea typeface="メイリオ"/>
                <a:cs typeface="MS Mincho"/>
              </a:rPr>
              <a:t>3.0 </a:t>
            </a:r>
            <a:r>
              <a:rPr lang="ja-JP" altLang="en-US" sz="1000" baseline="0" dirty="0">
                <a:solidFill>
                  <a:schemeClr val="bg1"/>
                </a:solidFill>
                <a:latin typeface="メイリオ"/>
                <a:ea typeface="メイリオ"/>
                <a:cs typeface="MS Mincho"/>
              </a:rPr>
              <a:t>ライセンスの下で利用可能です。追加の条件が適用される場合があります。</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本ドキュメントの他のコンテンツ </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商標、ロゴ、画像などを含む。ただし、これらに限定されない</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はいずれも、クリエイティブ コモンズ ライセンス付与の範囲には含まれません。</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本ドキュメントは、いかなるマイクロソフト製品のいかなる知的財産に対する、いかなる法的権利も提供しません。本ドキュメントは、お客様内部での参考用にコピーおよび使用することができます。  </a:t>
            </a:r>
          </a:p>
          <a:p>
            <a:pPr defTabSz="932290" eaLnBrk="0" hangingPunct="0"/>
            <a:r>
              <a:rPr lang="ja-JP" altLang="en-US" sz="1000" baseline="0" dirty="0">
                <a:solidFill>
                  <a:schemeClr val="bg1"/>
                </a:solidFill>
                <a:latin typeface="メイリオ"/>
                <a:ea typeface="メイリオ"/>
                <a:cs typeface="MS Mincho"/>
              </a:rPr>
              <a:t>本ドキュメントは、</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現状有姿のまま</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提供されます。本ドキュメントに記載されている情報や見解 </a:t>
            </a:r>
            <a:r>
              <a:rPr lang="en-US" altLang="ja-JP" sz="1000" baseline="0" dirty="0">
                <a:solidFill>
                  <a:schemeClr val="bg1"/>
                </a:solidFill>
                <a:latin typeface="メイリオ"/>
                <a:ea typeface="メイリオ"/>
                <a:cs typeface="MS Mincho"/>
              </a:rPr>
              <a:t>(URL </a:t>
            </a:r>
            <a:r>
              <a:rPr lang="ja-JP" altLang="en-US" sz="1000" baseline="0" dirty="0">
                <a:solidFill>
                  <a:schemeClr val="bg1"/>
                </a:solidFill>
                <a:latin typeface="メイリオ"/>
                <a:ea typeface="メイリオ"/>
                <a:cs typeface="MS Mincho"/>
              </a:rPr>
              <a:t>等のインターネット </a:t>
            </a:r>
            <a:r>
              <a:rPr lang="en-US" altLang="ja-JP" sz="1000" baseline="0" dirty="0">
                <a:solidFill>
                  <a:schemeClr val="bg1"/>
                </a:solidFill>
                <a:latin typeface="メイリオ"/>
                <a:ea typeface="メイリオ"/>
                <a:cs typeface="MS Mincho"/>
              </a:rPr>
              <a:t>Web </a:t>
            </a:r>
            <a:r>
              <a:rPr lang="ja-JP" altLang="en-US" sz="1000" baseline="0" dirty="0">
                <a:solidFill>
                  <a:schemeClr val="bg1"/>
                </a:solidFill>
                <a:latin typeface="メイリオ"/>
                <a:ea typeface="メイリオ"/>
                <a:cs typeface="MS Mincho"/>
              </a:rPr>
              <a:t>サイトに関する情報を含む</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は、将来予告なしに変更されることが</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あります。使用に伴うリスクは、お客様が負うものとします。一部の例はあくまでも参考用であり、架空のものです。実在する名称とは一切関係ありません。</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マイクロソフトは、このドキュメントに記載されている情報に関して、明示または黙示を問わず、一切の保証をいたしません。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no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5pPr>
          </a:lstStyle>
          <a:p>
            <a:pPr lvl="0"/>
            <a:r>
              <a:rPr lang="en-US" altLang="ja-JP" dirty="0"/>
              <a:t>Use this Layout for Speaker Notes slides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メイリオ"/>
                <a:ea typeface="メイリオ"/>
                <a:cs typeface="Segoe UI" pitchFamily="34" charset="0"/>
              </a:defRPr>
            </a:lvl1pPr>
          </a:lstStyle>
          <a:p>
            <a:pPr lvl="0"/>
            <a:r>
              <a:rPr lang="en-US" altLang="ja-JP" dirty="0"/>
              <a:t>Next:</a:t>
            </a:r>
          </a:p>
        </p:txBody>
      </p:sp>
      <p:sp>
        <p:nvSpPr>
          <p:cNvPr id="3" name="Title 2"/>
          <p:cNvSpPr>
            <a:spLocks noGrp="1"/>
          </p:cNvSpPr>
          <p:nvPr>
            <p:ph type="title"/>
          </p:nvPr>
        </p:nvSpPr>
        <p:spPr bwMode="white"/>
        <p:txBody>
          <a:bodyPr>
            <a:noAutofit/>
          </a:bodyPr>
          <a:lstStyle>
            <a:lvl1pPr>
              <a:defRPr>
                <a:gradFill>
                  <a:gsLst>
                    <a:gs pos="1250">
                      <a:schemeClr val="tx1"/>
                    </a:gs>
                    <a:gs pos="100000">
                      <a:schemeClr val="tx1"/>
                    </a:gs>
                  </a:gsLst>
                  <a:lin ang="5400000" scaled="0"/>
                </a:gradFill>
                <a:latin typeface="メイリオ"/>
                <a:ea typeface="メイリオ"/>
                <a:cs typeface="Segoe UI" pitchFamily="34" charset="0"/>
              </a:defRPr>
            </a:lvl1pPr>
          </a:lstStyle>
          <a:p>
            <a:r>
              <a:rPr lang="en-US" altLang="ja-JP"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endParaRPr lang="ja-JP" altLang="en-US" dirty="0"/>
          </a:p>
        </p:txBody>
      </p:sp>
      <p:sp>
        <p:nvSpPr>
          <p:cNvPr id="4" name="Text Placeholder 3"/>
          <p:cNvSpPr>
            <a:spLocks noGrp="1"/>
          </p:cNvSpPr>
          <p:nvPr>
            <p:ph type="body" sz="quarter" idx="10"/>
          </p:nvPr>
        </p:nvSpPr>
        <p:spPr>
          <a:xfrm>
            <a:off x="274638" y="1212850"/>
            <a:ext cx="11888787" cy="2308324"/>
          </a:xfrm>
        </p:spPr>
        <p:txBody>
          <a:bodyPr>
            <a:noAutofit/>
          </a:bodyPr>
          <a:lstStyle>
            <a:lvl1pPr marL="0" indent="0">
              <a:buNone/>
              <a:defRPr>
                <a:latin typeface="メイリオ"/>
                <a:ea typeface="メイリオ"/>
              </a:defRPr>
            </a:lvl1pPr>
            <a:lvl2pPr marL="228600" indent="0">
              <a:buNone/>
              <a:defRPr>
                <a:latin typeface="メイリオ"/>
                <a:ea typeface="メイリオ"/>
              </a:defRPr>
            </a:lvl2pPr>
            <a:lvl3pPr marL="457200" indent="0">
              <a:buNone/>
              <a:defRPr>
                <a:latin typeface="メイリオ"/>
                <a:ea typeface="メイリオ"/>
              </a:defRPr>
            </a:lvl3pPr>
            <a:lvl4pPr marL="685800" indent="0">
              <a:buNone/>
              <a:defRPr>
                <a:latin typeface="メイリオ"/>
                <a:ea typeface="メイリオ"/>
              </a:defRPr>
            </a:lvl4pPr>
            <a:lvl5pPr marL="914400" indent="0">
              <a:buNone/>
              <a:defRPr>
                <a:latin typeface="メイリオ"/>
                <a:ea typeface="メイリオ"/>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chemeClr val="bg1"/>
                </a:solidFill>
                <a:latin typeface="メイリオ"/>
                <a:ea typeface="メイリオ"/>
              </a:defRPr>
            </a:lvl1pPr>
          </a:lstStyle>
          <a:p>
            <a:r>
              <a:rPr lang="en-US" altLang="ja-JP"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72C6"/>
                </a:solidFill>
                <a:latin typeface="メイリオ"/>
                <a:ea typeface="メイリオ"/>
              </a:defRPr>
            </a:lvl1pPr>
          </a:lstStyle>
          <a:p>
            <a:r>
              <a:rPr lang="en-US" altLang="ja-JP" dirty="0"/>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baseline="0">
                <a:solidFill>
                  <a:srgbClr val="0078D7"/>
                </a:solidFill>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0" indent="0">
              <a:spcBef>
                <a:spcPts val="600"/>
              </a:spcBef>
              <a:buFontTx/>
              <a:buNone/>
              <a:defRPr sz="2000">
                <a:latin typeface="メイリオ"/>
                <a:ea typeface="メイリオ"/>
              </a:defRPr>
            </a:lvl2pPr>
            <a:lvl3pPr marL="228600" indent="0">
              <a:spcBef>
                <a:spcPts val="600"/>
              </a:spcBef>
              <a:buNone/>
              <a:defRPr>
                <a:latin typeface="メイリオ"/>
                <a:ea typeface="メイリオ"/>
              </a:defRPr>
            </a:lvl3pPr>
            <a:lvl4pPr marL="457200" indent="0">
              <a:spcBef>
                <a:spcPts val="600"/>
              </a:spcBef>
              <a:buNone/>
              <a:defRPr>
                <a:latin typeface="メイリオ"/>
                <a:ea typeface="メイリオ"/>
              </a:defRPr>
            </a:lvl4pPr>
            <a:lvl5pPr marL="685800" indent="0">
              <a:spcBef>
                <a:spcPts val="600"/>
              </a:spcBef>
              <a:buNone/>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228600" indent="-228600">
              <a:spcBef>
                <a:spcPts val="600"/>
              </a:spcBef>
              <a:buFont typeface="Arial" charset="0"/>
              <a:buChar char="•"/>
              <a:defRPr sz="2000">
                <a:latin typeface="メイリオ"/>
                <a:ea typeface="メイリオ"/>
              </a:defRPr>
            </a:lvl2pPr>
            <a:lvl3pPr marL="457200" indent="-228600">
              <a:spcBef>
                <a:spcPts val="600"/>
              </a:spcBef>
              <a:buFont typeface="Arial" charset="0"/>
              <a:buChar char="•"/>
              <a:defRPr>
                <a:latin typeface="メイリオ"/>
                <a:ea typeface="メイリオ"/>
              </a:defRPr>
            </a:lvl3pPr>
            <a:lvl4pPr marL="685800" indent="-228600">
              <a:spcBef>
                <a:spcPts val="600"/>
              </a:spcBef>
              <a:buFont typeface="Arial" charset="0"/>
              <a:buChar char="•"/>
              <a:defRPr>
                <a:latin typeface="メイリオ"/>
                <a:ea typeface="メイリオ"/>
              </a:defRPr>
            </a:lvl4pPr>
            <a:lvl5pPr marL="914400" indent="-228600">
              <a:spcBef>
                <a:spcPts val="600"/>
              </a:spcBef>
              <a:buFont typeface="Arial" charset="0"/>
              <a:buChar cha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noAutofit/>
          </a:bodyPr>
          <a:lstStyle>
            <a:lvl1pPr>
              <a:spcBef>
                <a:spcPts val="600"/>
              </a:spcBef>
              <a:defRPr sz="2000">
                <a:latin typeface="メイリオ"/>
                <a:ea typeface="メイリオ"/>
              </a:defRPr>
            </a:lvl1pPr>
            <a:lvl2pPr>
              <a:spcBef>
                <a:spcPts val="600"/>
              </a:spcBef>
              <a:defRPr sz="2000">
                <a:latin typeface="メイリオ"/>
                <a:ea typeface="メイリオ"/>
              </a:defRPr>
            </a:lvl2pPr>
            <a:lvl3pPr>
              <a:spcBef>
                <a:spcPts val="600"/>
              </a:spcBef>
              <a:defRPr sz="2000">
                <a:latin typeface="メイリオ"/>
                <a:ea typeface="メイリオ"/>
              </a:defRPr>
            </a:lvl3pPr>
            <a:lvl4pPr>
              <a:spcBef>
                <a:spcPts val="600"/>
              </a:spcBef>
              <a:defRPr sz="2000">
                <a:latin typeface="メイリオ"/>
                <a:ea typeface="メイリオ"/>
              </a:defRPr>
            </a:lvl4pPr>
            <a:lvl5pPr>
              <a:spcBef>
                <a:spcPts val="600"/>
              </a:spcBef>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6" name="Title 5"/>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65" Type="http://schemas.openxmlformats.org/officeDocument/2006/relationships/tags" Target="../tags/tag4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ltLang="ja-JP"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メイリオ"/>
          <a:ea typeface="メイリオ"/>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docs.botframework.com/en-us/node/builder/chat-reference/interfaces/_botbuilder_d_.iisattachment.html"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docs.microsoft.com/en-us/dotnet/api/microsoft.bot.connector?view=botbuilder-3.8"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bot-framework/bot-design-first-interaction"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noAutofit/>
          </a:bodyPr>
          <a:lstStyle>
            <a:lvl1pPr>
              <a:defRPr sz="6000" spc="-80" baseline="0">
                <a:solidFill>
                  <a:srgbClr val="0072C6"/>
                </a:solidFill>
              </a:defRPr>
            </a:lvl1pPr>
          </a:lstStyle>
          <a:p>
            <a:r>
              <a:rPr lang="ja-JP" altLang="en-US" dirty="0">
                <a:solidFill>
                  <a:schemeClr val="bg1"/>
                </a:solidFill>
                <a:cs typeface="MS Mincho"/>
              </a:rPr>
              <a:t>ボットでのユーザー </a:t>
            </a:r>
            <a:r>
              <a:rPr lang="en-US" altLang="ja-JP" dirty="0">
                <a:solidFill>
                  <a:schemeClr val="bg1"/>
                </a:solidFill>
                <a:cs typeface="MS Mincho"/>
              </a:rPr>
              <a:t/>
            </a:r>
            <a:br>
              <a:rPr lang="en-US" altLang="ja-JP" dirty="0">
                <a:solidFill>
                  <a:schemeClr val="bg1"/>
                </a:solidFill>
                <a:cs typeface="MS Mincho"/>
              </a:rPr>
            </a:br>
            <a:r>
              <a:rPr lang="ja-JP" altLang="en-US" dirty="0">
                <a:solidFill>
                  <a:schemeClr val="bg1"/>
                </a:solidFill>
                <a:cs typeface="MS Mincho"/>
              </a:rPr>
              <a:t>エクスペリエンスを</a:t>
            </a:r>
            <a:r>
              <a:rPr lang="en-US" altLang="ja-JP" dirty="0">
                <a:solidFill>
                  <a:schemeClr val="bg1"/>
                </a:solidFill>
                <a:cs typeface="MS Mincho"/>
              </a:rPr>
              <a:t/>
            </a:r>
            <a:br>
              <a:rPr lang="en-US" altLang="ja-JP" dirty="0">
                <a:solidFill>
                  <a:schemeClr val="bg1"/>
                </a:solidFill>
                <a:cs typeface="MS Mincho"/>
              </a:rPr>
            </a:br>
            <a:r>
              <a:rPr lang="ja-JP" altLang="en-US" dirty="0">
                <a:solidFill>
                  <a:schemeClr val="bg1"/>
                </a:solidFill>
                <a:cs typeface="MS Mincho"/>
              </a:rPr>
              <a:t>マスターする</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ユーザーをガイドする</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ja-JP" altLang="en-US" dirty="0">
                <a:cs typeface="MS Mincho"/>
              </a:rPr>
              <a:t>ダイアログ</a:t>
            </a:r>
          </a:p>
        </p:txBody>
      </p:sp>
      <p:sp>
        <p:nvSpPr>
          <p:cNvPr id="5" name="Text Placeholder 4"/>
          <p:cNvSpPr>
            <a:spLocks noGrp="1"/>
          </p:cNvSpPr>
          <p:nvPr>
            <p:ph type="body" sz="quarter" idx="10"/>
          </p:nvPr>
        </p:nvSpPr>
        <p:spPr/>
        <p:txBody>
          <a:bodyPr>
            <a:noAutofit/>
          </a:bodyPr>
          <a:lstStyle/>
          <a:p>
            <a:r>
              <a:rPr lang="ja-JP" altLang="en-US" dirty="0">
                <a:cs typeface="MS Mincho"/>
              </a:rPr>
              <a:t>再利用可能なモジュール</a:t>
            </a:r>
          </a:p>
          <a:p>
            <a:r>
              <a:rPr lang="en-US" altLang="ja-JP" dirty="0">
                <a:cs typeface="MS Mincho"/>
              </a:rPr>
              <a:t>1 </a:t>
            </a:r>
            <a:r>
              <a:rPr lang="ja-JP" altLang="en-US" dirty="0">
                <a:cs typeface="MS Mincho"/>
              </a:rPr>
              <a:t>つの操作を実行</a:t>
            </a:r>
          </a:p>
          <a:p>
            <a:r>
              <a:rPr lang="ja-JP" altLang="en-US" dirty="0">
                <a:cs typeface="MS Mincho"/>
              </a:rPr>
              <a:t>別のダイアログから呼び出し可能</a:t>
            </a:r>
          </a:p>
          <a:p>
            <a:r>
              <a:rPr lang="en-US" altLang="ja-JP" dirty="0">
                <a:cs typeface="MS Mincho"/>
              </a:rPr>
              <a:t>"</a:t>
            </a:r>
            <a:r>
              <a:rPr lang="ja-JP" altLang="en-US" dirty="0">
                <a:cs typeface="MS Mincho"/>
              </a:rPr>
              <a:t>グローバル</a:t>
            </a:r>
            <a:r>
              <a:rPr lang="en-US" altLang="ja-JP" dirty="0">
                <a:cs typeface="MS Mincho"/>
              </a:rPr>
              <a:t>" </a:t>
            </a:r>
            <a:r>
              <a:rPr lang="ja-JP" altLang="en-US" dirty="0">
                <a:cs typeface="MS Mincho"/>
              </a:rPr>
              <a:t>に作成可能</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with Corners Rounded 5"/>
          <p:cNvSpPr/>
          <p:nvPr/>
        </p:nvSpPr>
        <p:spPr bwMode="auto">
          <a:xfrm>
            <a:off x="350837" y="4492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Register</a:t>
            </a:r>
          </a:p>
        </p:txBody>
      </p:sp>
      <p:sp>
        <p:nvSpPr>
          <p:cNvPr id="7" name="Speech Bubble: Rectangle with Corners Rounded 6"/>
          <p:cNvSpPr/>
          <p:nvPr/>
        </p:nvSpPr>
        <p:spPr bwMode="auto">
          <a:xfrm>
            <a:off x="350837" y="1668462"/>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CancelRegistration</a:t>
            </a:r>
          </a:p>
        </p:txBody>
      </p:sp>
      <p:sp>
        <p:nvSpPr>
          <p:cNvPr id="8" name="Speech Bubble: Rectangle with Corners Rounded 7"/>
          <p:cNvSpPr/>
          <p:nvPr/>
        </p:nvSpPr>
        <p:spPr bwMode="auto">
          <a:xfrm>
            <a:off x="350837" y="296386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CheckRegistration</a:t>
            </a:r>
          </a:p>
        </p:txBody>
      </p:sp>
      <p:sp>
        <p:nvSpPr>
          <p:cNvPr id="9" name="Speech Bubble: Rectangle with Corners Rounded 8"/>
          <p:cNvSpPr/>
          <p:nvPr/>
        </p:nvSpPr>
        <p:spPr bwMode="auto">
          <a:xfrm>
            <a:off x="350837" y="4263447"/>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200" dirty="0">
                <a:gradFill>
                  <a:gsLst>
                    <a:gs pos="0">
                      <a:srgbClr val="FFFFFF"/>
                    </a:gs>
                    <a:gs pos="100000">
                      <a:srgbClr val="FFFFFF"/>
                    </a:gs>
                  </a:gsLst>
                  <a:lin ang="5400000" scaled="0"/>
                </a:gradFill>
                <a:latin typeface="メイリオ"/>
                <a:ea typeface="メイリオ"/>
                <a:cs typeface="MS Mincho"/>
              </a:rPr>
              <a:t>LodgingInformation</a:t>
            </a:r>
          </a:p>
        </p:txBody>
      </p:sp>
      <p:sp>
        <p:nvSpPr>
          <p:cNvPr id="10" name="Speech Bubble: Rectangle with Corners Rounded 9"/>
          <p:cNvSpPr/>
          <p:nvPr/>
        </p:nvSpPr>
        <p:spPr bwMode="auto">
          <a:xfrm>
            <a:off x="318942" y="556303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BookRoom</a:t>
            </a:r>
          </a:p>
        </p:txBody>
      </p:sp>
      <p:sp>
        <p:nvSpPr>
          <p:cNvPr id="11" name="Speech Bubble: Rectangle with Corners Rounded 10"/>
          <p:cNvSpPr/>
          <p:nvPr/>
        </p:nvSpPr>
        <p:spPr bwMode="auto">
          <a:xfrm>
            <a:off x="4387344" y="4492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CancelRoom</a:t>
            </a:r>
          </a:p>
        </p:txBody>
      </p:sp>
      <p:sp>
        <p:nvSpPr>
          <p:cNvPr id="12" name="Speech Bubble: Rectangle with Corners Rounded 11"/>
          <p:cNvSpPr/>
          <p:nvPr/>
        </p:nvSpPr>
        <p:spPr bwMode="auto">
          <a:xfrm>
            <a:off x="4387344" y="1668462"/>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PartyRegistration</a:t>
            </a:r>
          </a:p>
        </p:txBody>
      </p:sp>
      <p:sp>
        <p:nvSpPr>
          <p:cNvPr id="13" name="Speech Bubble: Rectangle with Corners Rounded 12"/>
          <p:cNvSpPr/>
          <p:nvPr/>
        </p:nvSpPr>
        <p:spPr bwMode="auto">
          <a:xfrm>
            <a:off x="4387344" y="29638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EventInformation</a:t>
            </a:r>
          </a:p>
        </p:txBody>
      </p:sp>
      <p:sp>
        <p:nvSpPr>
          <p:cNvPr id="14" name="Speech Bubble: Rectangle with Corners Rounded 13"/>
          <p:cNvSpPr/>
          <p:nvPr/>
        </p:nvSpPr>
        <p:spPr bwMode="auto">
          <a:xfrm>
            <a:off x="4387344" y="4263447"/>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SessionInformation</a:t>
            </a:r>
          </a:p>
        </p:txBody>
      </p:sp>
      <p:sp>
        <p:nvSpPr>
          <p:cNvPr id="15" name="Speech Bubble: Rectangle with Corners Rounded 14"/>
          <p:cNvSpPr/>
          <p:nvPr/>
        </p:nvSpPr>
        <p:spPr bwMode="auto">
          <a:xfrm>
            <a:off x="4355449" y="556303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200" dirty="0">
                <a:gradFill>
                  <a:gsLst>
                    <a:gs pos="0">
                      <a:srgbClr val="FFFFFF"/>
                    </a:gs>
                    <a:gs pos="100000">
                      <a:srgbClr val="FFFFFF"/>
                    </a:gs>
                  </a:gsLst>
                  <a:lin ang="5400000" scaled="0"/>
                </a:gradFill>
                <a:latin typeface="メイリオ"/>
                <a:ea typeface="メイリオ"/>
                <a:cs typeface="MS Mincho"/>
              </a:rPr>
              <a:t>SpeakerInformation</a:t>
            </a:r>
          </a:p>
        </p:txBody>
      </p:sp>
      <p:sp>
        <p:nvSpPr>
          <p:cNvPr id="16" name="Speech Bubble: Rectangle with Corners Rounded 15"/>
          <p:cNvSpPr/>
          <p:nvPr/>
        </p:nvSpPr>
        <p:spPr bwMode="auto">
          <a:xfrm>
            <a:off x="8423851" y="449262"/>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SubmitSession</a:t>
            </a:r>
          </a:p>
        </p:txBody>
      </p:sp>
      <p:sp>
        <p:nvSpPr>
          <p:cNvPr id="17" name="Speech Bubble: Rectangle with Corners Rounded 16"/>
          <p:cNvSpPr/>
          <p:nvPr/>
        </p:nvSpPr>
        <p:spPr bwMode="auto">
          <a:xfrm>
            <a:off x="8423851" y="166846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FindSession</a:t>
            </a:r>
          </a:p>
        </p:txBody>
      </p:sp>
      <p:sp>
        <p:nvSpPr>
          <p:cNvPr id="18" name="Speech Bubble: Rectangle with Corners Rounded 17"/>
          <p:cNvSpPr/>
          <p:nvPr/>
        </p:nvSpPr>
        <p:spPr bwMode="auto">
          <a:xfrm>
            <a:off x="8423851" y="29638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ChangeSession</a:t>
            </a:r>
          </a:p>
        </p:txBody>
      </p:sp>
      <p:sp>
        <p:nvSpPr>
          <p:cNvPr id="19" name="Speech Bubble: Rectangle with Corners Rounded 18"/>
          <p:cNvSpPr/>
          <p:nvPr/>
        </p:nvSpPr>
        <p:spPr bwMode="auto">
          <a:xfrm>
            <a:off x="8423851" y="4263447"/>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CancelSession</a:t>
            </a:r>
          </a:p>
        </p:txBody>
      </p:sp>
      <p:sp>
        <p:nvSpPr>
          <p:cNvPr id="20" name="Speech Bubble: Rectangle with Corners Rounded 19"/>
          <p:cNvSpPr/>
          <p:nvPr/>
        </p:nvSpPr>
        <p:spPr bwMode="auto">
          <a:xfrm>
            <a:off x="8391956" y="556303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PostPhoto</a:t>
            </a:r>
          </a:p>
        </p:txBody>
      </p:sp>
    </p:spTree>
    <p:extLst>
      <p:ext uri="{BB962C8B-B14F-4D97-AF65-F5344CB8AC3E}">
        <p14:creationId xmlns:p14="http://schemas.microsoft.com/office/powerpoint/2010/main" val="10542425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ja-JP" altLang="en-US" dirty="0">
                <a:cs typeface="MS Mincho"/>
              </a:rPr>
              <a:t>ダイアログ スタック</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ltLang="ja-JP" sz="3600" dirty="0">
                <a:gradFill>
                  <a:gsLst>
                    <a:gs pos="0">
                      <a:srgbClr val="FFFFFF"/>
                    </a:gs>
                    <a:gs pos="100000">
                      <a:srgbClr val="FFFFFF"/>
                    </a:gs>
                  </a:gsLst>
                  <a:lin ang="5400000" scaled="0"/>
                </a:gradFill>
                <a:latin typeface="メイリオ"/>
                <a:ea typeface="メイリオ"/>
                <a:cs typeface="MS Mincho"/>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ltLang="ja-JP" sz="3600" dirty="0">
                <a:gradFill>
                  <a:gsLst>
                    <a:gs pos="0">
                      <a:srgbClr val="FFFFFF"/>
                    </a:gs>
                    <a:gs pos="100000">
                      <a:srgbClr val="FFFFFF"/>
                    </a:gs>
                  </a:gsLst>
                  <a:lin ang="5400000" scaled="0"/>
                </a:gradFill>
                <a:latin typeface="メイリオ"/>
                <a:ea typeface="メイリオ"/>
                <a:cs typeface="MS Mincho"/>
              </a:rPr>
              <a:t>GetAttendeeInfo</a:t>
            </a: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ltLang="ja-JP" sz="3600" dirty="0">
                <a:gradFill>
                  <a:gsLst>
                    <a:gs pos="0">
                      <a:srgbClr val="FFFFFF"/>
                    </a:gs>
                    <a:gs pos="100000">
                      <a:srgbClr val="FFFFFF"/>
                    </a:gs>
                  </a:gsLst>
                  <a:lin ang="5400000" scaled="0"/>
                </a:gradFill>
                <a:latin typeface="メイリオ"/>
                <a:ea typeface="メイリオ"/>
                <a:cs typeface="MS Mincho"/>
              </a:rPr>
              <a:t>GetDietaryRestrictions</a:t>
            </a: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000" dirty="0">
              <a:gradFill>
                <a:gsLst>
                  <a:gs pos="0">
                    <a:srgbClr val="FFFFFF"/>
                  </a:gs>
                  <a:gs pos="100000">
                    <a:srgbClr val="FFFFFF"/>
                  </a:gs>
                </a:gsLst>
                <a:lin ang="5400000" scaled="0"/>
              </a:gradFill>
              <a:latin typeface="メイリオ"/>
              <a:ea typeface="メイリオ"/>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000" dirty="0">
              <a:gradFill>
                <a:gsLst>
                  <a:gs pos="0">
                    <a:srgbClr val="FFFFFF"/>
                  </a:gs>
                  <a:gs pos="100000">
                    <a:srgbClr val="FFFFFF"/>
                  </a:gs>
                </a:gsLst>
                <a:lin ang="5400000" scaled="0"/>
              </a:gradFill>
              <a:latin typeface="メイリオ"/>
              <a:ea typeface="メイリオ"/>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1400" b="1" dirty="0">
                <a:gradFill>
                  <a:gsLst>
                    <a:gs pos="0">
                      <a:srgbClr val="FFFFFF"/>
                    </a:gs>
                    <a:gs pos="100000">
                      <a:srgbClr val="FFFFFF"/>
                    </a:gs>
                  </a:gsLst>
                  <a:lin ang="5400000" scaled="0"/>
                </a:gradFill>
                <a:latin typeface="メイリオ"/>
                <a:ea typeface="メイリオ"/>
                <a:cs typeface="MS Mincho"/>
              </a:rPr>
              <a:t>ヴィーガン</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b="1" dirty="0">
                <a:gradFill>
                  <a:gsLst>
                    <a:gs pos="0">
                      <a:srgbClr val="FFFFFF"/>
                    </a:gs>
                    <a:gs pos="100000">
                      <a:srgbClr val="FFFFFF"/>
                    </a:gs>
                  </a:gsLst>
                  <a:lin ang="5400000" scaled="0"/>
                </a:gradFill>
                <a:latin typeface="メイリオ"/>
                <a:ea typeface="メイリオ"/>
                <a:cs typeface="MS Mincho"/>
              </a:rPr>
              <a:t>データ</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3200" dirty="0">
                <a:gradFill>
                  <a:gsLst>
                    <a:gs pos="0">
                      <a:srgbClr val="FFFFFF"/>
                    </a:gs>
                    <a:gs pos="100000">
                      <a:srgbClr val="FFFFFF"/>
                    </a:gs>
                  </a:gsLst>
                  <a:lin ang="5400000" scaled="0"/>
                </a:gradFill>
                <a:latin typeface="メイリオ"/>
                <a:ea typeface="メイリオ"/>
                <a:cs typeface="MS Mincho"/>
              </a:rPr>
              <a:t>2 </a:t>
            </a:r>
            <a:r>
              <a:rPr lang="ja-JP" altLang="en-US" sz="3200" dirty="0">
                <a:gradFill>
                  <a:gsLst>
                    <a:gs pos="0">
                      <a:srgbClr val="FFFFFF"/>
                    </a:gs>
                    <a:gs pos="100000">
                      <a:srgbClr val="FFFFFF"/>
                    </a:gs>
                  </a:gsLst>
                  <a:lin ang="5400000" scaled="0"/>
                </a:gradFill>
                <a:latin typeface="メイリオ"/>
                <a:ea typeface="メイリオ"/>
                <a:cs typeface="MS Mincho"/>
              </a:rPr>
              <a:t>人分のランチを</a:t>
            </a:r>
          </a:p>
          <a:p>
            <a:pPr algn="ctr" defTabSz="932472" fontAlgn="base">
              <a:lnSpc>
                <a:spcPct val="90000"/>
              </a:lnSpc>
              <a:spcBef>
                <a:spcPct val="0"/>
              </a:spcBef>
              <a:spcAft>
                <a:spcPct val="0"/>
              </a:spcAft>
            </a:pPr>
            <a:r>
              <a:rPr lang="ja-JP" altLang="en-US" sz="3200" dirty="0">
                <a:gradFill>
                  <a:gsLst>
                    <a:gs pos="0">
                      <a:srgbClr val="FFFFFF"/>
                    </a:gs>
                    <a:gs pos="100000">
                      <a:srgbClr val="FFFFFF"/>
                    </a:gs>
                  </a:gsLst>
                  <a:lin ang="5400000" scaled="0"/>
                </a:gradFill>
                <a:latin typeface="メイリオ"/>
                <a:ea typeface="メイリオ"/>
                <a:cs typeface="MS Mincho"/>
              </a:rPr>
              <a:t>予約したい</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3200" dirty="0">
                <a:gradFill>
                  <a:gsLst>
                    <a:gs pos="0">
                      <a:srgbClr val="FFFFFF"/>
                    </a:gs>
                    <a:gs pos="100000">
                      <a:srgbClr val="FFFFFF"/>
                    </a:gs>
                  </a:gsLst>
                  <a:lin ang="5400000" scaled="0"/>
                </a:gradFill>
                <a:latin typeface="メイリオ"/>
                <a:ea typeface="メイリオ"/>
                <a:cs typeface="MS Mincho"/>
              </a:rPr>
              <a:t>承知しました</a:t>
            </a:r>
            <a:r>
              <a:rPr lang="en-US" altLang="ja-JP" sz="3200" dirty="0">
                <a:gradFill>
                  <a:gsLst>
                    <a:gs pos="0">
                      <a:srgbClr val="FFFFFF"/>
                    </a:gs>
                    <a:gs pos="100000">
                      <a:srgbClr val="FFFFFF"/>
                    </a:gs>
                  </a:gsLst>
                  <a:lin ang="5400000" scaled="0"/>
                </a:gradFill>
                <a:latin typeface="メイリオ"/>
                <a:ea typeface="メイリオ"/>
                <a:cs typeface="MS Mincho"/>
              </a:rPr>
              <a:t>! 11:30 </a:t>
            </a:r>
            <a:r>
              <a:rPr lang="ja-JP" altLang="en-US" sz="3200" dirty="0">
                <a:gradFill>
                  <a:gsLst>
                    <a:gs pos="0">
                      <a:srgbClr val="FFFFFF"/>
                    </a:gs>
                    <a:gs pos="100000">
                      <a:srgbClr val="FFFFFF"/>
                    </a:gs>
                  </a:gsLst>
                  <a:lin ang="5400000" scaled="0"/>
                </a:gradFill>
                <a:latin typeface="メイリオ"/>
                <a:ea typeface="メイリオ"/>
                <a:cs typeface="MS Mincho"/>
              </a:rPr>
              <a:t>と </a:t>
            </a:r>
            <a:r>
              <a:rPr lang="en-US" altLang="ja-JP" sz="3200" dirty="0">
                <a:gradFill>
                  <a:gsLst>
                    <a:gs pos="0">
                      <a:srgbClr val="FFFFFF"/>
                    </a:gs>
                    <a:gs pos="100000">
                      <a:srgbClr val="FFFFFF"/>
                    </a:gs>
                  </a:gsLst>
                  <a:lin ang="5400000" scaled="0"/>
                </a:gradFill>
                <a:latin typeface="メイリオ"/>
                <a:ea typeface="メイリオ"/>
                <a:cs typeface="MS Mincho"/>
              </a:rPr>
              <a:t>12:30 </a:t>
            </a:r>
            <a:r>
              <a:rPr lang="ja-JP" altLang="en-US" sz="3200" dirty="0">
                <a:gradFill>
                  <a:gsLst>
                    <a:gs pos="0">
                      <a:srgbClr val="FFFFFF"/>
                    </a:gs>
                    <a:gs pos="100000">
                      <a:srgbClr val="FFFFFF"/>
                    </a:gs>
                  </a:gsLst>
                  <a:lin ang="5400000" scaled="0"/>
                </a:gradFill>
                <a:latin typeface="メイリオ"/>
                <a:ea typeface="メイリオ"/>
                <a:cs typeface="MS Mincho"/>
              </a:rPr>
              <a:t>に空席が</a:t>
            </a:r>
            <a:r>
              <a:rPr lang="en-US" altLang="ja-JP" sz="3200" dirty="0">
                <a:gradFill>
                  <a:gsLst>
                    <a:gs pos="0">
                      <a:srgbClr val="FFFFFF"/>
                    </a:gs>
                    <a:gs pos="100000">
                      <a:srgbClr val="FFFFFF"/>
                    </a:gs>
                  </a:gsLst>
                  <a:lin ang="5400000" scaled="0"/>
                </a:gradFill>
                <a:latin typeface="メイリオ"/>
                <a:ea typeface="メイリオ"/>
                <a:cs typeface="MS Mincho"/>
              </a:rPr>
              <a:t/>
            </a:r>
            <a:br>
              <a:rPr lang="en-US" altLang="ja-JP" sz="3200" dirty="0">
                <a:gradFill>
                  <a:gsLst>
                    <a:gs pos="0">
                      <a:srgbClr val="FFFFFF"/>
                    </a:gs>
                    <a:gs pos="100000">
                      <a:srgbClr val="FFFFFF"/>
                    </a:gs>
                  </a:gsLst>
                  <a:lin ang="5400000" scaled="0"/>
                </a:gradFill>
                <a:latin typeface="メイリオ"/>
                <a:ea typeface="メイリオ"/>
                <a:cs typeface="MS Mincho"/>
              </a:rPr>
            </a:br>
            <a:r>
              <a:rPr lang="ja-JP" altLang="en-US" sz="3200" dirty="0">
                <a:gradFill>
                  <a:gsLst>
                    <a:gs pos="0">
                      <a:srgbClr val="FFFFFF"/>
                    </a:gs>
                    <a:gs pos="100000">
                      <a:srgbClr val="FFFFFF"/>
                    </a:gs>
                  </a:gsLst>
                  <a:lin ang="5400000" scaled="0"/>
                </a:gradFill>
                <a:latin typeface="メイリオ"/>
                <a:ea typeface="メイリオ"/>
                <a:cs typeface="MS Mincho"/>
              </a:rPr>
              <a:t>ございます。ご希望の時間枠は</a:t>
            </a:r>
            <a:r>
              <a:rPr lang="en-US" altLang="ja-JP" sz="3200" dirty="0">
                <a:gradFill>
                  <a:gsLst>
                    <a:gs pos="0">
                      <a:srgbClr val="FFFFFF"/>
                    </a:gs>
                    <a:gs pos="100000">
                      <a:srgbClr val="FFFFFF"/>
                    </a:gs>
                  </a:gsLst>
                  <a:lin ang="5400000" scaled="0"/>
                </a:gradFill>
                <a:latin typeface="メイリオ"/>
                <a:ea typeface="メイリオ"/>
                <a:cs typeface="MS Mincho"/>
              </a:rPr>
              <a: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3200" dirty="0">
                <a:gradFill>
                  <a:gsLst>
                    <a:gs pos="0">
                      <a:srgbClr val="FFFFFF"/>
                    </a:gs>
                    <a:gs pos="100000">
                      <a:srgbClr val="FFFFFF"/>
                    </a:gs>
                  </a:gsLst>
                  <a:lin ang="5400000" scaled="0"/>
                </a:gradFill>
                <a:latin typeface="メイリオ"/>
                <a:ea typeface="メイリオ"/>
                <a:cs typeface="MS Mincho"/>
              </a:rPr>
              <a:t>ヴィーガン用メニューはありますか</a:t>
            </a:r>
            <a:r>
              <a:rPr lang="en-US" altLang="ja-JP" sz="3200" dirty="0">
                <a:gradFill>
                  <a:gsLst>
                    <a:gs pos="0">
                      <a:srgbClr val="FFFFFF"/>
                    </a:gs>
                    <a:gs pos="100000">
                      <a:srgbClr val="FFFFFF"/>
                    </a:gs>
                  </a:gsLst>
                  <a:lin ang="5400000" scaled="0"/>
                </a:gradFill>
                <a:latin typeface="メイリオ"/>
                <a:ea typeface="メイリオ"/>
                <a:cs typeface="MS Mincho"/>
              </a:rPr>
              <a:t>?</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ヘルプを提供する</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59" y="182562"/>
            <a:ext cx="11948477" cy="914400"/>
          </a:xfrm>
        </p:spPr>
        <p:txBody>
          <a:bodyPr>
            <a:noAutofit/>
          </a:bodyPr>
          <a:lstStyle/>
          <a:p>
            <a:r>
              <a:rPr lang="ja-JP" altLang="en-US" sz="4400" dirty="0">
                <a:cs typeface="MS Mincho"/>
              </a:rPr>
              <a:t>ボットは単なるテキスト インターフェイスではありません</a:t>
            </a:r>
          </a:p>
        </p:txBody>
      </p:sp>
      <p:grpSp>
        <p:nvGrpSpPr>
          <p:cNvPr id="9" name="Group 8"/>
          <p:cNvGrpSpPr/>
          <p:nvPr/>
        </p:nvGrpSpPr>
        <p:grpSpPr>
          <a:xfrm>
            <a:off x="1345032" y="1576385"/>
            <a:ext cx="2143125" cy="4724400"/>
            <a:chOff x="808037" y="1592262"/>
            <a:chExt cx="2143125" cy="4724400"/>
          </a:xfrm>
        </p:grpSpPr>
        <p:pic>
          <p:nvPicPr>
            <p:cNvPr id="1026" name="Picture 2" descr="hero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bwMode="auto">
            <a:xfrm>
              <a:off x="884237" y="5707062"/>
              <a:ext cx="1981200" cy="60960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400" dirty="0">
                  <a:gradFill>
                    <a:gsLst>
                      <a:gs pos="0">
                        <a:srgbClr val="FFFFFF"/>
                      </a:gs>
                      <a:gs pos="100000">
                        <a:srgbClr val="FFFFFF"/>
                      </a:gs>
                    </a:gsLst>
                    <a:lin ang="5400000" scaled="0"/>
                  </a:gradFill>
                  <a:latin typeface="メイリオ"/>
                  <a:ea typeface="メイリオ"/>
                  <a:cs typeface="MS Mincho"/>
                </a:rPr>
                <a:t>ヒーロー</a:t>
              </a:r>
            </a:p>
          </p:txBody>
        </p:sp>
      </p:grpSp>
      <p:grpSp>
        <p:nvGrpSpPr>
          <p:cNvPr id="8" name="Group 7"/>
          <p:cNvGrpSpPr/>
          <p:nvPr/>
        </p:nvGrpSpPr>
        <p:grpSpPr>
          <a:xfrm>
            <a:off x="5191335" y="1576385"/>
            <a:ext cx="2143125" cy="4724400"/>
            <a:chOff x="3508374" y="1592262"/>
            <a:chExt cx="2143125" cy="4724400"/>
          </a:xfrm>
        </p:grpSpPr>
        <p:pic>
          <p:nvPicPr>
            <p:cNvPr id="1028" name="Picture 4" descr="thumbnail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4"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bwMode="auto">
            <a:xfrm>
              <a:off x="3589336" y="5707062"/>
              <a:ext cx="1981200" cy="6096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400" dirty="0">
                  <a:gradFill>
                    <a:gsLst>
                      <a:gs pos="0">
                        <a:srgbClr val="FFFFFF"/>
                      </a:gs>
                      <a:gs pos="100000">
                        <a:srgbClr val="FFFFFF"/>
                      </a:gs>
                    </a:gsLst>
                    <a:lin ang="5400000" scaled="0"/>
                  </a:gradFill>
                  <a:latin typeface="メイリオ"/>
                  <a:ea typeface="メイリオ"/>
                  <a:cs typeface="MS Mincho"/>
                </a:rPr>
                <a:t>サムネイル</a:t>
              </a:r>
            </a:p>
          </p:txBody>
        </p:sp>
      </p:grpSp>
      <p:grpSp>
        <p:nvGrpSpPr>
          <p:cNvPr id="7" name="Group 6"/>
          <p:cNvGrpSpPr/>
          <p:nvPr/>
        </p:nvGrpSpPr>
        <p:grpSpPr>
          <a:xfrm>
            <a:off x="9037638" y="1576385"/>
            <a:ext cx="2143125" cy="4724400"/>
            <a:chOff x="6294437" y="1592262"/>
            <a:chExt cx="2143125" cy="4724400"/>
          </a:xfrm>
        </p:grpSpPr>
        <p:pic>
          <p:nvPicPr>
            <p:cNvPr id="1030" name="Picture 6" descr="receipt c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4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p:cNvSpPr/>
            <p:nvPr/>
          </p:nvSpPr>
          <p:spPr bwMode="auto">
            <a:xfrm>
              <a:off x="6375399" y="5707062"/>
              <a:ext cx="19812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400" dirty="0">
                  <a:gradFill>
                    <a:gsLst>
                      <a:gs pos="0">
                        <a:srgbClr val="FFFFFF"/>
                      </a:gs>
                      <a:gs pos="100000">
                        <a:srgbClr val="FFFFFF"/>
                      </a:gs>
                    </a:gsLst>
                    <a:lin ang="5400000" scaled="0"/>
                  </a:gradFill>
                  <a:latin typeface="メイリオ"/>
                  <a:ea typeface="メイリオ"/>
                  <a:cs typeface="MS Mincho"/>
                </a:rPr>
                <a:t>レシート</a:t>
              </a:r>
            </a:p>
          </p:txBody>
        </p:sp>
      </p:grpSp>
    </p:spTree>
    <p:extLst>
      <p:ext uri="{BB962C8B-B14F-4D97-AF65-F5344CB8AC3E}">
        <p14:creationId xmlns:p14="http://schemas.microsoft.com/office/powerpoint/2010/main" val="31833789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ビルトイン カードの種類</a:t>
            </a:r>
          </a:p>
        </p:txBody>
      </p:sp>
      <p:sp>
        <p:nvSpPr>
          <p:cNvPr id="3" name="Text Placeholder 2"/>
          <p:cNvSpPr>
            <a:spLocks noGrp="1"/>
          </p:cNvSpPr>
          <p:nvPr>
            <p:ph type="body" sz="quarter" idx="10"/>
          </p:nvPr>
        </p:nvSpPr>
        <p:spPr>
          <a:xfrm>
            <a:off x="365760" y="1371600"/>
            <a:ext cx="11704320" cy="4665893"/>
          </a:xfrm>
        </p:spPr>
        <p:txBody>
          <a:bodyPr>
            <a:noAutofit/>
          </a:bodyPr>
          <a:lstStyle/>
          <a:p>
            <a:r>
              <a:rPr lang="ja-JP" altLang="en-US" dirty="0">
                <a:cs typeface="MS Mincho"/>
              </a:rPr>
              <a:t>フレームワークでは複数の種類のカードを提供</a:t>
            </a:r>
          </a:p>
          <a:p>
            <a:pPr lvl="1"/>
            <a:r>
              <a:rPr lang="en-US" altLang="ja-JP" dirty="0">
                <a:cs typeface="MS Mincho"/>
                <a:hlinkClick r:id="rId3"/>
              </a:rPr>
              <a:t>Node.js</a:t>
            </a:r>
            <a:endParaRPr lang="ja-JP" altLang="en-US" dirty="0"/>
          </a:p>
          <a:p>
            <a:pPr lvl="1"/>
            <a:r>
              <a:rPr lang="en-US" altLang="ja-JP" dirty="0">
                <a:cs typeface="MS Mincho"/>
                <a:hlinkClick r:id="rId4"/>
              </a:rPr>
              <a:t>.NET</a:t>
            </a:r>
            <a:endParaRPr lang="ja-JP" altLang="en-US" dirty="0"/>
          </a:p>
          <a:p>
            <a:r>
              <a:rPr lang="ja-JP" altLang="en-US" dirty="0">
                <a:cs typeface="MS Mincho"/>
              </a:rPr>
              <a:t>リッチ メディアの送信</a:t>
            </a:r>
          </a:p>
          <a:p>
            <a:pPr lvl="1"/>
            <a:r>
              <a:rPr lang="ja-JP" altLang="en-US" dirty="0">
                <a:cs typeface="MS Mincho"/>
              </a:rPr>
              <a:t>画像</a:t>
            </a:r>
          </a:p>
          <a:p>
            <a:pPr lvl="1"/>
            <a:r>
              <a:rPr lang="ja-JP" altLang="en-US" dirty="0">
                <a:cs typeface="MS Mincho"/>
              </a:rPr>
              <a:t>動画</a:t>
            </a:r>
          </a:p>
          <a:p>
            <a:pPr lvl="1"/>
            <a:r>
              <a:rPr lang="ja-JP" altLang="en-US" dirty="0">
                <a:cs typeface="MS Mincho"/>
              </a:rPr>
              <a:t>音声</a:t>
            </a:r>
          </a:p>
          <a:p>
            <a:endParaRPr lang="ja-JP" altLang="en-US" dirty="0"/>
          </a:p>
          <a:p>
            <a:r>
              <a:rPr lang="ja-JP" altLang="en-US" dirty="0">
                <a:cs typeface="MS Mincho"/>
              </a:rPr>
              <a:t>すべてのチャネルでサポートされているわけではありません</a:t>
            </a:r>
          </a:p>
          <a:p>
            <a:r>
              <a:rPr lang="ja-JP" altLang="en-US" dirty="0">
                <a:cs typeface="MS Mincho"/>
              </a:rPr>
              <a:t>チャネルは実装が異なる場合があります</a:t>
            </a:r>
          </a:p>
          <a:p>
            <a:r>
              <a:rPr lang="ja-JP" altLang="en-US" dirty="0">
                <a:cs typeface="MS Mincho"/>
              </a:rPr>
              <a:t>チャネルへの </a:t>
            </a:r>
            <a:r>
              <a:rPr lang="en-US" altLang="ja-JP" dirty="0">
                <a:cs typeface="MS Mincho"/>
              </a:rPr>
              <a:t>"</a:t>
            </a:r>
            <a:r>
              <a:rPr lang="ja-JP" altLang="en-US" dirty="0">
                <a:cs typeface="MS Mincho"/>
              </a:rPr>
              <a:t>提案</a:t>
            </a:r>
            <a:r>
              <a:rPr lang="en-US" altLang="ja-JP" dirty="0">
                <a:cs typeface="MS Mincho"/>
              </a:rPr>
              <a:t>" </a:t>
            </a:r>
            <a:r>
              <a:rPr lang="ja-JP" altLang="en-US" dirty="0">
                <a:cs typeface="MS Mincho"/>
              </a:rPr>
              <a:t>とみなされます</a:t>
            </a:r>
          </a:p>
        </p:txBody>
      </p:sp>
    </p:spTree>
    <p:extLst>
      <p:ext uri="{BB962C8B-B14F-4D97-AF65-F5344CB8AC3E}">
        <p14:creationId xmlns:p14="http://schemas.microsoft.com/office/powerpoint/2010/main" val="370066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1ABD-BFD7-4CF8-B5F7-EBA0A340B818}"/>
              </a:ext>
            </a:extLst>
          </p:cNvPr>
          <p:cNvSpPr txBox="1"/>
          <p:nvPr/>
        </p:nvSpPr>
        <p:spPr>
          <a:xfrm>
            <a:off x="3881486" y="58160"/>
            <a:ext cx="4764795" cy="958518"/>
          </a:xfrm>
          <a:prstGeom prst="rect">
            <a:avLst/>
          </a:prstGeom>
          <a:noFill/>
        </p:spPr>
        <p:txBody>
          <a:bodyPr wrap="none" rtlCol="0">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ja-JP" altLang="en-US" sz="5507" b="0" i="0" u="none" strike="noStrike" kern="1200" cap="none" spc="0" normalizeH="0" baseline="0" noProof="0" dirty="0">
                <a:ln>
                  <a:noFill/>
                </a:ln>
                <a:solidFill>
                  <a:srgbClr val="FFFFFF"/>
                </a:solidFill>
                <a:effectLst/>
                <a:uLnTx/>
                <a:uFillTx/>
                <a:latin typeface="メイリオ"/>
                <a:ea typeface="メイリオ"/>
                <a:cs typeface="MS Mincho"/>
              </a:rPr>
              <a:t>アダプティブ カード</a:t>
            </a:r>
          </a:p>
        </p:txBody>
      </p:sp>
      <p:cxnSp>
        <p:nvCxnSpPr>
          <p:cNvPr id="5" name="Straight Connector 4">
            <a:extLst>
              <a:ext uri="{FF2B5EF4-FFF2-40B4-BE49-F238E27FC236}">
                <a16:creationId xmlns:a16="http://schemas.microsoft.com/office/drawing/2014/main" id="{15745078-3DBA-4A7C-B4AF-41CA16616BDF}"/>
              </a:ext>
            </a:extLst>
          </p:cNvPr>
          <p:cNvCxnSpPr>
            <a:cxnSpLocks/>
          </p:cNvCxnSpPr>
          <p:nvPr/>
        </p:nvCxnSpPr>
        <p:spPr>
          <a:xfrm>
            <a:off x="3155704" y="1408619"/>
            <a:ext cx="6125066" cy="0"/>
          </a:xfrm>
          <a:prstGeom prst="line">
            <a:avLst/>
          </a:prstGeom>
          <a:ln w="9525">
            <a:solidFill>
              <a:srgbClr val="ADD8FA"/>
            </a:solidFill>
          </a:ln>
        </p:spPr>
        <p:style>
          <a:lnRef idx="1">
            <a:schemeClr val="accent1"/>
          </a:lnRef>
          <a:fillRef idx="0">
            <a:schemeClr val="accent1"/>
          </a:fillRef>
          <a:effectRef idx="0">
            <a:schemeClr val="accent1"/>
          </a:effectRef>
          <a:fontRef idx="minor">
            <a:schemeClr val="tx1"/>
          </a:fontRef>
        </p:style>
      </p:cxnSp>
      <p:sp>
        <p:nvSpPr>
          <p:cNvPr id="6" name="Title 7">
            <a:extLst>
              <a:ext uri="{FF2B5EF4-FFF2-40B4-BE49-F238E27FC236}">
                <a16:creationId xmlns:a16="http://schemas.microsoft.com/office/drawing/2014/main" id="{2B6DCA4F-1BE4-4F7F-85D5-055275E3C780}"/>
              </a:ext>
            </a:extLst>
          </p:cNvPr>
          <p:cNvSpPr txBox="1">
            <a:spLocks/>
          </p:cNvSpPr>
          <p:nvPr/>
        </p:nvSpPr>
        <p:spPr>
          <a:xfrm>
            <a:off x="3204561" y="1891674"/>
            <a:ext cx="6027353" cy="1205109"/>
          </a:xfrm>
          <a:prstGeom prst="rect">
            <a:avLst/>
          </a:prstGeom>
        </p:spPr>
        <p:txBody>
          <a:bodyPr vert="horz" lIns="233151" tIns="46630" rIns="93260" bIns="46630"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marL="0" marR="0" lvl="0" indent="0" algn="ctr" defTabSz="555067" rtl="0" eaLnBrk="1" fontAlgn="auto" latinLnBrk="0" hangingPunct="1">
              <a:lnSpc>
                <a:spcPct val="100000"/>
              </a:lnSpc>
              <a:spcBef>
                <a:spcPct val="0"/>
              </a:spcBef>
              <a:spcAft>
                <a:spcPts val="0"/>
              </a:spcAft>
              <a:buClrTx/>
              <a:buSzTx/>
              <a:buFontTx/>
              <a:buNone/>
              <a:tabLst/>
              <a:defRPr/>
            </a:pPr>
            <a:r>
              <a:rPr kumimoji="0" lang="ja-JP" altLang="en-US" sz="1836" b="0" i="0" u="none" strike="noStrike" kern="1200" cap="all" spc="1020" normalizeH="0" baseline="0" noProof="0" dirty="0">
                <a:ln>
                  <a:noFill/>
                </a:ln>
                <a:solidFill>
                  <a:prstClr val="white"/>
                </a:solidFill>
                <a:effectLst/>
                <a:uLnTx/>
                <a:uFillTx/>
                <a:latin typeface="メイリオ"/>
                <a:ea typeface="メイリオ"/>
                <a:cs typeface="MS Mincho"/>
              </a:rPr>
              <a:t>オープン ソースのフレームワーク</a:t>
            </a:r>
          </a:p>
          <a:p>
            <a:pPr marL="0" marR="0" lvl="0" indent="0" algn="ctr" defTabSz="555067" rtl="0" eaLnBrk="1" fontAlgn="auto" latinLnBrk="0" hangingPunct="1">
              <a:lnSpc>
                <a:spcPct val="100000"/>
              </a:lnSpc>
              <a:spcBef>
                <a:spcPct val="0"/>
              </a:spcBef>
              <a:spcAft>
                <a:spcPts val="0"/>
              </a:spcAft>
              <a:buClrTx/>
              <a:buSzTx/>
              <a:buFontTx/>
              <a:buNone/>
              <a:tabLst/>
              <a:defRPr/>
            </a:pPr>
            <a:r>
              <a:rPr kumimoji="0" lang="ja-JP" altLang="en-US" sz="1836" b="0" i="0" u="none" strike="noStrike" kern="1200" cap="all" spc="1020" normalizeH="0" baseline="0" noProof="0" dirty="0">
                <a:ln>
                  <a:noFill/>
                </a:ln>
                <a:solidFill>
                  <a:prstClr val="white"/>
                </a:solidFill>
                <a:effectLst/>
                <a:uLnTx/>
                <a:uFillTx/>
                <a:latin typeface="メイリオ"/>
                <a:ea typeface="メイリオ"/>
                <a:cs typeface="MS Mincho"/>
              </a:rPr>
              <a:t>複数のキャンバス</a:t>
            </a:r>
          </a:p>
        </p:txBody>
      </p:sp>
      <p:cxnSp>
        <p:nvCxnSpPr>
          <p:cNvPr id="13" name="Straight Connector 12">
            <a:extLst>
              <a:ext uri="{FF2B5EF4-FFF2-40B4-BE49-F238E27FC236}">
                <a16:creationId xmlns:a16="http://schemas.microsoft.com/office/drawing/2014/main" id="{04441661-CF2E-4DC6-85AA-A5C7AB4D413C}"/>
              </a:ext>
            </a:extLst>
          </p:cNvPr>
          <p:cNvCxnSpPr>
            <a:cxnSpLocks/>
          </p:cNvCxnSpPr>
          <p:nvPr/>
        </p:nvCxnSpPr>
        <p:spPr>
          <a:xfrm>
            <a:off x="882" y="6008494"/>
            <a:ext cx="12434711" cy="0"/>
          </a:xfrm>
          <a:prstGeom prst="line">
            <a:avLst/>
          </a:prstGeom>
          <a:ln w="28575">
            <a:solidFill>
              <a:srgbClr val="E1DFD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6F727-C991-48E0-A8CD-803520B3254A}"/>
              </a:ext>
            </a:extLst>
          </p:cNvPr>
          <p:cNvSpPr txBox="1"/>
          <p:nvPr/>
        </p:nvSpPr>
        <p:spPr>
          <a:xfrm>
            <a:off x="471768" y="6106074"/>
            <a:ext cx="1379095" cy="374846"/>
          </a:xfrm>
          <a:prstGeom prst="rect">
            <a:avLst/>
          </a:prstGeom>
          <a:noFill/>
        </p:spPr>
        <p:txBody>
          <a:bodyPr wrap="none" rtlCol="0">
            <a:no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ja-JP" altLang="en-US" sz="1836" b="0" i="0" u="none" strike="noStrike" kern="1200" cap="none" spc="0" normalizeH="0" baseline="0" noProof="0" dirty="0">
                <a:ln>
                  <a:noFill/>
                </a:ln>
                <a:solidFill>
                  <a:srgbClr val="E7E6E6"/>
                </a:solidFill>
                <a:effectLst/>
                <a:uLnTx/>
                <a:uFillTx/>
                <a:latin typeface="メイリオ"/>
                <a:ea typeface="メイリオ"/>
                <a:cs typeface="MS Mincho"/>
              </a:rPr>
              <a:t>通知</a:t>
            </a:r>
          </a:p>
        </p:txBody>
      </p:sp>
      <p:pic>
        <p:nvPicPr>
          <p:cNvPr id="7" name="Picture 6">
            <a:extLst>
              <a:ext uri="{FF2B5EF4-FFF2-40B4-BE49-F238E27FC236}">
                <a16:creationId xmlns:a16="http://schemas.microsoft.com/office/drawing/2014/main" id="{711399E6-1401-4B4A-B752-C5AD9A3CAFCD}"/>
              </a:ext>
            </a:extLst>
          </p:cNvPr>
          <p:cNvPicPr>
            <a:picLocks noChangeAspect="1"/>
          </p:cNvPicPr>
          <p:nvPr/>
        </p:nvPicPr>
        <p:blipFill>
          <a:blip r:embed="rId3"/>
          <a:stretch>
            <a:fillRect/>
          </a:stretch>
        </p:blipFill>
        <p:spPr>
          <a:xfrm>
            <a:off x="207496" y="4486359"/>
            <a:ext cx="1907641" cy="1417557"/>
          </a:xfrm>
          <a:prstGeom prst="rect">
            <a:avLst/>
          </a:prstGeom>
        </p:spPr>
      </p:pic>
      <p:sp>
        <p:nvSpPr>
          <p:cNvPr id="15" name="TextBox 14">
            <a:extLst>
              <a:ext uri="{FF2B5EF4-FFF2-40B4-BE49-F238E27FC236}">
                <a16:creationId xmlns:a16="http://schemas.microsoft.com/office/drawing/2014/main" id="{21ACEC43-1687-4D43-A6E0-FB3DCC761998}"/>
              </a:ext>
            </a:extLst>
          </p:cNvPr>
          <p:cNvSpPr txBox="1"/>
          <p:nvPr/>
        </p:nvSpPr>
        <p:spPr>
          <a:xfrm>
            <a:off x="2761525" y="6106075"/>
            <a:ext cx="1782123" cy="382308"/>
          </a:xfrm>
          <a:prstGeom prst="rect">
            <a:avLst/>
          </a:prstGeom>
          <a:noFill/>
        </p:spPr>
        <p:txBody>
          <a:bodyPr wrap="none" rtlCol="0">
            <a:no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altLang="ja-JP" sz="1836" b="0" i="0" u="none" strike="noStrike" kern="1200" cap="none" spc="0" normalizeH="0" baseline="0" noProof="0" dirty="0">
                <a:ln>
                  <a:noFill/>
                </a:ln>
                <a:solidFill>
                  <a:srgbClr val="E7E6E6"/>
                </a:solidFill>
                <a:effectLst/>
                <a:uLnTx/>
                <a:uFillTx/>
                <a:latin typeface="メイリオ"/>
                <a:ea typeface="メイリオ"/>
                <a:cs typeface="MS Mincho"/>
              </a:rPr>
              <a:t>Microsoft Teams</a:t>
            </a:r>
          </a:p>
        </p:txBody>
      </p:sp>
      <p:pic>
        <p:nvPicPr>
          <p:cNvPr id="17" name="Picture 16">
            <a:extLst>
              <a:ext uri="{FF2B5EF4-FFF2-40B4-BE49-F238E27FC236}">
                <a16:creationId xmlns:a16="http://schemas.microsoft.com/office/drawing/2014/main" id="{B889A199-D995-4420-A963-2A83A4EE50F9}"/>
              </a:ext>
            </a:extLst>
          </p:cNvPr>
          <p:cNvPicPr>
            <a:picLocks noChangeAspect="1"/>
          </p:cNvPicPr>
          <p:nvPr/>
        </p:nvPicPr>
        <p:blipFill>
          <a:blip r:embed="rId4"/>
          <a:stretch>
            <a:fillRect/>
          </a:stretch>
        </p:blipFill>
        <p:spPr>
          <a:xfrm>
            <a:off x="7424969" y="4486359"/>
            <a:ext cx="2121755" cy="1417557"/>
          </a:xfrm>
          <a:prstGeom prst="rect">
            <a:avLst/>
          </a:prstGeom>
          <a:ln>
            <a:noFill/>
          </a:ln>
          <a:effectLst>
            <a:outerShdw blurRad="25400" dist="38100" dir="3300000" algn="tl" rotWithShape="0">
              <a:srgbClr val="333333">
                <a:alpha val="65000"/>
              </a:srgbClr>
            </a:outerShdw>
          </a:effectLst>
        </p:spPr>
      </p:pic>
      <p:sp>
        <p:nvSpPr>
          <p:cNvPr id="18" name="TextBox 17">
            <a:extLst>
              <a:ext uri="{FF2B5EF4-FFF2-40B4-BE49-F238E27FC236}">
                <a16:creationId xmlns:a16="http://schemas.microsoft.com/office/drawing/2014/main" id="{590D3AE7-0533-4951-9995-64FF14CD04C6}"/>
              </a:ext>
            </a:extLst>
          </p:cNvPr>
          <p:cNvSpPr txBox="1"/>
          <p:nvPr/>
        </p:nvSpPr>
        <p:spPr>
          <a:xfrm>
            <a:off x="5848109" y="6106075"/>
            <a:ext cx="752388" cy="382308"/>
          </a:xfrm>
          <a:prstGeom prst="rect">
            <a:avLst/>
          </a:prstGeom>
          <a:noFill/>
        </p:spPr>
        <p:txBody>
          <a:bodyPr wrap="none" rtlCol="0">
            <a:no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altLang="ja-JP" sz="1836" b="0" i="0" u="none" strike="noStrike" kern="1200" cap="none" spc="0" normalizeH="0" baseline="0" noProof="0" dirty="0">
                <a:ln>
                  <a:noFill/>
                </a:ln>
                <a:solidFill>
                  <a:srgbClr val="E7E6E6"/>
                </a:solidFill>
                <a:effectLst/>
                <a:uLnTx/>
                <a:uFillTx/>
                <a:latin typeface="メイリオ"/>
                <a:ea typeface="メイリオ"/>
                <a:cs typeface="MS Mincho"/>
              </a:rPr>
              <a:t>Skype</a:t>
            </a:r>
          </a:p>
        </p:txBody>
      </p:sp>
      <p:sp>
        <p:nvSpPr>
          <p:cNvPr id="19" name="TextBox 18">
            <a:extLst>
              <a:ext uri="{FF2B5EF4-FFF2-40B4-BE49-F238E27FC236}">
                <a16:creationId xmlns:a16="http://schemas.microsoft.com/office/drawing/2014/main" id="{85CFC5C6-DA22-40A3-93EC-1AEF07762F3E}"/>
              </a:ext>
            </a:extLst>
          </p:cNvPr>
          <p:cNvSpPr txBox="1"/>
          <p:nvPr/>
        </p:nvSpPr>
        <p:spPr>
          <a:xfrm>
            <a:off x="8015480" y="6106075"/>
            <a:ext cx="953679" cy="382308"/>
          </a:xfrm>
          <a:prstGeom prst="rect">
            <a:avLst/>
          </a:prstGeom>
          <a:noFill/>
        </p:spPr>
        <p:txBody>
          <a:bodyPr wrap="none" rtlCol="0">
            <a:no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altLang="ja-JP" sz="1836" b="0" i="0" u="none" strike="noStrike" kern="1200" cap="none" spc="0" normalizeH="0" baseline="0" noProof="0" dirty="0">
                <a:ln>
                  <a:noFill/>
                </a:ln>
                <a:solidFill>
                  <a:srgbClr val="E7E6E6"/>
                </a:solidFill>
                <a:effectLst/>
                <a:uLnTx/>
                <a:uFillTx/>
                <a:latin typeface="メイリオ"/>
                <a:ea typeface="メイリオ"/>
                <a:cs typeface="MS Mincho"/>
              </a:rPr>
              <a:t>Android</a:t>
            </a:r>
          </a:p>
        </p:txBody>
      </p:sp>
      <p:pic>
        <p:nvPicPr>
          <p:cNvPr id="23" name="Picture 22">
            <a:extLst>
              <a:ext uri="{FF2B5EF4-FFF2-40B4-BE49-F238E27FC236}">
                <a16:creationId xmlns:a16="http://schemas.microsoft.com/office/drawing/2014/main" id="{F5E20EFF-A97B-41BA-8911-C3B44AD1F1CB}"/>
              </a:ext>
            </a:extLst>
          </p:cNvPr>
          <p:cNvPicPr>
            <a:picLocks noChangeAspect="1"/>
          </p:cNvPicPr>
          <p:nvPr/>
        </p:nvPicPr>
        <p:blipFill>
          <a:blip r:embed="rId5"/>
          <a:srcRect r="12"/>
          <a:stretch>
            <a:fillRect/>
          </a:stretch>
        </p:blipFill>
        <p:spPr>
          <a:xfrm>
            <a:off x="9696412" y="4493358"/>
            <a:ext cx="2133636" cy="1417557"/>
          </a:xfrm>
          <a:custGeom>
            <a:avLst/>
            <a:gdLst>
              <a:gd name="connsiteX0" fmla="*/ 55780 w 2091990"/>
              <a:gd name="connsiteY0" fmla="*/ 0 h 1389888"/>
              <a:gd name="connsiteX1" fmla="*/ 2036210 w 2091990"/>
              <a:gd name="connsiteY1" fmla="*/ 0 h 1389888"/>
              <a:gd name="connsiteX2" fmla="*/ 2046768 w 2091990"/>
              <a:gd name="connsiteY2" fmla="*/ 2132 h 1389888"/>
              <a:gd name="connsiteX3" fmla="*/ 2091990 w 2091990"/>
              <a:gd name="connsiteY3" fmla="*/ 70355 h 1389888"/>
              <a:gd name="connsiteX4" fmla="*/ 2091990 w 2091990"/>
              <a:gd name="connsiteY4" fmla="*/ 1319021 h 1389888"/>
              <a:gd name="connsiteX5" fmla="*/ 2046768 w 2091990"/>
              <a:gd name="connsiteY5" fmla="*/ 1387245 h 1389888"/>
              <a:gd name="connsiteX6" fmla="*/ 2033674 w 2091990"/>
              <a:gd name="connsiteY6" fmla="*/ 1389888 h 1389888"/>
              <a:gd name="connsiteX7" fmla="*/ 58316 w 2091990"/>
              <a:gd name="connsiteY7" fmla="*/ 1389888 h 1389888"/>
              <a:gd name="connsiteX8" fmla="*/ 45222 w 2091990"/>
              <a:gd name="connsiteY8" fmla="*/ 1387245 h 1389888"/>
              <a:gd name="connsiteX9" fmla="*/ 0 w 2091990"/>
              <a:gd name="connsiteY9" fmla="*/ 1319021 h 1389888"/>
              <a:gd name="connsiteX10" fmla="*/ 0 w 2091990"/>
              <a:gd name="connsiteY10" fmla="*/ 70355 h 1389888"/>
              <a:gd name="connsiteX11" fmla="*/ 45222 w 2091990"/>
              <a:gd name="connsiteY11" fmla="*/ 2132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1990" h="1389888">
                <a:moveTo>
                  <a:pt x="55780" y="0"/>
                </a:moveTo>
                <a:lnTo>
                  <a:pt x="2036210" y="0"/>
                </a:lnTo>
                <a:lnTo>
                  <a:pt x="2046768" y="2132"/>
                </a:lnTo>
                <a:cubicBezTo>
                  <a:pt x="2073343" y="13372"/>
                  <a:pt x="2091990" y="39686"/>
                  <a:pt x="2091990" y="70355"/>
                </a:cubicBezTo>
                <a:lnTo>
                  <a:pt x="2091990" y="1319021"/>
                </a:lnTo>
                <a:cubicBezTo>
                  <a:pt x="2091990" y="1349690"/>
                  <a:pt x="2073343" y="1376004"/>
                  <a:pt x="2046768" y="1387245"/>
                </a:cubicBezTo>
                <a:lnTo>
                  <a:pt x="2033674" y="1389888"/>
                </a:lnTo>
                <a:lnTo>
                  <a:pt x="58316" y="1389888"/>
                </a:lnTo>
                <a:lnTo>
                  <a:pt x="45222" y="1387245"/>
                </a:lnTo>
                <a:cubicBezTo>
                  <a:pt x="18647" y="1376004"/>
                  <a:pt x="0" y="1349690"/>
                  <a:pt x="0" y="1319021"/>
                </a:cubicBezTo>
                <a:lnTo>
                  <a:pt x="0" y="70355"/>
                </a:lnTo>
                <a:cubicBezTo>
                  <a:pt x="0" y="39686"/>
                  <a:pt x="18647" y="13372"/>
                  <a:pt x="45222" y="2132"/>
                </a:cubicBezTo>
                <a:close/>
              </a:path>
            </a:pathLst>
          </a:custGeom>
        </p:spPr>
      </p:pic>
      <p:sp>
        <p:nvSpPr>
          <p:cNvPr id="24" name="TextBox 23">
            <a:extLst>
              <a:ext uri="{FF2B5EF4-FFF2-40B4-BE49-F238E27FC236}">
                <a16:creationId xmlns:a16="http://schemas.microsoft.com/office/drawing/2014/main" id="{D57BF816-7761-47DF-B561-539A7CD2D970}"/>
              </a:ext>
            </a:extLst>
          </p:cNvPr>
          <p:cNvSpPr txBox="1"/>
          <p:nvPr/>
        </p:nvSpPr>
        <p:spPr>
          <a:xfrm>
            <a:off x="10513047" y="6106075"/>
            <a:ext cx="505516" cy="382308"/>
          </a:xfrm>
          <a:prstGeom prst="rect">
            <a:avLst/>
          </a:prstGeom>
          <a:noFill/>
        </p:spPr>
        <p:txBody>
          <a:bodyPr wrap="none" rtlCol="0">
            <a:no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altLang="ja-JP" sz="1836" b="0" i="0" u="none" strike="noStrike" kern="1200" cap="none" spc="0" normalizeH="0" baseline="0" noProof="0" dirty="0">
                <a:ln>
                  <a:noFill/>
                </a:ln>
                <a:solidFill>
                  <a:srgbClr val="E7E6E6"/>
                </a:solidFill>
                <a:effectLst/>
                <a:uLnTx/>
                <a:uFillTx/>
                <a:latin typeface="メイリオ"/>
                <a:ea typeface="メイリオ"/>
                <a:cs typeface="MS Mincho"/>
              </a:rPr>
              <a:t>iOS</a:t>
            </a:r>
          </a:p>
        </p:txBody>
      </p:sp>
      <p:pic>
        <p:nvPicPr>
          <p:cNvPr id="25" name="Picture 24">
            <a:extLst>
              <a:ext uri="{FF2B5EF4-FFF2-40B4-BE49-F238E27FC236}">
                <a16:creationId xmlns:a16="http://schemas.microsoft.com/office/drawing/2014/main" id="{525DD627-C972-4DEC-B2CF-64FB981AC55F}"/>
              </a:ext>
            </a:extLst>
          </p:cNvPr>
          <p:cNvPicPr>
            <a:picLocks noChangeAspect="1"/>
          </p:cNvPicPr>
          <p:nvPr/>
        </p:nvPicPr>
        <p:blipFill>
          <a:blip r:embed="rId6"/>
          <a:srcRect/>
          <a:stretch>
            <a:fillRect/>
          </a:stretch>
        </p:blipFill>
        <p:spPr>
          <a:xfrm>
            <a:off x="5161195" y="2937980"/>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26" name="Picture 25">
            <a:extLst>
              <a:ext uri="{FF2B5EF4-FFF2-40B4-BE49-F238E27FC236}">
                <a16:creationId xmlns:a16="http://schemas.microsoft.com/office/drawing/2014/main" id="{58F31D61-28F4-4D3F-AAE8-0F9BFA1069B4}"/>
              </a:ext>
            </a:extLst>
          </p:cNvPr>
          <p:cNvPicPr>
            <a:picLocks noChangeAspect="1"/>
          </p:cNvPicPr>
          <p:nvPr/>
        </p:nvPicPr>
        <p:blipFill>
          <a:blip r:embed="rId7"/>
          <a:srcRect/>
          <a:stretch>
            <a:fillRect/>
          </a:stretch>
        </p:blipFill>
        <p:spPr>
          <a:xfrm>
            <a:off x="2264826" y="4177290"/>
            <a:ext cx="2746680" cy="1726627"/>
          </a:xfrm>
          <a:custGeom>
            <a:avLst/>
            <a:gdLst>
              <a:gd name="connsiteX0" fmla="*/ 24549 w 2693068"/>
              <a:gd name="connsiteY0" fmla="*/ 0 h 1692925"/>
              <a:gd name="connsiteX1" fmla="*/ 2670167 w 2693068"/>
              <a:gd name="connsiteY1" fmla="*/ 0 h 1692925"/>
              <a:gd name="connsiteX2" fmla="*/ 2687826 w 2693068"/>
              <a:gd name="connsiteY2" fmla="*/ 7315 h 1692925"/>
              <a:gd name="connsiteX3" fmla="*/ 2693068 w 2693068"/>
              <a:gd name="connsiteY3" fmla="*/ 19970 h 1692925"/>
              <a:gd name="connsiteX4" fmla="*/ 2693068 w 2693068"/>
              <a:gd name="connsiteY4" fmla="*/ 1672951 h 1692925"/>
              <a:gd name="connsiteX5" fmla="*/ 2687826 w 2693068"/>
              <a:gd name="connsiteY5" fmla="*/ 1685606 h 1692925"/>
              <a:gd name="connsiteX6" fmla="*/ 2670157 w 2693068"/>
              <a:gd name="connsiteY6" fmla="*/ 1692925 h 1692925"/>
              <a:gd name="connsiteX7" fmla="*/ 24558 w 2693068"/>
              <a:gd name="connsiteY7" fmla="*/ 1692925 h 1692925"/>
              <a:gd name="connsiteX8" fmla="*/ 6889 w 2693068"/>
              <a:gd name="connsiteY8" fmla="*/ 1685606 h 1692925"/>
              <a:gd name="connsiteX9" fmla="*/ 0 w 2693068"/>
              <a:gd name="connsiteY9" fmla="*/ 1668975 h 1692925"/>
              <a:gd name="connsiteX10" fmla="*/ 0 w 2693068"/>
              <a:gd name="connsiteY10" fmla="*/ 23946 h 1692925"/>
              <a:gd name="connsiteX11" fmla="*/ 6889 w 2693068"/>
              <a:gd name="connsiteY11" fmla="*/ 7315 h 169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3068" h="1692925">
                <a:moveTo>
                  <a:pt x="24549" y="0"/>
                </a:moveTo>
                <a:lnTo>
                  <a:pt x="2670167" y="0"/>
                </a:lnTo>
                <a:lnTo>
                  <a:pt x="2687826" y="7315"/>
                </a:lnTo>
                <a:lnTo>
                  <a:pt x="2693068" y="19970"/>
                </a:lnTo>
                <a:lnTo>
                  <a:pt x="2693068" y="1672951"/>
                </a:lnTo>
                <a:lnTo>
                  <a:pt x="2687826" y="1685606"/>
                </a:lnTo>
                <a:cubicBezTo>
                  <a:pt x="2683304" y="1690128"/>
                  <a:pt x="2677057" y="1692925"/>
                  <a:pt x="2670157" y="1692925"/>
                </a:cubicBezTo>
                <a:lnTo>
                  <a:pt x="24558" y="1692925"/>
                </a:lnTo>
                <a:cubicBezTo>
                  <a:pt x="17658" y="1692925"/>
                  <a:pt x="11411" y="1690128"/>
                  <a:pt x="6889" y="1685606"/>
                </a:cubicBezTo>
                <a:lnTo>
                  <a:pt x="0" y="1668975"/>
                </a:lnTo>
                <a:lnTo>
                  <a:pt x="0" y="23946"/>
                </a:lnTo>
                <a:lnTo>
                  <a:pt x="6889" y="7315"/>
                </a:lnTo>
                <a:close/>
              </a:path>
            </a:pathLst>
          </a:cu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092" y="988948"/>
            <a:ext cx="839343" cy="839343"/>
          </a:xfrm>
          <a:prstGeom prst="rect">
            <a:avLst/>
          </a:prstGeom>
        </p:spPr>
      </p:pic>
    </p:spTree>
    <p:extLst>
      <p:ext uri="{BB962C8B-B14F-4D97-AF65-F5344CB8AC3E}">
        <p14:creationId xmlns:p14="http://schemas.microsoft.com/office/powerpoint/2010/main" val="1981183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p:tgtEl>
                                          <p:spTgt spid="7"/>
                                        </p:tgtEl>
                                        <p:attrNameLst>
                                          <p:attrName>ppt_y</p:attrName>
                                        </p:attrNameLst>
                                      </p:cBhvr>
                                      <p:tavLst>
                                        <p:tav tm="0">
                                          <p:val>
                                            <p:strVal val="#ppt_y+#ppt_h*1.125000"/>
                                          </p:val>
                                        </p:tav>
                                        <p:tav tm="100000">
                                          <p:val>
                                            <p:strVal val="#ppt_y"/>
                                          </p:val>
                                        </p:tav>
                                      </p:tavLst>
                                    </p:anim>
                                    <p:animEffect transition="in" filter="wipe(up)">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50"/>
                            </p:stCondLst>
                            <p:childTnLst>
                              <p:par>
                                <p:cTn id="20" presetID="1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up)">
                                      <p:cBhvr>
                                        <p:cTn id="23" dur="25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50"/>
                                        <p:tgtEl>
                                          <p:spTgt spid="25"/>
                                        </p:tgtEl>
                                        <p:attrNameLst>
                                          <p:attrName>ppt_y</p:attrName>
                                        </p:attrNameLst>
                                      </p:cBhvr>
                                      <p:tavLst>
                                        <p:tav tm="0">
                                          <p:val>
                                            <p:strVal val="#ppt_y+#ppt_h*1.125000"/>
                                          </p:val>
                                        </p:tav>
                                        <p:tav tm="100000">
                                          <p:val>
                                            <p:strVal val="#ppt_y"/>
                                          </p:val>
                                        </p:tav>
                                      </p:tavLst>
                                    </p:anim>
                                    <p:animEffect transition="in" filter="wipe(up)">
                                      <p:cBhvr>
                                        <p:cTn id="31" dur="25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750"/>
                            </p:stCondLst>
                            <p:childTnLst>
                              <p:par>
                                <p:cTn id="36" presetID="1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250"/>
                                        <p:tgtEl>
                                          <p:spTgt spid="17"/>
                                        </p:tgtEl>
                                        <p:attrNameLst>
                                          <p:attrName>ppt_y</p:attrName>
                                        </p:attrNameLst>
                                      </p:cBhvr>
                                      <p:tavLst>
                                        <p:tav tm="0">
                                          <p:val>
                                            <p:strVal val="#ppt_y+#ppt_h*1.125000"/>
                                          </p:val>
                                        </p:tav>
                                        <p:tav tm="100000">
                                          <p:val>
                                            <p:strVal val="#ppt_y"/>
                                          </p:val>
                                        </p:tav>
                                      </p:tavLst>
                                    </p:anim>
                                    <p:animEffect transition="in" filter="wipe(up)">
                                      <p:cBhvr>
                                        <p:cTn id="39" dur="25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par>
                          <p:cTn id="43" fill="hold">
                            <p:stCondLst>
                              <p:cond delay="1000"/>
                            </p:stCondLst>
                            <p:childTnLst>
                              <p:par>
                                <p:cTn id="44" presetID="1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250"/>
                                        <p:tgtEl>
                                          <p:spTgt spid="23"/>
                                        </p:tgtEl>
                                        <p:attrNameLst>
                                          <p:attrName>ppt_y</p:attrName>
                                        </p:attrNameLst>
                                      </p:cBhvr>
                                      <p:tavLst>
                                        <p:tav tm="0">
                                          <p:val>
                                            <p:strVal val="#ppt_y+#ppt_h*1.125000"/>
                                          </p:val>
                                        </p:tav>
                                        <p:tav tm="100000">
                                          <p:val>
                                            <p:strVal val="#ppt_y"/>
                                          </p:val>
                                        </p:tav>
                                      </p:tavLst>
                                    </p:anim>
                                    <p:animEffect transition="in" filter="wipe(up)">
                                      <p:cBhvr>
                                        <p:cTn id="47" dur="25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8" grpId="0"/>
      <p:bldP spid="19"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8" name="Arrow: Left-Right 7"/>
          <p:cNvSpPr/>
          <p:nvPr/>
        </p:nvSpPr>
        <p:spPr bwMode="auto">
          <a:xfrm>
            <a:off x="3109311" y="4989385"/>
            <a:ext cx="6217852" cy="365756"/>
          </a:xfrm>
          <a:prstGeom prst="leftRightArrow">
            <a:avLst>
              <a:gd name="adj1" fmla="val 100000"/>
              <a:gd name="adj2" fmla="val 62734"/>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Segoe UI" pitchFamily="34" charset="0"/>
            </a:endParaRPr>
          </a:p>
        </p:txBody>
      </p:sp>
      <p:sp>
        <p:nvSpPr>
          <p:cNvPr id="16" name="Title 1">
            <a:extLst>
              <a:ext uri="{FF2B5EF4-FFF2-40B4-BE49-F238E27FC236}">
                <a16:creationId xmlns:a16="http://schemas.microsoft.com/office/drawing/2014/main" id="{0F5AEBBB-A51E-49B4-B12F-795822F87FB4}"/>
              </a:ext>
            </a:extLst>
          </p:cNvPr>
          <p:cNvSpPr>
            <a:spLocks noGrp="1"/>
          </p:cNvSpPr>
          <p:nvPr>
            <p:ph type="title"/>
          </p:nvPr>
        </p:nvSpPr>
        <p:spPr/>
        <p:txBody>
          <a:bodyPr>
            <a:noAutofit/>
          </a:bodyPr>
          <a:lstStyle/>
          <a:p>
            <a:r>
              <a:rPr lang="ja-JP" altLang="en-US" dirty="0">
                <a:solidFill>
                  <a:schemeClr val="bg1"/>
                </a:solidFill>
                <a:cs typeface="MS Mincho"/>
              </a:rPr>
              <a:t>ミドル グラウンドへの記入</a:t>
            </a:r>
          </a:p>
        </p:txBody>
      </p:sp>
      <p:pic>
        <p:nvPicPr>
          <p:cNvPr id="17" name="Content Placeholder 4">
            <a:extLst>
              <a:ext uri="{FF2B5EF4-FFF2-40B4-BE49-F238E27FC236}">
                <a16:creationId xmlns:a16="http://schemas.microsoft.com/office/drawing/2014/main" id="{0FFC4D25-E709-4208-9568-3C9E86D3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8" y="1759921"/>
            <a:ext cx="1592709" cy="2827058"/>
          </a:xfrm>
          <a:prstGeom prst="rect">
            <a:avLst/>
          </a:prstGeom>
        </p:spPr>
      </p:pic>
      <p:sp>
        <p:nvSpPr>
          <p:cNvPr id="19" name="TextBox 18">
            <a:extLst>
              <a:ext uri="{FF2B5EF4-FFF2-40B4-BE49-F238E27FC236}">
                <a16:creationId xmlns:a16="http://schemas.microsoft.com/office/drawing/2014/main" id="{1F4F5267-D31C-428D-BDEC-F61671F27B50}"/>
              </a:ext>
            </a:extLst>
          </p:cNvPr>
          <p:cNvSpPr txBox="1"/>
          <p:nvPr/>
        </p:nvSpPr>
        <p:spPr>
          <a:xfrm>
            <a:off x="549019" y="4960286"/>
            <a:ext cx="2316418" cy="1508105"/>
          </a:xfrm>
          <a:prstGeom prst="rect">
            <a:avLst/>
          </a:prstGeom>
          <a:noFill/>
        </p:spPr>
        <p:txBody>
          <a:bodyPr wrap="square" rtlCol="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BCF2"/>
                </a:solidFill>
                <a:effectLst/>
                <a:uLnTx/>
                <a:uFillTx/>
                <a:latin typeface="メイリオ"/>
                <a:ea typeface="メイリオ"/>
                <a:cs typeface="MS Mincho"/>
              </a:rPr>
              <a:t>固定テンプレート</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rPr>
              <a:t>完全制御</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rPr>
              <a:t>柔軟性なし</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rPr>
              <a:t>単調な更新</a:t>
            </a:r>
          </a:p>
        </p:txBody>
      </p:sp>
      <p:sp>
        <p:nvSpPr>
          <p:cNvPr id="20" name="TextBox 19">
            <a:extLst>
              <a:ext uri="{FF2B5EF4-FFF2-40B4-BE49-F238E27FC236}">
                <a16:creationId xmlns:a16="http://schemas.microsoft.com/office/drawing/2014/main" id="{621BC6A7-D2AB-42B4-9F90-231B9F91B656}"/>
              </a:ext>
            </a:extLst>
          </p:cNvPr>
          <p:cNvSpPr txBox="1"/>
          <p:nvPr/>
        </p:nvSpPr>
        <p:spPr>
          <a:xfrm>
            <a:off x="9967236" y="4960286"/>
            <a:ext cx="2340433" cy="1785104"/>
          </a:xfrm>
          <a:prstGeom prst="rect">
            <a:avLst/>
          </a:prstGeom>
          <a:noFill/>
        </p:spPr>
        <p:txBody>
          <a:bodyPr wrap="square" rtlCol="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altLang="ja-JP" sz="2000" b="0" i="0" u="none" strike="noStrike" kern="1200" cap="none" spc="0" normalizeH="0" baseline="0" noProof="0" dirty="0">
                <a:ln>
                  <a:noFill/>
                </a:ln>
                <a:solidFill>
                  <a:srgbClr val="00BCF2"/>
                </a:solidFill>
                <a:effectLst/>
                <a:uLnTx/>
                <a:uFillTx/>
                <a:latin typeface="メイリオ"/>
                <a:ea typeface="メイリオ"/>
                <a:cs typeface="MS Mincho"/>
              </a:rPr>
              <a:t>HTML </a:t>
            </a:r>
            <a:r>
              <a:rPr kumimoji="0" lang="ja-JP" altLang="en-US" sz="2000" b="0" i="0" u="none" strike="noStrike" kern="1200" cap="none" spc="0" normalizeH="0" baseline="0" noProof="0" dirty="0">
                <a:ln>
                  <a:noFill/>
                </a:ln>
                <a:solidFill>
                  <a:srgbClr val="00BCF2"/>
                </a:solidFill>
                <a:effectLst/>
                <a:uLnTx/>
                <a:uFillTx/>
                <a:latin typeface="メイリオ"/>
                <a:ea typeface="メイリオ"/>
                <a:cs typeface="MS Mincho"/>
              </a:rPr>
              <a:t>キャンバス</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rPr>
              <a:t>一貫性なし</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rPr>
              <a:t>制御なし</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rPr>
              <a:t>セキュリティの問題</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endParaRPr>
          </a:p>
        </p:txBody>
      </p:sp>
      <p:cxnSp>
        <p:nvCxnSpPr>
          <p:cNvPr id="21" name="Straight Connector 20">
            <a:extLst>
              <a:ext uri="{FF2B5EF4-FFF2-40B4-BE49-F238E27FC236}">
                <a16:creationId xmlns:a16="http://schemas.microsoft.com/office/drawing/2014/main" id="{308F6FB8-CE3D-4FE7-BEA5-7F9335E9718D}"/>
              </a:ext>
            </a:extLst>
          </p:cNvPr>
          <p:cNvCxnSpPr/>
          <p:nvPr/>
        </p:nvCxnSpPr>
        <p:spPr>
          <a:xfrm flipV="1">
            <a:off x="3109311"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7840C5-4865-4B25-9492-FBF8233D014B}"/>
              </a:ext>
            </a:extLst>
          </p:cNvPr>
          <p:cNvCxnSpPr/>
          <p:nvPr/>
        </p:nvCxnSpPr>
        <p:spPr>
          <a:xfrm flipV="1">
            <a:off x="9327163"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6AA460-EABB-4EFF-B032-188229EED236}"/>
              </a:ext>
            </a:extLst>
          </p:cNvPr>
          <p:cNvSpPr txBox="1"/>
          <p:nvPr/>
        </p:nvSpPr>
        <p:spPr>
          <a:xfrm>
            <a:off x="3109311" y="4960286"/>
            <a:ext cx="6217853" cy="1231106"/>
          </a:xfrm>
          <a:prstGeom prst="rect">
            <a:avLst/>
          </a:prstGeom>
          <a:noFill/>
        </p:spPr>
        <p:txBody>
          <a:bodyPr wrap="square" rtlCol="0">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78D7"/>
                </a:solidFill>
                <a:effectLst/>
                <a:uLnTx/>
                <a:uFillTx/>
                <a:latin typeface="メイリオ"/>
                <a:ea typeface="メイリオ"/>
                <a:cs typeface="MS Mincho"/>
              </a:rPr>
              <a:t>アダプティブ カード</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メイリオ"/>
                <a:ea typeface="メイリオ"/>
                <a:cs typeface="MS Mincho"/>
              </a:rPr>
              <a:t>80% </a:t>
            </a:r>
            <a:r>
              <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rPr>
              <a:t>のニーズに対応できる柔軟なペイロード</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rgbClr val="FFFFFF"/>
                </a:solidFill>
                <a:effectLst/>
                <a:uLnTx/>
                <a:uFillTx/>
                <a:latin typeface="メイリオ"/>
                <a:ea typeface="メイリオ"/>
                <a:cs typeface="MS Mincho"/>
              </a:rPr>
              <a:t>ホストがスタイルとセキュリティの強力な制御を維持</a:t>
            </a:r>
          </a:p>
        </p:txBody>
      </p:sp>
      <p:pic>
        <p:nvPicPr>
          <p:cNvPr id="24" name="Picture 23">
            <a:extLst>
              <a:ext uri="{FF2B5EF4-FFF2-40B4-BE49-F238E27FC236}">
                <a16:creationId xmlns:a16="http://schemas.microsoft.com/office/drawing/2014/main" id="{27BE8170-030F-4396-B6F2-2C61934DF44A}"/>
              </a:ext>
            </a:extLst>
          </p:cNvPr>
          <p:cNvPicPr>
            <a:picLocks noChangeAspect="1"/>
          </p:cNvPicPr>
          <p:nvPr/>
        </p:nvPicPr>
        <p:blipFill>
          <a:blip r:embed="rId4"/>
          <a:stretch>
            <a:fillRect/>
          </a:stretch>
        </p:blipFill>
        <p:spPr>
          <a:xfrm>
            <a:off x="10058675" y="1759921"/>
            <a:ext cx="1758290" cy="1758290"/>
          </a:xfrm>
          <a:prstGeom prst="rect">
            <a:avLst/>
          </a:prstGeom>
        </p:spPr>
      </p:pic>
      <p:grpSp>
        <p:nvGrpSpPr>
          <p:cNvPr id="6" name="Group 5"/>
          <p:cNvGrpSpPr/>
          <p:nvPr/>
        </p:nvGrpSpPr>
        <p:grpSpPr>
          <a:xfrm>
            <a:off x="3746722" y="1691072"/>
            <a:ext cx="4908525" cy="2983120"/>
            <a:chOff x="3851746" y="1680283"/>
            <a:chExt cx="4908525" cy="2983120"/>
          </a:xfrm>
        </p:grpSpPr>
        <p:pic>
          <p:nvPicPr>
            <p:cNvPr id="18" name="Picture 17">
              <a:extLst/>
            </p:cNvPr>
            <p:cNvPicPr>
              <a:picLocks noChangeAspect="1"/>
            </p:cNvPicPr>
            <p:nvPr/>
          </p:nvPicPr>
          <p:blipFill>
            <a:blip r:embed="rId5"/>
            <a:srcRect/>
            <a:stretch>
              <a:fillRect/>
            </a:stretch>
          </p:blipFill>
          <p:spPr>
            <a:xfrm>
              <a:off x="6646187" y="1697467"/>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3" name="Picture 2" descr="A picture containing text&#10;&#10;Description generated with high confidence"/>
            <p:cNvPicPr>
              <a:picLocks noChangeAspect="1"/>
            </p:cNvPicPr>
            <p:nvPr/>
          </p:nvPicPr>
          <p:blipFill>
            <a:blip r:embed="rId6"/>
            <a:stretch>
              <a:fillRect/>
            </a:stretch>
          </p:blipFill>
          <p:spPr>
            <a:xfrm>
              <a:off x="3851746" y="2872385"/>
              <a:ext cx="2427749" cy="1791018"/>
            </a:xfrm>
            <a:prstGeom prst="rect">
              <a:avLst/>
            </a:prstGeom>
          </p:spPr>
        </p:pic>
        <p:pic>
          <p:nvPicPr>
            <p:cNvPr id="5" name="Picture 4"/>
            <p:cNvPicPr>
              <a:picLocks noChangeAspect="1"/>
            </p:cNvPicPr>
            <p:nvPr/>
          </p:nvPicPr>
          <p:blipFill>
            <a:blip r:embed="rId7"/>
            <a:stretch>
              <a:fillRect/>
            </a:stretch>
          </p:blipFill>
          <p:spPr>
            <a:xfrm>
              <a:off x="3854408" y="1680283"/>
              <a:ext cx="2729585" cy="1034914"/>
            </a:xfrm>
            <a:prstGeom prst="rect">
              <a:avLst/>
            </a:prstGeom>
          </p:spPr>
        </p:pic>
      </p:grpSp>
    </p:spTree>
    <p:extLst>
      <p:ext uri="{BB962C8B-B14F-4D97-AF65-F5344CB8AC3E}">
        <p14:creationId xmlns:p14="http://schemas.microsoft.com/office/powerpoint/2010/main" val="7998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accel="50000" decel="50000" fill="hold" nodeType="withEffect">
                                  <p:stCondLst>
                                    <p:cond delay="0"/>
                                  </p:stCondLst>
                                  <p:childTnLst>
                                    <p:animMotion origin="layout" path="M 0.25007 4.99319E-7 L -2.11131E-6 4.99319E-7 " pathEditMode="relative" rAng="0" ptsTypes="AA">
                                      <p:cBhvr>
                                        <p:cTn id="9" dur="1500" fill="hold"/>
                                        <p:tgtEl>
                                          <p:spTgt spid="17"/>
                                        </p:tgtEl>
                                        <p:attrNameLst>
                                          <p:attrName>ppt_x</p:attrName>
                                          <p:attrName>ppt_y</p:attrName>
                                        </p:attrNameLst>
                                      </p:cBhvr>
                                      <p:rCtr x="-12510"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35" presetClass="path" presetSubtype="0" accel="50000" decel="50000" fill="hold" grpId="1" nodeType="withEffect">
                                  <p:stCondLst>
                                    <p:cond delay="0"/>
                                  </p:stCondLst>
                                  <p:childTnLst>
                                    <p:animMotion origin="layout" path="M 0.25007 4.99319E-7 L -2.11131E-6 4.99319E-7 " pathEditMode="relative" rAng="0" ptsTypes="AA">
                                      <p:cBhvr>
                                        <p:cTn id="14" dur="1500" fill="hold"/>
                                        <p:tgtEl>
                                          <p:spTgt spid="19"/>
                                        </p:tgtEl>
                                        <p:attrNameLst>
                                          <p:attrName>ppt_x</p:attrName>
                                          <p:attrName>ppt_y</p:attrName>
                                        </p:attrNameLst>
                                      </p:cBhvr>
                                      <p:rCtr x="-12510" y="0"/>
                                    </p:animMotion>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63" presetClass="path" presetSubtype="0" accel="50000" decel="50000" fill="hold" nodeType="withEffect">
                                  <p:stCondLst>
                                    <p:cond delay="0"/>
                                  </p:stCondLst>
                                  <p:childTnLst>
                                    <p:animMotion origin="layout" path="M -0.25007 -3.04585E-6 L 4.4626E-6 -3.04585E-6 " pathEditMode="relative" rAng="0" ptsTypes="AA">
                                      <p:cBhvr>
                                        <p:cTn id="19" dur="1500" fill="hold"/>
                                        <p:tgtEl>
                                          <p:spTgt spid="24"/>
                                        </p:tgtEl>
                                        <p:attrNameLst>
                                          <p:attrName>ppt_x</p:attrName>
                                          <p:attrName>ppt_y</p:attrName>
                                        </p:attrNameLst>
                                      </p:cBhvr>
                                      <p:rCtr x="12497" y="0"/>
                                    </p:animMotion>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accel="50000" decel="50000" fill="hold" grpId="1" nodeType="withEffect">
                                  <p:stCondLst>
                                    <p:cond delay="0"/>
                                  </p:stCondLst>
                                  <p:childTnLst>
                                    <p:animMotion origin="layout" path="M -0.25007 -3.04585E-6 L 4.4626E-6 -3.04585E-6 " pathEditMode="relative" rAng="0" ptsTypes="AA">
                                      <p:cBhvr>
                                        <p:cTn id="24" dur="1500" fill="hold"/>
                                        <p:tgtEl>
                                          <p:spTgt spid="20"/>
                                        </p:tgtEl>
                                        <p:attrNameLst>
                                          <p:attrName>ppt_x</p:attrName>
                                          <p:attrName>ppt_y</p:attrName>
                                        </p:attrNameLst>
                                      </p:cBhvr>
                                      <p:rCtr x="12497" y="0"/>
                                    </p:animMotion>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35" presetClass="path" presetSubtype="0" accel="50000" decel="50000" fill="hold" nodeType="withEffect">
                                  <p:stCondLst>
                                    <p:cond delay="0"/>
                                  </p:stCondLst>
                                  <p:childTnLst>
                                    <p:animMotion origin="layout" path="M 0.25007 4.99319E-7 L -2.11131E-6 4.99319E-7 " pathEditMode="relative" rAng="0" ptsTypes="AA">
                                      <p:cBhvr>
                                        <p:cTn id="29" dur="2000" fill="hold"/>
                                        <p:tgtEl>
                                          <p:spTgt spid="21"/>
                                        </p:tgtEl>
                                        <p:attrNameLst>
                                          <p:attrName>ppt_x</p:attrName>
                                          <p:attrName>ppt_y</p:attrName>
                                        </p:attrNameLst>
                                      </p:cBhvr>
                                      <p:rCtr x="-12510" y="0"/>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63" presetClass="path" presetSubtype="0" accel="50000" decel="50000" fill="hold" nodeType="withEffect">
                                  <p:stCondLst>
                                    <p:cond delay="0"/>
                                  </p:stCondLst>
                                  <p:childTnLst>
                                    <p:animMotion origin="layout" path="M -0.25007 -3.04585E-6 L 4.4626E-6 -3.04585E-6 " pathEditMode="relative" rAng="0" ptsTypes="AA">
                                      <p:cBhvr>
                                        <p:cTn id="34" dur="2000" fill="hold"/>
                                        <p:tgtEl>
                                          <p:spTgt spid="22"/>
                                        </p:tgtEl>
                                        <p:attrNameLst>
                                          <p:attrName>ppt_x</p:attrName>
                                          <p:attrName>ppt_y</p:attrName>
                                        </p:attrNameLst>
                                      </p:cBhvr>
                                      <p:rCtr x="12497" y="0"/>
                                    </p:animMotion>
                                  </p:childTnLst>
                                </p:cTn>
                              </p:par>
                            </p:childTnLst>
                          </p:cTn>
                        </p:par>
                        <p:par>
                          <p:cTn id="35" fill="hold">
                            <p:stCondLst>
                              <p:cond delay="2000"/>
                            </p:stCondLst>
                            <p:childTnLst>
                              <p:par>
                                <p:cTn id="36" presetID="16" presetClass="entr" presetSubtype="37"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9" grpId="1"/>
      <p:bldP spid="20" grpId="0"/>
      <p:bldP spid="20" grpId="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noAutofit/>
          </a:bodyPr>
          <a:lstStyle/>
          <a:p>
            <a:r>
              <a:rPr lang="ja-JP" altLang="en-US" dirty="0">
                <a:cs typeface="MS Mincho"/>
              </a:rPr>
              <a:t>ユーザーに単純な</a:t>
            </a:r>
            <a:r>
              <a:rPr lang="en-US" altLang="ja-JP" dirty="0">
                <a:cs typeface="MS Mincho"/>
              </a:rPr>
              <a:t/>
            </a:r>
            <a:br>
              <a:rPr lang="en-US" altLang="ja-JP" dirty="0">
                <a:cs typeface="MS Mincho"/>
              </a:rPr>
            </a:br>
            <a:r>
              <a:rPr lang="ja-JP" altLang="en-US" dirty="0">
                <a:cs typeface="MS Mincho"/>
              </a:rPr>
              <a:t>質問をする</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896598" cy="1181862"/>
          </a:xfrm>
        </p:spPr>
        <p:txBody>
          <a:bodyPr>
            <a:noAutofit/>
          </a:bodyPr>
          <a:lstStyle/>
          <a:p>
            <a:r>
              <a:rPr lang="ja-JP" altLang="en-US" dirty="0">
                <a:cs typeface="MS Mincho"/>
              </a:rPr>
              <a:t>独自のカードを作成する</a:t>
            </a:r>
          </a:p>
        </p:txBody>
      </p:sp>
      <p:sp>
        <p:nvSpPr>
          <p:cNvPr id="4" name="Text Placeholder 3"/>
          <p:cNvSpPr>
            <a:spLocks noGrp="1"/>
          </p:cNvSpPr>
          <p:nvPr>
            <p:ph type="body" sz="quarter" idx="12"/>
          </p:nvPr>
        </p:nvSpPr>
        <p:spPr/>
        <p:txBody>
          <a:bodyPr>
            <a:noAutofit/>
          </a:bodyPr>
          <a:lstStyle/>
          <a:p>
            <a:endParaRPr lang="ja-JP" altLang="en-US" dirty="0"/>
          </a:p>
        </p:txBody>
      </p:sp>
    </p:spTree>
    <p:extLst>
      <p:ext uri="{BB962C8B-B14F-4D97-AF65-F5344CB8AC3E}">
        <p14:creationId xmlns:p14="http://schemas.microsoft.com/office/powerpoint/2010/main" val="20269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ja-JP" altLang="en-US" dirty="0">
                <a:cs typeface="MS Mincho"/>
              </a:rPr>
              <a:t>さあ、あなたもやってみましょう</a:t>
            </a:r>
          </a:p>
        </p:txBody>
      </p:sp>
      <p:sp>
        <p:nvSpPr>
          <p:cNvPr id="5" name="Text Placeholder 4"/>
          <p:cNvSpPr>
            <a:spLocks noGrp="1"/>
          </p:cNvSpPr>
          <p:nvPr>
            <p:ph type="body" sz="quarter" idx="10"/>
          </p:nvPr>
        </p:nvSpPr>
        <p:spPr>
          <a:xfrm>
            <a:off x="365760" y="1371600"/>
            <a:ext cx="11704320" cy="2696123"/>
          </a:xfrm>
        </p:spPr>
        <p:txBody>
          <a:bodyPr>
            <a:noAutofit/>
          </a:bodyPr>
          <a:lstStyle/>
          <a:p>
            <a:r>
              <a:rPr lang="ja-JP" altLang="en-US" dirty="0">
                <a:cs typeface="MS Mincho"/>
              </a:rPr>
              <a:t>ボットを更新して以下を可能にする</a:t>
            </a:r>
            <a:r>
              <a:rPr lang="en-US" altLang="ja-JP" dirty="0">
                <a:cs typeface="MS Mincho"/>
              </a:rPr>
              <a:t>:</a:t>
            </a:r>
          </a:p>
          <a:p>
            <a:pPr lvl="1"/>
            <a:r>
              <a:rPr lang="ja-JP" altLang="en-US" dirty="0">
                <a:cs typeface="MS Mincho"/>
              </a:rPr>
              <a:t>ユーザーによるヘルプ デスク チケットへの次の項目の入力</a:t>
            </a:r>
          </a:p>
          <a:p>
            <a:pPr lvl="2"/>
            <a:r>
              <a:rPr lang="ja-JP" altLang="en-US" dirty="0">
                <a:cs typeface="MS Mincho"/>
              </a:rPr>
              <a:t>カテゴリ</a:t>
            </a:r>
          </a:p>
          <a:p>
            <a:pPr lvl="2"/>
            <a:r>
              <a:rPr lang="ja-JP" altLang="en-US" dirty="0">
                <a:cs typeface="MS Mincho"/>
              </a:rPr>
              <a:t>重要度</a:t>
            </a:r>
          </a:p>
          <a:p>
            <a:pPr lvl="2"/>
            <a:r>
              <a:rPr lang="ja-JP" altLang="en-US" dirty="0">
                <a:cs typeface="MS Mincho"/>
              </a:rPr>
              <a:t>説明</a:t>
            </a:r>
          </a:p>
          <a:p>
            <a:pPr lvl="1"/>
            <a:r>
              <a:rPr lang="ja-JP" altLang="en-US" dirty="0">
                <a:cs typeface="MS Mincho"/>
              </a:rPr>
              <a:t>すべての情報が正しいことを確認</a:t>
            </a:r>
          </a:p>
          <a:p>
            <a:pPr lvl="1"/>
            <a:r>
              <a:rPr lang="ja-JP" altLang="en-US" dirty="0">
                <a:cs typeface="MS Mincho"/>
              </a:rPr>
              <a:t>カードとして表示されるチケットを送信</a:t>
            </a:r>
          </a:p>
        </p:txBody>
      </p:sp>
    </p:spTree>
    <p:extLst>
      <p:ext uri="{BB962C8B-B14F-4D97-AF65-F5344CB8AC3E}">
        <p14:creationId xmlns:p14="http://schemas.microsoft.com/office/powerpoint/2010/main" val="4026559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ja-JP" altLang="en-US" dirty="0">
                <a:cs typeface="MS Mincho"/>
              </a:rPr>
              <a:t>人間の基本的な性質</a:t>
            </a:r>
          </a:p>
        </p:txBody>
      </p:sp>
      <p:sp>
        <p:nvSpPr>
          <p:cNvPr id="6" name="Text Placeholder 5"/>
          <p:cNvSpPr>
            <a:spLocks noGrp="1"/>
          </p:cNvSpPr>
          <p:nvPr>
            <p:ph type="body" sz="quarter" idx="10"/>
          </p:nvPr>
        </p:nvSpPr>
        <p:spPr/>
        <p:txBody>
          <a:bodyPr>
            <a:noAutofit/>
          </a:bodyPr>
          <a:lstStyle/>
          <a:p>
            <a:r>
              <a:rPr lang="ja-JP" altLang="en-US" dirty="0">
                <a:cs typeface="MS Mincho"/>
              </a:rPr>
              <a:t>人間はガイダンスを求める</a:t>
            </a:r>
          </a:p>
          <a:p>
            <a:r>
              <a:rPr lang="ja-JP" altLang="en-US" dirty="0">
                <a:cs typeface="MS Mincho"/>
              </a:rPr>
              <a:t>人間は複雑である</a:t>
            </a:r>
          </a:p>
          <a:p>
            <a:r>
              <a:rPr lang="ja-JP" altLang="en-US" dirty="0">
                <a:cs typeface="MS Mincho"/>
              </a:rPr>
              <a:t>人間は無作為なことをする</a:t>
            </a:r>
          </a:p>
          <a:p>
            <a:r>
              <a:rPr lang="ja-JP" altLang="en-US" dirty="0">
                <a:cs typeface="MS Mincho"/>
              </a:rPr>
              <a:t>人間はパターンに適合しない</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3200" dirty="0">
                <a:gradFill>
                  <a:gsLst>
                    <a:gs pos="0">
                      <a:srgbClr val="FFFFFF"/>
                    </a:gs>
                    <a:gs pos="100000">
                      <a:srgbClr val="FFFFFF"/>
                    </a:gs>
                  </a:gsLst>
                  <a:lin ang="5400000" scaled="0"/>
                </a:gradFill>
                <a:latin typeface="メイリオ"/>
                <a:ea typeface="メイリオ"/>
                <a:cs typeface="MS Mincho"/>
              </a:rPr>
              <a:t>こんにちは</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3200" dirty="0">
                <a:gradFill>
                  <a:gsLst>
                    <a:gs pos="0">
                      <a:srgbClr val="FFFFFF"/>
                    </a:gs>
                    <a:gs pos="100000">
                      <a:srgbClr val="FFFFFF"/>
                    </a:gs>
                  </a:gsLst>
                  <a:lin ang="5400000" scaled="0"/>
                </a:gradFill>
                <a:latin typeface="メイリオ"/>
                <a:ea typeface="メイリオ"/>
                <a:cs typeface="MS Mincho"/>
              </a:rPr>
              <a:t>こんにちは</a:t>
            </a:r>
            <a:r>
              <a:rPr lang="en-US" altLang="ja-JP" sz="3200" dirty="0">
                <a:gradFill>
                  <a:gsLst>
                    <a:gs pos="0">
                      <a:srgbClr val="FFFFFF"/>
                    </a:gs>
                    <a:gs pos="100000">
                      <a:srgbClr val="FFFFFF"/>
                    </a:gs>
                  </a:gsLst>
                  <a:lin ang="5400000" scaled="0"/>
                </a:gradFill>
                <a:latin typeface="メイリオ"/>
                <a:ea typeface="メイリオ"/>
                <a:cs typeface="MS Mincho"/>
              </a:rPr>
              <a:t>! </a:t>
            </a:r>
            <a:r>
              <a:rPr lang="ja-JP" altLang="en-US" sz="3200" dirty="0">
                <a:gradFill>
                  <a:gsLst>
                    <a:gs pos="0">
                      <a:srgbClr val="FFFFFF"/>
                    </a:gs>
                    <a:gs pos="100000">
                      <a:srgbClr val="FFFFFF"/>
                    </a:gs>
                  </a:gsLst>
                  <a:lin ang="5400000" scaled="0"/>
                </a:gradFill>
                <a:latin typeface="メイリオ"/>
                <a:ea typeface="メイリオ"/>
                <a:cs typeface="MS Mincho"/>
              </a:rPr>
              <a:t>私は会議ボットです</a:t>
            </a:r>
            <a:r>
              <a:rPr lang="en-US" altLang="ja-JP" sz="3200" dirty="0">
                <a:gradFill>
                  <a:gsLst>
                    <a:gs pos="0">
                      <a:srgbClr val="FFFFFF"/>
                    </a:gs>
                    <a:gs pos="100000">
                      <a:srgbClr val="FFFFFF"/>
                    </a:gs>
                  </a:gsLst>
                  <a:lin ang="5400000" scaled="0"/>
                </a:gradFill>
                <a:latin typeface="メイリオ"/>
                <a:ea typeface="メイリオ"/>
                <a:cs typeface="MS Mincho"/>
              </a:rPr>
              <a: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3200" dirty="0">
                <a:gradFill>
                  <a:gsLst>
                    <a:gs pos="0">
                      <a:srgbClr val="FFFFFF"/>
                    </a:gs>
                    <a:gs pos="100000">
                      <a:srgbClr val="FFFFFF"/>
                    </a:gs>
                  </a:gsLst>
                  <a:lin ang="5400000" scaled="0"/>
                </a:gradFill>
                <a:latin typeface="メイリオ"/>
                <a:ea typeface="メイリオ"/>
                <a:cs typeface="MS Mincho"/>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800" dirty="0">
                <a:gradFill>
                  <a:gsLst>
                    <a:gs pos="0">
                      <a:srgbClr val="FFFFFF"/>
                    </a:gs>
                    <a:gs pos="100000">
                      <a:srgbClr val="FFFFFF"/>
                    </a:gs>
                  </a:gsLst>
                  <a:lin ang="5400000" scaled="0"/>
                </a:gradFill>
                <a:latin typeface="メイリオ"/>
                <a:ea typeface="メイリオ"/>
                <a:cs typeface="MS Mincho"/>
              </a:rPr>
              <a:t>ボット カンファレンスのために部屋を予約したい。</a:t>
            </a:r>
            <a:r>
              <a:rPr lang="en-US" altLang="ja-JP" sz="2800" dirty="0">
                <a:gradFill>
                  <a:gsLst>
                    <a:gs pos="0">
                      <a:srgbClr val="FFFFFF"/>
                    </a:gs>
                    <a:gs pos="100000">
                      <a:srgbClr val="FFFFFF"/>
                    </a:gs>
                  </a:gsLst>
                  <a:lin ang="5400000" scaled="0"/>
                </a:gradFill>
                <a:latin typeface="メイリオ"/>
                <a:ea typeface="メイリオ"/>
                <a:cs typeface="MS Mincho"/>
              </a:rPr>
              <a:t/>
            </a:r>
            <a:br>
              <a:rPr lang="en-US" altLang="ja-JP" sz="2800" dirty="0">
                <a:gradFill>
                  <a:gsLst>
                    <a:gs pos="0">
                      <a:srgbClr val="FFFFFF"/>
                    </a:gs>
                    <a:gs pos="100000">
                      <a:srgbClr val="FFFFFF"/>
                    </a:gs>
                  </a:gsLst>
                  <a:lin ang="5400000" scaled="0"/>
                </a:gradFill>
                <a:latin typeface="メイリオ"/>
                <a:ea typeface="メイリオ"/>
                <a:cs typeface="MS Mincho"/>
              </a:rPr>
            </a:br>
            <a:r>
              <a:rPr lang="ja-JP" altLang="en-US" sz="2800" dirty="0">
                <a:gradFill>
                  <a:gsLst>
                    <a:gs pos="0">
                      <a:srgbClr val="FFFFFF"/>
                    </a:gs>
                    <a:gs pos="100000">
                      <a:srgbClr val="FFFFFF"/>
                    </a:gs>
                  </a:gsLst>
                  <a:lin ang="5400000" scaled="0"/>
                </a:gradFill>
                <a:latin typeface="メイリオ"/>
                <a:ea typeface="メイリオ"/>
                <a:cs typeface="MS Mincho"/>
              </a:rPr>
              <a:t>キングサイズの部屋を </a:t>
            </a:r>
            <a:r>
              <a:rPr lang="en-US" altLang="ja-JP" sz="2800" dirty="0">
                <a:gradFill>
                  <a:gsLst>
                    <a:gs pos="0">
                      <a:srgbClr val="FFFFFF"/>
                    </a:gs>
                    <a:gs pos="100000">
                      <a:srgbClr val="FFFFFF"/>
                    </a:gs>
                  </a:gsLst>
                  <a:lin ang="5400000" scaled="0"/>
                </a:gradFill>
                <a:latin typeface="メイリオ"/>
                <a:ea typeface="メイリオ"/>
                <a:cs typeface="MS Mincho"/>
              </a:rPr>
              <a:t>1 </a:t>
            </a:r>
            <a:r>
              <a:rPr lang="ja-JP" altLang="en-US" sz="2800" dirty="0">
                <a:gradFill>
                  <a:gsLst>
                    <a:gs pos="0">
                      <a:srgbClr val="FFFFFF"/>
                    </a:gs>
                    <a:gs pos="100000">
                      <a:srgbClr val="FFFFFF"/>
                    </a:gs>
                  </a:gsLst>
                  <a:lin ang="5400000" scaled="0"/>
                </a:gradFill>
                <a:latin typeface="メイリオ"/>
                <a:ea typeface="メイリオ"/>
                <a:cs typeface="MS Mincho"/>
              </a:rPr>
              <a:t>名で、火曜日に</a:t>
            </a:r>
            <a:r>
              <a:rPr lang="en-US" altLang="ja-JP" sz="2800" dirty="0">
                <a:gradFill>
                  <a:gsLst>
                    <a:gs pos="0">
                      <a:srgbClr val="FFFFFF"/>
                    </a:gs>
                    <a:gs pos="100000">
                      <a:srgbClr val="FFFFFF"/>
                    </a:gs>
                  </a:gsLst>
                  <a:lin ang="5400000" scaled="0"/>
                </a:gradFill>
                <a:latin typeface="メイリオ"/>
                <a:ea typeface="メイリオ"/>
                <a:cs typeface="MS Mincho"/>
              </a:rPr>
              <a:t/>
            </a:r>
            <a:br>
              <a:rPr lang="en-US" altLang="ja-JP" sz="2800" dirty="0">
                <a:gradFill>
                  <a:gsLst>
                    <a:gs pos="0">
                      <a:srgbClr val="FFFFFF"/>
                    </a:gs>
                    <a:gs pos="100000">
                      <a:srgbClr val="FFFFFF"/>
                    </a:gs>
                  </a:gsLst>
                  <a:lin ang="5400000" scaled="0"/>
                </a:gradFill>
                <a:latin typeface="メイリオ"/>
                <a:ea typeface="メイリオ"/>
                <a:cs typeface="MS Mincho"/>
              </a:rPr>
            </a:br>
            <a:r>
              <a:rPr lang="ja-JP" altLang="en-US" sz="2800" dirty="0">
                <a:gradFill>
                  <a:gsLst>
                    <a:gs pos="0">
                      <a:srgbClr val="FFFFFF"/>
                    </a:gs>
                    <a:gs pos="100000">
                      <a:srgbClr val="FFFFFF"/>
                    </a:gs>
                  </a:gsLst>
                  <a:lin ang="5400000" scaled="0"/>
                </a:gradFill>
                <a:latin typeface="メイリオ"/>
                <a:ea typeface="メイリオ"/>
                <a:cs typeface="MS Mincho"/>
              </a:rPr>
              <a:t>チェックインして、金曜日にチェックアウト。</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3200" dirty="0">
                <a:gradFill>
                  <a:gsLst>
                    <a:gs pos="0">
                      <a:srgbClr val="FFFFFF"/>
                    </a:gs>
                    <a:gs pos="100000">
                      <a:srgbClr val="FFFFFF"/>
                    </a:gs>
                  </a:gsLst>
                  <a:lin ang="5400000" scaled="0"/>
                </a:gradFill>
                <a:latin typeface="メイリオ"/>
                <a:ea typeface="メイリオ"/>
                <a:cs typeface="MS Mincho"/>
              </a:rPr>
              <a:t>承知しました</a:t>
            </a:r>
            <a:r>
              <a:rPr lang="en-US" altLang="ja-JP" sz="3200" dirty="0">
                <a:gradFill>
                  <a:gsLst>
                    <a:gs pos="0">
                      <a:srgbClr val="FFFFFF"/>
                    </a:gs>
                    <a:gs pos="100000">
                      <a:srgbClr val="FFFFFF"/>
                    </a:gs>
                  </a:gsLst>
                  <a:lin ang="5400000" scaled="0"/>
                </a:gradFill>
                <a:latin typeface="メイリオ"/>
                <a:ea typeface="メイリオ"/>
                <a:cs typeface="MS Mincho"/>
              </a:rPr>
              <a:t>!</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noAutofit/>
          </a:bodyPr>
          <a:lstStyle/>
          <a:p>
            <a:pPr algn="just">
              <a:lnSpc>
                <a:spcPct val="90000"/>
              </a:lnSpc>
              <a:spcAft>
                <a:spcPts val="600"/>
              </a:spcAft>
            </a:pPr>
            <a:r>
              <a:rPr lang="ja-JP" altLang="en-US" sz="2400" dirty="0">
                <a:gradFill>
                  <a:gsLst>
                    <a:gs pos="2917">
                      <a:schemeClr val="tx1"/>
                    </a:gs>
                    <a:gs pos="30000">
                      <a:schemeClr val="tx1"/>
                    </a:gs>
                  </a:gsLst>
                  <a:lin ang="5400000" scaled="0"/>
                </a:gradFill>
                <a:latin typeface="メイリオ"/>
                <a:ea typeface="メイリオ"/>
                <a:cs typeface="MS Mincho"/>
              </a:rPr>
              <a:t>初めてボットを扱うとき、多くの人がしがちなミスの </a:t>
            </a:r>
            <a:r>
              <a:rPr lang="en-US" altLang="ja-JP" sz="2400" dirty="0">
                <a:gradFill>
                  <a:gsLst>
                    <a:gs pos="2917">
                      <a:schemeClr val="tx1"/>
                    </a:gs>
                    <a:gs pos="30000">
                      <a:schemeClr val="tx1"/>
                    </a:gs>
                  </a:gsLst>
                  <a:lin ang="5400000" scaled="0"/>
                </a:gradFill>
                <a:latin typeface="メイリオ"/>
                <a:ea typeface="メイリオ"/>
                <a:cs typeface="MS Mincho"/>
              </a:rPr>
              <a:t>1 </a:t>
            </a:r>
            <a:r>
              <a:rPr lang="ja-JP" altLang="en-US" sz="2400" dirty="0">
                <a:gradFill>
                  <a:gsLst>
                    <a:gs pos="2917">
                      <a:schemeClr val="tx1"/>
                    </a:gs>
                    <a:gs pos="30000">
                      <a:schemeClr val="tx1"/>
                    </a:gs>
                  </a:gsLst>
                  <a:lin ang="5400000" scaled="0"/>
                </a:gradFill>
                <a:latin typeface="メイリオ"/>
                <a:ea typeface="メイリオ"/>
                <a:cs typeface="MS Mincho"/>
              </a:rPr>
              <a:t>つは、ボットがテキスト中心のインターフェイスであるという事実にとらわれて、ユーザーに何もかもをテキスト入力させようとしてしまうことだ。これが問題を引き起こすことがある。ほとんどの人はタイピングが得意ではない。特にスマートフォンなどの小さなキーボードを使用するときはそうだ。オートコレクト機能などを使用しているときは、勝手に別の言葉に置き換えられてしまうこともある。そのため、極力、入力を避けようとするようになる。ユーザー インターフェイスに向かって「日曜日の朝 </a:t>
            </a:r>
            <a:r>
              <a:rPr lang="en-US" altLang="ja-JP" sz="2400" dirty="0">
                <a:gradFill>
                  <a:gsLst>
                    <a:gs pos="2917">
                      <a:schemeClr val="tx1"/>
                    </a:gs>
                    <a:gs pos="30000">
                      <a:schemeClr val="tx1"/>
                    </a:gs>
                  </a:gsLst>
                  <a:lin ang="5400000" scaled="0"/>
                </a:gradFill>
                <a:latin typeface="メイリオ"/>
                <a:ea typeface="メイリオ"/>
                <a:cs typeface="MS Mincho"/>
              </a:rPr>
              <a:t>8 </a:t>
            </a:r>
            <a:r>
              <a:rPr lang="ja-JP" altLang="en-US" sz="2400" dirty="0">
                <a:gradFill>
                  <a:gsLst>
                    <a:gs pos="2917">
                      <a:schemeClr val="tx1"/>
                    </a:gs>
                    <a:gs pos="30000">
                      <a:schemeClr val="tx1"/>
                    </a:gs>
                  </a:gsLst>
                  <a:lin ang="5400000" scaled="0"/>
                </a:gradFill>
                <a:latin typeface="メイリオ"/>
                <a:ea typeface="メイリオ"/>
                <a:cs typeface="MS Mincho"/>
              </a:rPr>
              <a:t>時に太平洋北西部の区間 </a:t>
            </a:r>
            <a:r>
              <a:rPr lang="en-US" altLang="ja-JP" sz="2400" dirty="0">
                <a:gradFill>
                  <a:gsLst>
                    <a:gs pos="2917">
                      <a:schemeClr val="tx1"/>
                    </a:gs>
                    <a:gs pos="30000">
                      <a:schemeClr val="tx1"/>
                    </a:gs>
                  </a:gsLst>
                  <a:lin ang="5400000" scaled="0"/>
                </a:gradFill>
                <a:latin typeface="メイリオ"/>
                <a:ea typeface="メイリオ"/>
                <a:cs typeface="MS Mincho"/>
              </a:rPr>
              <a:t>25 </a:t>
            </a:r>
            <a:r>
              <a:rPr lang="ja-JP" altLang="en-US" sz="2400" dirty="0">
                <a:gradFill>
                  <a:gsLst>
                    <a:gs pos="2917">
                      <a:schemeClr val="tx1"/>
                    </a:gs>
                    <a:gs pos="30000">
                      <a:schemeClr val="tx1"/>
                    </a:gs>
                  </a:gsLst>
                  <a:lin ang="5400000" scaled="0"/>
                </a:gradFill>
                <a:latin typeface="メイリオ"/>
                <a:ea typeface="メイリオ"/>
                <a:cs typeface="MS Mincho"/>
              </a:rPr>
              <a:t>を走るマラソン レースのランナーをレポートする」と入力しなければならないときなどは、あれこれさまざまな操作が必要になり、ユーザーのいらだちは頂点に達して、もっと別の方法がないか探したくなってくる。自分の求めているエクスペリエンスとまるで違うからだ。よくよく考えてみればわかる。特に小さなキーボードを使用するデバイスの場合、アプリケーションにたくさんの情報を入力しなければならないというのは、優れたアプリケーション デザインとは言えない。ところが、ボットが最もよく使用されるのはこうしたデバイス上であるのを忘れてはいけない。ボットはそもそも、</a:t>
            </a:r>
            <a:r>
              <a:rPr lang="en-US" altLang="ja-JP" sz="2400" dirty="0">
                <a:gradFill>
                  <a:gsLst>
                    <a:gs pos="2917">
                      <a:schemeClr val="tx1"/>
                    </a:gs>
                    <a:gs pos="30000">
                      <a:schemeClr val="tx1"/>
                    </a:gs>
                  </a:gsLst>
                  <a:lin ang="5400000" scaled="0"/>
                </a:gradFill>
                <a:latin typeface="メイリオ"/>
                <a:ea typeface="メイリオ"/>
                <a:cs typeface="MS Mincho"/>
              </a:rPr>
              <a:t>Facebook </a:t>
            </a:r>
            <a:r>
              <a:rPr lang="en-US" altLang="ja-JP" sz="2400" dirty="0" smtClean="0">
                <a:gradFill>
                  <a:gsLst>
                    <a:gs pos="2917">
                      <a:schemeClr val="tx1"/>
                    </a:gs>
                    <a:gs pos="30000">
                      <a:schemeClr val="tx1"/>
                    </a:gs>
                  </a:gsLst>
                  <a:lin ang="5400000" scaled="0"/>
                </a:gradFill>
                <a:latin typeface="メイリオ"/>
                <a:ea typeface="メイリオ"/>
                <a:cs typeface="MS Mincho"/>
              </a:rPr>
              <a:t>Messenger </a:t>
            </a:r>
            <a:r>
              <a:rPr lang="ja-JP" altLang="en-US" sz="2400" dirty="0" smtClean="0">
                <a:gradFill>
                  <a:gsLst>
                    <a:gs pos="2917">
                      <a:schemeClr val="tx1"/>
                    </a:gs>
                    <a:gs pos="30000">
                      <a:schemeClr val="tx1"/>
                    </a:gs>
                  </a:gsLst>
                  <a:lin ang="5400000" scaled="0"/>
                </a:gradFill>
                <a:latin typeface="メイリオ"/>
                <a:ea typeface="メイリオ"/>
                <a:cs typeface="MS Mincho"/>
              </a:rPr>
              <a:t>など</a:t>
            </a:r>
            <a:r>
              <a:rPr lang="ja-JP" altLang="en-US" sz="2400" dirty="0">
                <a:gradFill>
                  <a:gsLst>
                    <a:gs pos="2917">
                      <a:schemeClr val="tx1"/>
                    </a:gs>
                    <a:gs pos="30000">
                      <a:schemeClr val="tx1"/>
                    </a:gs>
                  </a:gsLst>
                  <a:lin ang="5400000" scaled="0"/>
                </a:gradFill>
                <a:latin typeface="メイリオ"/>
                <a:ea typeface="メイリオ"/>
                <a:cs typeface="MS Mincho"/>
              </a:rPr>
              <a:t>、デスクトップ </a:t>
            </a:r>
            <a:r>
              <a:rPr lang="en-US" altLang="ja-JP" sz="2400" dirty="0">
                <a:gradFill>
                  <a:gsLst>
                    <a:gs pos="2917">
                      <a:schemeClr val="tx1"/>
                    </a:gs>
                    <a:gs pos="30000">
                      <a:schemeClr val="tx1"/>
                    </a:gs>
                  </a:gsLst>
                  <a:lin ang="5400000" scaled="0"/>
                </a:gradFill>
                <a:latin typeface="メイリオ"/>
                <a:ea typeface="メイリオ"/>
                <a:cs typeface="MS Mincho"/>
              </a:rPr>
              <a:t>PC </a:t>
            </a:r>
            <a:r>
              <a:rPr lang="ja-JP" altLang="en-US" sz="2400" dirty="0">
                <a:gradFill>
                  <a:gsLst>
                    <a:gs pos="2917">
                      <a:schemeClr val="tx1"/>
                    </a:gs>
                    <a:gs pos="30000">
                      <a:schemeClr val="tx1"/>
                    </a:gs>
                  </a:gsLst>
                  <a:lin ang="5400000" scaled="0"/>
                </a:gradFill>
                <a:latin typeface="メイリオ"/>
                <a:ea typeface="メイリオ"/>
                <a:cs typeface="MS Mincho"/>
              </a:rPr>
              <a:t>よりもスマートフォンでよく見られるアプリで使用されるものだからだ。また、目の前にキーボードがあったとしても、この種のインターフェイスが必ずしも最適とは言えない。誰もが </a:t>
            </a:r>
            <a:r>
              <a:rPr lang="en-US" altLang="ja-JP" sz="2400" dirty="0">
                <a:gradFill>
                  <a:gsLst>
                    <a:gs pos="2917">
                      <a:schemeClr val="tx1"/>
                    </a:gs>
                    <a:gs pos="30000">
                      <a:schemeClr val="tx1"/>
                    </a:gs>
                  </a:gsLst>
                  <a:lin ang="5400000" scaled="0"/>
                </a:gradFill>
                <a:latin typeface="メイリオ"/>
                <a:ea typeface="メイリオ"/>
                <a:cs typeface="MS Mincho"/>
              </a:rPr>
              <a:t>1 </a:t>
            </a:r>
            <a:r>
              <a:rPr lang="ja-JP" altLang="en-US" sz="2400" dirty="0">
                <a:gradFill>
                  <a:gsLst>
                    <a:gs pos="2917">
                      <a:schemeClr val="tx1"/>
                    </a:gs>
                    <a:gs pos="30000">
                      <a:schemeClr val="tx1"/>
                    </a:gs>
                  </a:gsLst>
                  <a:lin ang="5400000" scaled="0"/>
                </a:gradFill>
                <a:latin typeface="メイリオ"/>
                <a:ea typeface="メイリオ"/>
                <a:cs typeface="MS Mincho"/>
              </a:rPr>
              <a:t>分間 </a:t>
            </a:r>
            <a:r>
              <a:rPr lang="en-US" altLang="ja-JP" sz="2400" dirty="0">
                <a:gradFill>
                  <a:gsLst>
                    <a:gs pos="2917">
                      <a:schemeClr val="tx1"/>
                    </a:gs>
                    <a:gs pos="30000">
                      <a:schemeClr val="tx1"/>
                    </a:gs>
                  </a:gsLst>
                  <a:lin ang="5400000" scaled="0"/>
                </a:gradFill>
                <a:latin typeface="メイリオ"/>
                <a:ea typeface="メイリオ"/>
                <a:cs typeface="MS Mincho"/>
              </a:rPr>
              <a:t>60 </a:t>
            </a:r>
            <a:r>
              <a:rPr lang="ja-JP" altLang="en-US" sz="2400" dirty="0">
                <a:gradFill>
                  <a:gsLst>
                    <a:gs pos="2917">
                      <a:schemeClr val="tx1"/>
                    </a:gs>
                    <a:gs pos="30000">
                      <a:schemeClr val="tx1"/>
                    </a:gs>
                  </a:gsLst>
                  <a:lin ang="5400000" scaled="0"/>
                </a:gradFill>
                <a:latin typeface="メイリオ"/>
                <a:ea typeface="メイリオ"/>
                <a:cs typeface="MS Mincho"/>
              </a:rPr>
              <a:t>単語のスピードで入力できるわけではないし、入力できる人でもキーボードから何もかも入力するのはうんざりなのだ。特に、ボタンをいくつか押してすむことなら、その方がずっと良い。</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7200" dirty="0">
                <a:solidFill>
                  <a:srgbClr val="333333"/>
                </a:solidFill>
                <a:latin typeface="メイリオ"/>
                <a:ea typeface="メイリオ"/>
                <a:cs typeface="MS Mincho"/>
              </a:rPr>
              <a:t>tl;dr</a:t>
            </a: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7200" dirty="0">
                <a:solidFill>
                  <a:srgbClr val="333333"/>
                </a:solidFill>
                <a:latin typeface="メイリオ"/>
                <a:ea typeface="メイリオ"/>
                <a:cs typeface="MS Mincho"/>
              </a:rPr>
              <a:t>ボタンを推奨</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ja-JP" altLang="en-US" dirty="0">
                <a:cs typeface="MS Mincho"/>
              </a:rPr>
              <a:t>ボットには、以下のいずれも</a:t>
            </a:r>
            <a:r>
              <a:rPr lang="ja-JP" altLang="en-US" b="1" i="1" u="sng" dirty="0">
                <a:cs typeface="MS Mincho"/>
              </a:rPr>
              <a:t>必要ない</a:t>
            </a:r>
          </a:p>
        </p:txBody>
      </p:sp>
      <p:sp>
        <p:nvSpPr>
          <p:cNvPr id="5" name="Text Placeholder 4"/>
          <p:cNvSpPr>
            <a:spLocks noGrp="1"/>
          </p:cNvSpPr>
          <p:nvPr>
            <p:ph type="body" sz="quarter" idx="10"/>
          </p:nvPr>
        </p:nvSpPr>
        <p:spPr>
          <a:xfrm>
            <a:off x="365760" y="1371600"/>
            <a:ext cx="11704320" cy="1966692"/>
          </a:xfrm>
        </p:spPr>
        <p:txBody>
          <a:bodyPr>
            <a:noAutofit/>
          </a:bodyPr>
          <a:lstStyle/>
          <a:p>
            <a:r>
              <a:rPr lang="ja-JP" altLang="en-US" dirty="0">
                <a:cs typeface="MS Mincho"/>
              </a:rPr>
              <a:t>機械学習</a:t>
            </a:r>
          </a:p>
          <a:p>
            <a:r>
              <a:rPr lang="ja-JP" altLang="en-US" dirty="0">
                <a:cs typeface="MS Mincho"/>
              </a:rPr>
              <a:t>人工知能</a:t>
            </a:r>
          </a:p>
          <a:p>
            <a:r>
              <a:rPr lang="ja-JP" altLang="en-US" dirty="0">
                <a:cs typeface="MS Mincho"/>
              </a:rPr>
              <a:t>自然言語処理</a:t>
            </a:r>
          </a:p>
          <a:p>
            <a:r>
              <a:rPr lang="ja-JP" altLang="en-US" dirty="0">
                <a:cs typeface="MS Mincho"/>
              </a:rPr>
              <a:t>音声認識</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p:cNvSpPr>
            <a:spLocks noGrp="1"/>
          </p:cNvSpPr>
          <p:nvPr>
            <p:ph type="title" idx="4294967295"/>
          </p:nvPr>
        </p:nvSpPr>
        <p:spPr>
          <a:xfrm>
            <a:off x="0" y="296863"/>
            <a:ext cx="11888788" cy="917575"/>
          </a:xfrm>
        </p:spPr>
        <p:txBody>
          <a:bodyPr>
            <a:noAutofit/>
          </a:bodyPr>
          <a:lstStyle/>
          <a:p>
            <a:r>
              <a:rPr lang="ja-JP" altLang="en-US" dirty="0">
                <a:cs typeface="MS Mincho"/>
              </a:rPr>
              <a:t>パターン</a:t>
            </a:r>
            <a:r>
              <a:rPr lang="en-US" altLang="ja-JP" dirty="0">
                <a:cs typeface="MS Mincho"/>
              </a:rPr>
              <a:t>: </a:t>
            </a:r>
            <a:r>
              <a:rPr lang="ja-JP" altLang="en-US" dirty="0">
                <a:cs typeface="MS Mincho"/>
              </a:rPr>
              <a:t>メニューの細分化</a:t>
            </a:r>
            <a:endParaRPr lang="ja-JP" altLang="en-US" u="sng" dirty="0"/>
          </a:p>
        </p:txBody>
      </p:sp>
      <p:sp>
        <p:nvSpPr>
          <p:cNvPr id="14" name="TextBox 13"/>
          <p:cNvSpPr txBox="1"/>
          <p:nvPr/>
        </p:nvSpPr>
        <p:spPr>
          <a:xfrm>
            <a:off x="194339" y="1537229"/>
            <a:ext cx="11565155" cy="627864"/>
          </a:xfrm>
          <a:prstGeom prst="rect">
            <a:avLst/>
          </a:prstGeom>
          <a:noFill/>
        </p:spPr>
        <p:txBody>
          <a:bodyPr wrap="square" lIns="182880" tIns="146304" rIns="182880" bIns="146304" rtlCol="0">
            <a:no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ja-JP" altLang="en-US" sz="2400" b="0" i="0" u="none" strike="noStrike" kern="0" cap="none" spc="0" normalizeH="0" baseline="0" noProof="0" dirty="0">
                <a:ln>
                  <a:noFill/>
                </a:ln>
                <a:solidFill>
                  <a:srgbClr val="FFFFFF"/>
                </a:solidFill>
                <a:effectLst/>
                <a:uLnTx/>
                <a:uFillTx/>
                <a:latin typeface="メイリオ"/>
                <a:ea typeface="メイリオ"/>
                <a:cs typeface="MS Mincho"/>
              </a:rPr>
              <a:t>それではどうするか</a:t>
            </a:r>
            <a:r>
              <a:rPr kumimoji="0" lang="en-US" altLang="ja-JP" sz="2400" b="0" i="0" u="none" strike="noStrike" kern="0" cap="none" spc="0" normalizeH="0" baseline="0" noProof="0" dirty="0">
                <a:ln>
                  <a:noFill/>
                </a:ln>
                <a:solidFill>
                  <a:srgbClr val="FFFFFF"/>
                </a:solidFill>
                <a:effectLst/>
                <a:uLnTx/>
                <a:uFillTx/>
                <a:latin typeface="メイリオ"/>
                <a:ea typeface="メイリオ"/>
                <a:cs typeface="MS Mincho"/>
              </a:rPr>
              <a:t>:</a:t>
            </a:r>
          </a:p>
        </p:txBody>
      </p:sp>
      <p:sp>
        <p:nvSpPr>
          <p:cNvPr id="15" name="Rectangle: Rounded Corners 27"/>
          <p:cNvSpPr/>
          <p:nvPr/>
        </p:nvSpPr>
        <p:spPr>
          <a:xfrm>
            <a:off x="1874837" y="2201862"/>
            <a:ext cx="2283693" cy="2063865"/>
          </a:xfrm>
          <a:prstGeom prst="roundRect">
            <a:avLst/>
          </a:prstGeom>
          <a:solidFill>
            <a:srgbClr val="F0F4F8"/>
          </a:solidFill>
          <a:ln w="12700" cap="flat" cmpd="sng" algn="ctr">
            <a:noFill/>
            <a:prstDash val="solid"/>
            <a:miter lim="800000"/>
          </a:ln>
          <a:effectLst/>
        </p:spPr>
        <p:txBody>
          <a:bodyPr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ユーザーさん、こんにちは</a:t>
            </a:r>
            <a: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t>! </a:t>
            </a: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いかがいたしましょうか</a:t>
            </a:r>
            <a: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t>?</a:t>
            </a:r>
          </a:p>
        </p:txBody>
      </p:sp>
      <p:sp>
        <p:nvSpPr>
          <p:cNvPr id="16" name="Flowchart: Terminator 28"/>
          <p:cNvSpPr/>
          <p:nvPr/>
        </p:nvSpPr>
        <p:spPr>
          <a:xfrm>
            <a:off x="1955051"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イベント</a:t>
            </a:r>
          </a:p>
        </p:txBody>
      </p:sp>
      <p:sp>
        <p:nvSpPr>
          <p:cNvPr id="17" name="Flowchart: Terminator 29"/>
          <p:cNvSpPr/>
          <p:nvPr/>
        </p:nvSpPr>
        <p:spPr>
          <a:xfrm>
            <a:off x="1955051"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ステージ</a:t>
            </a:r>
          </a:p>
        </p:txBody>
      </p:sp>
      <p:sp>
        <p:nvSpPr>
          <p:cNvPr id="18" name="Flowchart: Terminator 30"/>
          <p:cNvSpPr/>
          <p:nvPr/>
        </p:nvSpPr>
        <p:spPr>
          <a:xfrm>
            <a:off x="1955051"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アメニティ</a:t>
            </a:r>
          </a:p>
        </p:txBody>
      </p:sp>
      <p:sp>
        <p:nvSpPr>
          <p:cNvPr id="19" name="Rectangle: Rounded Corners 31"/>
          <p:cNvSpPr/>
          <p:nvPr/>
        </p:nvSpPr>
        <p:spPr>
          <a:xfrm>
            <a:off x="4742809" y="2201861"/>
            <a:ext cx="2283693" cy="3542710"/>
          </a:xfrm>
          <a:prstGeom prst="roundRect">
            <a:avLst/>
          </a:prstGeom>
          <a:solidFill>
            <a:srgbClr val="F0F4F8"/>
          </a:solidFill>
          <a:ln w="12700" cap="flat" cmpd="sng" algn="ctr">
            <a:noFill/>
            <a:prstDash val="solid"/>
            <a:miter lim="800000"/>
          </a:ln>
          <a:effectLst/>
        </p:spPr>
        <p:txBody>
          <a:bodyPr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どんなイベントに興味が</a:t>
            </a:r>
            <a: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t/>
            </a:r>
            <a:b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b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ありますか</a:t>
            </a:r>
            <a: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t>?</a:t>
            </a:r>
          </a:p>
        </p:txBody>
      </p:sp>
      <p:sp>
        <p:nvSpPr>
          <p:cNvPr id="20" name="Flowchart: Terminator 32"/>
          <p:cNvSpPr/>
          <p:nvPr/>
        </p:nvSpPr>
        <p:spPr>
          <a:xfrm>
            <a:off x="4845006"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音楽</a:t>
            </a:r>
          </a:p>
        </p:txBody>
      </p:sp>
      <p:sp>
        <p:nvSpPr>
          <p:cNvPr id="21" name="Flowchart: Terminator 33"/>
          <p:cNvSpPr/>
          <p:nvPr/>
        </p:nvSpPr>
        <p:spPr>
          <a:xfrm>
            <a:off x="4845006"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コメディ</a:t>
            </a:r>
          </a:p>
        </p:txBody>
      </p:sp>
      <p:sp>
        <p:nvSpPr>
          <p:cNvPr id="22" name="Flowchart: Terminator 34"/>
          <p:cNvSpPr/>
          <p:nvPr/>
        </p:nvSpPr>
        <p:spPr>
          <a:xfrm>
            <a:off x="4845006"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映画</a:t>
            </a:r>
          </a:p>
        </p:txBody>
      </p:sp>
      <p:sp>
        <p:nvSpPr>
          <p:cNvPr id="23" name="Flowchart: Terminator 35"/>
          <p:cNvSpPr/>
          <p:nvPr/>
        </p:nvSpPr>
        <p:spPr>
          <a:xfrm>
            <a:off x="4845004" y="426033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レーザー ドーム</a:t>
            </a:r>
          </a:p>
        </p:txBody>
      </p:sp>
      <p:sp>
        <p:nvSpPr>
          <p:cNvPr id="24" name="Flowchart: Terminator 36"/>
          <p:cNvSpPr/>
          <p:nvPr/>
        </p:nvSpPr>
        <p:spPr>
          <a:xfrm>
            <a:off x="4845003" y="46841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スペクタクル</a:t>
            </a:r>
          </a:p>
        </p:txBody>
      </p:sp>
      <p:sp>
        <p:nvSpPr>
          <p:cNvPr id="25" name="Flowchart: Terminator 37"/>
          <p:cNvSpPr/>
          <p:nvPr/>
        </p:nvSpPr>
        <p:spPr>
          <a:xfrm>
            <a:off x="4845002" y="51078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劇場</a:t>
            </a:r>
          </a:p>
        </p:txBody>
      </p:sp>
      <p:cxnSp>
        <p:nvCxnSpPr>
          <p:cNvPr id="26" name="Straight Arrow Connector 25"/>
          <p:cNvCxnSpPr/>
          <p:nvPr/>
        </p:nvCxnSpPr>
        <p:spPr>
          <a:xfrm>
            <a:off x="4158530" y="3137156"/>
            <a:ext cx="6039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7" name="Rectangle: Rounded Corners 39"/>
          <p:cNvSpPr/>
          <p:nvPr/>
        </p:nvSpPr>
        <p:spPr>
          <a:xfrm>
            <a:off x="7960142" y="2224481"/>
            <a:ext cx="2449095" cy="1612082"/>
          </a:xfrm>
          <a:prstGeom prst="roundRect">
            <a:avLst/>
          </a:prstGeom>
          <a:solidFill>
            <a:srgbClr val="F0F4F8"/>
          </a:solidFill>
          <a:ln w="12700" cap="flat" cmpd="sng" algn="ctr">
            <a:noFill/>
            <a:prstDash val="solid"/>
            <a:miter lim="800000"/>
          </a:ln>
          <a:effectLst/>
        </p:spPr>
        <p:txBody>
          <a:bodyPr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どんな音楽がお好みですか</a:t>
            </a:r>
            <a: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kern="0" dirty="0">
              <a:solidFill>
                <a:prstClr val="black"/>
              </a:solidFill>
              <a:latin typeface="メイリオ"/>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t>(</a:t>
            </a: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ちなみに、次にアクセスしたときは「音楽イベントを</a:t>
            </a:r>
            <a: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t/>
            </a:r>
            <a:b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b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探しています」と入力すれば、それに対応します。</a:t>
            </a:r>
            <a: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t>)</a:t>
            </a:r>
          </a:p>
        </p:txBody>
      </p:sp>
      <p:cxnSp>
        <p:nvCxnSpPr>
          <p:cNvPr id="28" name="Straight Arrow Connector 27"/>
          <p:cNvCxnSpPr/>
          <p:nvPr/>
        </p:nvCxnSpPr>
        <p:spPr>
          <a:xfrm>
            <a:off x="7026502" y="3137156"/>
            <a:ext cx="93364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2591" y="5422925"/>
            <a:ext cx="12009437" cy="1960537"/>
          </a:xfrm>
          <a:prstGeom prst="rect">
            <a:avLst/>
          </a:prstGeom>
          <a:noFill/>
        </p:spPr>
        <p:txBody>
          <a:bodyPr wrap="square" lIns="182880" tIns="146304" rIns="182880" bIns="146304" rtlCol="0">
            <a:no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ja-JP" altLang="en-US" sz="2000" b="0" i="0" u="none" strike="noStrike" kern="0" cap="none" spc="0" normalizeH="0" baseline="0" noProof="0" dirty="0">
                <a:ln>
                  <a:noFill/>
                </a:ln>
                <a:effectLst/>
                <a:uLnTx/>
                <a:uFillTx/>
                <a:latin typeface="メイリオ"/>
                <a:ea typeface="メイリオ"/>
                <a:cs typeface="MS Mincho"/>
              </a:rPr>
              <a:t>ユーザーをガイドする</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ja-JP" altLang="en-US" sz="2000" b="0" i="0" u="none" strike="noStrike" kern="0" cap="none" spc="0" normalizeH="0" baseline="0" noProof="0" dirty="0">
                <a:ln>
                  <a:noFill/>
                </a:ln>
                <a:effectLst/>
                <a:uLnTx/>
                <a:uFillTx/>
                <a:latin typeface="メイリオ"/>
                <a:ea typeface="メイリオ"/>
                <a:cs typeface="MS Mincho"/>
              </a:rPr>
              <a:t>チャネルでは、具体的なメニュー</a:t>
            </a:r>
            <a:r>
              <a:rPr kumimoji="0" lang="ja-JP" altLang="en-US" sz="2000" b="0" i="0" u="none" strike="noStrike" kern="0" cap="none" spc="0" normalizeH="0" baseline="0" noProof="0" dirty="0" smtClean="0">
                <a:ln>
                  <a:noFill/>
                </a:ln>
                <a:effectLst/>
                <a:uLnTx/>
                <a:uFillTx/>
                <a:latin typeface="メイリオ"/>
                <a:ea typeface="メイリオ"/>
                <a:cs typeface="MS Mincho"/>
              </a:rPr>
              <a:t>や</a:t>
            </a:r>
            <a:r>
              <a:rPr lang="ja-JP" altLang="en-US" sz="2000" kern="0" dirty="0" smtClean="0">
                <a:latin typeface="メイリオ"/>
                <a:ea typeface="メイリオ"/>
                <a:cs typeface="MS Mincho"/>
              </a:rPr>
              <a:t>すば</a:t>
            </a:r>
            <a:r>
              <a:rPr lang="ja-JP" altLang="en-US" sz="2000" kern="0" dirty="0">
                <a:latin typeface="メイリオ"/>
                <a:ea typeface="メイリオ"/>
                <a:cs typeface="MS Mincho"/>
              </a:rPr>
              <a:t>や</a:t>
            </a:r>
            <a:r>
              <a:rPr kumimoji="0" lang="ja-JP" altLang="en-US" sz="2000" b="0" i="0" u="none" strike="noStrike" kern="0" cap="none" spc="0" normalizeH="0" baseline="0" noProof="0" dirty="0" smtClean="0">
                <a:ln>
                  <a:noFill/>
                </a:ln>
                <a:effectLst/>
                <a:uLnTx/>
                <a:uFillTx/>
                <a:latin typeface="メイリオ"/>
                <a:ea typeface="メイリオ"/>
                <a:cs typeface="MS Mincho"/>
              </a:rPr>
              <a:t>い</a:t>
            </a:r>
            <a:r>
              <a:rPr kumimoji="0" lang="ja-JP" altLang="en-US" sz="2000" b="0" i="0" u="none" strike="noStrike" kern="0" cap="none" spc="0" normalizeH="0" baseline="0" noProof="0" dirty="0">
                <a:ln>
                  <a:noFill/>
                </a:ln>
                <a:effectLst/>
                <a:uLnTx/>
                <a:uFillTx/>
                <a:latin typeface="メイリオ"/>
                <a:ea typeface="メイリオ"/>
                <a:cs typeface="MS Mincho"/>
              </a:rPr>
              <a:t>アクションなどを提供する</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ja-JP" altLang="en-US" sz="2000" b="0" i="0" u="none" strike="noStrike" kern="0" cap="none" spc="0" normalizeH="0" baseline="0" noProof="0" dirty="0">
                <a:ln>
                  <a:noFill/>
                </a:ln>
                <a:effectLst/>
                <a:uLnTx/>
                <a:uFillTx/>
                <a:latin typeface="メイリオ"/>
                <a:ea typeface="メイリオ"/>
                <a:cs typeface="MS Mincho"/>
              </a:rPr>
              <a:t>ボットでできることをユーザーが</a:t>
            </a:r>
            <a:r>
              <a:rPr kumimoji="0" lang="ja-JP" altLang="en-US" sz="2000" b="0" i="0" u="sng" strike="noStrike" kern="0" cap="none" spc="0" normalizeH="0" baseline="0" noProof="0" dirty="0">
                <a:ln>
                  <a:noFill/>
                </a:ln>
                <a:effectLst/>
                <a:uLnTx/>
                <a:uFillTx/>
                <a:latin typeface="メイリオ"/>
                <a:ea typeface="メイリオ"/>
                <a:cs typeface="MS Mincho"/>
              </a:rPr>
              <a:t>見つけられる</a:t>
            </a:r>
            <a:r>
              <a:rPr kumimoji="0" lang="ja-JP" altLang="en-US" sz="2000" b="0" i="0" strike="noStrike" kern="0" cap="none" spc="0" normalizeH="0" baseline="0" noProof="0" dirty="0">
                <a:ln>
                  <a:noFill/>
                </a:ln>
                <a:effectLst/>
                <a:uLnTx/>
                <a:uFillTx/>
                <a:latin typeface="メイリオ"/>
                <a:ea typeface="メイリオ"/>
                <a:cs typeface="MS Mincho"/>
              </a:rPr>
              <a:t>ようにする</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ja-JP" altLang="en-US" sz="1800" b="0" i="0" u="none" strike="noStrike" kern="0" cap="none" spc="0" normalizeH="0" baseline="0" noProof="0" dirty="0">
                <a:ln>
                  <a:noFill/>
                </a:ln>
                <a:effectLst/>
                <a:uLnTx/>
                <a:uFillTx/>
                <a:latin typeface="メイリオ"/>
                <a:ea typeface="メイリオ"/>
                <a:cs typeface="MS Mincho"/>
                <a:hlinkClick r:id="rId3"/>
              </a:rPr>
              <a:t>詳細を参照</a:t>
            </a:r>
            <a:endParaRPr kumimoji="0" lang="ja-JP" altLang="en-US" sz="1800" b="0" i="0" u="none" strike="noStrike" kern="0" cap="none" spc="0" normalizeH="0" baseline="0" noProof="0" dirty="0">
              <a:ln>
                <a:noFill/>
              </a:ln>
              <a:effectLst/>
              <a:uLnTx/>
              <a:uFillTx/>
              <a:latin typeface="メイリオ"/>
              <a:ea typeface="メイリオ"/>
              <a:cs typeface="MS Mincho"/>
            </a:endParaRPr>
          </a:p>
          <a:p>
            <a:pPr marL="342900" marR="0" lvl="1"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ja-JP" altLang="en-US" sz="2000" b="0" i="0" u="none" strike="noStrike" kern="0" cap="none" spc="0" normalizeH="0" baseline="0" noProof="0" dirty="0">
              <a:ln>
                <a:noFill/>
              </a:ln>
              <a:effectLst/>
              <a:uLnTx/>
              <a:uFillTx/>
              <a:latin typeface="メイリオ"/>
              <a:ea typeface="メイリオ"/>
              <a:cs typeface="MS Mincho"/>
            </a:endParaRPr>
          </a:p>
        </p:txBody>
      </p:sp>
    </p:spTree>
    <p:extLst>
      <p:ext uri="{BB962C8B-B14F-4D97-AF65-F5344CB8AC3E}">
        <p14:creationId xmlns:p14="http://schemas.microsoft.com/office/powerpoint/2010/main" val="14067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スライド 1 - &amp;quot;ボットでのユーザー &amp;#x0D;&amp;#x0A;エクスペリエンスを&amp;#x0D;&amp;#x0A;マスターする&amp;quot;&quot;/&gt;&lt;property id=&quot;20307&quot; value=&quot;283&quot;/&gt;&lt;/object&gt;&lt;object type=&quot;3&quot; unique_id=&quot;10005&quot;&gt;&lt;property id=&quot;20148&quot; value=&quot;5&quot;/&gt;&lt;property id=&quot;20300&quot; value=&quot;スライド 2 - &amp;quot;ユーザーに単純な&amp;#x0D;&amp;#x0A;質問をする&amp;quot;&quot;/&gt;&lt;property id=&quot;20307&quot; value=&quot;298&quot;/&gt;&lt;/object&gt;&lt;object type=&quot;3&quot; unique_id=&quot;10006&quot;&gt;&lt;property id=&quot;20148&quot; value=&quot;5&quot;/&gt;&lt;property id=&quot;20300&quot; value=&quot;スライド 3 - &amp;quot;人間の基本的な性質&amp;quot;&quot;/&gt;&lt;property id=&quot;20307&quot; value=&quot;290&quot;/&gt;&lt;/object&gt;&lt;object type=&quot;3&quot; unique_id=&quot;10007&quot;&gt;&lt;property id=&quot;20148&quot; value=&quot;5&quot;/&gt;&lt;property id=&quot;20300&quot; value=&quot;スライド 4&quot;/&gt;&lt;property id=&quot;20307&quot; value=&quot;293&quot;/&gt;&lt;/object&gt;&lt;object type=&quot;3&quot; unique_id=&quot;10008&quot;&gt;&lt;property id=&quot;20148&quot; value=&quot;5&quot;/&gt;&lt;property id=&quot;20300&quot; value=&quot;スライド 5&quot;/&gt;&lt;property id=&quot;20307&quot; value=&quot;291&quot;/&gt;&lt;/object&gt;&lt;object type=&quot;3&quot; unique_id=&quot;10009&quot;&gt;&lt;property id=&quot;20148&quot; value=&quot;5&quot;/&gt;&lt;property id=&quot;20300&quot; value=&quot;スライド 6&quot;/&gt;&lt;property id=&quot;20307&quot; value=&quot;294&quot;/&gt;&lt;/object&gt;&lt;object type=&quot;3&quot; unique_id=&quot;10010&quot;&gt;&lt;property id=&quot;20148&quot; value=&quot;5&quot;/&gt;&lt;property id=&quot;20300&quot; value=&quot;スライド 7&quot;/&gt;&lt;property id=&quot;20307&quot; value=&quot;295&quot;/&gt;&lt;/object&gt;&lt;object type=&quot;3&quot; unique_id=&quot;10011&quot;&gt;&lt;property id=&quot;20148&quot; value=&quot;5&quot;/&gt;&lt;property id=&quot;20300&quot; value=&quot;スライド 8 - &amp;quot;ボットには、以下のいずれも必要ない&amp;quot;&quot;/&gt;&lt;property id=&quot;20307&quot; value=&quot;297&quot;/&gt;&lt;/object&gt;&lt;object type=&quot;3&quot; unique_id=&quot;10012&quot;&gt;&lt;property id=&quot;20148&quot; value=&quot;5&quot;/&gt;&lt;property id=&quot;20300&quot; value=&quot;スライド 9 - &amp;quot;パターン: メニューの細分化&amp;quot;&quot;/&gt;&lt;property id=&quot;20307&quot; value=&quot;302&quot;/&gt;&lt;/object&gt;&lt;object type=&quot;3&quot; unique_id=&quot;10013&quot;&gt;&lt;property id=&quot;20148&quot; value=&quot;5&quot;/&gt;&lt;property id=&quot;20300&quot; value=&quot;スライド 10 - &amp;quot;ユーザーをガイドする&amp;quot;&quot;/&gt;&lt;property id=&quot;20307&quot; value=&quot;296&quot;/&gt;&lt;/object&gt;&lt;object type=&quot;3&quot; unique_id=&quot;10014&quot;&gt;&lt;property id=&quot;20148&quot; value=&quot;5&quot;/&gt;&lt;property id=&quot;20300&quot; value=&quot;スライド 11 - &amp;quot;ダイアログ&amp;quot;&quot;/&gt;&lt;property id=&quot;20307&quot; value=&quot;301&quot;/&gt;&lt;/object&gt;&lt;object type=&quot;3&quot; unique_id=&quot;10015&quot;&gt;&lt;property id=&quot;20148&quot; value=&quot;5&quot;/&gt;&lt;property id=&quot;20300&quot; value=&quot;スライド 12&quot;/&gt;&lt;property id=&quot;20307&quot; value=&quot;309&quot;/&gt;&lt;/object&gt;&lt;object type=&quot;3&quot; unique_id=&quot;10016&quot;&gt;&lt;property id=&quot;20148&quot; value=&quot;5&quot;/&gt;&lt;property id=&quot;20300&quot; value=&quot;スライド 13 - &amp;quot;ダイアログ スタック&amp;quot;&quot;/&gt;&lt;property id=&quot;20307&quot; value=&quot;300&quot;/&gt;&lt;/object&gt;&lt;object type=&quot;3&quot; unique_id=&quot;10017&quot;&gt;&lt;property id=&quot;20148&quot; value=&quot;5&quot;/&gt;&lt;property id=&quot;20300&quot; value=&quot;スライド 14&quot;/&gt;&lt;property id=&quot;20307&quot; value=&quot;292&quot;/&gt;&lt;/object&gt;&lt;object type=&quot;3&quot; unique_id=&quot;10018&quot;&gt;&lt;property id=&quot;20148&quot; value=&quot;5&quot;/&gt;&lt;property id=&quot;20300&quot; value=&quot;スライド 15 - &amp;quot;ヘルプを提供する&amp;quot;&quot;/&gt;&lt;property id=&quot;20307&quot; value=&quot;299&quot;/&gt;&lt;/object&gt;&lt;object type=&quot;3&quot; unique_id=&quot;10019&quot;&gt;&lt;property id=&quot;20148&quot; value=&quot;5&quot;/&gt;&lt;property id=&quot;20300&quot; value=&quot;スライド 16 - &amp;quot;ボットは単なるテキスト インターフェイスではありません&amp;quot;&quot;/&gt;&lt;property id=&quot;20307&quot; value=&quot;303&quot;/&gt;&lt;/object&gt;&lt;object type=&quot;3&quot; unique_id=&quot;10020&quot;&gt;&lt;property id=&quot;20148&quot; value=&quot;5&quot;/&gt;&lt;property id=&quot;20300&quot; value=&quot;スライド 17 - &amp;quot;ビルトイン カードの種類&amp;quot;&quot;/&gt;&lt;property id=&quot;20307&quot; value=&quot;304&quot;/&gt;&lt;/object&gt;&lt;object type=&quot;3&quot; unique_id=&quot;10021&quot;&gt;&lt;property id=&quot;20148&quot; value=&quot;5&quot;/&gt;&lt;property id=&quot;20300&quot; value=&quot;スライド 18&quot;/&gt;&lt;property id=&quot;20307&quot; value=&quot;305&quot;/&gt;&lt;/object&gt;&lt;object type=&quot;3&quot; unique_id=&quot;10022&quot;&gt;&lt;property id=&quot;20148&quot; value=&quot;5&quot;/&gt;&lt;property id=&quot;20300&quot; value=&quot;スライド 19 - &amp;quot;ミドル グラウンドへの記入&amp;quot;&quot;/&gt;&lt;property id=&quot;20307&quot; value=&quot;306&quot;/&gt;&lt;/object&gt;&lt;object type=&quot;3&quot; unique_id=&quot;10023&quot;&gt;&lt;property id=&quot;20148&quot; value=&quot;5&quot;/&gt;&lt;property id=&quot;20300&quot; value=&quot;スライド 20 - &amp;quot;独自のカードを作成する&amp;quot;&quot;/&gt;&lt;property id=&quot;20307&quot; value=&quot;307&quot;/&gt;&lt;/object&gt;&lt;object type=&quot;3&quot; unique_id=&quot;10024&quot;&gt;&lt;property id=&quot;20148&quot; value=&quot;5&quot;/&gt;&lt;property id=&quot;20300&quot; value=&quot;スライド 21 - &amp;quot;さあ、あなたもやってみましょう&amp;quot;&quot;/&gt;&lt;property id=&quot;20307&quot; value=&quot;308&quot;/&gt;&lt;/object&gt;&lt;object type=&quot;3&quot; unique_id=&quot;10025&quot;&gt;&lt;property id=&quot;20148&quot; value=&quot;5&quot;/&gt;&lt;property id=&quot;20300&quot; value=&quot;スライド 22&quot;/&gt;&lt;property id=&quot;20307&quot; value=&quot;257&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EMEID" val="9"/>
</p:tagLst>
</file>

<file path=ppt/tags/tag11.xml><?xml version="1.0" encoding="utf-8"?>
<p:tagLst xmlns:a="http://schemas.openxmlformats.org/drawingml/2006/main" xmlns:r="http://schemas.openxmlformats.org/officeDocument/2006/relationships" xmlns:p="http://schemas.openxmlformats.org/presentationml/2006/main">
  <p:tag name="THEMEID" val="10"/>
</p:tagLst>
</file>

<file path=ppt/tags/tag12.xml><?xml version="1.0" encoding="utf-8"?>
<p:tagLst xmlns:a="http://schemas.openxmlformats.org/drawingml/2006/main" xmlns:r="http://schemas.openxmlformats.org/officeDocument/2006/relationships" xmlns:p="http://schemas.openxmlformats.org/presentationml/2006/main">
  <p:tag name="THEMEID" val="11"/>
</p:tagLst>
</file>

<file path=ppt/tags/tag13.xml><?xml version="1.0" encoding="utf-8"?>
<p:tagLst xmlns:a="http://schemas.openxmlformats.org/drawingml/2006/main" xmlns:r="http://schemas.openxmlformats.org/officeDocument/2006/relationships" xmlns:p="http://schemas.openxmlformats.org/presentationml/2006/main">
  <p:tag name="THEMEID" val="12"/>
</p:tagLst>
</file>

<file path=ppt/tags/tag14.xml><?xml version="1.0" encoding="utf-8"?>
<p:tagLst xmlns:a="http://schemas.openxmlformats.org/drawingml/2006/main" xmlns:r="http://schemas.openxmlformats.org/officeDocument/2006/relationships" xmlns:p="http://schemas.openxmlformats.org/presentationml/2006/main">
  <p:tag name="THEMEIDCC" val="1"/>
</p:tagLst>
</file>

<file path=ppt/tags/tag15.xml><?xml version="1.0" encoding="utf-8"?>
<p:tagLst xmlns:a="http://schemas.openxmlformats.org/drawingml/2006/main" xmlns:r="http://schemas.openxmlformats.org/officeDocument/2006/relationships" xmlns:p="http://schemas.openxmlformats.org/presentationml/2006/main">
  <p:tag name="THEMEIDCC" val="2"/>
</p:tagLst>
</file>

<file path=ppt/tags/tag16.xml><?xml version="1.0" encoding="utf-8"?>
<p:tagLst xmlns:a="http://schemas.openxmlformats.org/drawingml/2006/main" xmlns:r="http://schemas.openxmlformats.org/officeDocument/2006/relationships" xmlns:p="http://schemas.openxmlformats.org/presentationml/2006/main">
  <p:tag name="THEMEIDCC" val="3"/>
</p:tagLst>
</file>

<file path=ppt/tags/tag17.xml><?xml version="1.0" encoding="utf-8"?>
<p:tagLst xmlns:a="http://schemas.openxmlformats.org/drawingml/2006/main" xmlns:r="http://schemas.openxmlformats.org/officeDocument/2006/relationships" xmlns:p="http://schemas.openxmlformats.org/presentationml/2006/main">
  <p:tag name="THEMEIDCC" val="4"/>
</p:tagLst>
</file>

<file path=ppt/tags/tag18.xml><?xml version="1.0" encoding="utf-8"?>
<p:tagLst xmlns:a="http://schemas.openxmlformats.org/drawingml/2006/main" xmlns:r="http://schemas.openxmlformats.org/officeDocument/2006/relationships" xmlns:p="http://schemas.openxmlformats.org/presentationml/2006/main">
  <p:tag name="THEMEIDCC" val="5"/>
</p:tagLst>
</file>

<file path=ppt/tags/tag19.xml><?xml version="1.0" encoding="utf-8"?>
<p:tagLst xmlns:a="http://schemas.openxmlformats.org/drawingml/2006/main" xmlns:r="http://schemas.openxmlformats.org/officeDocument/2006/relationships" xmlns:p="http://schemas.openxmlformats.org/presentationml/2006/main">
  <p:tag name="THEMEIDCC" val="6"/>
</p:tagLst>
</file>

<file path=ppt/tags/tag2.xml><?xml version="1.0" encoding="utf-8"?>
<p:tagLst xmlns:a="http://schemas.openxmlformats.org/drawingml/2006/main" xmlns:r="http://schemas.openxmlformats.org/officeDocument/2006/relationships" xmlns:p="http://schemas.openxmlformats.org/presentationml/2006/main">
  <p:tag name="THEMEID" val="1"/>
</p:tagLst>
</file>

<file path=ppt/tags/tag20.xml><?xml version="1.0" encoding="utf-8"?>
<p:tagLst xmlns:a="http://schemas.openxmlformats.org/drawingml/2006/main" xmlns:r="http://schemas.openxmlformats.org/officeDocument/2006/relationships" xmlns:p="http://schemas.openxmlformats.org/presentationml/2006/main">
  <p:tag name="THEMEIDCC" val="7"/>
</p:tagLst>
</file>

<file path=ppt/tags/tag21.xml><?xml version="1.0" encoding="utf-8"?>
<p:tagLst xmlns:a="http://schemas.openxmlformats.org/drawingml/2006/main" xmlns:r="http://schemas.openxmlformats.org/officeDocument/2006/relationships" xmlns:p="http://schemas.openxmlformats.org/presentationml/2006/main">
  <p:tag name="THEMEIDCC" val="8"/>
</p:tagLst>
</file>

<file path=ppt/tags/tag22.xml><?xml version="1.0" encoding="utf-8"?>
<p:tagLst xmlns:a="http://schemas.openxmlformats.org/drawingml/2006/main" xmlns:r="http://schemas.openxmlformats.org/officeDocument/2006/relationships" xmlns:p="http://schemas.openxmlformats.org/presentationml/2006/main">
  <p:tag name="THEMEIDCC" val="9"/>
</p:tagLst>
</file>

<file path=ppt/tags/tag23.xml><?xml version="1.0" encoding="utf-8"?>
<p:tagLst xmlns:a="http://schemas.openxmlformats.org/drawingml/2006/main" xmlns:r="http://schemas.openxmlformats.org/officeDocument/2006/relationships" xmlns:p="http://schemas.openxmlformats.org/presentationml/2006/main">
  <p:tag name="THEMEIDCC" val="10"/>
</p:tagLst>
</file>

<file path=ppt/tags/tag24.xml><?xml version="1.0" encoding="utf-8"?>
<p:tagLst xmlns:a="http://schemas.openxmlformats.org/drawingml/2006/main" xmlns:r="http://schemas.openxmlformats.org/officeDocument/2006/relationships" xmlns:p="http://schemas.openxmlformats.org/presentationml/2006/main">
  <p:tag name="THEMEIDCC" val="11"/>
</p:tagLst>
</file>

<file path=ppt/tags/tag25.xml><?xml version="1.0" encoding="utf-8"?>
<p:tagLst xmlns:a="http://schemas.openxmlformats.org/drawingml/2006/main" xmlns:r="http://schemas.openxmlformats.org/officeDocument/2006/relationships" xmlns:p="http://schemas.openxmlformats.org/presentationml/2006/main">
  <p:tag name="THEMEIDCC" val="12"/>
</p:tagLst>
</file>

<file path=ppt/tags/tag26.xml><?xml version="1.0" encoding="utf-8"?>
<p:tagLst xmlns:a="http://schemas.openxmlformats.org/drawingml/2006/main" xmlns:r="http://schemas.openxmlformats.org/officeDocument/2006/relationships" xmlns:p="http://schemas.openxmlformats.org/presentationml/2006/main">
  <p:tag name="THEMEID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 val="3"/>
</p:tagLst>
</file>

<file path=ppt/tags/tag29.xml><?xml version="1.0" encoding="utf-8"?>
<p:tagLst xmlns:a="http://schemas.openxmlformats.org/drawingml/2006/main" xmlns:r="http://schemas.openxmlformats.org/officeDocument/2006/relationships" xmlns:p="http://schemas.openxmlformats.org/presentationml/2006/main">
  <p:tag name="THEMEIDCC" val="4"/>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 val="5"/>
</p:tagLst>
</file>

<file path=ppt/tags/tag31.xml><?xml version="1.0" encoding="utf-8"?>
<p:tagLst xmlns:a="http://schemas.openxmlformats.org/drawingml/2006/main" xmlns:r="http://schemas.openxmlformats.org/officeDocument/2006/relationships" xmlns:p="http://schemas.openxmlformats.org/presentationml/2006/main">
  <p:tag name="THEMEIDCC" val="6"/>
</p:tagLst>
</file>

<file path=ppt/tags/tag32.xml><?xml version="1.0" encoding="utf-8"?>
<p:tagLst xmlns:a="http://schemas.openxmlformats.org/drawingml/2006/main" xmlns:r="http://schemas.openxmlformats.org/officeDocument/2006/relationships" xmlns:p="http://schemas.openxmlformats.org/presentationml/2006/main">
  <p:tag name="THEMEIDCC" val="8"/>
</p:tagLst>
</file>

<file path=ppt/tags/tag33.xml><?xml version="1.0" encoding="utf-8"?>
<p:tagLst xmlns:a="http://schemas.openxmlformats.org/drawingml/2006/main" xmlns:r="http://schemas.openxmlformats.org/officeDocument/2006/relationships" xmlns:p="http://schemas.openxmlformats.org/presentationml/2006/main">
  <p:tag name="THEMEIDCC" val="9"/>
</p:tagLst>
</file>

<file path=ppt/tags/tag34.xml><?xml version="1.0" encoding="utf-8"?>
<p:tagLst xmlns:a="http://schemas.openxmlformats.org/drawingml/2006/main" xmlns:r="http://schemas.openxmlformats.org/officeDocument/2006/relationships" xmlns:p="http://schemas.openxmlformats.org/presentationml/2006/main">
  <p:tag name="THEMEIDCC" val="10"/>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1"/>
</p:tagLst>
</file>

<file path=ppt/tags/tag37.xml><?xml version="1.0" encoding="utf-8"?>
<p:tagLst xmlns:a="http://schemas.openxmlformats.org/drawingml/2006/main" xmlns:r="http://schemas.openxmlformats.org/officeDocument/2006/relationships" xmlns:p="http://schemas.openxmlformats.org/presentationml/2006/main">
  <p:tag name="THEMEIDCC" val="12"/>
</p:tagLst>
</file>

<file path=ppt/tags/tag38.xml><?xml version="1.0" encoding="utf-8"?>
<p:tagLst xmlns:a="http://schemas.openxmlformats.org/drawingml/2006/main" xmlns:r="http://schemas.openxmlformats.org/officeDocument/2006/relationships" xmlns:p="http://schemas.openxmlformats.org/presentationml/2006/main">
  <p:tag name="THEMEIDCC" val="10"/>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3"/>
</p:tagLst>
</file>

<file path=ppt/tags/tag40.xml><?xml version="1.0" encoding="utf-8"?>
<p:tagLst xmlns:a="http://schemas.openxmlformats.org/drawingml/2006/main" xmlns:r="http://schemas.openxmlformats.org/officeDocument/2006/relationships" xmlns:p="http://schemas.openxmlformats.org/presentationml/2006/main">
  <p:tag name="THEMEIDCC" val="11"/>
</p:tagLst>
</file>

<file path=ppt/tags/tag5.xml><?xml version="1.0" encoding="utf-8"?>
<p:tagLst xmlns:a="http://schemas.openxmlformats.org/drawingml/2006/main" xmlns:r="http://schemas.openxmlformats.org/officeDocument/2006/relationships" xmlns:p="http://schemas.openxmlformats.org/presentationml/2006/main">
  <p:tag name="THEMEID" val="4"/>
</p:tagLst>
</file>

<file path=ppt/tags/tag6.xml><?xml version="1.0" encoding="utf-8"?>
<p:tagLst xmlns:a="http://schemas.openxmlformats.org/drawingml/2006/main" xmlns:r="http://schemas.openxmlformats.org/officeDocument/2006/relationships" xmlns:p="http://schemas.openxmlformats.org/presentationml/2006/main">
  <p:tag name="THEMEID" val="5"/>
</p:tagLst>
</file>

<file path=ppt/tags/tag7.xml><?xml version="1.0" encoding="utf-8"?>
<p:tagLst xmlns:a="http://schemas.openxmlformats.org/drawingml/2006/main" xmlns:r="http://schemas.openxmlformats.org/officeDocument/2006/relationships" xmlns:p="http://schemas.openxmlformats.org/presentationml/2006/main">
  <p:tag name="THEMEID" val="6"/>
</p:tagLst>
</file>

<file path=ppt/tags/tag8.xml><?xml version="1.0" encoding="utf-8"?>
<p:tagLst xmlns:a="http://schemas.openxmlformats.org/drawingml/2006/main" xmlns:r="http://schemas.openxmlformats.org/officeDocument/2006/relationships" xmlns:p="http://schemas.openxmlformats.org/presentationml/2006/main">
  <p:tag name="THEMEID" val="7"/>
</p:tagLst>
</file>

<file path=ppt/tags/tag9.xml><?xml version="1.0" encoding="utf-8"?>
<p:tagLst xmlns:a="http://schemas.openxmlformats.org/drawingml/2006/main" xmlns:r="http://schemas.openxmlformats.org/officeDocument/2006/relationships" xmlns:p="http://schemas.openxmlformats.org/presentationml/2006/main">
  <p:tag name="THEMEID" val="8"/>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5.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2259</TotalTime>
  <Words>1638</Words>
  <Application>Microsoft Office PowerPoint</Application>
  <PresentationFormat>ユーザー設定</PresentationFormat>
  <Paragraphs>199</Paragraphs>
  <Slides>22</Slides>
  <Notes>22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ＭＳ Ｐゴシック</vt:lpstr>
      <vt:lpstr>MS Mincho</vt:lpstr>
      <vt:lpstr>メイリオ</vt:lpstr>
      <vt:lpstr>Arial</vt:lpstr>
      <vt:lpstr>Consolas</vt:lpstr>
      <vt:lpstr>Segoe UI</vt:lpstr>
      <vt:lpstr>Segoe UI Light</vt:lpstr>
      <vt:lpstr>Wingdings</vt:lpstr>
      <vt:lpstr>WHITE TEMPLATE</vt:lpstr>
      <vt:lpstr>ボットでのユーザー  エクスペリエンスを マスターする</vt:lpstr>
      <vt:lpstr>ユーザーに単純な 質問をする</vt:lpstr>
      <vt:lpstr>人間の基本的な性質</vt:lpstr>
      <vt:lpstr>PowerPoint プレゼンテーション</vt:lpstr>
      <vt:lpstr>PowerPoint プレゼンテーション</vt:lpstr>
      <vt:lpstr>PowerPoint プレゼンテーション</vt:lpstr>
      <vt:lpstr>PowerPoint プレゼンテーション</vt:lpstr>
      <vt:lpstr>ボットには、以下のいずれも必要ない</vt:lpstr>
      <vt:lpstr>パターン: メニューの細分化</vt:lpstr>
      <vt:lpstr>ユーザーをガイドする</vt:lpstr>
      <vt:lpstr>ダイアログ</vt:lpstr>
      <vt:lpstr>PowerPoint プレゼンテーション</vt:lpstr>
      <vt:lpstr>ダイアログ スタック</vt:lpstr>
      <vt:lpstr>PowerPoint プレゼンテーション</vt:lpstr>
      <vt:lpstr>ヘルプを提供する</vt:lpstr>
      <vt:lpstr>ボットは単なるテキスト インターフェイスではありません</vt:lpstr>
      <vt:lpstr>ビルトイン カードの種類</vt:lpstr>
      <vt:lpstr>PowerPoint プレゼンテーション</vt:lpstr>
      <vt:lpstr>ミドル グラウンドへの記入</vt:lpstr>
      <vt:lpstr>独自のカードを作成する</vt:lpstr>
      <vt:lpstr>さあ、あなたもやってみましょう</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SunFlare User</cp:lastModifiedBy>
  <cp:revision>227</cp:revision>
  <dcterms:created xsi:type="dcterms:W3CDTF">2015-06-04T21:40:17Z</dcterms:created>
  <dcterms:modified xsi:type="dcterms:W3CDTF">2017-06-22T04:54:58Z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