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4"/>
  </p:notesMasterIdLst>
  <p:handoutMasterIdLst>
    <p:handoutMasterId r:id="rId65"/>
  </p:handoutMasterIdLst>
  <p:sldIdLst>
    <p:sldId id="283" r:id="rId35"/>
    <p:sldId id="307" r:id="rId36"/>
    <p:sldId id="304" r:id="rId37"/>
    <p:sldId id="306" r:id="rId38"/>
    <p:sldId id="305" r:id="rId39"/>
    <p:sldId id="291" r:id="rId40"/>
    <p:sldId id="290" r:id="rId41"/>
    <p:sldId id="298" r:id="rId42"/>
    <p:sldId id="293" r:id="rId43"/>
    <p:sldId id="308" r:id="rId44"/>
    <p:sldId id="301" r:id="rId45"/>
    <p:sldId id="295" r:id="rId46"/>
    <p:sldId id="292" r:id="rId47"/>
    <p:sldId id="302" r:id="rId48"/>
    <p:sldId id="303" r:id="rId49"/>
    <p:sldId id="310" r:id="rId50"/>
    <p:sldId id="311" r:id="rId51"/>
    <p:sldId id="312" r:id="rId52"/>
    <p:sldId id="313" r:id="rId53"/>
    <p:sldId id="314" r:id="rId54"/>
    <p:sldId id="317" r:id="rId55"/>
    <p:sldId id="315" r:id="rId56"/>
    <p:sldId id="316" r:id="rId57"/>
    <p:sldId id="296" r:id="rId58"/>
    <p:sldId id="297" r:id="rId59"/>
    <p:sldId id="318" r:id="rId60"/>
    <p:sldId id="299" r:id="rId61"/>
    <p:sldId id="319" r:id="rId62"/>
    <p:sldId id="257" r:id="rId63"/>
  </p:sldIdLst>
  <p:sldSz cx="12436475" cy="6994525"/>
  <p:notesSz cx="6858000" cy="9144000"/>
  <p:custDataLst>
    <p:tags r:id="rId66"/>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概要スライド" id="{73C69594-0ADE-4BE2-8ADD-1BD08A5CD6F4}">
          <p14:sldIdLst>
            <p14:sldId id="283"/>
            <p14:sldId id="307"/>
            <p14:sldId id="304"/>
            <p14:sldId id="306"/>
            <p14:sldId id="305"/>
            <p14:sldId id="291"/>
            <p14:sldId id="290"/>
            <p14:sldId id="298"/>
            <p14:sldId id="293"/>
            <p14:sldId id="308"/>
            <p14:sldId id="301"/>
            <p14:sldId id="295"/>
            <p14:sldId id="292"/>
            <p14:sldId id="302"/>
            <p14:sldId id="303"/>
            <p14:sldId id="310"/>
            <p14:sldId id="311"/>
            <p14:sldId id="312"/>
            <p14:sldId id="313"/>
            <p14:sldId id="314"/>
            <p14:sldId id="317"/>
            <p14:sldId id="315"/>
            <p14:sldId id="316"/>
            <p14:sldId id="296"/>
            <p14:sldId id="297"/>
            <p14:sldId id="318"/>
            <p14:sldId id="299"/>
            <p14:sldId id="31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76" d="100"/>
          <a:sy n="76" d="100"/>
        </p:scale>
        <p:origin x="138" y="63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150" d="100"/>
          <a:sy n="150" d="100"/>
        </p:scale>
        <p:origin x="46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6/22/2017 2:29 PM</a:t>
            </a:fld>
            <a:endParaRPr lang="ja-JP" dirty="0">
              <a:latin typeface="MS Mincho"/>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ja-JP" sz="400" dirty="0">
                <a:gradFill>
                  <a:gsLst>
                    <a:gs pos="0">
                      <a:schemeClr val="tx1"/>
                    </a:gs>
                    <a:gs pos="100000">
                      <a:schemeClr val="tx1"/>
                    </a:gs>
                  </a:gsLst>
                  <a:lin ang="5400000" scaled="0"/>
                </a:gradFill>
                <a:latin typeface="MS Mincho"/>
                <a:cs typeface="MS Mincho"/>
              </a:rPr>
              <a:t>© 2014 Microsoft Corporation</a:t>
            </a:r>
            <a:r>
              <a:rPr lang="es-US" altLang="ja-JP" sz="400" dirty="0">
                <a:gradFill>
                  <a:gsLst>
                    <a:gs pos="0">
                      <a:schemeClr val="tx1"/>
                    </a:gs>
                    <a:gs pos="100000">
                      <a:schemeClr val="tx1"/>
                    </a:gs>
                  </a:gsLst>
                  <a:lin ang="5400000" scaled="0"/>
                </a:gradFill>
                <a:latin typeface="MS Mincho"/>
                <a:cs typeface="MS Mincho"/>
              </a:rPr>
              <a:t>. A</a:t>
            </a:r>
            <a:r>
              <a:rPr lang="ja-JP" sz="400" dirty="0">
                <a:gradFill>
                  <a:gsLst>
                    <a:gs pos="0">
                      <a:schemeClr val="tx1"/>
                    </a:gs>
                    <a:gs pos="100000">
                      <a:schemeClr val="tx1"/>
                    </a:gs>
                  </a:gsLst>
                  <a:lin ang="5400000" scaled="0"/>
                </a:gradFill>
                <a:latin typeface="MS Mincho"/>
                <a:cs typeface="MS Mincho"/>
              </a:rPr>
              <a:t>ll rights reserved.明示、黙示または法律の規定にかかわらず、これらの情報についてマイクロソフトはいかなる責任も負わないものとします。</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ja-JP" dirty="0">
              <a:latin typeface="MS Mincho"/>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メイリオ" panose="020B0604030504040204" pitchFamily="50" charset="-128"/>
                <a:ea typeface="メイリオ" panose="020B0604030504040204" pitchFamily="50" charset="-128"/>
              </a:defRPr>
            </a:lvl1p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reserved.明示、黙示または法律の規定にかかわらず、これらの情報についてマイクロソフトはいかなる責任も負わないものとします。</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38EEC551-8CDA-4EB6-89BB-2A86C9F091C8}" type="datetime8">
              <a:rPr lang="en-US" smtClean="0"/>
              <a:pPr/>
              <a:t>6/22/2017 2:29 PM</a:t>
            </a:fld>
            <a:endParaRPr lang="ja-JP"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メイリオ" panose="020B0604030504040204" pitchFamily="50" charset="-128"/>
                <a:ea typeface="メイリオ" panose="020B0604030504040204" pitchFamily="50" charset="-128"/>
              </a:defRPr>
            </a:lvl1pPr>
          </a:lstStyle>
          <a:p>
            <a:fld id="{B4008EB6-D09E-4580-8CD6-DDB14511944F}" type="slidenum">
              <a:rPr lang="en-US" smtClean="0"/>
              <a:pPr/>
              <a:t>‹#›</a:t>
            </a:fld>
            <a:endParaRPr lang="ja-JP"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メイリオ" panose="020B0604030504040204" pitchFamily="50" charset="-128"/>
        <a:ea typeface="メイリオ" panose="020B0604030504040204" pitchFamily="50" charset="-128"/>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a:t>
            </a:fld>
            <a:endParaRPr lang="ja-JP" dirty="0"/>
          </a:p>
        </p:txBody>
      </p:sp>
    </p:spTree>
    <p:extLst>
      <p:ext uri="{BB962C8B-B14F-4D97-AF65-F5344CB8AC3E}">
        <p14:creationId xmlns:p14="http://schemas.microsoft.com/office/powerpoint/2010/main" val="326430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10</a:t>
            </a:fld>
            <a:endParaRPr lang="ja-JP" dirty="0"/>
          </a:p>
        </p:txBody>
      </p:sp>
    </p:spTree>
    <p:extLst>
      <p:ext uri="{BB962C8B-B14F-4D97-AF65-F5344CB8AC3E}">
        <p14:creationId xmlns:p14="http://schemas.microsoft.com/office/powerpoint/2010/main" val="1525671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11</a:t>
            </a:fld>
            <a:endParaRPr lang="ja-JP" dirty="0"/>
          </a:p>
        </p:txBody>
      </p:sp>
    </p:spTree>
    <p:extLst>
      <p:ext uri="{BB962C8B-B14F-4D97-AF65-F5344CB8AC3E}">
        <p14:creationId xmlns:p14="http://schemas.microsoft.com/office/powerpoint/2010/main" val="224664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12</a:t>
            </a:fld>
            <a:endParaRPr lang="ja-JP" dirty="0"/>
          </a:p>
        </p:txBody>
      </p:sp>
    </p:spTree>
    <p:extLst>
      <p:ext uri="{BB962C8B-B14F-4D97-AF65-F5344CB8AC3E}">
        <p14:creationId xmlns:p14="http://schemas.microsoft.com/office/powerpoint/2010/main" val="422149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13</a:t>
            </a:fld>
            <a:endParaRPr lang="ja-JP" dirty="0"/>
          </a:p>
        </p:txBody>
      </p:sp>
    </p:spTree>
    <p:extLst>
      <p:ext uri="{BB962C8B-B14F-4D97-AF65-F5344CB8AC3E}">
        <p14:creationId xmlns:p14="http://schemas.microsoft.com/office/powerpoint/2010/main" val="660797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14</a:t>
            </a:fld>
            <a:endParaRPr lang="ja-JP" dirty="0"/>
          </a:p>
        </p:txBody>
      </p:sp>
    </p:spTree>
    <p:extLst>
      <p:ext uri="{BB962C8B-B14F-4D97-AF65-F5344CB8AC3E}">
        <p14:creationId xmlns:p14="http://schemas.microsoft.com/office/powerpoint/2010/main" val="406010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15</a:t>
            </a:fld>
            <a:endParaRPr lang="ja-JP" dirty="0"/>
          </a:p>
        </p:txBody>
      </p:sp>
    </p:spTree>
    <p:extLst>
      <p:ext uri="{BB962C8B-B14F-4D97-AF65-F5344CB8AC3E}">
        <p14:creationId xmlns:p14="http://schemas.microsoft.com/office/powerpoint/2010/main" val="4127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16</a:t>
            </a:fld>
            <a:endParaRPr lang="ja-JP" dirty="0"/>
          </a:p>
        </p:txBody>
      </p:sp>
    </p:spTree>
    <p:extLst>
      <p:ext uri="{BB962C8B-B14F-4D97-AF65-F5344CB8AC3E}">
        <p14:creationId xmlns:p14="http://schemas.microsoft.com/office/powerpoint/2010/main" val="2122224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17</a:t>
            </a:fld>
            <a:endParaRPr lang="ja-JP" dirty="0"/>
          </a:p>
        </p:txBody>
      </p:sp>
    </p:spTree>
    <p:extLst>
      <p:ext uri="{BB962C8B-B14F-4D97-AF65-F5344CB8AC3E}">
        <p14:creationId xmlns:p14="http://schemas.microsoft.com/office/powerpoint/2010/main" val="362041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18</a:t>
            </a:fld>
            <a:endParaRPr lang="ja-JP" dirty="0"/>
          </a:p>
        </p:txBody>
      </p:sp>
    </p:spTree>
    <p:extLst>
      <p:ext uri="{BB962C8B-B14F-4D97-AF65-F5344CB8AC3E}">
        <p14:creationId xmlns:p14="http://schemas.microsoft.com/office/powerpoint/2010/main" val="1292069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19</a:t>
            </a:fld>
            <a:endParaRPr lang="ja-JP" dirty="0"/>
          </a:p>
        </p:txBody>
      </p:sp>
    </p:spTree>
    <p:extLst>
      <p:ext uri="{BB962C8B-B14F-4D97-AF65-F5344CB8AC3E}">
        <p14:creationId xmlns:p14="http://schemas.microsoft.com/office/powerpoint/2010/main" val="386987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2</a:t>
            </a:fld>
            <a:endParaRPr lang="ja-JP" dirty="0"/>
          </a:p>
        </p:txBody>
      </p:sp>
    </p:spTree>
    <p:extLst>
      <p:ext uri="{BB962C8B-B14F-4D97-AF65-F5344CB8AC3E}">
        <p14:creationId xmlns:p14="http://schemas.microsoft.com/office/powerpoint/2010/main" val="759510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20</a:t>
            </a:fld>
            <a:endParaRPr lang="ja-JP" dirty="0"/>
          </a:p>
        </p:txBody>
      </p:sp>
    </p:spTree>
    <p:extLst>
      <p:ext uri="{BB962C8B-B14F-4D97-AF65-F5344CB8AC3E}">
        <p14:creationId xmlns:p14="http://schemas.microsoft.com/office/powerpoint/2010/main" val="3201329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ja-JP">
                <a:cs typeface="MS Mincho"/>
              </a:rPr>
              <a:t>2015 年作成</a:t>
            </a:r>
            <a:endParaRPr lang="ja-JP"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2015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8EEC551-8CDA-4EB6-89BB-2A86C9F091C8}" type="datetime8">
              <a:rPr lang="en-US" smtClean="0"/>
              <a:t>6/22/2017 2:29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ja-JP" dirty="0"/>
          </a:p>
        </p:txBody>
      </p:sp>
    </p:spTree>
    <p:extLst>
      <p:ext uri="{BB962C8B-B14F-4D97-AF65-F5344CB8AC3E}">
        <p14:creationId xmlns:p14="http://schemas.microsoft.com/office/powerpoint/2010/main" val="1195135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ja-JP">
                <a:cs typeface="MS Mincho"/>
              </a:rPr>
              <a:t>2015 年作成</a:t>
            </a:r>
            <a:endParaRPr lang="ja-JP"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2015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8EEC551-8CDA-4EB6-89BB-2A86C9F091C8}" type="datetime8">
              <a:rPr lang="en-US" smtClean="0"/>
              <a:t>6/22/2017 2:29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ja-JP" dirty="0"/>
          </a:p>
        </p:txBody>
      </p:sp>
    </p:spTree>
    <p:extLst>
      <p:ext uri="{BB962C8B-B14F-4D97-AF65-F5344CB8AC3E}">
        <p14:creationId xmlns:p14="http://schemas.microsoft.com/office/powerpoint/2010/main" val="276083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ja-JP">
                <a:cs typeface="MS Mincho"/>
              </a:rPr>
              <a:t>2015 年作成</a:t>
            </a:r>
            <a:endParaRPr lang="ja-JP"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2015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8EEC551-8CDA-4EB6-89BB-2A86C9F091C8}" type="datetime8">
              <a:rPr lang="en-US" smtClean="0"/>
              <a:t>6/22/2017 2:29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ja-JP" dirty="0"/>
          </a:p>
        </p:txBody>
      </p:sp>
    </p:spTree>
    <p:extLst>
      <p:ext uri="{BB962C8B-B14F-4D97-AF65-F5344CB8AC3E}">
        <p14:creationId xmlns:p14="http://schemas.microsoft.com/office/powerpoint/2010/main" val="269296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24</a:t>
            </a:fld>
            <a:endParaRPr lang="ja-JP" dirty="0"/>
          </a:p>
        </p:txBody>
      </p:sp>
    </p:spTree>
    <p:extLst>
      <p:ext uri="{BB962C8B-B14F-4D97-AF65-F5344CB8AC3E}">
        <p14:creationId xmlns:p14="http://schemas.microsoft.com/office/powerpoint/2010/main" val="30557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25</a:t>
            </a:fld>
            <a:endParaRPr lang="ja-JP" dirty="0"/>
          </a:p>
        </p:txBody>
      </p:sp>
    </p:spTree>
    <p:extLst>
      <p:ext uri="{BB962C8B-B14F-4D97-AF65-F5344CB8AC3E}">
        <p14:creationId xmlns:p14="http://schemas.microsoft.com/office/powerpoint/2010/main" val="2991594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26</a:t>
            </a:fld>
            <a:endParaRPr lang="ja-JP" dirty="0"/>
          </a:p>
        </p:txBody>
      </p:sp>
    </p:spTree>
    <p:extLst>
      <p:ext uri="{BB962C8B-B14F-4D97-AF65-F5344CB8AC3E}">
        <p14:creationId xmlns:p14="http://schemas.microsoft.com/office/powerpoint/2010/main" val="1009454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27</a:t>
            </a:fld>
            <a:endParaRPr lang="ja-JP" dirty="0"/>
          </a:p>
        </p:txBody>
      </p:sp>
    </p:spTree>
    <p:extLst>
      <p:ext uri="{BB962C8B-B14F-4D97-AF65-F5344CB8AC3E}">
        <p14:creationId xmlns:p14="http://schemas.microsoft.com/office/powerpoint/2010/main" val="2808475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28</a:t>
            </a:fld>
            <a:endParaRPr lang="ja-JP" dirty="0"/>
          </a:p>
        </p:txBody>
      </p:sp>
    </p:spTree>
    <p:extLst>
      <p:ext uri="{BB962C8B-B14F-4D97-AF65-F5344CB8AC3E}">
        <p14:creationId xmlns:p14="http://schemas.microsoft.com/office/powerpoint/2010/main" val="561058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29</a:t>
            </a:fld>
            <a:endParaRPr lang="ja-JP" dirty="0"/>
          </a:p>
        </p:txBody>
      </p:sp>
    </p:spTree>
    <p:extLst>
      <p:ext uri="{BB962C8B-B14F-4D97-AF65-F5344CB8AC3E}">
        <p14:creationId xmlns:p14="http://schemas.microsoft.com/office/powerpoint/2010/main" val="120969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3</a:t>
            </a:fld>
            <a:endParaRPr lang="ja-JP" dirty="0"/>
          </a:p>
        </p:txBody>
      </p:sp>
    </p:spTree>
    <p:extLst>
      <p:ext uri="{BB962C8B-B14F-4D97-AF65-F5344CB8AC3E}">
        <p14:creationId xmlns:p14="http://schemas.microsoft.com/office/powerpoint/2010/main" val="2881750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4</a:t>
            </a:fld>
            <a:endParaRPr lang="ja-JP" dirty="0"/>
          </a:p>
        </p:txBody>
      </p:sp>
    </p:spTree>
    <p:extLst>
      <p:ext uri="{BB962C8B-B14F-4D97-AF65-F5344CB8AC3E}">
        <p14:creationId xmlns:p14="http://schemas.microsoft.com/office/powerpoint/2010/main" val="221393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5</a:t>
            </a:fld>
            <a:endParaRPr lang="ja-JP" dirty="0"/>
          </a:p>
        </p:txBody>
      </p:sp>
    </p:spTree>
    <p:extLst>
      <p:ext uri="{BB962C8B-B14F-4D97-AF65-F5344CB8AC3E}">
        <p14:creationId xmlns:p14="http://schemas.microsoft.com/office/powerpoint/2010/main" val="274776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6</a:t>
            </a:fld>
            <a:endParaRPr lang="ja-JP" dirty="0"/>
          </a:p>
        </p:txBody>
      </p:sp>
    </p:spTree>
    <p:extLst>
      <p:ext uri="{BB962C8B-B14F-4D97-AF65-F5344CB8AC3E}">
        <p14:creationId xmlns:p14="http://schemas.microsoft.com/office/powerpoint/2010/main" val="3563967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7</a:t>
            </a:fld>
            <a:endParaRPr lang="ja-JP" dirty="0"/>
          </a:p>
        </p:txBody>
      </p:sp>
    </p:spTree>
    <p:extLst>
      <p:ext uri="{BB962C8B-B14F-4D97-AF65-F5344CB8AC3E}">
        <p14:creationId xmlns:p14="http://schemas.microsoft.com/office/powerpoint/2010/main" val="1823914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8</a:t>
            </a:fld>
            <a:endParaRPr lang="ja-JP" dirty="0"/>
          </a:p>
        </p:txBody>
      </p:sp>
    </p:spTree>
    <p:extLst>
      <p:ext uri="{BB962C8B-B14F-4D97-AF65-F5344CB8AC3E}">
        <p14:creationId xmlns:p14="http://schemas.microsoft.com/office/powerpoint/2010/main" val="1324870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Corporation</a:t>
            </a:r>
            <a:r>
              <a:rPr lang="es-US" altLang="ja-JP" sz="400" dirty="0">
                <a:gradFill>
                  <a:gsLst>
                    <a:gs pos="0">
                      <a:prstClr val="black"/>
                    </a:gs>
                    <a:gs pos="100000">
                      <a:prstClr val="black"/>
                    </a:gs>
                  </a:gsLst>
                  <a:lin ang="5400000" scaled="0"/>
                </a:gradFill>
                <a:cs typeface="MS Mincho"/>
              </a:rPr>
              <a:t>. A</a:t>
            </a:r>
            <a:r>
              <a:rPr lang="ja-JP" sz="400" dirty="0">
                <a:gradFill>
                  <a:gsLst>
                    <a:gs pos="0">
                      <a:prstClr val="black"/>
                    </a:gs>
                    <a:gs pos="100000">
                      <a:prstClr val="black"/>
                    </a:gs>
                  </a:gsLst>
                  <a:lin ang="5400000" scaled="0"/>
                </a:gradFill>
                <a:cs typeface="MS Mincho"/>
              </a:rPr>
              <a:t>ll rights reserved</a:t>
            </a:r>
            <a:r>
              <a:rPr lang="ja-JP" sz="400" dirty="0" smtClean="0">
                <a:gradFill>
                  <a:gsLst>
                    <a:gs pos="0">
                      <a:prstClr val="black"/>
                    </a:gs>
                    <a:gs pos="100000">
                      <a:prstClr val="black"/>
                    </a:gs>
                  </a:gsLst>
                  <a:lin ang="5400000" scaled="0"/>
                </a:gradFill>
                <a:cs typeface="MS Mincho"/>
              </a:rPr>
              <a:t>.</a:t>
            </a:r>
            <a:r>
              <a:rPr lang="en-US" altLang="ja-JP" sz="400" dirty="0" smtClean="0">
                <a:gradFill>
                  <a:gsLst>
                    <a:gs pos="0">
                      <a:prstClr val="black"/>
                    </a:gs>
                    <a:gs pos="100000">
                      <a:prstClr val="black"/>
                    </a:gs>
                  </a:gsLst>
                  <a:lin ang="5400000" scaled="0"/>
                </a:gradFill>
                <a:cs typeface="MS Mincho"/>
              </a:rPr>
              <a:t> </a:t>
            </a:r>
            <a:r>
              <a:rPr lang="ja-JP" sz="400" dirty="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smtClean="0"/>
              <a:pPr/>
              <a:t>6/22/2017 2:29 PM</a:t>
            </a:fld>
            <a:endParaRPr lang="ja-JP"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9</a:t>
            </a:fld>
            <a:endParaRPr lang="ja-JP" dirty="0"/>
          </a:p>
        </p:txBody>
      </p:sp>
    </p:spTree>
    <p:extLst>
      <p:ext uri="{BB962C8B-B14F-4D97-AF65-F5344CB8AC3E}">
        <p14:creationId xmlns:p14="http://schemas.microsoft.com/office/powerpoint/2010/main" val="355721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1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8.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30.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3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2.png"/><Relationship Id="rId2" Type="http://schemas.openxmlformats.org/officeDocument/2006/relationships/customXml" Target="../../customXml/item29.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noAutofit/>
          </a:bodyPr>
          <a:lstStyle/>
          <a:p>
            <a:pPr>
              <a:lnSpc>
                <a:spcPct val="90000"/>
              </a:lnSpc>
              <a:spcAft>
                <a:spcPts val="600"/>
              </a:spcAft>
            </a:pPr>
            <a:r>
              <a:rPr lang="en-US" altLang="ja-JP" sz="2800" dirty="0">
                <a:solidFill>
                  <a:srgbClr val="737373"/>
                </a:solidFill>
                <a:latin typeface="メイリオ"/>
                <a:ea typeface="メイリオ"/>
                <a:cs typeface="MS Mincho"/>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noAutofit/>
          </a:bodyPr>
          <a:lstStyle>
            <a:lvl1pPr>
              <a:spcBef>
                <a:spcPts val="600"/>
              </a:spcBef>
              <a:defRPr sz="2000">
                <a:latin typeface="メイリオ"/>
                <a:ea typeface="メイリオ"/>
              </a:defRPr>
            </a:lvl1pPr>
            <a:lvl2pPr>
              <a:spcBef>
                <a:spcPts val="600"/>
              </a:spcBef>
              <a:defRPr sz="2000">
                <a:latin typeface="メイリオ"/>
                <a:ea typeface="メイリオ"/>
              </a:defRPr>
            </a:lvl2pPr>
            <a:lvl3pPr>
              <a:spcBef>
                <a:spcPts val="600"/>
              </a:spcBef>
              <a:defRPr sz="2000">
                <a:latin typeface="メイリオ"/>
                <a:ea typeface="メイリオ"/>
              </a:defRPr>
            </a:lvl3pPr>
            <a:lvl4pPr>
              <a:spcBef>
                <a:spcPts val="600"/>
              </a:spcBef>
              <a:defRPr sz="2000">
                <a:latin typeface="メイリオ"/>
                <a:ea typeface="メイリオ"/>
              </a:defRPr>
            </a:lvl4pPr>
            <a:lvl5pPr>
              <a:spcBef>
                <a:spcPts val="600"/>
              </a:spcBef>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6" name="Title 5"/>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noAutofit/>
          </a:bodyPr>
          <a:lstStyle>
            <a:lvl1pP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noAutofit/>
          </a:bodyPr>
          <a:lstStyle>
            <a:lvl1pPr algn="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noAutofit/>
          </a:bodyPr>
          <a:lstStyle>
            <a:lvl1pPr>
              <a:defRPr sz="7200" spc="-80" baseline="0">
                <a:gradFill>
                  <a:gsLst>
                    <a:gs pos="100000">
                      <a:schemeClr val="tx1"/>
                    </a:gs>
                    <a:gs pos="0">
                      <a:schemeClr val="tx1"/>
                    </a:gs>
                  </a:gsLst>
                  <a:lin ang="5400000" scaled="0"/>
                </a:gradFill>
                <a:latin typeface="メイリオ"/>
                <a:ea typeface="メイリオ"/>
              </a:defRPr>
            </a:lvl1pPr>
          </a:lstStyle>
          <a:p>
            <a:r>
              <a:rPr lang="en-US" altLang="ja-JP"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sz="7200" spc="-100" baseline="0">
                <a:solidFill>
                  <a:schemeClr val="bg1"/>
                </a:solidFill>
                <a:latin typeface="メイリオ"/>
                <a:ea typeface="メイリオ"/>
              </a:defRPr>
            </a:lvl1pPr>
          </a:lstStyle>
          <a:p>
            <a:r>
              <a:rPr lang="en-US" altLang="ja-JP"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noAutofit/>
          </a:bodyPr>
          <a:lstStyle>
            <a:lvl1pPr marL="0" indent="0">
              <a:spcBef>
                <a:spcPts val="0"/>
              </a:spcBef>
              <a:buNone/>
              <a:defRPr sz="3600" spc="0" baseline="0">
                <a:solidFill>
                  <a:schemeClr val="bg1"/>
                </a:solidFill>
                <a:latin typeface="メイリオ"/>
                <a:ea typeface="メイリオ"/>
              </a:defRPr>
            </a:lvl1pPr>
          </a:lstStyle>
          <a:p>
            <a:pPr lvl="0"/>
            <a:r>
              <a:rPr lang="en-US" altLang="ja-JP"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lang="en-US" sz="7200" b="0" kern="1200" cap="none" spc="-100" baseline="0" dirty="0">
                <a:ln w="3175">
                  <a:noFill/>
                </a:ln>
                <a:solidFill>
                  <a:schemeClr val="bg1"/>
                </a:solidFill>
                <a:effectLst/>
                <a:latin typeface="メイリオ"/>
                <a:ea typeface="メイリオ"/>
                <a:cs typeface="Segoe UI" pitchFamily="34" charset="0"/>
              </a:defRPr>
            </a:lvl1pPr>
          </a:lstStyle>
          <a:p>
            <a:r>
              <a:rPr lang="en-US" altLang="ja-JP"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atin typeface="メイリオ"/>
                <a:ea typeface="メイリオ"/>
              </a:defRPr>
            </a:lvl1pPr>
          </a:lstStyle>
          <a:p>
            <a:r>
              <a:rPr lang="en-US" altLang="ja-JP" dirty="0"/>
              <a:t>Slide for developer code</a:t>
            </a:r>
          </a:p>
        </p:txBody>
      </p:sp>
      <p:sp>
        <p:nvSpPr>
          <p:cNvPr id="5" name="Text Placeholder 4"/>
          <p:cNvSpPr>
            <a:spLocks noGrp="1"/>
          </p:cNvSpPr>
          <p:nvPr>
            <p:ph type="body" sz="quarter" idx="10"/>
          </p:nvPr>
        </p:nvSpPr>
        <p:spPr>
          <a:xfrm>
            <a:off x="365760" y="1371600"/>
            <a:ext cx="11704320" cy="2043636"/>
          </a:xfrm>
        </p:spPr>
        <p:txBody>
          <a:bodyPr>
            <a:noAutofit/>
          </a:bodyPr>
          <a:lstStyle>
            <a:lvl1pPr marL="0" indent="0">
              <a:spcBef>
                <a:spcPts val="600"/>
              </a:spcBef>
              <a:buNone/>
              <a:defRPr sz="3200">
                <a:gradFill>
                  <a:gsLst>
                    <a:gs pos="1250">
                      <a:srgbClr val="000000"/>
                    </a:gs>
                    <a:gs pos="100000">
                      <a:srgbClr val="000000"/>
                    </a:gs>
                  </a:gsLst>
                  <a:lin ang="5400000" scaled="0"/>
                </a:gradFill>
                <a:latin typeface="メイリオ"/>
                <a:ea typeface="メイリオ"/>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noAutofit/>
          </a:bodyPr>
          <a:lstStyle/>
          <a:p>
            <a:pPr defTabSz="932290" eaLnBrk="0" hangingPunct="0"/>
            <a:r>
              <a:rPr lang="en-US" altLang="ja-JP" sz="1000" baseline="0" dirty="0">
                <a:solidFill>
                  <a:schemeClr val="bg1"/>
                </a:solidFill>
                <a:latin typeface="メイリオ"/>
                <a:ea typeface="メイリオ"/>
                <a:cs typeface="MS Mincho"/>
              </a:rPr>
              <a:t>© 2016 Microsoft Corporation. All rights reserved</a:t>
            </a:r>
            <a:r>
              <a:rPr lang="en-US" altLang="ja-JP" sz="1000" baseline="0" dirty="0" smtClean="0">
                <a:solidFill>
                  <a:schemeClr val="bg1"/>
                </a:solidFill>
                <a:latin typeface="メイリオ"/>
                <a:ea typeface="メイリオ"/>
                <a:cs typeface="MS Mincho"/>
              </a:rPr>
              <a:t>. </a:t>
            </a:r>
            <a:r>
              <a:rPr lang="ja-JP" altLang="en-US" sz="1000" baseline="0" dirty="0" smtClean="0">
                <a:solidFill>
                  <a:schemeClr val="bg1"/>
                </a:solidFill>
                <a:latin typeface="メイリオ"/>
                <a:ea typeface="メイリオ"/>
                <a:cs typeface="MS Mincho"/>
              </a:rPr>
              <a:t>本ドキュメント</a:t>
            </a:r>
            <a:r>
              <a:rPr lang="ja-JP" altLang="en-US" sz="1000" baseline="0" dirty="0">
                <a:solidFill>
                  <a:schemeClr val="bg1"/>
                </a:solidFill>
                <a:latin typeface="メイリオ"/>
                <a:ea typeface="メイリオ"/>
                <a:cs typeface="MS Mincho"/>
              </a:rPr>
              <a:t>のテキストは、クリエイティブ コモンズ表示 </a:t>
            </a:r>
            <a:r>
              <a:rPr lang="en-US" altLang="ja-JP" sz="1000" baseline="0" dirty="0">
                <a:solidFill>
                  <a:schemeClr val="bg1"/>
                </a:solidFill>
                <a:latin typeface="メイリオ"/>
                <a:ea typeface="メイリオ"/>
                <a:cs typeface="MS Mincho"/>
              </a:rPr>
              <a:t>3.0 </a:t>
            </a:r>
            <a:r>
              <a:rPr lang="ja-JP" altLang="en-US" sz="1000" baseline="0" dirty="0">
                <a:solidFill>
                  <a:schemeClr val="bg1"/>
                </a:solidFill>
                <a:latin typeface="メイリオ"/>
                <a:ea typeface="メイリオ"/>
                <a:cs typeface="MS Mincho"/>
              </a:rPr>
              <a:t>ライセンスの下で利用可能です。追加の条件が適用される場合があります。</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本ドキュメントの他のコンテンツ </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商標、ロゴ、画像などを含む。ただし、これらに限定されない</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はいずれも、クリエイティブ コモンズ ライセンス付与の範囲には含まれません。</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本ドキュメントは、いかなるマイクロソフト製品のいかなる知的財産に対する、いかなる法的権利も提供しません。本ドキュメントは、お客様内部での参考用にコピーおよび使用することが</a:t>
            </a:r>
            <a:r>
              <a:rPr lang="ja-JP" altLang="en-US" sz="1000" baseline="0" dirty="0" smtClean="0">
                <a:solidFill>
                  <a:schemeClr val="bg1"/>
                </a:solidFill>
                <a:latin typeface="メイリオ"/>
                <a:ea typeface="メイリオ"/>
                <a:cs typeface="MS Mincho"/>
              </a:rPr>
              <a:t>できます。 </a:t>
            </a:r>
            <a:endParaRPr lang="ja-JP" altLang="en-US" sz="1000" baseline="0" dirty="0">
              <a:solidFill>
                <a:schemeClr val="bg1"/>
              </a:solidFill>
              <a:latin typeface="メイリオ"/>
              <a:ea typeface="メイリオ"/>
              <a:cs typeface="MS Mincho"/>
            </a:endParaRPr>
          </a:p>
          <a:p>
            <a:pPr defTabSz="932290" eaLnBrk="0" hangingPunct="0"/>
            <a:r>
              <a:rPr lang="ja-JP" altLang="en-US" sz="1000" baseline="0" dirty="0">
                <a:solidFill>
                  <a:schemeClr val="bg1"/>
                </a:solidFill>
                <a:latin typeface="メイリオ"/>
                <a:ea typeface="メイリオ"/>
                <a:cs typeface="MS Mincho"/>
              </a:rPr>
              <a:t>本ドキュメントは、</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現状有姿のまま</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提供されます。本ドキュメントに記載されている情報や見解 </a:t>
            </a:r>
            <a:r>
              <a:rPr lang="en-US" altLang="ja-JP" sz="1000" baseline="0" dirty="0">
                <a:solidFill>
                  <a:schemeClr val="bg1"/>
                </a:solidFill>
                <a:latin typeface="メイリオ"/>
                <a:ea typeface="メイリオ"/>
                <a:cs typeface="MS Mincho"/>
              </a:rPr>
              <a:t>(URL </a:t>
            </a:r>
            <a:r>
              <a:rPr lang="ja-JP" altLang="en-US" sz="1000" baseline="0" dirty="0">
                <a:solidFill>
                  <a:schemeClr val="bg1"/>
                </a:solidFill>
                <a:latin typeface="メイリオ"/>
                <a:ea typeface="メイリオ"/>
                <a:cs typeface="MS Mincho"/>
              </a:rPr>
              <a:t>等のインターネット </a:t>
            </a:r>
            <a:r>
              <a:rPr lang="en-US" altLang="ja-JP" sz="1000" baseline="0" dirty="0">
                <a:solidFill>
                  <a:schemeClr val="bg1"/>
                </a:solidFill>
                <a:latin typeface="メイリオ"/>
                <a:ea typeface="メイリオ"/>
                <a:cs typeface="MS Mincho"/>
              </a:rPr>
              <a:t>Web </a:t>
            </a:r>
            <a:r>
              <a:rPr lang="ja-JP" altLang="en-US" sz="1000" baseline="0" dirty="0">
                <a:solidFill>
                  <a:schemeClr val="bg1"/>
                </a:solidFill>
                <a:latin typeface="メイリオ"/>
                <a:ea typeface="メイリオ"/>
                <a:cs typeface="MS Mincho"/>
              </a:rPr>
              <a:t>サイトに関する情報を含む</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は、将来予告なしに変更されることが</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あります。使用に伴うリスクは、お客様が負うものとします。一部の例はあくまでも参考用であり、架空のものです。実在する名称とは一切関係ありません。</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マイクロソフトは、このドキュメントに記載されている情報に関して、明示または黙示を問わず、一切の保証を</a:t>
            </a:r>
            <a:r>
              <a:rPr lang="ja-JP" altLang="en-US" sz="1000" baseline="0" dirty="0" smtClean="0">
                <a:solidFill>
                  <a:schemeClr val="bg1"/>
                </a:solidFill>
                <a:latin typeface="メイリオ"/>
                <a:ea typeface="メイリオ"/>
                <a:cs typeface="MS Mincho"/>
              </a:rPr>
              <a:t>いたしません。</a:t>
            </a:r>
            <a:endParaRPr lang="ja-JP" altLang="en-US" sz="1000" baseline="0" dirty="0">
              <a:solidFill>
                <a:schemeClr val="bg1"/>
              </a:solidFill>
              <a:latin typeface="メイリオ"/>
              <a:ea typeface="メイリオ"/>
              <a:cs typeface="MS Mincho"/>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no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5pPr>
          </a:lstStyle>
          <a:p>
            <a:pPr lvl="0"/>
            <a:r>
              <a:rPr lang="en-US" altLang="ja-JP" dirty="0"/>
              <a:t>Use this Layout for Speaker Notes slides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メイリオ"/>
                <a:ea typeface="メイリオ"/>
                <a:cs typeface="Segoe UI" pitchFamily="34" charset="0"/>
              </a:defRPr>
            </a:lvl1pPr>
          </a:lstStyle>
          <a:p>
            <a:pPr lvl="0"/>
            <a:r>
              <a:rPr lang="en-US" altLang="ja-JP" dirty="0"/>
              <a:t>Next:</a:t>
            </a:r>
          </a:p>
        </p:txBody>
      </p:sp>
      <p:sp>
        <p:nvSpPr>
          <p:cNvPr id="3" name="Title 2"/>
          <p:cNvSpPr>
            <a:spLocks noGrp="1"/>
          </p:cNvSpPr>
          <p:nvPr>
            <p:ph type="title"/>
          </p:nvPr>
        </p:nvSpPr>
        <p:spPr bwMode="white"/>
        <p:txBody>
          <a:bodyPr>
            <a:noAutofit/>
          </a:bodyPr>
          <a:lstStyle>
            <a:lvl1pPr>
              <a:defRPr>
                <a:gradFill>
                  <a:gsLst>
                    <a:gs pos="1250">
                      <a:schemeClr val="tx1"/>
                    </a:gs>
                    <a:gs pos="100000">
                      <a:schemeClr val="tx1"/>
                    </a:gs>
                  </a:gsLst>
                  <a:lin ang="5400000" scaled="0"/>
                </a:gradFill>
                <a:latin typeface="メイリオ"/>
                <a:ea typeface="メイリオ"/>
                <a:cs typeface="Segoe UI" pitchFamily="34" charset="0"/>
              </a:defRPr>
            </a:lvl1pPr>
          </a:lstStyle>
          <a:p>
            <a:r>
              <a:rPr lang="en-US" altLang="ja-JP"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メイリオ"/>
                <a:ea typeface="メイリオ"/>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altLang="ja-JP"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メイリオ"/>
                <a:ea typeface="メイリオ"/>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altLang="ja-JP" dirty="0"/>
              <a:t>Click to edit master title style</a:t>
            </a:r>
          </a:p>
        </p:txBody>
      </p:sp>
    </p:spTree>
    <p:extLst>
      <p:ext uri="{BB962C8B-B14F-4D97-AF65-F5344CB8AC3E}">
        <p14:creationId xmlns:p14="http://schemas.microsoft.com/office/powerpoint/2010/main" val="36500551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noAutofit/>
          </a:bodyPr>
          <a:lstStyle/>
          <a:p>
            <a:pPr>
              <a:lnSpc>
                <a:spcPct val="90000"/>
              </a:lnSpc>
              <a:spcAft>
                <a:spcPts val="600"/>
              </a:spcAft>
            </a:pPr>
            <a:r>
              <a:rPr lang="en-US" altLang="ja-JP" sz="2800" dirty="0">
                <a:solidFill>
                  <a:srgbClr val="737373"/>
                </a:solidFill>
                <a:latin typeface="メイリオ"/>
                <a:ea typeface="メイリオ"/>
                <a:cs typeface="MS Mincho"/>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chemeClr val="bg1"/>
                </a:solidFill>
                <a:latin typeface="メイリオ"/>
                <a:ea typeface="メイリオ"/>
              </a:defRPr>
            </a:lvl1pPr>
          </a:lstStyle>
          <a:p>
            <a:r>
              <a:rPr lang="en-US" altLang="ja-JP"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noAutofit/>
          </a:bodyPr>
          <a:lstStyle/>
          <a:p>
            <a:pPr>
              <a:lnSpc>
                <a:spcPct val="90000"/>
              </a:lnSpc>
              <a:spcAft>
                <a:spcPts val="600"/>
              </a:spcAft>
            </a:pPr>
            <a:r>
              <a:rPr lang="en-US" altLang="ja-JP" sz="2800" dirty="0">
                <a:solidFill>
                  <a:schemeClr val="bg1"/>
                </a:solidFill>
                <a:latin typeface="メイリオ"/>
                <a:ea typeface="メイリオ"/>
                <a:cs typeface="MS Mincho"/>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chemeClr val="bg1"/>
                </a:solidFill>
                <a:latin typeface="メイリオ"/>
                <a:ea typeface="メイリオ"/>
              </a:defRPr>
            </a:lvl1pPr>
          </a:lstStyle>
          <a:p>
            <a:r>
              <a:rPr lang="en-US" altLang="ja-JP"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72C6"/>
                </a:solidFill>
                <a:latin typeface="メイリオ"/>
                <a:ea typeface="メイリオ"/>
              </a:defRPr>
            </a:lvl1pPr>
          </a:lstStyle>
          <a:p>
            <a:r>
              <a:rPr lang="en-US" altLang="ja-JP" dirty="0"/>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baseline="0">
                <a:solidFill>
                  <a:srgbClr val="0078D7"/>
                </a:solidFill>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0" indent="0">
              <a:spcBef>
                <a:spcPts val="600"/>
              </a:spcBef>
              <a:buFontTx/>
              <a:buNone/>
              <a:defRPr sz="2000">
                <a:latin typeface="メイリオ"/>
                <a:ea typeface="メイリオ"/>
              </a:defRPr>
            </a:lvl2pPr>
            <a:lvl3pPr marL="228600" indent="0">
              <a:spcBef>
                <a:spcPts val="600"/>
              </a:spcBef>
              <a:buNone/>
              <a:defRPr>
                <a:latin typeface="メイリオ"/>
                <a:ea typeface="メイリオ"/>
              </a:defRPr>
            </a:lvl3pPr>
            <a:lvl4pPr marL="457200" indent="0">
              <a:spcBef>
                <a:spcPts val="600"/>
              </a:spcBef>
              <a:buNone/>
              <a:defRPr>
                <a:latin typeface="メイリオ"/>
                <a:ea typeface="メイリオ"/>
              </a:defRPr>
            </a:lvl4pPr>
            <a:lvl5pPr marL="685800" indent="0">
              <a:spcBef>
                <a:spcPts val="600"/>
              </a:spcBef>
              <a:buNone/>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228600" indent="-228600">
              <a:spcBef>
                <a:spcPts val="600"/>
              </a:spcBef>
              <a:buFont typeface="Arial" charset="0"/>
              <a:buChar char="•"/>
              <a:defRPr sz="2000">
                <a:latin typeface="メイリオ"/>
                <a:ea typeface="メイリオ"/>
              </a:defRPr>
            </a:lvl2pPr>
            <a:lvl3pPr marL="457200" indent="-228600">
              <a:spcBef>
                <a:spcPts val="600"/>
              </a:spcBef>
              <a:buFont typeface="Arial" charset="0"/>
              <a:buChar char="•"/>
              <a:defRPr>
                <a:latin typeface="メイリオ"/>
                <a:ea typeface="メイリオ"/>
              </a:defRPr>
            </a:lvl3pPr>
            <a:lvl4pPr marL="685800" indent="-228600">
              <a:spcBef>
                <a:spcPts val="600"/>
              </a:spcBef>
              <a:buFont typeface="Arial" charset="0"/>
              <a:buChar char="•"/>
              <a:defRPr>
                <a:latin typeface="メイリオ"/>
                <a:ea typeface="メイリオ"/>
              </a:defRPr>
            </a:lvl4pPr>
            <a:lvl5pPr marL="914400" indent="-228600">
              <a:spcBef>
                <a:spcPts val="600"/>
              </a:spcBef>
              <a:buFont typeface="Arial" charset="0"/>
              <a:buChar cha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68" Type="http://schemas.openxmlformats.org/officeDocument/2006/relationships/tags" Target="../tags/tag4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ltLang="ja-JP"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5" name="Rectangle 44"/>
          <p:cNvSpPr/>
          <p:nvPr userDrawn="1">
            <p:custDataLst>
              <p:tags r:id="rId30"/>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197</a:t>
            </a:r>
          </a:p>
        </p:txBody>
      </p:sp>
      <p:sp>
        <p:nvSpPr>
          <p:cNvPr id="46" name="Rectangle 45"/>
          <p:cNvSpPr/>
          <p:nvPr userDrawn="1">
            <p:custDataLst>
              <p:tags r:id="rId31"/>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143</a:t>
            </a:r>
          </a:p>
        </p:txBody>
      </p:sp>
      <p:sp>
        <p:nvSpPr>
          <p:cNvPr id="47" name="Rectangle 46"/>
          <p:cNvSpPr/>
          <p:nvPr userDrawn="1">
            <p:custDataLst>
              <p:tags r:id="rId32"/>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endParaRPr>
          </a:p>
        </p:txBody>
      </p:sp>
      <p:sp>
        <p:nvSpPr>
          <p:cNvPr id="48" name="Rectangle 47"/>
          <p:cNvSpPr/>
          <p:nvPr userDrawn="1">
            <p:custDataLst>
              <p:tags r:id="rId33"/>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204</a:t>
            </a:r>
          </a:p>
        </p:txBody>
      </p:sp>
      <p:sp>
        <p:nvSpPr>
          <p:cNvPr id="49" name="Rectangle 48"/>
          <p:cNvSpPr/>
          <p:nvPr userDrawn="1">
            <p:custDataLst>
              <p:tags r:id="rId34"/>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148</a:t>
            </a:r>
          </a:p>
        </p:txBody>
      </p:sp>
      <p:sp>
        <p:nvSpPr>
          <p:cNvPr id="50" name="Rectangle 49"/>
          <p:cNvSpPr/>
          <p:nvPr userDrawn="1">
            <p:custDataLst>
              <p:tags r:id="rId35"/>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p:txBody>
      </p:sp>
      <p:sp>
        <p:nvSpPr>
          <p:cNvPr id="51" name="Rectangle 50"/>
          <p:cNvSpPr/>
          <p:nvPr userDrawn="1">
            <p:custDataLst>
              <p:tags r:id="rId36"/>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a:t>
            </a:r>
          </a:p>
        </p:txBody>
      </p:sp>
      <p:sp>
        <p:nvSpPr>
          <p:cNvPr id="52" name="Rectangle 51"/>
          <p:cNvSpPr/>
          <p:nvPr userDrawn="1">
            <p:custDataLst>
              <p:tags r:id="rId37"/>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3" name="Rectangle 52"/>
          <p:cNvSpPr/>
          <p:nvPr userDrawn="1">
            <p:custDataLst>
              <p:tags r:id="rId38"/>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4" name="Rectangle 53"/>
          <p:cNvSpPr/>
          <p:nvPr userDrawn="1">
            <p:custDataLst>
              <p:tags r:id="rId39"/>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5" name="Rectangle 54"/>
          <p:cNvSpPr/>
          <p:nvPr userDrawn="1">
            <p:custDataLst>
              <p:tags r:id="rId40"/>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p:txBody>
      </p:sp>
      <p:sp>
        <p:nvSpPr>
          <p:cNvPr id="56" name="Rectangle 55"/>
          <p:cNvSpPr/>
          <p:nvPr userDrawn="1">
            <p:custDataLst>
              <p:tags r:id="rId41"/>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7" name="Rectangle 56"/>
          <p:cNvSpPr/>
          <p:nvPr userDrawn="1">
            <p:custDataLst>
              <p:tags r:id="rId42"/>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208</a:t>
            </a:r>
          </a:p>
        </p:txBody>
      </p:sp>
      <p:sp>
        <p:nvSpPr>
          <p:cNvPr id="58" name="Rectangle 57"/>
          <p:cNvSpPr/>
          <p:nvPr userDrawn="1">
            <p:custDataLst>
              <p:tags r:id="rId43"/>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p:txBody>
      </p:sp>
      <p:sp>
        <p:nvSpPr>
          <p:cNvPr id="59" name="Rectangle 58"/>
          <p:cNvSpPr/>
          <p:nvPr userDrawn="1">
            <p:custDataLst>
              <p:tags r:id="rId44"/>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158</a:t>
            </a:r>
          </a:p>
        </p:txBody>
      </p:sp>
      <p:sp>
        <p:nvSpPr>
          <p:cNvPr id="60" name="Rectangle 59"/>
          <p:cNvSpPr/>
          <p:nvPr userDrawn="1">
            <p:custDataLst>
              <p:tags r:id="rId45"/>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233</a:t>
            </a:r>
          </a:p>
        </p:txBody>
      </p:sp>
      <p:sp>
        <p:nvSpPr>
          <p:cNvPr id="61" name="Rectangle 60"/>
          <p:cNvSpPr/>
          <p:nvPr userDrawn="1">
            <p:custDataLst>
              <p:tags r:id="rId46"/>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242</a:t>
            </a:r>
          </a:p>
        </p:txBody>
      </p:sp>
      <p:sp>
        <p:nvSpPr>
          <p:cNvPr id="62" name="Rectangle 61"/>
          <p:cNvSpPr/>
          <p:nvPr userDrawn="1">
            <p:custDataLst>
              <p:tags r:id="rId47"/>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198</a:t>
            </a:r>
          </a:p>
        </p:txBody>
      </p:sp>
      <p:sp>
        <p:nvSpPr>
          <p:cNvPr id="63" name="Rectangle 62"/>
          <p:cNvSpPr/>
          <p:nvPr userDrawn="1">
            <p:custDataLst>
              <p:tags r:id="rId48"/>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p:txBody>
      </p:sp>
      <p:sp>
        <p:nvSpPr>
          <p:cNvPr id="64" name="Rectangle 63"/>
          <p:cNvSpPr/>
          <p:nvPr userDrawn="1">
            <p:custDataLst>
              <p:tags r:id="rId49"/>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73</a:t>
            </a:r>
          </a:p>
        </p:txBody>
      </p:sp>
      <p:sp>
        <p:nvSpPr>
          <p:cNvPr id="65" name="Rectangle 64"/>
          <p:cNvSpPr/>
          <p:nvPr userDrawn="1">
            <p:custDataLst>
              <p:tags r:id="rId50"/>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66" name="Rectangle 65"/>
          <p:cNvSpPr/>
          <p:nvPr userDrawn="1">
            <p:custDataLst>
              <p:tags r:id="rId51"/>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p:txBody>
      </p:sp>
      <p:sp>
        <p:nvSpPr>
          <p:cNvPr id="67" name="Rectangle 66"/>
          <p:cNvSpPr/>
          <p:nvPr userDrawn="1">
            <p:custDataLst>
              <p:tags r:id="rId52"/>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68" name="Rectangle 67"/>
          <p:cNvSpPr/>
          <p:nvPr userDrawn="1">
            <p:custDataLst>
              <p:tags r:id="rId53"/>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endParaRPr>
          </a:p>
        </p:txBody>
      </p:sp>
      <p:sp>
        <p:nvSpPr>
          <p:cNvPr id="69" name="Rectangle 68"/>
          <p:cNvSpPr/>
          <p:nvPr userDrawn="1">
            <p:custDataLst>
              <p:tags r:id="rId54"/>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70" name="Rectangle 69"/>
          <p:cNvSpPr/>
          <p:nvPr userDrawn="1">
            <p:custDataLst>
              <p:tags r:id="rId55"/>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p:txBody>
      </p:sp>
      <p:sp>
        <p:nvSpPr>
          <p:cNvPr id="71" name="Rectangle 70"/>
          <p:cNvSpPr/>
          <p:nvPr userDrawn="1">
            <p:custDataLst>
              <p:tags r:id="rId56"/>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26</a:t>
            </a:r>
          </a:p>
        </p:txBody>
      </p:sp>
      <p:sp>
        <p:nvSpPr>
          <p:cNvPr id="72" name="Rectangle 71"/>
          <p:cNvSpPr/>
          <p:nvPr userDrawn="1">
            <p:custDataLst>
              <p:tags r:id="rId57"/>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150</a:t>
            </a:r>
          </a:p>
        </p:txBody>
      </p:sp>
      <p:sp>
        <p:nvSpPr>
          <p:cNvPr id="73" name="Rectangle 72"/>
          <p:cNvSpPr/>
          <p:nvPr userDrawn="1">
            <p:custDataLst>
              <p:tags r:id="rId58"/>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122</a:t>
            </a:r>
          </a:p>
        </p:txBody>
      </p:sp>
      <p:sp>
        <p:nvSpPr>
          <p:cNvPr id="74" name="Rectangle 73"/>
          <p:cNvSpPr/>
          <p:nvPr userDrawn="1">
            <p:custDataLst>
              <p:tags r:id="rId59"/>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89</a:t>
            </a:r>
          </a:p>
        </p:txBody>
      </p:sp>
      <p:sp>
        <p:nvSpPr>
          <p:cNvPr id="75" name="Rectangle 74"/>
          <p:cNvSpPr/>
          <p:nvPr userDrawn="1">
            <p:custDataLst>
              <p:tags r:id="rId60"/>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p:txBody>
      </p:sp>
      <p:sp>
        <p:nvSpPr>
          <p:cNvPr id="76" name="Rectangle 75"/>
          <p:cNvSpPr/>
          <p:nvPr userDrawn="1">
            <p:custDataLst>
              <p:tags r:id="rId61"/>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p:txBody>
      </p:sp>
      <p:sp>
        <p:nvSpPr>
          <p:cNvPr id="77" name="Rectangle 76"/>
          <p:cNvSpPr/>
          <p:nvPr userDrawn="1">
            <p:custDataLst>
              <p:tags r:id="rId62"/>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p:txBody>
      </p:sp>
      <p:sp>
        <p:nvSpPr>
          <p:cNvPr id="78" name="Rectangle 77"/>
          <p:cNvSpPr/>
          <p:nvPr userDrawn="1">
            <p:custDataLst>
              <p:tags r:id="rId63"/>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p:txBody>
      </p:sp>
      <p:sp>
        <p:nvSpPr>
          <p:cNvPr id="79" name="Rectangle 78"/>
          <p:cNvSpPr/>
          <p:nvPr userDrawn="1">
            <p:custDataLst>
              <p:tags r:id="rId64"/>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80" name="Rectangle 79"/>
          <p:cNvSpPr/>
          <p:nvPr userDrawn="1">
            <p:custDataLst>
              <p:tags r:id="rId65"/>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p:txBody>
      </p:sp>
      <p:sp>
        <p:nvSpPr>
          <p:cNvPr id="81" name="Rectangle 80"/>
          <p:cNvSpPr/>
          <p:nvPr userDrawn="1">
            <p:custDataLst>
              <p:tags r:id="rId66"/>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82" name="Rectangle 81"/>
          <p:cNvSpPr/>
          <p:nvPr userDrawn="1">
            <p:custDataLst>
              <p:tags r:id="rId67"/>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p:txBody>
      </p:sp>
      <p:sp>
        <p:nvSpPr>
          <p:cNvPr id="83" name="Rectangle 82"/>
          <p:cNvSpPr/>
          <p:nvPr userDrawn="1">
            <p:custDataLst>
              <p:tags r:id="rId68"/>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210"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メイリオ"/>
          <a:ea typeface="メイリオ"/>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noAutofit/>
          </a:bodyPr>
          <a:lstStyle>
            <a:lvl1pPr>
              <a:defRPr sz="6000" spc="-80" baseline="0">
                <a:solidFill>
                  <a:srgbClr val="0072C6"/>
                </a:solidFill>
              </a:defRPr>
            </a:lvl1pPr>
          </a:lstStyle>
          <a:p>
            <a:r>
              <a:rPr lang="ja-JP" altLang="en-US" dirty="0">
                <a:solidFill>
                  <a:schemeClr val="bg1"/>
                </a:solidFill>
                <a:cs typeface="MS Mincho"/>
              </a:rPr>
              <a:t>データ駆動型ボット</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Contoso Travel</a:t>
            </a:r>
          </a:p>
        </p:txBody>
      </p:sp>
      <p:graphicFrame>
        <p:nvGraphicFramePr>
          <p:cNvPr id="4" name="Table 3"/>
          <p:cNvGraphicFramePr>
            <a:graphicFrameLocks noGrp="1"/>
          </p:cNvGraphicFramePr>
          <p:nvPr>
            <p:extLst>
              <p:ext uri="{D42A27DB-BD31-4B8C-83A1-F6EECF244321}">
                <p14:modId xmlns:p14="http://schemas.microsoft.com/office/powerpoint/2010/main" val="3646273422"/>
              </p:ext>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809426216"/>
                    </a:ext>
                  </a:extLst>
                </a:gridCol>
                <a:gridCol w="2266443">
                  <a:extLst>
                    <a:ext uri="{9D8B030D-6E8A-4147-A177-3AD203B41FA5}">
                      <a16:colId xmlns:a16="http://schemas.microsoft.com/office/drawing/2014/main" val="3358711556"/>
                    </a:ext>
                  </a:extLst>
                </a:gridCol>
                <a:gridCol w="2153157">
                  <a:extLst>
                    <a:ext uri="{9D8B030D-6E8A-4147-A177-3AD203B41FA5}">
                      <a16:colId xmlns:a16="http://schemas.microsoft.com/office/drawing/2014/main" val="2393044569"/>
                    </a:ext>
                  </a:extLst>
                </a:gridCol>
                <a:gridCol w="4267201">
                  <a:extLst>
                    <a:ext uri="{9D8B030D-6E8A-4147-A177-3AD203B41FA5}">
                      <a16:colId xmlns:a16="http://schemas.microsoft.com/office/drawing/2014/main" val="121573744"/>
                    </a:ext>
                  </a:extLst>
                </a:gridCol>
              </a:tblGrid>
              <a:tr h="638175">
                <a:tc>
                  <a:txBody>
                    <a:bodyPr/>
                    <a:lstStyle/>
                    <a:p>
                      <a:r>
                        <a:rPr lang="ja-JP" altLang="en-US" sz="2800" noProof="0">
                          <a:latin typeface="メイリオ" panose="020B0604030504040204" pitchFamily="50" charset="-128"/>
                          <a:ea typeface="メイリオ" panose="020B0604030504040204" pitchFamily="50" charset="-128"/>
                        </a:rPr>
                        <a:t>場所</a:t>
                      </a:r>
                    </a:p>
                  </a:txBody>
                  <a:tcPr/>
                </a:tc>
                <a:tc>
                  <a:txBody>
                    <a:bodyPr/>
                    <a:lstStyle/>
                    <a:p>
                      <a:r>
                        <a:rPr lang="ja-JP" altLang="en-US" sz="2800" noProof="0">
                          <a:latin typeface="メイリオ" panose="020B0604030504040204" pitchFamily="50" charset="-128"/>
                          <a:ea typeface="メイリオ" panose="020B0604030504040204" pitchFamily="50" charset="-128"/>
                        </a:rPr>
                        <a:t>交通手段</a:t>
                      </a:r>
                    </a:p>
                  </a:txBody>
                  <a:tcPr/>
                </a:tc>
                <a:tc>
                  <a:txBody>
                    <a:bodyPr/>
                    <a:lstStyle/>
                    <a:p>
                      <a:r>
                        <a:rPr lang="ja-JP" altLang="en-US" sz="2800" noProof="0">
                          <a:latin typeface="メイリオ" panose="020B0604030504040204" pitchFamily="50" charset="-128"/>
                          <a:ea typeface="メイリオ" panose="020B0604030504040204" pitchFamily="50" charset="-128"/>
                        </a:rPr>
                        <a:t>カテゴリ</a:t>
                      </a:r>
                    </a:p>
                  </a:txBody>
                  <a:tcPr/>
                </a:tc>
                <a:tc>
                  <a:txBody>
                    <a:bodyPr/>
                    <a:lstStyle/>
                    <a:p>
                      <a:r>
                        <a:rPr lang="ja-JP" altLang="en-US" sz="2800" noProof="0">
                          <a:latin typeface="メイリオ" panose="020B0604030504040204" pitchFamily="50" charset="-128"/>
                          <a:ea typeface="メイリオ" panose="020B0604030504040204" pitchFamily="50" charset="-128"/>
                        </a:rPr>
                        <a:t>説明</a:t>
                      </a:r>
                    </a:p>
                  </a:txBody>
                  <a:tcPr/>
                </a:tc>
                <a:extLst>
                  <a:ext uri="{0D108BD9-81ED-4DB2-BD59-A6C34878D82A}">
                    <a16:rowId xmlns:a16="http://schemas.microsoft.com/office/drawing/2014/main" val="4093904309"/>
                  </a:ext>
                </a:extLst>
              </a:tr>
              <a:tr h="638175">
                <a:tc>
                  <a:txBody>
                    <a:bodyPr/>
                    <a:lstStyle/>
                    <a:p>
                      <a:r>
                        <a:rPr lang="ja-JP" altLang="en-US" sz="2800" noProof="0">
                          <a:latin typeface="メイリオ" panose="020B0604030504040204" pitchFamily="50" charset="-128"/>
                          <a:ea typeface="メイリオ" panose="020B0604030504040204" pitchFamily="50" charset="-128"/>
                        </a:rPr>
                        <a:t>アラスカ</a:t>
                      </a:r>
                    </a:p>
                  </a:txBody>
                  <a:tcPr/>
                </a:tc>
                <a:tc>
                  <a:txBody>
                    <a:bodyPr/>
                    <a:lstStyle/>
                    <a:p>
                      <a:r>
                        <a:rPr lang="ja-JP" altLang="en-US" sz="2800" noProof="0">
                          <a:latin typeface="メイリオ" panose="020B0604030504040204" pitchFamily="50" charset="-128"/>
                          <a:ea typeface="メイリオ" panose="020B0604030504040204" pitchFamily="50" charset="-128"/>
                        </a:rPr>
                        <a:t>飛行機、車、船</a:t>
                      </a:r>
                    </a:p>
                  </a:txBody>
                  <a:tcPr/>
                </a:tc>
                <a:tc>
                  <a:txBody>
                    <a:bodyPr/>
                    <a:lstStyle/>
                    <a:p>
                      <a:r>
                        <a:rPr lang="ja-JP" altLang="en-US" sz="2800" noProof="0">
                          <a:latin typeface="メイリオ" panose="020B0604030504040204" pitchFamily="50" charset="-128"/>
                          <a:ea typeface="メイリオ" panose="020B0604030504040204" pitchFamily="50" charset="-128"/>
                        </a:rPr>
                        <a:t>自然</a:t>
                      </a:r>
                    </a:p>
                  </a:txBody>
                  <a:tcPr/>
                </a:tc>
                <a:tc>
                  <a:txBody>
                    <a:bodyPr/>
                    <a:lstStyle/>
                    <a:p>
                      <a:r>
                        <a:rPr lang="ja-JP" altLang="en-US" sz="2800" noProof="0">
                          <a:latin typeface="メイリオ" panose="020B0604030504040204" pitchFamily="50" charset="-128"/>
                          <a:ea typeface="メイリオ" panose="020B0604030504040204" pitchFamily="50" charset="-128"/>
                        </a:rPr>
                        <a:t>野生動物の生息地として有名であり、冒険好きな人々に人気の場所である。</a:t>
                      </a:r>
                    </a:p>
                  </a:txBody>
                  <a:tcPr/>
                </a:tc>
                <a:extLst>
                  <a:ext uri="{0D108BD9-81ED-4DB2-BD59-A6C34878D82A}">
                    <a16:rowId xmlns:a16="http://schemas.microsoft.com/office/drawing/2014/main" val="2426493875"/>
                  </a:ext>
                </a:extLst>
              </a:tr>
              <a:tr h="638175">
                <a:tc>
                  <a:txBody>
                    <a:bodyPr/>
                    <a:lstStyle/>
                    <a:p>
                      <a:r>
                        <a:rPr lang="ja-JP" altLang="en-US" sz="2800" noProof="0" dirty="0">
                          <a:latin typeface="メイリオ" panose="020B0604030504040204" pitchFamily="50" charset="-128"/>
                          <a:ea typeface="メイリオ" panose="020B0604030504040204" pitchFamily="50" charset="-128"/>
                        </a:rPr>
                        <a:t>カリフォルニア</a:t>
                      </a:r>
                    </a:p>
                  </a:txBody>
                  <a:tcPr/>
                </a:tc>
                <a:tc>
                  <a:txBody>
                    <a:bodyPr/>
                    <a:lstStyle/>
                    <a:p>
                      <a:r>
                        <a:rPr lang="ja-JP" altLang="en-US" sz="2800" noProof="0">
                          <a:latin typeface="メイリオ" panose="020B0604030504040204" pitchFamily="50" charset="-128"/>
                          <a:ea typeface="メイリオ" panose="020B0604030504040204" pitchFamily="50" charset="-128"/>
                        </a:rPr>
                        <a:t>飛行機、車</a:t>
                      </a:r>
                    </a:p>
                  </a:txBody>
                  <a:tcPr/>
                </a:tc>
                <a:tc>
                  <a:txBody>
                    <a:bodyPr/>
                    <a:lstStyle/>
                    <a:p>
                      <a:r>
                        <a:rPr lang="ja-JP" altLang="en-US" sz="2800" noProof="0">
                          <a:latin typeface="メイリオ" panose="020B0604030504040204" pitchFamily="50" charset="-128"/>
                          <a:ea typeface="メイリオ" panose="020B0604030504040204" pitchFamily="50" charset="-128"/>
                        </a:rPr>
                        <a:t>自然、都市、ビーチ</a:t>
                      </a:r>
                    </a:p>
                  </a:txBody>
                  <a:tcPr/>
                </a:tc>
                <a:tc>
                  <a:txBody>
                    <a:bodyPr/>
                    <a:lstStyle/>
                    <a:p>
                      <a:r>
                        <a:rPr lang="ja-JP" altLang="en-US" sz="2800" noProof="0" dirty="0">
                          <a:latin typeface="メイリオ" panose="020B0604030504040204" pitchFamily="50" charset="-128"/>
                          <a:ea typeface="メイリオ" panose="020B0604030504040204" pitchFamily="50" charset="-128"/>
                        </a:rPr>
                        <a:t>さまざまな体験をする</a:t>
                      </a:r>
                      <a:r>
                        <a:rPr lang="en-US" altLang="ja-JP" sz="2800" noProof="0" dirty="0">
                          <a:latin typeface="メイリオ" panose="020B0604030504040204" pitchFamily="50" charset="-128"/>
                          <a:ea typeface="メイリオ" panose="020B0604030504040204" pitchFamily="50" charset="-128"/>
                        </a:rPr>
                        <a:t/>
                      </a:r>
                      <a:br>
                        <a:rPr lang="en-US" altLang="ja-JP" sz="2800" noProof="0" dirty="0">
                          <a:latin typeface="メイリオ" panose="020B0604030504040204" pitchFamily="50" charset="-128"/>
                          <a:ea typeface="メイリオ" panose="020B0604030504040204" pitchFamily="50" charset="-128"/>
                        </a:rPr>
                      </a:br>
                      <a:r>
                        <a:rPr lang="ja-JP" altLang="en-US" sz="2800" noProof="0" dirty="0">
                          <a:latin typeface="メイリオ" panose="020B0604030504040204" pitchFamily="50" charset="-128"/>
                          <a:ea typeface="メイリオ" panose="020B0604030504040204" pitchFamily="50" charset="-128"/>
                        </a:rPr>
                        <a:t>ことができる。</a:t>
                      </a:r>
                    </a:p>
                  </a:txBody>
                  <a:tcPr/>
                </a:tc>
                <a:extLst>
                  <a:ext uri="{0D108BD9-81ED-4DB2-BD59-A6C34878D82A}">
                    <a16:rowId xmlns:a16="http://schemas.microsoft.com/office/drawing/2014/main" val="626922984"/>
                  </a:ext>
                </a:extLst>
              </a:tr>
              <a:tr h="638175">
                <a:tc>
                  <a:txBody>
                    <a:bodyPr/>
                    <a:lstStyle/>
                    <a:p>
                      <a:r>
                        <a:rPr lang="ja-JP" altLang="en-US" sz="2800" noProof="0">
                          <a:latin typeface="メイリオ" panose="020B0604030504040204" pitchFamily="50" charset="-128"/>
                          <a:ea typeface="メイリオ" panose="020B0604030504040204" pitchFamily="50" charset="-128"/>
                        </a:rPr>
                        <a:t>ハワイ</a:t>
                      </a:r>
                    </a:p>
                  </a:txBody>
                  <a:tcPr/>
                </a:tc>
                <a:tc>
                  <a:txBody>
                    <a:bodyPr/>
                    <a:lstStyle/>
                    <a:p>
                      <a:r>
                        <a:rPr lang="ja-JP" altLang="en-US" sz="2800" noProof="0">
                          <a:latin typeface="メイリオ" panose="020B0604030504040204" pitchFamily="50" charset="-128"/>
                          <a:ea typeface="メイリオ" panose="020B0604030504040204" pitchFamily="50" charset="-128"/>
                        </a:rPr>
                        <a:t>飛行機、船</a:t>
                      </a:r>
                    </a:p>
                  </a:txBody>
                  <a:tcPr/>
                </a:tc>
                <a:tc>
                  <a:txBody>
                    <a:bodyPr/>
                    <a:lstStyle/>
                    <a:p>
                      <a:r>
                        <a:rPr lang="ja-JP" altLang="en-US" sz="2800" noProof="0" dirty="0">
                          <a:latin typeface="メイリオ" panose="020B0604030504040204" pitchFamily="50" charset="-128"/>
                          <a:ea typeface="メイリオ" panose="020B0604030504040204" pitchFamily="50" charset="-128"/>
                        </a:rPr>
                        <a:t>自然、</a:t>
                      </a:r>
                      <a:r>
                        <a:rPr lang="en-US" altLang="ja-JP" sz="2800" noProof="0" dirty="0">
                          <a:latin typeface="メイリオ" panose="020B0604030504040204" pitchFamily="50" charset="-128"/>
                          <a:ea typeface="メイリオ" panose="020B0604030504040204" pitchFamily="50" charset="-128"/>
                        </a:rPr>
                        <a:t/>
                      </a:r>
                      <a:br>
                        <a:rPr lang="en-US" altLang="ja-JP" sz="2800" noProof="0" dirty="0">
                          <a:latin typeface="メイリオ" panose="020B0604030504040204" pitchFamily="50" charset="-128"/>
                          <a:ea typeface="メイリオ" panose="020B0604030504040204" pitchFamily="50" charset="-128"/>
                        </a:rPr>
                      </a:br>
                      <a:r>
                        <a:rPr lang="ja-JP" altLang="en-US" sz="2800" noProof="0" dirty="0">
                          <a:latin typeface="メイリオ" panose="020B0604030504040204" pitchFamily="50" charset="-128"/>
                          <a:ea typeface="メイリオ" panose="020B0604030504040204" pitchFamily="50" charset="-128"/>
                        </a:rPr>
                        <a:t>ビーチ</a:t>
                      </a:r>
                    </a:p>
                  </a:txBody>
                  <a:tcPr/>
                </a:tc>
                <a:tc>
                  <a:txBody>
                    <a:bodyPr/>
                    <a:lstStyle/>
                    <a:p>
                      <a:r>
                        <a:rPr lang="ja-JP" altLang="en-US" sz="2800" noProof="0" dirty="0">
                          <a:latin typeface="メイリオ" panose="020B0604030504040204" pitchFamily="50" charset="-128"/>
                          <a:ea typeface="メイリオ" panose="020B0604030504040204" pitchFamily="50" charset="-128"/>
                        </a:rPr>
                        <a:t>リラックスしたい人々にとって最適な保養地で</a:t>
                      </a:r>
                      <a:r>
                        <a:rPr lang="en-US" altLang="ja-JP" sz="2800" noProof="0" dirty="0">
                          <a:latin typeface="メイリオ" panose="020B0604030504040204" pitchFamily="50" charset="-128"/>
                          <a:ea typeface="メイリオ" panose="020B0604030504040204" pitchFamily="50" charset="-128"/>
                        </a:rPr>
                        <a:t/>
                      </a:r>
                      <a:br>
                        <a:rPr lang="en-US" altLang="ja-JP" sz="2800" noProof="0" dirty="0">
                          <a:latin typeface="メイリオ" panose="020B0604030504040204" pitchFamily="50" charset="-128"/>
                          <a:ea typeface="メイリオ" panose="020B0604030504040204" pitchFamily="50" charset="-128"/>
                        </a:rPr>
                      </a:br>
                      <a:r>
                        <a:rPr lang="ja-JP" altLang="en-US" sz="2800" noProof="0" dirty="0">
                          <a:latin typeface="メイリオ" panose="020B0604030504040204" pitchFamily="50" charset="-128"/>
                          <a:ea typeface="メイリオ" panose="020B0604030504040204" pitchFamily="50" charset="-128"/>
                        </a:rPr>
                        <a:t>ある。</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65401613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Azure Search</a:t>
            </a:r>
          </a:p>
        </p:txBody>
      </p:sp>
      <p:pic>
        <p:nvPicPr>
          <p:cNvPr id="4" name="Picture 3" descr="Smartphone Excitement by erlandh - A spiky ..."/>
          <p:cNvPicPr>
            <a:picLocks noChangeAspect="1"/>
          </p:cNvPicPr>
          <p:nvPr/>
        </p:nvPicPr>
        <p:blipFill>
          <a:blip r:embed="rId3"/>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4"/>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Azure Search</a:t>
            </a:r>
          </a:p>
        </p:txBody>
      </p:sp>
      <p:sp>
        <p:nvSpPr>
          <p:cNvPr id="7" name="Rectangle: Rounded Corners 6"/>
          <p:cNvSpPr/>
          <p:nvPr/>
        </p:nvSpPr>
        <p:spPr bwMode="auto">
          <a:xfrm>
            <a:off x="2634429" y="4863464"/>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自然が豊かな場所を探している。</a:t>
            </a:r>
          </a:p>
        </p:txBody>
      </p:sp>
      <p:sp>
        <p:nvSpPr>
          <p:cNvPr id="9" name="Rectangle: Rounded Corners 8"/>
          <p:cNvSpPr/>
          <p:nvPr/>
        </p:nvSpPr>
        <p:spPr bwMode="auto">
          <a:xfrm>
            <a:off x="2560637" y="4863464"/>
            <a:ext cx="2743200"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カテゴリ</a:t>
            </a:r>
            <a:r>
              <a:rPr lang="en-US" altLang="ja-JP" sz="2000" dirty="0">
                <a:gradFill>
                  <a:gsLst>
                    <a:gs pos="0">
                      <a:srgbClr val="FFFFFF"/>
                    </a:gs>
                    <a:gs pos="100000">
                      <a:srgbClr val="FFFFFF"/>
                    </a:gs>
                  </a:gsLst>
                  <a:lin ang="5400000" scaled="0"/>
                </a:gradFill>
                <a:latin typeface="メイリオ"/>
                <a:ea typeface="メイリオ"/>
                <a:cs typeface="MS Mincho"/>
              </a:rPr>
              <a:t>: </a:t>
            </a:r>
          </a:p>
          <a:p>
            <a:pPr algn="ctr" defTabSz="932472" fontAlgn="base">
              <a:lnSpc>
                <a:spcPct val="90000"/>
              </a:lnSpc>
              <a:spcBef>
                <a:spcPct val="0"/>
              </a:spcBef>
              <a:spcAft>
                <a:spcPct val="0"/>
              </a:spcAft>
            </a:pPr>
            <a:r>
              <a:rPr lang="en-US" altLang="ja-JP" sz="2000" dirty="0">
                <a:latin typeface="メイリオ"/>
                <a:ea typeface="メイリオ"/>
                <a:cs typeface="MS Mincho"/>
              </a:rPr>
              <a:t>[</a:t>
            </a:r>
            <a:r>
              <a:rPr lang="ja-JP" altLang="en-US" sz="2000" dirty="0">
                <a:latin typeface="メイリオ"/>
                <a:ea typeface="メイリオ"/>
                <a:cs typeface="MS Mincho"/>
              </a:rPr>
              <a:t>自然、都市、ビーチ</a:t>
            </a:r>
            <a:r>
              <a:rPr lang="en-US" altLang="ja-JP" sz="2000" dirty="0">
                <a:latin typeface="メイリオ"/>
                <a:ea typeface="メイリオ"/>
                <a:cs typeface="MS Mincho"/>
              </a:rPr>
              <a:t>]</a:t>
            </a:r>
            <a:endParaRPr lang="ja-JP" altLang="en-US" sz="2000" dirty="0">
              <a:gradFill>
                <a:gsLst>
                  <a:gs pos="0">
                    <a:srgbClr val="FFFFFF"/>
                  </a:gs>
                  <a:gs pos="100000">
                    <a:srgbClr val="FFFFFF"/>
                  </a:gs>
                </a:gsLst>
                <a:lin ang="5400000" scaled="0"/>
              </a:gradFill>
              <a:latin typeface="メイリオ"/>
              <a:ea typeface="メイリオ"/>
              <a:cs typeface="MS Mincho"/>
            </a:endParaRPr>
          </a:p>
        </p:txBody>
      </p:sp>
    </p:spTree>
    <p:extLst>
      <p:ext uri="{BB962C8B-B14F-4D97-AF65-F5344CB8AC3E}">
        <p14:creationId xmlns:p14="http://schemas.microsoft.com/office/powerpoint/2010/main" val="3707429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4348E-6 -4.98865E-6 L 0.26985 -0.15183 " pathEditMode="relative" rAng="0" ptsTypes="AA">
                                      <p:cBhvr>
                                        <p:cTn id="14" dur="2000" fill="hold"/>
                                        <p:tgtEl>
                                          <p:spTgt spid="9"/>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altLang="ja-JP" dirty="0" err="1">
                <a:cs typeface="MS Mincho"/>
              </a:rPr>
              <a:t>AdventureWorks</a:t>
            </a:r>
            <a:endParaRPr lang="ja-JP" altLang="en-US" dirty="0"/>
          </a:p>
        </p:txBody>
      </p:sp>
      <p:graphicFrame>
        <p:nvGraphicFramePr>
          <p:cNvPr id="6" name="Table 5"/>
          <p:cNvGraphicFramePr>
            <a:graphicFrameLocks noGrp="1"/>
          </p:cNvGraphicFramePr>
          <p:nvPr>
            <p:extLst>
              <p:ext uri="{D42A27DB-BD31-4B8C-83A1-F6EECF244321}">
                <p14:modId xmlns:p14="http://schemas.microsoft.com/office/powerpoint/2010/main" val="2261958751"/>
              </p:ext>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43637885"/>
                    </a:ext>
                  </a:extLst>
                </a:gridCol>
                <a:gridCol w="6172200">
                  <a:extLst>
                    <a:ext uri="{9D8B030D-6E8A-4147-A177-3AD203B41FA5}">
                      <a16:colId xmlns:a16="http://schemas.microsoft.com/office/drawing/2014/main" val="2793901445"/>
                    </a:ext>
                  </a:extLst>
                </a:gridCol>
                <a:gridCol w="2133600">
                  <a:extLst>
                    <a:ext uri="{9D8B030D-6E8A-4147-A177-3AD203B41FA5}">
                      <a16:colId xmlns:a16="http://schemas.microsoft.com/office/drawing/2014/main" val="379233824"/>
                    </a:ext>
                  </a:extLst>
                </a:gridCol>
              </a:tblGrid>
              <a:tr h="594360">
                <a:tc>
                  <a:txBody>
                    <a:bodyPr/>
                    <a:lstStyle/>
                    <a:p>
                      <a:r>
                        <a:rPr lang="ja-JP" altLang="en-US" sz="2800" noProof="0">
                          <a:latin typeface="メイリオ" panose="020B0604030504040204" pitchFamily="50" charset="-128"/>
                          <a:ea typeface="メイリオ" panose="020B0604030504040204" pitchFamily="50" charset="-128"/>
                        </a:rPr>
                        <a:t>製品 </a:t>
                      </a:r>
                      <a:r>
                        <a:rPr lang="en-US" altLang="ja-JP" sz="2800" noProof="0">
                          <a:latin typeface="メイリオ" panose="020B0604030504040204" pitchFamily="50" charset="-128"/>
                          <a:ea typeface="メイリオ" panose="020B0604030504040204" pitchFamily="50" charset="-128"/>
                        </a:rPr>
                        <a:t>ID</a:t>
                      </a:r>
                      <a:endParaRPr lang="ja-JP" altLang="en-US" sz="2800" noProof="0">
                        <a:latin typeface="メイリオ" panose="020B0604030504040204" pitchFamily="50" charset="-128"/>
                        <a:ea typeface="メイリオ" panose="020B0604030504040204" pitchFamily="50" charset="-128"/>
                      </a:endParaRPr>
                    </a:p>
                  </a:txBody>
                  <a:tcPr/>
                </a:tc>
                <a:tc>
                  <a:txBody>
                    <a:bodyPr/>
                    <a:lstStyle/>
                    <a:p>
                      <a:r>
                        <a:rPr lang="ja-JP" altLang="en-US" sz="2800" noProof="0">
                          <a:latin typeface="メイリオ" panose="020B0604030504040204" pitchFamily="50" charset="-128"/>
                          <a:ea typeface="メイリオ" panose="020B0604030504040204" pitchFamily="50" charset="-128"/>
                        </a:rPr>
                        <a:t>名前</a:t>
                      </a:r>
                    </a:p>
                  </a:txBody>
                  <a:tcPr/>
                </a:tc>
                <a:tc>
                  <a:txBody>
                    <a:bodyPr/>
                    <a:lstStyle/>
                    <a:p>
                      <a:r>
                        <a:rPr lang="ja-JP" altLang="en-US" sz="2800" noProof="0">
                          <a:latin typeface="メイリオ" panose="020B0604030504040204" pitchFamily="50" charset="-128"/>
                          <a:ea typeface="メイリオ" panose="020B0604030504040204" pitchFamily="50" charset="-128"/>
                        </a:rPr>
                        <a:t>定価</a:t>
                      </a:r>
                    </a:p>
                  </a:txBody>
                  <a:tcPr/>
                </a:tc>
                <a:extLst>
                  <a:ext uri="{0D108BD9-81ED-4DB2-BD59-A6C34878D82A}">
                    <a16:rowId xmlns:a16="http://schemas.microsoft.com/office/drawing/2014/main" val="1702812693"/>
                  </a:ext>
                </a:extLst>
              </a:tr>
              <a:tr h="594360">
                <a:tc>
                  <a:txBody>
                    <a:bodyPr/>
                    <a:lstStyle/>
                    <a:p>
                      <a:r>
                        <a:rPr lang="en-US" altLang="ja-JP" sz="2800" noProof="0">
                          <a:latin typeface="メイリオ" panose="020B0604030504040204" pitchFamily="50" charset="-128"/>
                          <a:ea typeface="メイリオ" panose="020B0604030504040204" pitchFamily="50" charset="-128"/>
                        </a:rPr>
                        <a:t>921</a:t>
                      </a:r>
                    </a:p>
                  </a:txBody>
                  <a:tcPr/>
                </a:tc>
                <a:tc>
                  <a:txBody>
                    <a:bodyPr/>
                    <a:lstStyle/>
                    <a:p>
                      <a:r>
                        <a:rPr lang="ja-JP" altLang="en-US" sz="2800" noProof="0">
                          <a:latin typeface="メイリオ" panose="020B0604030504040204" pitchFamily="50" charset="-128"/>
                          <a:ea typeface="メイリオ" panose="020B0604030504040204" pitchFamily="50" charset="-128"/>
                        </a:rPr>
                        <a:t>マウンテン バイクのタイヤ チューブ</a:t>
                      </a:r>
                    </a:p>
                  </a:txBody>
                  <a:tcPr/>
                </a:tc>
                <a:tc>
                  <a:txBody>
                    <a:bodyPr/>
                    <a:lstStyle/>
                    <a:p>
                      <a:r>
                        <a:rPr lang="en-US" altLang="ja-JP" sz="2800" noProof="0">
                          <a:latin typeface="メイリオ" panose="020B0604030504040204" pitchFamily="50" charset="-128"/>
                          <a:ea typeface="メイリオ" panose="020B0604030504040204" pitchFamily="50" charset="-128"/>
                        </a:rPr>
                        <a:t>4.99 </a:t>
                      </a:r>
                      <a:r>
                        <a:rPr lang="ja-JP" altLang="en-US" sz="2800" noProof="0">
                          <a:latin typeface="メイリオ" panose="020B0604030504040204" pitchFamily="50" charset="-128"/>
                          <a:ea typeface="メイリオ" panose="020B0604030504040204" pitchFamily="50" charset="-128"/>
                        </a:rPr>
                        <a:t>ドル</a:t>
                      </a:r>
                    </a:p>
                  </a:txBody>
                  <a:tcPr/>
                </a:tc>
                <a:extLst>
                  <a:ext uri="{0D108BD9-81ED-4DB2-BD59-A6C34878D82A}">
                    <a16:rowId xmlns:a16="http://schemas.microsoft.com/office/drawing/2014/main" val="2460237737"/>
                  </a:ext>
                </a:extLst>
              </a:tr>
              <a:tr h="594360">
                <a:tc>
                  <a:txBody>
                    <a:bodyPr/>
                    <a:lstStyle/>
                    <a:p>
                      <a:r>
                        <a:rPr lang="en-US" altLang="ja-JP" sz="2800" noProof="0">
                          <a:latin typeface="メイリオ" panose="020B0604030504040204" pitchFamily="50" charset="-128"/>
                          <a:ea typeface="メイリオ" panose="020B0604030504040204" pitchFamily="50" charset="-128"/>
                        </a:rPr>
                        <a:t>922</a:t>
                      </a:r>
                    </a:p>
                  </a:txBody>
                  <a:tcPr/>
                </a:tc>
                <a:tc>
                  <a:txBody>
                    <a:bodyPr/>
                    <a:lstStyle/>
                    <a:p>
                      <a:r>
                        <a:rPr lang="ja-JP" altLang="en-US" sz="2800" noProof="0">
                          <a:latin typeface="メイリオ" panose="020B0604030504040204" pitchFamily="50" charset="-128"/>
                          <a:ea typeface="メイリオ" panose="020B0604030504040204" pitchFamily="50" charset="-128"/>
                        </a:rPr>
                        <a:t>ロード バイクのタイヤ チューブ</a:t>
                      </a:r>
                    </a:p>
                  </a:txBody>
                  <a:tcPr/>
                </a:tc>
                <a:tc>
                  <a:txBody>
                    <a:bodyPr/>
                    <a:lstStyle/>
                    <a:p>
                      <a:r>
                        <a:rPr lang="en-US" altLang="ja-JP" sz="2800" noProof="0">
                          <a:latin typeface="メイリオ" panose="020B0604030504040204" pitchFamily="50" charset="-128"/>
                          <a:ea typeface="メイリオ" panose="020B0604030504040204" pitchFamily="50" charset="-128"/>
                        </a:rPr>
                        <a:t>3.99 </a:t>
                      </a:r>
                      <a:r>
                        <a:rPr lang="ja-JP" altLang="en-US" sz="2800" noProof="0">
                          <a:latin typeface="メイリオ" panose="020B0604030504040204" pitchFamily="50" charset="-128"/>
                          <a:ea typeface="メイリオ" panose="020B0604030504040204" pitchFamily="50" charset="-128"/>
                        </a:rPr>
                        <a:t>ドル</a:t>
                      </a:r>
                    </a:p>
                  </a:txBody>
                  <a:tcPr/>
                </a:tc>
                <a:extLst>
                  <a:ext uri="{0D108BD9-81ED-4DB2-BD59-A6C34878D82A}">
                    <a16:rowId xmlns:a16="http://schemas.microsoft.com/office/drawing/2014/main" val="3566822338"/>
                  </a:ext>
                </a:extLst>
              </a:tr>
              <a:tr h="594360">
                <a:tc>
                  <a:txBody>
                    <a:bodyPr/>
                    <a:lstStyle/>
                    <a:p>
                      <a:r>
                        <a:rPr lang="en-US" altLang="ja-JP" sz="2800" noProof="0">
                          <a:latin typeface="メイリオ" panose="020B0604030504040204" pitchFamily="50" charset="-128"/>
                          <a:ea typeface="メイリオ" panose="020B0604030504040204" pitchFamily="50" charset="-128"/>
                        </a:rPr>
                        <a:t>923</a:t>
                      </a:r>
                    </a:p>
                  </a:txBody>
                  <a:tcPr/>
                </a:tc>
                <a:tc>
                  <a:txBody>
                    <a:bodyPr/>
                    <a:lstStyle/>
                    <a:p>
                      <a:r>
                        <a:rPr lang="ja-JP" altLang="en-US" sz="2800" noProof="0">
                          <a:latin typeface="メイリオ" panose="020B0604030504040204" pitchFamily="50" charset="-128"/>
                          <a:ea typeface="メイリオ" panose="020B0604030504040204" pitchFamily="50" charset="-128"/>
                        </a:rPr>
                        <a:t>ツーリング バイクのタイヤ チューブ</a:t>
                      </a:r>
                    </a:p>
                  </a:txBody>
                  <a:tcPr/>
                </a:tc>
                <a:tc>
                  <a:txBody>
                    <a:bodyPr/>
                    <a:lstStyle/>
                    <a:p>
                      <a:r>
                        <a:rPr lang="en-US" altLang="ja-JP" sz="2800" noProof="0" dirty="0">
                          <a:latin typeface="メイリオ" panose="020B0604030504040204" pitchFamily="50" charset="-128"/>
                          <a:ea typeface="メイリオ" panose="020B0604030504040204" pitchFamily="50" charset="-128"/>
                        </a:rPr>
                        <a:t>2.00 </a:t>
                      </a:r>
                      <a:r>
                        <a:rPr lang="ja-JP" altLang="en-US" sz="2800" noProof="0" dirty="0">
                          <a:latin typeface="メイリオ" panose="020B0604030504040204" pitchFamily="50" charset="-128"/>
                          <a:ea typeface="メイリオ" panose="020B0604030504040204" pitchFamily="50" charset="-128"/>
                        </a:rPr>
                        <a:t>ドル</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220053183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a:cs typeface="MS Mincho"/>
              </a:rPr>
              <a:t>Azure Search </a:t>
            </a:r>
            <a:r>
              <a:rPr lang="ja-JP" altLang="en-US" dirty="0">
                <a:cs typeface="MS Mincho"/>
              </a:rPr>
              <a:t>と </a:t>
            </a:r>
            <a:r>
              <a:rPr lang="en-US" altLang="ja-JP" dirty="0">
                <a:cs typeface="MS Mincho"/>
              </a:rPr>
              <a:t>LUIS</a:t>
            </a:r>
          </a:p>
        </p:txBody>
      </p:sp>
      <p:pic>
        <p:nvPicPr>
          <p:cNvPr id="5" name="Picture 4" descr="Smartphone Excitement by erlandh - A spiky ..."/>
          <p:cNvPicPr>
            <a:picLocks noChangeAspect="1"/>
          </p:cNvPicPr>
          <p:nvPr/>
        </p:nvPicPr>
        <p:blipFill>
          <a:blip r:embed="rId3"/>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4"/>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0" tIns="147600"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000" dirty="0">
                <a:gradFill>
                  <a:gsLst>
                    <a:gs pos="0">
                      <a:srgbClr val="FFFFFF"/>
                    </a:gs>
                    <a:gs pos="100000">
                      <a:srgbClr val="FFFFFF"/>
                    </a:gs>
                  </a:gsLst>
                  <a:lin ang="5400000" scaled="0"/>
                </a:gradFill>
                <a:latin typeface="メイリオ"/>
                <a:ea typeface="メイリオ"/>
                <a:cs typeface="MS Mincho"/>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0" tIns="147600"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000" dirty="0">
                <a:gradFill>
                  <a:gsLst>
                    <a:gs pos="0">
                      <a:srgbClr val="FFFFFF"/>
                    </a:gs>
                    <a:gs pos="100000">
                      <a:srgbClr val="FFFFFF"/>
                    </a:gs>
                  </a:gsLst>
                  <a:lin ang="5400000" scaled="0"/>
                </a:gradFill>
                <a:latin typeface="メイリオ"/>
                <a:ea typeface="メイリオ"/>
                <a:cs typeface="MS Mincho"/>
              </a:rPr>
              <a:t>Azure Search</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7600"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マウンテン バイクの</a:t>
            </a:r>
            <a:r>
              <a:rPr lang="en-US" altLang="ja-JP" sz="2000" dirty="0">
                <a:gradFill>
                  <a:gsLst>
                    <a:gs pos="0">
                      <a:srgbClr val="FFFFFF"/>
                    </a:gs>
                    <a:gs pos="100000">
                      <a:srgbClr val="FFFFFF"/>
                    </a:gs>
                  </a:gsLst>
                  <a:lin ang="5400000" scaled="0"/>
                </a:gradFill>
                <a:latin typeface="メイリオ"/>
                <a:ea typeface="メイリオ"/>
                <a:cs typeface="MS Mincho"/>
              </a:rPr>
              <a:t/>
            </a:r>
            <a:br>
              <a:rPr lang="en-US" altLang="ja-JP" sz="2000" dirty="0">
                <a:gradFill>
                  <a:gsLst>
                    <a:gs pos="0">
                      <a:srgbClr val="FFFFFF"/>
                    </a:gs>
                    <a:gs pos="100000">
                      <a:srgbClr val="FFFFFF"/>
                    </a:gs>
                  </a:gsLst>
                  <a:lin ang="5400000" scaled="0"/>
                </a:gradFill>
                <a:latin typeface="メイリオ"/>
                <a:ea typeface="メイリオ"/>
                <a:cs typeface="MS Mincho"/>
              </a:rPr>
            </a:br>
            <a:r>
              <a:rPr lang="ja-JP" altLang="en-US" sz="2000" dirty="0">
                <a:gradFill>
                  <a:gsLst>
                    <a:gs pos="0">
                      <a:srgbClr val="FFFFFF"/>
                    </a:gs>
                    <a:gs pos="100000">
                      <a:srgbClr val="FFFFFF"/>
                    </a:gs>
                  </a:gsLst>
                  <a:lin ang="5400000" scaled="0"/>
                </a:gradFill>
                <a:latin typeface="メイリオ"/>
                <a:ea typeface="メイリオ"/>
                <a:cs typeface="MS Mincho"/>
              </a:rPr>
              <a:t>チューブを注文したい</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7600"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dirty="0">
                <a:gradFill>
                  <a:gsLst>
                    <a:gs pos="0">
                      <a:srgbClr val="FFFFFF"/>
                    </a:gs>
                    <a:gs pos="100000">
                      <a:srgbClr val="FFFFFF"/>
                    </a:gs>
                  </a:gsLst>
                  <a:lin ang="5400000" scaled="0"/>
                </a:gradFill>
                <a:latin typeface="メイリオ"/>
                <a:ea typeface="メイリオ"/>
                <a:cs typeface="MS Mincho"/>
              </a:rPr>
              <a:t>インテント</a:t>
            </a:r>
            <a:r>
              <a:rPr lang="en-US" altLang="ja-JP" dirty="0">
                <a:gradFill>
                  <a:gsLst>
                    <a:gs pos="0">
                      <a:srgbClr val="FFFFFF"/>
                    </a:gs>
                    <a:gs pos="100000">
                      <a:srgbClr val="FFFFFF"/>
                    </a:gs>
                  </a:gsLst>
                  <a:lin ang="5400000" scaled="0"/>
                </a:gradFill>
                <a:latin typeface="メイリオ"/>
                <a:ea typeface="メイリオ"/>
                <a:cs typeface="MS Mincho"/>
              </a:rPr>
              <a:t>: </a:t>
            </a:r>
            <a:r>
              <a:rPr lang="ja-JP" altLang="en-US" dirty="0">
                <a:gradFill>
                  <a:gsLst>
                    <a:gs pos="0">
                      <a:srgbClr val="FFFFFF"/>
                    </a:gs>
                    <a:gs pos="100000">
                      <a:srgbClr val="FFFFFF"/>
                    </a:gs>
                  </a:gsLst>
                  <a:lin ang="5400000" scaled="0"/>
                </a:gradFill>
                <a:latin typeface="メイリオ"/>
                <a:ea typeface="メイリオ"/>
                <a:cs typeface="MS Mincho"/>
              </a:rPr>
              <a:t>注文</a:t>
            </a:r>
          </a:p>
          <a:p>
            <a:pPr algn="ctr" defTabSz="932472" fontAlgn="base">
              <a:lnSpc>
                <a:spcPct val="90000"/>
              </a:lnSpc>
              <a:spcBef>
                <a:spcPct val="0"/>
              </a:spcBef>
              <a:spcAft>
                <a:spcPct val="0"/>
              </a:spcAft>
            </a:pPr>
            <a:r>
              <a:rPr lang="ja-JP" altLang="en-US" dirty="0">
                <a:gradFill>
                  <a:gsLst>
                    <a:gs pos="0">
                      <a:srgbClr val="FFFFFF"/>
                    </a:gs>
                    <a:gs pos="100000">
                      <a:srgbClr val="FFFFFF"/>
                    </a:gs>
                  </a:gsLst>
                  <a:lin ang="5400000" scaled="0"/>
                </a:gradFill>
                <a:latin typeface="メイリオ"/>
                <a:ea typeface="メイリオ"/>
                <a:cs typeface="MS Mincho"/>
              </a:rPr>
              <a:t>製品</a:t>
            </a:r>
            <a:r>
              <a:rPr lang="en-US" altLang="ja-JP" dirty="0">
                <a:gradFill>
                  <a:gsLst>
                    <a:gs pos="0">
                      <a:srgbClr val="FFFFFF"/>
                    </a:gs>
                    <a:gs pos="100000">
                      <a:srgbClr val="FFFFFF"/>
                    </a:gs>
                  </a:gsLst>
                  <a:lin ang="5400000" scaled="0"/>
                </a:gradFill>
                <a:latin typeface="メイリオ"/>
                <a:ea typeface="メイリオ"/>
                <a:cs typeface="MS Mincho"/>
              </a:rPr>
              <a:t>: </a:t>
            </a:r>
            <a:r>
              <a:rPr lang="ja-JP" altLang="en-US" dirty="0">
                <a:gradFill>
                  <a:gsLst>
                    <a:gs pos="0">
                      <a:srgbClr val="FFFFFF"/>
                    </a:gs>
                    <a:gs pos="100000">
                      <a:srgbClr val="FFFFFF"/>
                    </a:gs>
                  </a:gsLst>
                  <a:lin ang="5400000" scaled="0"/>
                </a:gradFill>
                <a:latin typeface="メイリオ"/>
                <a:ea typeface="メイリオ"/>
                <a:cs typeface="MS Mincho"/>
              </a:rPr>
              <a:t>マウンテン バイクのチューブ</a:t>
            </a:r>
          </a:p>
        </p:txBody>
      </p:sp>
      <p:sp>
        <p:nvSpPr>
          <p:cNvPr id="13" name="Rectangle: Rounded Corners 12"/>
          <p:cNvSpPr/>
          <p:nvPr/>
        </p:nvSpPr>
        <p:spPr bwMode="auto">
          <a:xfrm>
            <a:off x="5303837" y="39544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7600"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検索</a:t>
            </a:r>
            <a:r>
              <a:rPr lang="en-US" altLang="ja-JP" sz="2000" dirty="0">
                <a:gradFill>
                  <a:gsLst>
                    <a:gs pos="0">
                      <a:srgbClr val="FFFFFF"/>
                    </a:gs>
                    <a:gs pos="100000">
                      <a:srgbClr val="FFFFFF"/>
                    </a:gs>
                  </a:gsLst>
                  <a:lin ang="5400000" scaled="0"/>
                </a:gradFill>
                <a:latin typeface="メイリオ"/>
                <a:ea typeface="メイリオ"/>
                <a:cs typeface="MS Mincho"/>
              </a:rPr>
              <a:t>: </a:t>
            </a:r>
            <a:r>
              <a:rPr lang="ja-JP" altLang="en-US" sz="1600" dirty="0">
                <a:latin typeface="メイリオ"/>
                <a:ea typeface="メイリオ"/>
              </a:rPr>
              <a:t/>
            </a:r>
            <a:br>
              <a:rPr lang="ja-JP" altLang="en-US" sz="1600" dirty="0">
                <a:latin typeface="メイリオ"/>
                <a:ea typeface="メイリオ"/>
              </a:rPr>
            </a:br>
            <a:r>
              <a:rPr lang="ja-JP" altLang="en-US" sz="2000" dirty="0">
                <a:gradFill>
                  <a:gsLst>
                    <a:gs pos="0">
                      <a:srgbClr val="FFFFFF"/>
                    </a:gs>
                    <a:gs pos="100000">
                      <a:srgbClr val="FFFFFF"/>
                    </a:gs>
                  </a:gsLst>
                  <a:lin ang="5400000" scaled="0"/>
                </a:gradFill>
                <a:latin typeface="メイリオ"/>
                <a:ea typeface="メイリオ"/>
                <a:cs typeface="MS Mincho"/>
              </a:rPr>
              <a:t>マウンテン バイクの</a:t>
            </a:r>
            <a:r>
              <a:rPr lang="en-US" altLang="ja-JP" sz="2000" dirty="0">
                <a:gradFill>
                  <a:gsLst>
                    <a:gs pos="0">
                      <a:srgbClr val="FFFFFF"/>
                    </a:gs>
                    <a:gs pos="100000">
                      <a:srgbClr val="FFFFFF"/>
                    </a:gs>
                  </a:gsLst>
                  <a:lin ang="5400000" scaled="0"/>
                </a:gradFill>
                <a:latin typeface="メイリオ"/>
                <a:ea typeface="メイリオ"/>
                <a:cs typeface="MS Mincho"/>
              </a:rPr>
              <a:t/>
            </a:r>
            <a:br>
              <a:rPr lang="en-US" altLang="ja-JP" sz="2000" dirty="0">
                <a:gradFill>
                  <a:gsLst>
                    <a:gs pos="0">
                      <a:srgbClr val="FFFFFF"/>
                    </a:gs>
                    <a:gs pos="100000">
                      <a:srgbClr val="FFFFFF"/>
                    </a:gs>
                  </a:gsLst>
                  <a:lin ang="5400000" scaled="0"/>
                </a:gradFill>
                <a:latin typeface="メイリオ"/>
                <a:ea typeface="メイリオ"/>
                <a:cs typeface="MS Mincho"/>
              </a:rPr>
            </a:br>
            <a:r>
              <a:rPr lang="ja-JP" altLang="en-US" sz="2000" dirty="0">
                <a:gradFill>
                  <a:gsLst>
                    <a:gs pos="0">
                      <a:srgbClr val="FFFFFF"/>
                    </a:gs>
                    <a:gs pos="100000">
                      <a:srgbClr val="FFFFFF"/>
                    </a:gs>
                  </a:gsLst>
                  <a:lin ang="5400000" scaled="0"/>
                </a:gradFill>
                <a:latin typeface="メイリオ"/>
                <a:ea typeface="メイリオ"/>
                <a:cs typeface="MS Mincho"/>
              </a:rPr>
              <a:t>チューブ</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7600"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インテント</a:t>
            </a:r>
            <a:r>
              <a:rPr lang="en-US" altLang="ja-JP" sz="2000" dirty="0">
                <a:gradFill>
                  <a:gsLst>
                    <a:gs pos="0">
                      <a:srgbClr val="FFFFFF"/>
                    </a:gs>
                    <a:gs pos="100000">
                      <a:srgbClr val="FFFFFF"/>
                    </a:gs>
                  </a:gsLst>
                  <a:lin ang="5400000" scaled="0"/>
                </a:gradFill>
                <a:latin typeface="メイリオ"/>
                <a:ea typeface="メイリオ"/>
                <a:cs typeface="MS Mincho"/>
              </a:rPr>
              <a:t>:</a:t>
            </a:r>
          </a:p>
          <a:p>
            <a:pPr algn="ctr" defTabSz="932472" fontAlgn="base">
              <a:lnSpc>
                <a:spcPct val="90000"/>
              </a:lnSpc>
              <a:spcBef>
                <a:spcPct val="0"/>
              </a:spcBef>
              <a:spcAft>
                <a:spcPct val="0"/>
              </a:spcAft>
            </a:pPr>
            <a:r>
              <a:rPr lang="ja-JP" altLang="en-US" sz="2000" b="1" dirty="0">
                <a:gradFill>
                  <a:gsLst>
                    <a:gs pos="0">
                      <a:srgbClr val="FFFFFF"/>
                    </a:gs>
                    <a:gs pos="100000">
                      <a:srgbClr val="FFFFFF"/>
                    </a:gs>
                  </a:gsLst>
                  <a:lin ang="5400000" scaled="0"/>
                </a:gradFill>
                <a:latin typeface="メイリオ"/>
                <a:ea typeface="メイリオ"/>
                <a:cs typeface="MS Mincho"/>
              </a:rPr>
              <a:t>注文</a:t>
            </a:r>
          </a:p>
        </p:txBody>
      </p:sp>
    </p:spTree>
    <p:extLst>
      <p:ext uri="{BB962C8B-B14F-4D97-AF65-F5344CB8AC3E}">
        <p14:creationId xmlns:p14="http://schemas.microsoft.com/office/powerpoint/2010/main" val="2090240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ntr"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3.83201E-6 4.94326E-6 L -0.2696 0.1532 " pathEditMode="relative" rAng="0" ptsTypes="AA">
                                      <p:cBhvr>
                                        <p:cTn id="39" dur="2000" fill="hold"/>
                                        <p:tgtEl>
                                          <p:spTgt spid="13"/>
                                        </p:tgtEl>
                                        <p:attrNameLst>
                                          <p:attrName>ppt_x</p:attrName>
                                          <p:attrName>ppt_y</p:attrName>
                                        </p:attrNameLst>
                                      </p:cBhvr>
                                      <p:rCtr x="-13480" y="76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3" grpId="0" animBg="1"/>
      <p:bldP spid="13"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altLang="ja-JP" dirty="0" err="1">
                <a:cs typeface="MS Mincho"/>
              </a:rPr>
              <a:t>AdventureWorks</a:t>
            </a:r>
            <a:endParaRPr lang="ja-JP" altLang="en-US" dirty="0"/>
          </a:p>
        </p:txBody>
      </p:sp>
      <p:graphicFrame>
        <p:nvGraphicFramePr>
          <p:cNvPr id="6" name="Table 5"/>
          <p:cNvGraphicFramePr>
            <a:graphicFrameLocks noGrp="1"/>
          </p:cNvGraphicFramePr>
          <p:nvPr>
            <p:extLst>
              <p:ext uri="{D42A27DB-BD31-4B8C-83A1-F6EECF244321}">
                <p14:modId xmlns:p14="http://schemas.microsoft.com/office/powerpoint/2010/main" val="3023280020"/>
              </p:ext>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43637885"/>
                    </a:ext>
                  </a:extLst>
                </a:gridCol>
                <a:gridCol w="6172200">
                  <a:extLst>
                    <a:ext uri="{9D8B030D-6E8A-4147-A177-3AD203B41FA5}">
                      <a16:colId xmlns:a16="http://schemas.microsoft.com/office/drawing/2014/main" val="2793901445"/>
                    </a:ext>
                  </a:extLst>
                </a:gridCol>
                <a:gridCol w="2209800">
                  <a:extLst>
                    <a:ext uri="{9D8B030D-6E8A-4147-A177-3AD203B41FA5}">
                      <a16:colId xmlns:a16="http://schemas.microsoft.com/office/drawing/2014/main" val="379233824"/>
                    </a:ext>
                  </a:extLst>
                </a:gridCol>
              </a:tblGrid>
              <a:tr h="594360">
                <a:tc>
                  <a:txBody>
                    <a:bodyPr/>
                    <a:lstStyle/>
                    <a:p>
                      <a:r>
                        <a:rPr lang="ja-JP" altLang="en-US" sz="2800" noProof="0">
                          <a:latin typeface="メイリオ" panose="020B0604030504040204" pitchFamily="50" charset="-128"/>
                          <a:ea typeface="メイリオ" panose="020B0604030504040204" pitchFamily="50" charset="-128"/>
                        </a:rPr>
                        <a:t>製品 </a:t>
                      </a:r>
                      <a:r>
                        <a:rPr lang="en-US" altLang="ja-JP" sz="2800" noProof="0">
                          <a:latin typeface="メイリオ" panose="020B0604030504040204" pitchFamily="50" charset="-128"/>
                          <a:ea typeface="メイリオ" panose="020B0604030504040204" pitchFamily="50" charset="-128"/>
                        </a:rPr>
                        <a:t>ID</a:t>
                      </a:r>
                      <a:endParaRPr lang="ja-JP" altLang="en-US" sz="2800" noProof="0">
                        <a:latin typeface="メイリオ" panose="020B0604030504040204" pitchFamily="50" charset="-128"/>
                        <a:ea typeface="メイリオ" panose="020B0604030504040204" pitchFamily="50" charset="-128"/>
                      </a:endParaRPr>
                    </a:p>
                  </a:txBody>
                  <a:tcPr/>
                </a:tc>
                <a:tc>
                  <a:txBody>
                    <a:bodyPr/>
                    <a:lstStyle/>
                    <a:p>
                      <a:r>
                        <a:rPr lang="ja-JP" altLang="en-US" sz="2800" noProof="0">
                          <a:latin typeface="メイリオ" panose="020B0604030504040204" pitchFamily="50" charset="-128"/>
                          <a:ea typeface="メイリオ" panose="020B0604030504040204" pitchFamily="50" charset="-128"/>
                        </a:rPr>
                        <a:t>名前</a:t>
                      </a:r>
                    </a:p>
                  </a:txBody>
                  <a:tcPr/>
                </a:tc>
                <a:tc>
                  <a:txBody>
                    <a:bodyPr/>
                    <a:lstStyle/>
                    <a:p>
                      <a:r>
                        <a:rPr lang="ja-JP" altLang="en-US" sz="2800" noProof="0">
                          <a:latin typeface="メイリオ" panose="020B0604030504040204" pitchFamily="50" charset="-128"/>
                          <a:ea typeface="メイリオ" panose="020B0604030504040204" pitchFamily="50" charset="-128"/>
                        </a:rPr>
                        <a:t>定価</a:t>
                      </a:r>
                    </a:p>
                  </a:txBody>
                  <a:tcPr/>
                </a:tc>
                <a:extLst>
                  <a:ext uri="{0D108BD9-81ED-4DB2-BD59-A6C34878D82A}">
                    <a16:rowId xmlns:a16="http://schemas.microsoft.com/office/drawing/2014/main" val="1702812693"/>
                  </a:ext>
                </a:extLst>
              </a:tr>
              <a:tr h="594360">
                <a:tc>
                  <a:txBody>
                    <a:bodyPr/>
                    <a:lstStyle/>
                    <a:p>
                      <a:r>
                        <a:rPr lang="en-US" altLang="ja-JP" sz="2800" noProof="0" dirty="0">
                          <a:latin typeface="メイリオ" panose="020B0604030504040204" pitchFamily="50" charset="-128"/>
                          <a:ea typeface="メイリオ" panose="020B0604030504040204" pitchFamily="50" charset="-128"/>
                        </a:rPr>
                        <a:t>921</a:t>
                      </a:r>
                    </a:p>
                  </a:txBody>
                  <a:tcPr/>
                </a:tc>
                <a:tc>
                  <a:txBody>
                    <a:bodyPr/>
                    <a:lstStyle/>
                    <a:p>
                      <a:r>
                        <a:rPr lang="ja-JP" altLang="en-US" sz="2800" noProof="0">
                          <a:latin typeface="メイリオ" panose="020B0604030504040204" pitchFamily="50" charset="-128"/>
                          <a:ea typeface="メイリオ" panose="020B0604030504040204" pitchFamily="50" charset="-128"/>
                        </a:rPr>
                        <a:t>マウンテン バイクのタイヤ チューブ</a:t>
                      </a:r>
                    </a:p>
                  </a:txBody>
                  <a:tcPr/>
                </a:tc>
                <a:tc>
                  <a:txBody>
                    <a:bodyPr/>
                    <a:lstStyle/>
                    <a:p>
                      <a:r>
                        <a:rPr lang="en-US" altLang="ja-JP" sz="2800" noProof="0">
                          <a:latin typeface="メイリオ" panose="020B0604030504040204" pitchFamily="50" charset="-128"/>
                          <a:ea typeface="メイリオ" panose="020B0604030504040204" pitchFamily="50" charset="-128"/>
                        </a:rPr>
                        <a:t>4.99 </a:t>
                      </a:r>
                      <a:r>
                        <a:rPr lang="ja-JP" altLang="en-US" sz="2800" noProof="0">
                          <a:latin typeface="メイリオ" panose="020B0604030504040204" pitchFamily="50" charset="-128"/>
                          <a:ea typeface="メイリオ" panose="020B0604030504040204" pitchFamily="50" charset="-128"/>
                        </a:rPr>
                        <a:t>ドル</a:t>
                      </a:r>
                    </a:p>
                  </a:txBody>
                  <a:tcPr/>
                </a:tc>
                <a:extLst>
                  <a:ext uri="{0D108BD9-81ED-4DB2-BD59-A6C34878D82A}">
                    <a16:rowId xmlns:a16="http://schemas.microsoft.com/office/drawing/2014/main" val="2460237737"/>
                  </a:ext>
                </a:extLst>
              </a:tr>
              <a:tr h="594360">
                <a:tc>
                  <a:txBody>
                    <a:bodyPr/>
                    <a:lstStyle/>
                    <a:p>
                      <a:r>
                        <a:rPr lang="en-US" altLang="ja-JP" sz="2800" noProof="0">
                          <a:latin typeface="メイリオ" panose="020B0604030504040204" pitchFamily="50" charset="-128"/>
                          <a:ea typeface="メイリオ" panose="020B0604030504040204" pitchFamily="50" charset="-128"/>
                        </a:rPr>
                        <a:t>922</a:t>
                      </a:r>
                    </a:p>
                  </a:txBody>
                  <a:tcPr/>
                </a:tc>
                <a:tc>
                  <a:txBody>
                    <a:bodyPr/>
                    <a:lstStyle/>
                    <a:p>
                      <a:r>
                        <a:rPr lang="ja-JP" altLang="en-US" sz="2800" noProof="0">
                          <a:latin typeface="メイリオ" panose="020B0604030504040204" pitchFamily="50" charset="-128"/>
                          <a:ea typeface="メイリオ" panose="020B0604030504040204" pitchFamily="50" charset="-128"/>
                        </a:rPr>
                        <a:t>ロード バイクのタイヤ チューブ</a:t>
                      </a:r>
                    </a:p>
                  </a:txBody>
                  <a:tcPr/>
                </a:tc>
                <a:tc>
                  <a:txBody>
                    <a:bodyPr/>
                    <a:lstStyle/>
                    <a:p>
                      <a:r>
                        <a:rPr lang="en-US" altLang="ja-JP" sz="2800" noProof="0">
                          <a:latin typeface="メイリオ" panose="020B0604030504040204" pitchFamily="50" charset="-128"/>
                          <a:ea typeface="メイリオ" panose="020B0604030504040204" pitchFamily="50" charset="-128"/>
                        </a:rPr>
                        <a:t>3.99 </a:t>
                      </a:r>
                      <a:r>
                        <a:rPr lang="ja-JP" altLang="en-US" sz="2800" noProof="0">
                          <a:latin typeface="メイリオ" panose="020B0604030504040204" pitchFamily="50" charset="-128"/>
                          <a:ea typeface="メイリオ" panose="020B0604030504040204" pitchFamily="50" charset="-128"/>
                        </a:rPr>
                        <a:t>ドル</a:t>
                      </a:r>
                    </a:p>
                  </a:txBody>
                  <a:tcPr/>
                </a:tc>
                <a:extLst>
                  <a:ext uri="{0D108BD9-81ED-4DB2-BD59-A6C34878D82A}">
                    <a16:rowId xmlns:a16="http://schemas.microsoft.com/office/drawing/2014/main" val="3566822338"/>
                  </a:ext>
                </a:extLst>
              </a:tr>
              <a:tr h="594360">
                <a:tc>
                  <a:txBody>
                    <a:bodyPr/>
                    <a:lstStyle/>
                    <a:p>
                      <a:r>
                        <a:rPr lang="en-US" altLang="ja-JP" sz="2800" noProof="0">
                          <a:latin typeface="メイリオ" panose="020B0604030504040204" pitchFamily="50" charset="-128"/>
                          <a:ea typeface="メイリオ" panose="020B0604030504040204" pitchFamily="50" charset="-128"/>
                        </a:rPr>
                        <a:t>923</a:t>
                      </a:r>
                    </a:p>
                  </a:txBody>
                  <a:tcPr/>
                </a:tc>
                <a:tc>
                  <a:txBody>
                    <a:bodyPr/>
                    <a:lstStyle/>
                    <a:p>
                      <a:r>
                        <a:rPr lang="ja-JP" altLang="en-US" sz="2800" noProof="0">
                          <a:latin typeface="メイリオ" panose="020B0604030504040204" pitchFamily="50" charset="-128"/>
                          <a:ea typeface="メイリオ" panose="020B0604030504040204" pitchFamily="50" charset="-128"/>
                        </a:rPr>
                        <a:t>ツーリング バイクのタイヤ チューブ</a:t>
                      </a:r>
                    </a:p>
                  </a:txBody>
                  <a:tcPr/>
                </a:tc>
                <a:tc>
                  <a:txBody>
                    <a:bodyPr/>
                    <a:lstStyle/>
                    <a:p>
                      <a:r>
                        <a:rPr lang="en-US" altLang="ja-JP" sz="2800" noProof="0" dirty="0">
                          <a:latin typeface="メイリオ" panose="020B0604030504040204" pitchFamily="50" charset="-128"/>
                          <a:ea typeface="メイリオ" panose="020B0604030504040204" pitchFamily="50" charset="-128"/>
                        </a:rPr>
                        <a:t>2.00 </a:t>
                      </a:r>
                      <a:r>
                        <a:rPr lang="ja-JP" altLang="en-US" sz="2800" noProof="0" dirty="0">
                          <a:latin typeface="メイリオ" panose="020B0604030504040204" pitchFamily="50" charset="-128"/>
                          <a:ea typeface="メイリオ" panose="020B0604030504040204" pitchFamily="50" charset="-128"/>
                        </a:rPr>
                        <a:t>ドル</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8809524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a:cs typeface="MS Mincho"/>
              </a:rPr>
              <a:t>Azure Search </a:t>
            </a:r>
            <a:r>
              <a:rPr lang="ja-JP" altLang="en-US" dirty="0">
                <a:cs typeface="MS Mincho"/>
              </a:rPr>
              <a:t>と </a:t>
            </a:r>
            <a:r>
              <a:rPr lang="en-US" altLang="ja-JP" dirty="0">
                <a:cs typeface="MS Mincho"/>
              </a:rPr>
              <a:t>LUIS</a:t>
            </a:r>
          </a:p>
        </p:txBody>
      </p:sp>
      <p:pic>
        <p:nvPicPr>
          <p:cNvPr id="5" name="Picture 4" descr="Smartphone Excitement by erlandh - A spiky ..."/>
          <p:cNvPicPr>
            <a:picLocks noChangeAspect="1"/>
          </p:cNvPicPr>
          <p:nvPr/>
        </p:nvPicPr>
        <p:blipFill>
          <a:blip r:embed="rId3"/>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4"/>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000" dirty="0">
                <a:gradFill>
                  <a:gsLst>
                    <a:gs pos="0">
                      <a:srgbClr val="FFFFFF"/>
                    </a:gs>
                    <a:gs pos="100000">
                      <a:srgbClr val="FFFFFF"/>
                    </a:gs>
                  </a:gsLst>
                  <a:lin ang="5400000" scaled="0"/>
                </a:gradFill>
                <a:latin typeface="メイリオ"/>
                <a:ea typeface="メイリオ"/>
                <a:cs typeface="MS Mincho"/>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000" dirty="0">
                <a:gradFill>
                  <a:gsLst>
                    <a:gs pos="0">
                      <a:srgbClr val="FFFFFF"/>
                    </a:gs>
                    <a:gs pos="100000">
                      <a:srgbClr val="FFFFFF"/>
                    </a:gs>
                  </a:gsLst>
                  <a:lin ang="5400000" scaled="0"/>
                </a:gradFill>
                <a:latin typeface="メイリオ"/>
                <a:ea typeface="メイリオ"/>
                <a:cs typeface="MS Mincho"/>
              </a:rPr>
              <a:t>Azure Search</a:t>
            </a:r>
          </a:p>
        </p:txBody>
      </p:sp>
      <p:sp>
        <p:nvSpPr>
          <p:cNvPr id="13" name="Rectangle: Rounded Corners 12"/>
          <p:cNvSpPr/>
          <p:nvPr/>
        </p:nvSpPr>
        <p:spPr bwMode="auto">
          <a:xfrm>
            <a:off x="1957323" y="50212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検索</a:t>
            </a:r>
            <a:r>
              <a:rPr lang="en-US" altLang="ja-JP" sz="2000" dirty="0">
                <a:gradFill>
                  <a:gsLst>
                    <a:gs pos="0">
                      <a:srgbClr val="FFFFFF"/>
                    </a:gs>
                    <a:gs pos="100000">
                      <a:srgbClr val="FFFFFF"/>
                    </a:gs>
                  </a:gsLst>
                  <a:lin ang="5400000" scaled="0"/>
                </a:gradFill>
                <a:latin typeface="メイリオ"/>
                <a:ea typeface="メイリオ"/>
                <a:cs typeface="MS Mincho"/>
              </a:rPr>
              <a:t>: </a:t>
            </a:r>
            <a:r>
              <a:rPr lang="ja-JP" altLang="en-US" sz="2000" dirty="0">
                <a:latin typeface="メイリオ"/>
                <a:ea typeface="メイリオ"/>
              </a:rPr>
              <a:t/>
            </a:r>
            <a:br>
              <a:rPr lang="ja-JP" altLang="en-US" sz="2000" dirty="0">
                <a:latin typeface="メイリオ"/>
                <a:ea typeface="メイリオ"/>
              </a:rPr>
            </a:br>
            <a:r>
              <a:rPr lang="ja-JP" altLang="en-US" sz="2000" dirty="0">
                <a:gradFill>
                  <a:gsLst>
                    <a:gs pos="0">
                      <a:srgbClr val="FFFFFF"/>
                    </a:gs>
                    <a:gs pos="100000">
                      <a:srgbClr val="FFFFFF"/>
                    </a:gs>
                  </a:gsLst>
                  <a:lin ang="5400000" scaled="0"/>
                </a:gradFill>
                <a:latin typeface="メイリオ"/>
                <a:ea typeface="メイリオ"/>
                <a:cs typeface="MS Mincho"/>
              </a:rPr>
              <a:t>マウンテン バイクのチューブ</a:t>
            </a:r>
          </a:p>
        </p:txBody>
      </p:sp>
      <p:sp>
        <p:nvSpPr>
          <p:cNvPr id="15" name="Rectangle: Rounded Corners 14"/>
          <p:cNvSpPr/>
          <p:nvPr/>
        </p:nvSpPr>
        <p:spPr bwMode="auto">
          <a:xfrm>
            <a:off x="1948629" y="5021262"/>
            <a:ext cx="3507608"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dirty="0">
                <a:gradFill>
                  <a:gsLst>
                    <a:gs pos="0">
                      <a:srgbClr val="FFFFFF"/>
                    </a:gs>
                    <a:gs pos="100000">
                      <a:srgbClr val="FFFFFF"/>
                    </a:gs>
                  </a:gsLst>
                  <a:lin ang="5400000" scaled="0"/>
                </a:gradFill>
                <a:latin typeface="メイリオ"/>
                <a:ea typeface="メイリオ"/>
                <a:cs typeface="MS Mincho"/>
              </a:rPr>
              <a:t>ID: 922</a:t>
            </a:r>
          </a:p>
          <a:p>
            <a:pPr algn="ctr" defTabSz="932472" fontAlgn="base">
              <a:lnSpc>
                <a:spcPct val="90000"/>
              </a:lnSpc>
              <a:spcBef>
                <a:spcPct val="0"/>
              </a:spcBef>
              <a:spcAft>
                <a:spcPct val="0"/>
              </a:spcAft>
            </a:pPr>
            <a:r>
              <a:rPr lang="ja-JP" altLang="en-US" dirty="0">
                <a:gradFill>
                  <a:gsLst>
                    <a:gs pos="0">
                      <a:srgbClr val="FFFFFF"/>
                    </a:gs>
                    <a:gs pos="100000">
                      <a:srgbClr val="FFFFFF"/>
                    </a:gs>
                  </a:gsLst>
                  <a:lin ang="5400000" scaled="0"/>
                </a:gradFill>
                <a:latin typeface="メイリオ"/>
                <a:ea typeface="メイリオ"/>
                <a:cs typeface="MS Mincho"/>
              </a:rPr>
              <a:t>名前</a:t>
            </a:r>
            <a:r>
              <a:rPr lang="en-US" altLang="ja-JP" dirty="0">
                <a:gradFill>
                  <a:gsLst>
                    <a:gs pos="0">
                      <a:srgbClr val="FFFFFF"/>
                    </a:gs>
                    <a:gs pos="100000">
                      <a:srgbClr val="FFFFFF"/>
                    </a:gs>
                  </a:gsLst>
                  <a:lin ang="5400000" scaled="0"/>
                </a:gradFill>
                <a:latin typeface="メイリオ"/>
                <a:ea typeface="メイリオ"/>
                <a:cs typeface="MS Mincho"/>
              </a:rPr>
              <a:t>: </a:t>
            </a:r>
            <a:r>
              <a:rPr lang="ja-JP" altLang="en-US" dirty="0">
                <a:gradFill>
                  <a:gsLst>
                    <a:gs pos="0">
                      <a:srgbClr val="FFFFFF"/>
                    </a:gs>
                    <a:gs pos="100000">
                      <a:srgbClr val="FFFFFF"/>
                    </a:gs>
                  </a:gsLst>
                  <a:lin ang="5400000" scaled="0"/>
                </a:gradFill>
                <a:latin typeface="メイリオ"/>
                <a:ea typeface="メイリオ"/>
                <a:cs typeface="MS Mincho"/>
              </a:rPr>
              <a:t>マウンテン バイクの</a:t>
            </a:r>
            <a:r>
              <a:rPr lang="en-US" altLang="ja-JP" dirty="0">
                <a:gradFill>
                  <a:gsLst>
                    <a:gs pos="0">
                      <a:srgbClr val="FFFFFF"/>
                    </a:gs>
                    <a:gs pos="100000">
                      <a:srgbClr val="FFFFFF"/>
                    </a:gs>
                  </a:gsLst>
                  <a:lin ang="5400000" scaled="0"/>
                </a:gradFill>
                <a:latin typeface="メイリオ"/>
                <a:ea typeface="メイリオ"/>
                <a:cs typeface="MS Mincho"/>
              </a:rPr>
              <a:t/>
            </a:r>
            <a:br>
              <a:rPr lang="en-US" altLang="ja-JP" dirty="0">
                <a:gradFill>
                  <a:gsLst>
                    <a:gs pos="0">
                      <a:srgbClr val="FFFFFF"/>
                    </a:gs>
                    <a:gs pos="100000">
                      <a:srgbClr val="FFFFFF"/>
                    </a:gs>
                  </a:gsLst>
                  <a:lin ang="5400000" scaled="0"/>
                </a:gradFill>
                <a:latin typeface="メイリオ"/>
                <a:ea typeface="メイリオ"/>
                <a:cs typeface="MS Mincho"/>
              </a:rPr>
            </a:br>
            <a:r>
              <a:rPr lang="ja-JP" altLang="en-US" dirty="0">
                <a:gradFill>
                  <a:gsLst>
                    <a:gs pos="0">
                      <a:srgbClr val="FFFFFF"/>
                    </a:gs>
                    <a:gs pos="100000">
                      <a:srgbClr val="FFFFFF"/>
                    </a:gs>
                  </a:gsLst>
                  <a:lin ang="5400000" scaled="0"/>
                </a:gradFill>
                <a:latin typeface="メイリオ"/>
                <a:ea typeface="メイリオ"/>
                <a:cs typeface="MS Mincho"/>
              </a:rPr>
              <a:t>タイヤ チューブ</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インテント</a:t>
            </a:r>
            <a:r>
              <a:rPr lang="en-US" altLang="ja-JP" sz="2000" dirty="0">
                <a:gradFill>
                  <a:gsLst>
                    <a:gs pos="0">
                      <a:srgbClr val="FFFFFF"/>
                    </a:gs>
                    <a:gs pos="100000">
                      <a:srgbClr val="FFFFFF"/>
                    </a:gs>
                  </a:gsLst>
                  <a:lin ang="5400000" scaled="0"/>
                </a:gradFill>
                <a:latin typeface="メイリオ"/>
                <a:ea typeface="メイリオ"/>
                <a:cs typeface="MS Mincho"/>
              </a:rPr>
              <a:t>:</a:t>
            </a:r>
          </a:p>
          <a:p>
            <a:pPr algn="ctr" defTabSz="932472" fontAlgn="base">
              <a:lnSpc>
                <a:spcPct val="90000"/>
              </a:lnSpc>
              <a:spcBef>
                <a:spcPct val="0"/>
              </a:spcBef>
              <a:spcAft>
                <a:spcPct val="0"/>
              </a:spcAft>
            </a:pPr>
            <a:r>
              <a:rPr lang="ja-JP" altLang="en-US" sz="2000" b="1" dirty="0">
                <a:gradFill>
                  <a:gsLst>
                    <a:gs pos="0">
                      <a:srgbClr val="FFFFFF"/>
                    </a:gs>
                    <a:gs pos="100000">
                      <a:srgbClr val="FFFFFF"/>
                    </a:gs>
                  </a:gsLst>
                  <a:lin ang="5400000" scaled="0"/>
                </a:gradFill>
                <a:latin typeface="メイリオ"/>
                <a:ea typeface="メイリオ"/>
                <a:cs typeface="MS Mincho"/>
              </a:rPr>
              <a:t>注文</a:t>
            </a:r>
          </a:p>
        </p:txBody>
      </p:sp>
    </p:spTree>
    <p:extLst>
      <p:ext uri="{BB962C8B-B14F-4D97-AF65-F5344CB8AC3E}">
        <p14:creationId xmlns:p14="http://schemas.microsoft.com/office/powerpoint/2010/main" val="2066327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20654E-6 -4.34862E-6 L 0.26985 -0.15183 " pathEditMode="relative" rAng="0" ptsTypes="AA">
                                      <p:cBhvr>
                                        <p:cTn id="14" dur="2000" fill="hold"/>
                                        <p:tgtEl>
                                          <p:spTgt spid="15"/>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2"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solidFill>
                  <a:schemeClr val="accent1"/>
                </a:solidFill>
                <a:cs typeface="MS Mincho"/>
              </a:rPr>
              <a:t>充実した検索エクスペリエンスを実現する機能</a:t>
            </a:r>
          </a:p>
        </p:txBody>
      </p:sp>
      <p:sp>
        <p:nvSpPr>
          <p:cNvPr id="3" name="Content Placeholder 2"/>
          <p:cNvSpPr>
            <a:spLocks noGrp="1"/>
          </p:cNvSpPr>
          <p:nvPr>
            <p:ph type="body" sz="quarter" idx="10"/>
          </p:nvPr>
        </p:nvSpPr>
        <p:spPr>
          <a:xfrm>
            <a:off x="365760" y="1820862"/>
            <a:ext cx="11704320" cy="2043636"/>
          </a:xfrm>
        </p:spPr>
        <p:txBody>
          <a:bodyPr>
            <a:noAutofit/>
          </a:bodyPr>
          <a:lstStyle/>
          <a:p>
            <a:pPr marL="0" indent="0">
              <a:buNone/>
            </a:pPr>
            <a:r>
              <a:rPr lang="ja-JP" altLang="en-US" dirty="0" smtClean="0">
                <a:cs typeface="MS Mincho"/>
              </a:rPr>
              <a:t>す</a:t>
            </a:r>
            <a:r>
              <a:rPr lang="ja-JP" altLang="en-US" dirty="0">
                <a:cs typeface="MS Mincho"/>
              </a:rPr>
              <a:t>ば</a:t>
            </a:r>
            <a:r>
              <a:rPr lang="ja-JP" altLang="en-US" dirty="0" smtClean="0">
                <a:cs typeface="MS Mincho"/>
              </a:rPr>
              <a:t>らしい</a:t>
            </a:r>
            <a:r>
              <a:rPr lang="ja-JP" altLang="en-US" dirty="0">
                <a:cs typeface="MS Mincho"/>
              </a:rPr>
              <a:t>エクスペリエンスの実現に必要となる検索のすべての要素</a:t>
            </a:r>
          </a:p>
          <a:p>
            <a:pPr lvl="1"/>
            <a:r>
              <a:rPr lang="ja-JP" altLang="en-US" dirty="0">
                <a:cs typeface="MS Mincho"/>
              </a:rPr>
              <a:t>キーワード検索、ファセット、サジェスト</a:t>
            </a:r>
            <a:r>
              <a:rPr lang="en-US" altLang="ja-JP" dirty="0">
                <a:cs typeface="MS Mincho"/>
              </a:rPr>
              <a:t>/</a:t>
            </a:r>
            <a:r>
              <a:rPr lang="ja-JP" altLang="en-US" dirty="0">
                <a:cs typeface="MS Mincho"/>
              </a:rPr>
              <a:t>オートコンプリート、強調表示など</a:t>
            </a:r>
          </a:p>
          <a:p>
            <a:pPr lvl="1"/>
            <a:r>
              <a:rPr lang="ja-JP" altLang="en-US" dirty="0">
                <a:cs typeface="MS Mincho"/>
              </a:rPr>
              <a:t>フィルター、並べ替え、およびランク付けに対応する地理空間サポート</a:t>
            </a:r>
          </a:p>
          <a:p>
            <a:pPr>
              <a:buFont typeface="Wingdings" panose="05000000000000000000" pitchFamily="2" charset="2"/>
              <a:buChar char="§"/>
            </a:pPr>
            <a:endParaRPr lang="ja-JP" altLang="en-US" dirty="0">
              <a:cs typeface="MS Mincho"/>
            </a:endParaRPr>
          </a:p>
          <a:p>
            <a:pPr marL="0" indent="0">
              <a:buNone/>
            </a:pPr>
            <a:r>
              <a:rPr lang="ja-JP" altLang="en-US" dirty="0">
                <a:cs typeface="MS Mincho"/>
              </a:rPr>
              <a:t>柔軟なデータ取り込みオプション</a:t>
            </a:r>
          </a:p>
          <a:p>
            <a:pPr lvl="1"/>
            <a:r>
              <a:rPr lang="ja-JP" altLang="en-US" dirty="0">
                <a:cs typeface="MS Mincho"/>
              </a:rPr>
              <a:t>プッシュ</a:t>
            </a:r>
            <a:r>
              <a:rPr lang="en-US" altLang="ja-JP" dirty="0">
                <a:cs typeface="MS Mincho"/>
              </a:rPr>
              <a:t>: </a:t>
            </a:r>
            <a:r>
              <a:rPr lang="ja-JP" altLang="en-US" dirty="0">
                <a:cs typeface="MS Mincho"/>
              </a:rPr>
              <a:t>あらゆる場所、オンプレミス</a:t>
            </a:r>
            <a:r>
              <a:rPr lang="en-US" altLang="ja-JP" dirty="0">
                <a:cs typeface="MS Mincho"/>
              </a:rPr>
              <a:t>/</a:t>
            </a:r>
            <a:r>
              <a:rPr lang="ja-JP" altLang="en-US" dirty="0">
                <a:cs typeface="MS Mincho"/>
              </a:rPr>
              <a:t>クラウド、任意のストアからデータを取り込む</a:t>
            </a:r>
          </a:p>
          <a:p>
            <a:pPr lvl="1"/>
            <a:r>
              <a:rPr lang="ja-JP" altLang="en-US" dirty="0">
                <a:cs typeface="MS Mincho"/>
              </a:rPr>
              <a:t>プル</a:t>
            </a:r>
            <a:r>
              <a:rPr lang="en-US" altLang="ja-JP" dirty="0">
                <a:cs typeface="MS Mincho"/>
              </a:rPr>
              <a:t>: DocumentDB</a:t>
            </a:r>
            <a:r>
              <a:rPr lang="ja-JP" altLang="en-US" dirty="0">
                <a:cs typeface="MS Mincho"/>
              </a:rPr>
              <a:t>、</a:t>
            </a:r>
            <a:r>
              <a:rPr lang="en-US" altLang="ja-JP" dirty="0">
                <a:cs typeface="MS Mincho"/>
              </a:rPr>
              <a:t>SQL DB</a:t>
            </a:r>
            <a:r>
              <a:rPr lang="ja-JP" altLang="en-US" dirty="0">
                <a:cs typeface="MS Mincho"/>
              </a:rPr>
              <a:t>、</a:t>
            </a:r>
            <a:r>
              <a:rPr lang="en-US" altLang="ja-JP" dirty="0">
                <a:cs typeface="MS Mincho"/>
              </a:rPr>
              <a:t>BLOB </a:t>
            </a:r>
            <a:r>
              <a:rPr lang="ja-JP" altLang="en-US" dirty="0">
                <a:cs typeface="MS Mincho"/>
              </a:rPr>
              <a:t>ストレージ、テーブル ストレージの組み込みサポート</a:t>
            </a:r>
          </a:p>
          <a:p>
            <a:pPr lvl="1"/>
            <a:r>
              <a:rPr lang="ja-JP" altLang="en-US" dirty="0">
                <a:cs typeface="MS Mincho"/>
              </a:rPr>
              <a:t>ドキュメント クラッキングのサポート </a:t>
            </a:r>
            <a:r>
              <a:rPr lang="en-US" altLang="ja-JP" dirty="0">
                <a:cs typeface="MS Mincho"/>
              </a:rPr>
              <a:t>(PDF</a:t>
            </a:r>
            <a:r>
              <a:rPr lang="ja-JP" altLang="en-US" dirty="0">
                <a:cs typeface="MS Mincho"/>
              </a:rPr>
              <a:t>、</a:t>
            </a:r>
            <a:r>
              <a:rPr lang="en-US" altLang="ja-JP" dirty="0">
                <a:cs typeface="MS Mincho"/>
              </a:rPr>
              <a:t>Office</a:t>
            </a:r>
            <a:r>
              <a:rPr lang="ja-JP" altLang="en-US" dirty="0">
                <a:cs typeface="MS Mincho"/>
              </a:rPr>
              <a:t>、</a:t>
            </a:r>
            <a:r>
              <a:rPr lang="en-US" altLang="ja-JP" dirty="0">
                <a:cs typeface="MS Mincho"/>
              </a:rPr>
              <a:t>JSON</a:t>
            </a:r>
            <a:r>
              <a:rPr lang="ja-JP" altLang="en-US" dirty="0">
                <a:cs typeface="MS Mincho"/>
              </a:rPr>
              <a:t>、</a:t>
            </a:r>
            <a:r>
              <a:rPr lang="en-US" altLang="ja-JP" dirty="0">
                <a:cs typeface="MS Mincho"/>
              </a:rPr>
              <a:t>HTML </a:t>
            </a:r>
            <a:r>
              <a:rPr lang="ja-JP" altLang="en-US" dirty="0">
                <a:cs typeface="MS Mincho"/>
              </a:rPr>
              <a:t>など</a:t>
            </a:r>
            <a:r>
              <a:rPr lang="en-US" altLang="ja-JP" dirty="0">
                <a:cs typeface="MS Mincho"/>
              </a:rPr>
              <a:t>)</a:t>
            </a:r>
          </a:p>
          <a:p>
            <a:pPr>
              <a:buFont typeface="Wingdings" panose="05000000000000000000" pitchFamily="2" charset="2"/>
              <a:buChar char="§"/>
            </a:pPr>
            <a:endParaRPr lang="en-US" altLang="ja-JP" dirty="0">
              <a:cs typeface="MS Mincho"/>
            </a:endParaRPr>
          </a:p>
          <a:p>
            <a:pPr marL="0" indent="0">
              <a:buNone/>
            </a:pPr>
            <a:r>
              <a:rPr lang="ja-JP" altLang="en-US" dirty="0">
                <a:cs typeface="MS Mincho"/>
              </a:rPr>
              <a:t>グローバルな提供、柔軟な容量</a:t>
            </a:r>
          </a:p>
          <a:p>
            <a:pPr lvl="1"/>
            <a:r>
              <a:rPr lang="ja-JP" altLang="en-US" dirty="0">
                <a:cs typeface="MS Mincho"/>
              </a:rPr>
              <a:t>ワークロードの需要の変化に合わせて容量を動的に調整</a:t>
            </a:r>
          </a:p>
          <a:p>
            <a:pPr lvl="1"/>
            <a:r>
              <a:rPr lang="ja-JP" altLang="en-US" dirty="0">
                <a:cs typeface="MS Mincho"/>
              </a:rPr>
              <a:t>世界の </a:t>
            </a:r>
            <a:r>
              <a:rPr lang="en-US" altLang="ja-JP" dirty="0">
                <a:cs typeface="MS Mincho"/>
              </a:rPr>
              <a:t>14 </a:t>
            </a:r>
            <a:r>
              <a:rPr lang="ja-JP" altLang="en-US" dirty="0">
                <a:cs typeface="MS Mincho"/>
              </a:rPr>
              <a:t>地域で提供</a:t>
            </a:r>
          </a:p>
        </p:txBody>
      </p:sp>
    </p:spTree>
    <p:extLst>
      <p:ext uri="{BB962C8B-B14F-4D97-AF65-F5344CB8AC3E}">
        <p14:creationId xmlns:p14="http://schemas.microsoft.com/office/powerpoint/2010/main" val="21657526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サービスの</a:t>
              </a:r>
              <a:r>
                <a:rPr lang="en-US" altLang="ja-JP" sz="2400" dirty="0">
                  <a:gradFill>
                    <a:gsLst>
                      <a:gs pos="0">
                        <a:srgbClr val="FFFFFF"/>
                      </a:gs>
                      <a:gs pos="100000">
                        <a:srgbClr val="FFFFFF"/>
                      </a:gs>
                    </a:gsLst>
                    <a:lin ang="5400000" scaled="0"/>
                  </a:gradFill>
                  <a:latin typeface="メイリオ"/>
                  <a:ea typeface="メイリオ"/>
                  <a:cs typeface="MS Mincho"/>
                </a:rPr>
                <a:t/>
              </a:r>
              <a:br>
                <a:rPr lang="en-US" altLang="ja-JP" sz="2400" dirty="0">
                  <a:gradFill>
                    <a:gsLst>
                      <a:gs pos="0">
                        <a:srgbClr val="FFFFFF"/>
                      </a:gs>
                      <a:gs pos="100000">
                        <a:srgbClr val="FFFFFF"/>
                      </a:gs>
                    </a:gsLst>
                    <a:lin ang="5400000" scaled="0"/>
                  </a:gradFill>
                  <a:latin typeface="メイリオ"/>
                  <a:ea typeface="メイリオ"/>
                  <a:cs typeface="MS Mincho"/>
                </a:rPr>
              </a:br>
              <a:r>
                <a:rPr lang="ja-JP" altLang="en-US" sz="2400" dirty="0">
                  <a:gradFill>
                    <a:gsLst>
                      <a:gs pos="0">
                        <a:srgbClr val="FFFFFF"/>
                      </a:gs>
                      <a:gs pos="100000">
                        <a:srgbClr val="FFFFFF"/>
                      </a:gs>
                    </a:gsLst>
                    <a:lin ang="5400000" scaled="0"/>
                  </a:gradFill>
                  <a:latin typeface="メイリオ"/>
                  <a:ea typeface="メイリオ"/>
                  <a:cs typeface="MS Mincho"/>
                </a:rPr>
                <a:t>プロビジョニング</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インデックスの作成</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データの</a:t>
              </a:r>
              <a:r>
                <a:rPr lang="en-US" altLang="ja-JP" sz="2400" dirty="0">
                  <a:gradFill>
                    <a:gsLst>
                      <a:gs pos="0">
                        <a:srgbClr val="FFFFFF"/>
                      </a:gs>
                      <a:gs pos="100000">
                        <a:srgbClr val="FFFFFF"/>
                      </a:gs>
                    </a:gsLst>
                    <a:lin ang="5400000" scaled="0"/>
                  </a:gradFill>
                  <a:latin typeface="メイリオ"/>
                  <a:ea typeface="メイリオ"/>
                  <a:cs typeface="MS Mincho"/>
                </a:rPr>
                <a:t/>
              </a:r>
              <a:br>
                <a:rPr lang="en-US" altLang="ja-JP" sz="2400" dirty="0">
                  <a:gradFill>
                    <a:gsLst>
                      <a:gs pos="0">
                        <a:srgbClr val="FFFFFF"/>
                      </a:gs>
                      <a:gs pos="100000">
                        <a:srgbClr val="FFFFFF"/>
                      </a:gs>
                    </a:gsLst>
                    <a:lin ang="5400000" scaled="0"/>
                  </a:gradFill>
                  <a:latin typeface="メイリオ"/>
                  <a:ea typeface="メイリオ"/>
                  <a:cs typeface="MS Mincho"/>
                </a:rPr>
              </a:br>
              <a:r>
                <a:rPr lang="ja-JP" altLang="en-US" sz="2400" dirty="0">
                  <a:gradFill>
                    <a:gsLst>
                      <a:gs pos="0">
                        <a:srgbClr val="FFFFFF"/>
                      </a:gs>
                      <a:gs pos="100000">
                        <a:srgbClr val="FFFFFF"/>
                      </a:gs>
                    </a:gsLst>
                    <a:lin ang="5400000" scaled="0"/>
                  </a:gradFill>
                  <a:latin typeface="メイリオ"/>
                  <a:ea typeface="メイリオ"/>
                  <a:cs typeface="MS Mincho"/>
                </a:rPr>
                <a:t>インデックス作成</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検索</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8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8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8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grpSp>
      <p:sp>
        <p:nvSpPr>
          <p:cNvPr id="10" name="Text Placeholder 1"/>
          <p:cNvSpPr txBox="1">
            <a:spLocks/>
          </p:cNvSpPr>
          <p:nvPr/>
        </p:nvSpPr>
        <p:spPr>
          <a:xfrm>
            <a:off x="4846833" y="525886"/>
            <a:ext cx="7466540" cy="5942755"/>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3600" dirty="0">
                <a:latin typeface="メイリオ"/>
                <a:ea typeface="メイリオ"/>
                <a:cs typeface="MS Mincho"/>
              </a:rPr>
              <a:t>「</a:t>
            </a:r>
            <a:r>
              <a:rPr lang="en-US" altLang="ja-JP" sz="3600" dirty="0">
                <a:latin typeface="メイリオ"/>
                <a:ea typeface="メイリオ"/>
                <a:cs typeface="MS Mincho"/>
              </a:rPr>
              <a:t>Search </a:t>
            </a:r>
            <a:r>
              <a:rPr lang="ja-JP" altLang="en-US" sz="3600" dirty="0">
                <a:latin typeface="メイリオ"/>
                <a:ea typeface="メイリオ"/>
                <a:cs typeface="MS Mincho"/>
              </a:rPr>
              <a:t>サービス」</a:t>
            </a:r>
          </a:p>
          <a:p>
            <a:pPr lvl="1">
              <a:buFont typeface="Wingdings" panose="05000000000000000000" pitchFamily="2" charset="2"/>
              <a:buChar char="§"/>
            </a:pPr>
            <a:r>
              <a:rPr lang="ja-JP" altLang="en-US" sz="2000" dirty="0">
                <a:latin typeface="メイリオ"/>
                <a:ea typeface="メイリオ"/>
                <a:cs typeface="MS Mincho"/>
              </a:rPr>
              <a:t>容量の範囲</a:t>
            </a:r>
          </a:p>
          <a:p>
            <a:pPr lvl="1">
              <a:buFont typeface="Wingdings" panose="05000000000000000000" pitchFamily="2" charset="2"/>
              <a:buChar char="§"/>
            </a:pPr>
            <a:r>
              <a:rPr lang="en-US" altLang="ja-JP" sz="2000" dirty="0">
                <a:latin typeface="メイリオ"/>
                <a:ea typeface="メイリオ"/>
                <a:cs typeface="MS Mincho"/>
              </a:rPr>
              <a:t>1 </a:t>
            </a:r>
            <a:r>
              <a:rPr lang="ja-JP" altLang="en-US" sz="2000" dirty="0">
                <a:latin typeface="メイリオ"/>
                <a:ea typeface="メイリオ"/>
                <a:cs typeface="MS Mincho"/>
              </a:rPr>
              <a:t>つの地域に制限</a:t>
            </a:r>
          </a:p>
          <a:p>
            <a:pPr lvl="1">
              <a:buFont typeface="Wingdings" panose="05000000000000000000" pitchFamily="2" charset="2"/>
              <a:buChar char="§"/>
            </a:pPr>
            <a:r>
              <a:rPr lang="ja-JP" altLang="en-US" sz="2000" dirty="0">
                <a:latin typeface="メイリオ"/>
                <a:ea typeface="メイリオ"/>
                <a:cs typeface="MS Mincho"/>
              </a:rPr>
              <a:t>キー、インデックス、インデクサー、データ ソースの保有</a:t>
            </a:r>
          </a:p>
          <a:p>
            <a:pPr lvl="1">
              <a:buFont typeface="Wingdings" panose="05000000000000000000" pitchFamily="2" charset="2"/>
              <a:buChar char="§"/>
            </a:pPr>
            <a:r>
              <a:rPr lang="ja-JP" altLang="en-US" sz="2000" dirty="0">
                <a:latin typeface="メイリオ"/>
                <a:ea typeface="メイリオ"/>
                <a:cs typeface="MS Mincho"/>
              </a:rPr>
              <a:t>検索トラフィックの分析オプションの管理</a:t>
            </a:r>
          </a:p>
          <a:p>
            <a:pPr lvl="1">
              <a:buFont typeface="Wingdings" panose="05000000000000000000" pitchFamily="2" charset="2"/>
              <a:buChar char="§"/>
            </a:pPr>
            <a:endParaRPr lang="ja-JP" altLang="en-US" sz="2000" dirty="0">
              <a:latin typeface="メイリオ"/>
              <a:ea typeface="メイリオ"/>
              <a:cs typeface="MS Mincho"/>
            </a:endParaRPr>
          </a:p>
          <a:p>
            <a:pPr marL="0" indent="0">
              <a:buNone/>
            </a:pPr>
            <a:r>
              <a:rPr lang="ja-JP" altLang="en-US" sz="3600" dirty="0">
                <a:latin typeface="メイリオ"/>
                <a:ea typeface="メイリオ"/>
                <a:cs typeface="MS Mincho"/>
              </a:rPr>
              <a:t>プロビジョニング</a:t>
            </a:r>
          </a:p>
          <a:p>
            <a:pPr lvl="1">
              <a:buFont typeface="Wingdings" panose="05000000000000000000" pitchFamily="2" charset="2"/>
              <a:buChar char="§"/>
            </a:pPr>
            <a:r>
              <a:rPr lang="en-US" altLang="ja-JP" sz="2000" dirty="0">
                <a:latin typeface="メイリオ"/>
                <a:ea typeface="メイリオ"/>
                <a:cs typeface="MS Mincho"/>
              </a:rPr>
              <a:t>Azure </a:t>
            </a:r>
            <a:r>
              <a:rPr lang="ja-JP" altLang="en-US" sz="2000" dirty="0">
                <a:latin typeface="メイリオ"/>
                <a:ea typeface="メイリオ"/>
                <a:cs typeface="MS Mincho"/>
              </a:rPr>
              <a:t>ポータル</a:t>
            </a:r>
          </a:p>
          <a:p>
            <a:pPr lvl="1">
              <a:buFont typeface="Wingdings" panose="05000000000000000000" pitchFamily="2" charset="2"/>
              <a:buChar char="§"/>
            </a:pPr>
            <a:r>
              <a:rPr lang="en-US" altLang="ja-JP" sz="2000" dirty="0">
                <a:latin typeface="メイリオ"/>
                <a:ea typeface="メイリオ"/>
                <a:cs typeface="MS Mincho"/>
              </a:rPr>
              <a:t>Azure </a:t>
            </a:r>
            <a:r>
              <a:rPr lang="ja-JP" altLang="en-US" sz="2000" dirty="0">
                <a:latin typeface="メイリオ"/>
                <a:ea typeface="メイリオ"/>
                <a:cs typeface="MS Mincho"/>
              </a:rPr>
              <a:t>リソース管理 </a:t>
            </a:r>
            <a:r>
              <a:rPr lang="en-US" altLang="ja-JP" sz="2000" dirty="0">
                <a:latin typeface="メイリオ"/>
                <a:ea typeface="メイリオ"/>
                <a:cs typeface="MS Mincho"/>
              </a:rPr>
              <a:t>API</a:t>
            </a:r>
          </a:p>
          <a:p>
            <a:pPr marL="812644" lvl="1" indent="-571390">
              <a:buFont typeface="Wingdings" panose="05000000000000000000" pitchFamily="2" charset="2"/>
              <a:buChar char="§"/>
            </a:pPr>
            <a:endParaRPr lang="en-US" altLang="ja-JP" sz="2000" dirty="0">
              <a:latin typeface="メイリオ"/>
              <a:ea typeface="メイリオ"/>
              <a:cs typeface="MS Mincho"/>
            </a:endParaRPr>
          </a:p>
          <a:p>
            <a:pPr marL="0" indent="0">
              <a:buNone/>
            </a:pPr>
            <a:r>
              <a:rPr lang="ja-JP" altLang="en-US" sz="3600" dirty="0">
                <a:latin typeface="メイリオ"/>
                <a:ea typeface="メイリオ"/>
                <a:cs typeface="MS Mincho"/>
              </a:rPr>
              <a:t>柔軟なスケール</a:t>
            </a:r>
          </a:p>
          <a:p>
            <a:pPr lvl="1">
              <a:buFont typeface="Wingdings" panose="05000000000000000000" pitchFamily="2" charset="2"/>
              <a:buChar char="§"/>
            </a:pPr>
            <a:r>
              <a:rPr lang="ja-JP" altLang="en-US" sz="2000" dirty="0">
                <a:latin typeface="メイリオ"/>
                <a:ea typeface="メイリオ"/>
                <a:cs typeface="MS Mincho"/>
              </a:rPr>
              <a:t>容量を動的に変更可能</a:t>
            </a:r>
          </a:p>
          <a:p>
            <a:pPr lvl="1">
              <a:buFont typeface="Wingdings" panose="05000000000000000000" pitchFamily="2" charset="2"/>
              <a:buChar char="§"/>
            </a:pPr>
            <a:r>
              <a:rPr lang="ja-JP" altLang="en-US" sz="2000" dirty="0">
                <a:latin typeface="メイリオ"/>
                <a:ea typeface="メイリオ"/>
                <a:cs typeface="MS Mincho"/>
              </a:rPr>
              <a:t>レプリカ ～ </a:t>
            </a:r>
            <a:r>
              <a:rPr lang="en-US" altLang="ja-JP" sz="2000" dirty="0">
                <a:latin typeface="メイリオ"/>
                <a:ea typeface="メイリオ"/>
                <a:cs typeface="MS Mincho"/>
              </a:rPr>
              <a:t>QPS</a:t>
            </a:r>
            <a:r>
              <a:rPr lang="ja-JP" altLang="en-US" sz="2000" dirty="0">
                <a:latin typeface="メイリオ"/>
                <a:ea typeface="メイリオ"/>
                <a:cs typeface="MS Mincho"/>
              </a:rPr>
              <a:t>、</a:t>
            </a:r>
            <a:r>
              <a:rPr lang="en-US" altLang="ja-JP" sz="2000" dirty="0">
                <a:latin typeface="メイリオ"/>
                <a:ea typeface="メイリオ"/>
                <a:cs typeface="MS Mincho"/>
              </a:rPr>
              <a:t>HA </a:t>
            </a:r>
            <a:r>
              <a:rPr lang="ja-JP" altLang="en-US" sz="2000" dirty="0">
                <a:latin typeface="メイリオ"/>
                <a:ea typeface="メイリオ"/>
                <a:cs typeface="MS Mincho"/>
              </a:rPr>
              <a:t>の向上 </a:t>
            </a:r>
          </a:p>
          <a:p>
            <a:pPr lvl="1">
              <a:buFont typeface="Wingdings" panose="05000000000000000000" pitchFamily="2" charset="2"/>
              <a:buChar char="§"/>
            </a:pPr>
            <a:r>
              <a:rPr lang="ja-JP" altLang="en-US" sz="2000" dirty="0">
                <a:latin typeface="メイリオ"/>
                <a:ea typeface="メイリオ"/>
                <a:cs typeface="MS Mincho"/>
              </a:rPr>
              <a:t>パーティション ～ ドキュメント数、</a:t>
            </a:r>
            <a:r>
              <a:rPr lang="en-US" altLang="ja-JP" sz="2000" dirty="0">
                <a:latin typeface="メイリオ"/>
                <a:ea typeface="メイリオ"/>
                <a:cs typeface="MS Mincho"/>
              </a:rPr>
              <a:t/>
            </a:r>
            <a:br>
              <a:rPr lang="en-US" altLang="ja-JP" sz="2000" dirty="0">
                <a:latin typeface="メイリオ"/>
                <a:ea typeface="メイリオ"/>
                <a:cs typeface="MS Mincho"/>
              </a:rPr>
            </a:br>
            <a:r>
              <a:rPr lang="ja-JP" altLang="en-US" sz="2000" dirty="0">
                <a:latin typeface="メイリオ"/>
                <a:ea typeface="メイリオ"/>
                <a:cs typeface="MS Mincho"/>
              </a:rPr>
              <a:t>書き込みスループットの増大</a:t>
            </a:r>
          </a:p>
        </p:txBody>
      </p:sp>
    </p:spTree>
    <p:extLst>
      <p:ext uri="{BB962C8B-B14F-4D97-AF65-F5344CB8AC3E}">
        <p14:creationId xmlns:p14="http://schemas.microsoft.com/office/powerpoint/2010/main" val="1843602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サービスの</a:t>
              </a:r>
              <a:r>
                <a:rPr lang="en-US" altLang="ja-JP" sz="2400" dirty="0">
                  <a:gradFill>
                    <a:gsLst>
                      <a:gs pos="0">
                        <a:srgbClr val="FFFFFF"/>
                      </a:gs>
                      <a:gs pos="100000">
                        <a:srgbClr val="FFFFFF"/>
                      </a:gs>
                    </a:gsLst>
                    <a:lin ang="5400000" scaled="0"/>
                  </a:gradFill>
                  <a:latin typeface="メイリオ"/>
                  <a:ea typeface="メイリオ"/>
                  <a:cs typeface="MS Mincho"/>
                </a:rPr>
                <a:t/>
              </a:r>
              <a:br>
                <a:rPr lang="en-US" altLang="ja-JP" sz="2400" dirty="0">
                  <a:gradFill>
                    <a:gsLst>
                      <a:gs pos="0">
                        <a:srgbClr val="FFFFFF"/>
                      </a:gs>
                      <a:gs pos="100000">
                        <a:srgbClr val="FFFFFF"/>
                      </a:gs>
                    </a:gsLst>
                    <a:lin ang="5400000" scaled="0"/>
                  </a:gradFill>
                  <a:latin typeface="メイリオ"/>
                  <a:ea typeface="メイリオ"/>
                  <a:cs typeface="MS Mincho"/>
                </a:rPr>
              </a:br>
              <a:r>
                <a:rPr lang="ja-JP" altLang="en-US" sz="2400" dirty="0">
                  <a:gradFill>
                    <a:gsLst>
                      <a:gs pos="0">
                        <a:srgbClr val="FFFFFF"/>
                      </a:gs>
                      <a:gs pos="100000">
                        <a:srgbClr val="FFFFFF"/>
                      </a:gs>
                    </a:gsLst>
                    <a:lin ang="5400000" scaled="0"/>
                  </a:gradFill>
                  <a:latin typeface="メイリオ"/>
                  <a:ea typeface="メイリオ"/>
                  <a:cs typeface="MS Mincho"/>
                </a:rPr>
                <a:t>プロビジョニング</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インデックスの作成</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データの</a:t>
              </a:r>
              <a:r>
                <a:rPr lang="en-US" altLang="ja-JP" sz="2400" dirty="0">
                  <a:gradFill>
                    <a:gsLst>
                      <a:gs pos="0">
                        <a:srgbClr val="FFFFFF"/>
                      </a:gs>
                      <a:gs pos="100000">
                        <a:srgbClr val="FFFFFF"/>
                      </a:gs>
                    </a:gsLst>
                    <a:lin ang="5400000" scaled="0"/>
                  </a:gradFill>
                  <a:latin typeface="メイリオ"/>
                  <a:ea typeface="メイリオ"/>
                  <a:cs typeface="MS Mincho"/>
                </a:rPr>
                <a:t/>
              </a:r>
              <a:br>
                <a:rPr lang="en-US" altLang="ja-JP" sz="2400" dirty="0">
                  <a:gradFill>
                    <a:gsLst>
                      <a:gs pos="0">
                        <a:srgbClr val="FFFFFF"/>
                      </a:gs>
                      <a:gs pos="100000">
                        <a:srgbClr val="FFFFFF"/>
                      </a:gs>
                    </a:gsLst>
                    <a:lin ang="5400000" scaled="0"/>
                  </a:gradFill>
                  <a:latin typeface="メイリオ"/>
                  <a:ea typeface="メイリオ"/>
                  <a:cs typeface="MS Mincho"/>
                </a:rPr>
              </a:br>
              <a:r>
                <a:rPr lang="ja-JP" altLang="en-US" sz="2400" dirty="0">
                  <a:gradFill>
                    <a:gsLst>
                      <a:gs pos="0">
                        <a:srgbClr val="FFFFFF"/>
                      </a:gs>
                      <a:gs pos="100000">
                        <a:srgbClr val="FFFFFF"/>
                      </a:gs>
                    </a:gsLst>
                    <a:lin ang="5400000" scaled="0"/>
                  </a:gradFill>
                  <a:latin typeface="メイリオ"/>
                  <a:ea typeface="メイリオ"/>
                  <a:cs typeface="MS Mincho"/>
                </a:rPr>
                <a:t>インデックス作成</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検索</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7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7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7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3600" dirty="0">
                <a:latin typeface="メイリオ"/>
                <a:ea typeface="メイリオ"/>
                <a:cs typeface="MS Mincho"/>
              </a:rPr>
              <a:t>「インデックス」</a:t>
            </a:r>
          </a:p>
          <a:p>
            <a:pPr lvl="1">
              <a:buFont typeface="Wingdings" panose="05000000000000000000" pitchFamily="2" charset="2"/>
              <a:buChar char="§"/>
            </a:pPr>
            <a:r>
              <a:rPr lang="ja-JP" altLang="en-US" sz="2000" dirty="0">
                <a:latin typeface="メイリオ"/>
                <a:ea typeface="メイリオ"/>
                <a:cs typeface="MS Mincho"/>
              </a:rPr>
              <a:t>データの</a:t>
            </a:r>
            <a:r>
              <a:rPr lang="ja-JP" altLang="en-US" sz="2000" dirty="0" smtClean="0">
                <a:latin typeface="メイリオ"/>
                <a:ea typeface="メイリオ"/>
                <a:cs typeface="MS Mincho"/>
              </a:rPr>
              <a:t>コンテナー </a:t>
            </a:r>
            <a:r>
              <a:rPr lang="en-US" altLang="ja-JP" sz="2000" dirty="0">
                <a:latin typeface="メイリオ"/>
                <a:ea typeface="メイリオ"/>
                <a:cs typeface="MS Mincho"/>
              </a:rPr>
              <a:t>(</a:t>
            </a:r>
            <a:r>
              <a:rPr lang="ja-JP" altLang="en-US" sz="2000" dirty="0">
                <a:latin typeface="メイリオ"/>
                <a:ea typeface="メイリオ"/>
                <a:cs typeface="MS Mincho"/>
              </a:rPr>
              <a:t>「テーブル」のようなもの</a:t>
            </a:r>
            <a:r>
              <a:rPr lang="en-US" altLang="ja-JP" sz="2000" dirty="0">
                <a:latin typeface="メイリオ"/>
                <a:ea typeface="メイリオ"/>
                <a:cs typeface="MS Mincho"/>
              </a:rPr>
              <a:t>)</a:t>
            </a:r>
          </a:p>
          <a:p>
            <a:pPr lvl="1">
              <a:buFont typeface="Wingdings" panose="05000000000000000000" pitchFamily="2" charset="2"/>
              <a:buChar char="§"/>
            </a:pPr>
            <a:r>
              <a:rPr lang="ja-JP" altLang="en-US" sz="2000" dirty="0">
                <a:latin typeface="メイリオ"/>
                <a:ea typeface="メイリオ"/>
                <a:cs typeface="MS Mincho"/>
              </a:rPr>
              <a:t>スキーマ、</a:t>
            </a:r>
            <a:r>
              <a:rPr lang="en-US" altLang="ja-JP" sz="2000" dirty="0">
                <a:latin typeface="メイリオ"/>
                <a:ea typeface="メイリオ"/>
                <a:cs typeface="MS Mincho"/>
              </a:rPr>
              <a:t>CORS </a:t>
            </a:r>
            <a:r>
              <a:rPr lang="ja-JP" altLang="en-US" sz="2000" dirty="0">
                <a:latin typeface="メイリオ"/>
                <a:ea typeface="メイリオ"/>
                <a:cs typeface="MS Mincho"/>
              </a:rPr>
              <a:t>オプション、検索オプションを搭載</a:t>
            </a:r>
          </a:p>
          <a:p>
            <a:pPr lvl="1">
              <a:buFont typeface="Wingdings" panose="05000000000000000000" pitchFamily="2" charset="2"/>
              <a:buChar char="§"/>
            </a:pPr>
            <a:r>
              <a:rPr lang="ja-JP" altLang="en-US" sz="2000" dirty="0">
                <a:latin typeface="メイリオ"/>
                <a:ea typeface="メイリオ"/>
                <a:cs typeface="MS Mincho"/>
              </a:rPr>
              <a:t>ポータルで、またはアプリの初期化時に作成</a:t>
            </a:r>
          </a:p>
          <a:p>
            <a:pPr marL="812644" lvl="1" indent="-571390">
              <a:buFont typeface="Wingdings" panose="05000000000000000000" pitchFamily="2" charset="2"/>
              <a:buChar char="§"/>
            </a:pPr>
            <a:endParaRPr lang="ja-JP" altLang="en-US" sz="2000" dirty="0">
              <a:latin typeface="メイリオ"/>
              <a:ea typeface="メイリオ"/>
              <a:cs typeface="MS Mincho"/>
            </a:endParaRPr>
          </a:p>
          <a:p>
            <a:pPr marL="0" indent="0">
              <a:buNone/>
            </a:pPr>
            <a:r>
              <a:rPr lang="ja-JP" altLang="en-US" sz="3600" dirty="0">
                <a:latin typeface="メイリオ"/>
                <a:ea typeface="メイリオ"/>
                <a:cs typeface="MS Mincho"/>
              </a:rPr>
              <a:t>一般的なスキーマ</a:t>
            </a:r>
          </a:p>
          <a:p>
            <a:pPr lvl="1">
              <a:buFont typeface="Wingdings" panose="05000000000000000000" pitchFamily="2" charset="2"/>
              <a:buChar char="§"/>
            </a:pPr>
            <a:r>
              <a:rPr lang="ja-JP" altLang="en-US" sz="2000" dirty="0">
                <a:latin typeface="メイリオ"/>
                <a:ea typeface="メイリオ"/>
                <a:cs typeface="MS Mincho"/>
              </a:rPr>
              <a:t>フィールドの定義</a:t>
            </a:r>
            <a:r>
              <a:rPr lang="en-US" altLang="ja-JP" sz="2000" dirty="0">
                <a:latin typeface="メイリオ"/>
                <a:ea typeface="メイリオ"/>
                <a:cs typeface="MS Mincho"/>
              </a:rPr>
              <a:t>: </a:t>
            </a:r>
            <a:r>
              <a:rPr lang="ja-JP" altLang="en-US" sz="2000" dirty="0">
                <a:latin typeface="メイリオ"/>
                <a:ea typeface="メイリオ"/>
                <a:cs typeface="MS Mincho"/>
              </a:rPr>
              <a:t>名前、タイプ、キー </a:t>
            </a:r>
          </a:p>
          <a:p>
            <a:pPr marL="812644" lvl="1" indent="-571390">
              <a:buFont typeface="Wingdings" panose="05000000000000000000" pitchFamily="2" charset="2"/>
              <a:buChar char="§"/>
            </a:pPr>
            <a:endParaRPr lang="ja-JP" altLang="en-US" sz="2000" dirty="0">
              <a:latin typeface="メイリオ"/>
              <a:ea typeface="メイリオ"/>
              <a:cs typeface="MS Mincho"/>
            </a:endParaRPr>
          </a:p>
          <a:p>
            <a:pPr marL="0" indent="0">
              <a:buNone/>
            </a:pPr>
            <a:r>
              <a:rPr lang="ja-JP" altLang="en-US" sz="3600" dirty="0">
                <a:latin typeface="メイリオ"/>
                <a:ea typeface="メイリオ"/>
                <a:cs typeface="MS Mincho"/>
              </a:rPr>
              <a:t>検索の詳細</a:t>
            </a:r>
          </a:p>
          <a:p>
            <a:pPr lvl="1">
              <a:buFont typeface="Wingdings" panose="05000000000000000000" pitchFamily="2" charset="2"/>
              <a:buChar char="§"/>
            </a:pPr>
            <a:r>
              <a:rPr lang="ja-JP" altLang="en-US" sz="2000" dirty="0">
                <a:latin typeface="メイリオ"/>
                <a:ea typeface="メイリオ"/>
                <a:cs typeface="MS Mincho"/>
              </a:rPr>
              <a:t>フィールドの属性 </a:t>
            </a:r>
            <a:r>
              <a:rPr lang="en-US" altLang="ja-JP" sz="2000" dirty="0">
                <a:latin typeface="メイリオ"/>
                <a:ea typeface="メイリオ"/>
                <a:cs typeface="MS Mincho"/>
              </a:rPr>
              <a:t>- </a:t>
            </a:r>
            <a:r>
              <a:rPr lang="ja-JP" altLang="en-US" sz="2000" dirty="0">
                <a:latin typeface="メイリオ"/>
                <a:ea typeface="メイリオ"/>
                <a:cs typeface="MS Mincho"/>
              </a:rPr>
              <a:t>検索可能、ファセット可能など</a:t>
            </a:r>
          </a:p>
          <a:p>
            <a:pPr lvl="1">
              <a:buFont typeface="Wingdings" panose="05000000000000000000" pitchFamily="2" charset="2"/>
              <a:buChar char="§"/>
            </a:pPr>
            <a:r>
              <a:rPr lang="ja-JP" altLang="en-US" sz="2000" dirty="0">
                <a:latin typeface="メイリオ"/>
                <a:ea typeface="メイリオ"/>
                <a:cs typeface="MS Mincho"/>
              </a:rPr>
              <a:t>言語と分析</a:t>
            </a:r>
          </a:p>
          <a:p>
            <a:pPr lvl="1">
              <a:buFont typeface="Wingdings" panose="05000000000000000000" pitchFamily="2" charset="2"/>
              <a:buChar char="§"/>
            </a:pPr>
            <a:r>
              <a:rPr lang="ja-JP" altLang="en-US" sz="2000" dirty="0">
                <a:latin typeface="メイリオ"/>
                <a:ea typeface="メイリオ"/>
                <a:cs typeface="MS Mincho"/>
              </a:rPr>
              <a:t>オートコンプリートに対応するサジェスター</a:t>
            </a:r>
          </a:p>
          <a:p>
            <a:pPr lvl="1">
              <a:buFont typeface="Wingdings" panose="05000000000000000000" pitchFamily="2" charset="2"/>
              <a:buChar char="§"/>
            </a:pPr>
            <a:r>
              <a:rPr lang="ja-JP" altLang="en-US" sz="2000" dirty="0">
                <a:latin typeface="メイリオ"/>
                <a:ea typeface="メイリオ"/>
                <a:cs typeface="MS Mincho"/>
              </a:rPr>
              <a:t>ランク付けの調整に対応するスコアリング プロファイル</a:t>
            </a:r>
          </a:p>
          <a:p>
            <a:pPr marL="241253" lvl="1" indent="0">
              <a:buNone/>
            </a:pPr>
            <a:endParaRPr lang="ja-JP" altLang="en-US" sz="2000" dirty="0">
              <a:latin typeface="メイリオ"/>
              <a:ea typeface="メイリオ"/>
              <a:cs typeface="MS Mincho"/>
            </a:endParaRPr>
          </a:p>
        </p:txBody>
      </p:sp>
    </p:spTree>
    <p:extLst>
      <p:ext uri="{BB962C8B-B14F-4D97-AF65-F5344CB8AC3E}">
        <p14:creationId xmlns:p14="http://schemas.microsoft.com/office/powerpoint/2010/main" val="336951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サービスの</a:t>
              </a:r>
              <a:r>
                <a:rPr lang="en-US" altLang="ja-JP" sz="2400" dirty="0">
                  <a:gradFill>
                    <a:gsLst>
                      <a:gs pos="0">
                        <a:srgbClr val="FFFFFF"/>
                      </a:gs>
                      <a:gs pos="100000">
                        <a:srgbClr val="FFFFFF"/>
                      </a:gs>
                    </a:gsLst>
                    <a:lin ang="5400000" scaled="0"/>
                  </a:gradFill>
                  <a:latin typeface="メイリオ"/>
                  <a:ea typeface="メイリオ"/>
                  <a:cs typeface="MS Mincho"/>
                </a:rPr>
                <a:t/>
              </a:r>
              <a:br>
                <a:rPr lang="en-US" altLang="ja-JP" sz="2400" dirty="0">
                  <a:gradFill>
                    <a:gsLst>
                      <a:gs pos="0">
                        <a:srgbClr val="FFFFFF"/>
                      </a:gs>
                      <a:gs pos="100000">
                        <a:srgbClr val="FFFFFF"/>
                      </a:gs>
                    </a:gsLst>
                    <a:lin ang="5400000" scaled="0"/>
                  </a:gradFill>
                  <a:latin typeface="メイリオ"/>
                  <a:ea typeface="メイリオ"/>
                  <a:cs typeface="MS Mincho"/>
                </a:rPr>
              </a:br>
              <a:r>
                <a:rPr lang="ja-JP" altLang="en-US" sz="2400" dirty="0">
                  <a:gradFill>
                    <a:gsLst>
                      <a:gs pos="0">
                        <a:srgbClr val="FFFFFF"/>
                      </a:gs>
                      <a:gs pos="100000">
                        <a:srgbClr val="FFFFFF"/>
                      </a:gs>
                    </a:gsLst>
                    <a:lin ang="5400000" scaled="0"/>
                  </a:gradFill>
                  <a:latin typeface="メイリオ"/>
                  <a:ea typeface="メイリオ"/>
                  <a:cs typeface="MS Mincho"/>
                </a:rPr>
                <a:t>プロビジョニング</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インデックスの作成</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データの</a:t>
              </a:r>
              <a:r>
                <a:rPr lang="en-US" altLang="ja-JP" sz="2400" dirty="0">
                  <a:gradFill>
                    <a:gsLst>
                      <a:gs pos="0">
                        <a:srgbClr val="FFFFFF"/>
                      </a:gs>
                      <a:gs pos="100000">
                        <a:srgbClr val="FFFFFF"/>
                      </a:gs>
                    </a:gsLst>
                    <a:lin ang="5400000" scaled="0"/>
                  </a:gradFill>
                  <a:latin typeface="メイリオ"/>
                  <a:ea typeface="メイリオ"/>
                  <a:cs typeface="MS Mincho"/>
                </a:rPr>
                <a:t/>
              </a:r>
              <a:br>
                <a:rPr lang="en-US" altLang="ja-JP" sz="2400" dirty="0">
                  <a:gradFill>
                    <a:gsLst>
                      <a:gs pos="0">
                        <a:srgbClr val="FFFFFF"/>
                      </a:gs>
                      <a:gs pos="100000">
                        <a:srgbClr val="FFFFFF"/>
                      </a:gs>
                    </a:gsLst>
                    <a:lin ang="5400000" scaled="0"/>
                  </a:gradFill>
                  <a:latin typeface="メイリオ"/>
                  <a:ea typeface="メイリオ"/>
                  <a:cs typeface="MS Mincho"/>
                </a:rPr>
              </a:br>
              <a:r>
                <a:rPr lang="ja-JP" altLang="en-US" sz="2400" dirty="0">
                  <a:gradFill>
                    <a:gsLst>
                      <a:gs pos="0">
                        <a:srgbClr val="FFFFFF"/>
                      </a:gs>
                      <a:gs pos="100000">
                        <a:srgbClr val="FFFFFF"/>
                      </a:gs>
                    </a:gsLst>
                    <a:lin ang="5400000" scaled="0"/>
                  </a:gradFill>
                  <a:latin typeface="メイリオ"/>
                  <a:ea typeface="メイリオ"/>
                  <a:cs typeface="MS Mincho"/>
                </a:rPr>
                <a:t>インデックス作成</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検索</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7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7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7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3600" dirty="0">
                <a:latin typeface="メイリオ"/>
                <a:ea typeface="メイリオ"/>
                <a:cs typeface="MS Mincho"/>
              </a:rPr>
              <a:t>プッシュ </a:t>
            </a:r>
            <a:r>
              <a:rPr lang="en-US" altLang="ja-JP" sz="3600" dirty="0">
                <a:latin typeface="メイリオ"/>
                <a:ea typeface="メイリオ"/>
                <a:cs typeface="MS Mincho"/>
              </a:rPr>
              <a:t>- </a:t>
            </a:r>
            <a:r>
              <a:rPr lang="ja-JP" altLang="en-US" sz="3600" dirty="0">
                <a:latin typeface="メイリオ"/>
                <a:ea typeface="メイリオ"/>
                <a:cs typeface="MS Mincho"/>
              </a:rPr>
              <a:t>インデックス作成 </a:t>
            </a:r>
            <a:r>
              <a:rPr lang="en-US" altLang="ja-JP" sz="3600" dirty="0">
                <a:latin typeface="メイリオ"/>
                <a:ea typeface="メイリオ"/>
                <a:cs typeface="MS Mincho"/>
              </a:rPr>
              <a:t/>
            </a:r>
            <a:br>
              <a:rPr lang="en-US" altLang="ja-JP" sz="3600" dirty="0">
                <a:latin typeface="メイリオ"/>
                <a:ea typeface="メイリオ"/>
                <a:cs typeface="MS Mincho"/>
              </a:rPr>
            </a:br>
            <a:r>
              <a:rPr lang="en-US" altLang="ja-JP" sz="3600" dirty="0">
                <a:latin typeface="メイリオ"/>
                <a:ea typeface="メイリオ"/>
                <a:cs typeface="MS Mincho"/>
              </a:rPr>
              <a:t>API </a:t>
            </a:r>
            <a:r>
              <a:rPr lang="ja-JP" altLang="en-US" sz="3600" dirty="0">
                <a:latin typeface="メイリオ"/>
                <a:ea typeface="メイリオ"/>
                <a:cs typeface="MS Mincho"/>
              </a:rPr>
              <a:t>の使用</a:t>
            </a:r>
          </a:p>
          <a:p>
            <a:pPr lvl="1">
              <a:buFont typeface="Wingdings" panose="05000000000000000000" pitchFamily="2" charset="2"/>
              <a:buChar char="§"/>
            </a:pPr>
            <a:r>
              <a:rPr lang="en-US" altLang="ja-JP" sz="2000" dirty="0">
                <a:latin typeface="メイリオ"/>
                <a:ea typeface="メイリオ"/>
                <a:cs typeface="MS Mincho"/>
              </a:rPr>
              <a:t>/Indexes/&lt;name&gt;/docs/index </a:t>
            </a:r>
            <a:r>
              <a:rPr lang="ja-JP" altLang="en-US" sz="2000" dirty="0">
                <a:latin typeface="メイリオ"/>
                <a:ea typeface="メイリオ"/>
                <a:cs typeface="MS Mincho"/>
              </a:rPr>
              <a:t>へのポスト</a:t>
            </a:r>
          </a:p>
          <a:p>
            <a:pPr lvl="1">
              <a:buFont typeface="Wingdings" panose="05000000000000000000" pitchFamily="2" charset="2"/>
              <a:buChar char="§"/>
            </a:pPr>
            <a:r>
              <a:rPr lang="ja-JP" altLang="en-US" sz="2000" dirty="0">
                <a:latin typeface="メイリオ"/>
                <a:ea typeface="メイリオ"/>
                <a:cs typeface="MS Mincho"/>
              </a:rPr>
              <a:t>バッチあたり最大 </a:t>
            </a:r>
            <a:r>
              <a:rPr lang="en-US" altLang="ja-JP" sz="2000" dirty="0">
                <a:latin typeface="メイリオ"/>
                <a:ea typeface="メイリオ"/>
                <a:cs typeface="MS Mincho"/>
              </a:rPr>
              <a:t>1,000 </a:t>
            </a:r>
            <a:r>
              <a:rPr lang="ja-JP" altLang="en-US" sz="2000" dirty="0">
                <a:latin typeface="メイリオ"/>
                <a:ea typeface="メイリオ"/>
                <a:cs typeface="MS Mincho"/>
              </a:rPr>
              <a:t>のアクション</a:t>
            </a:r>
          </a:p>
          <a:p>
            <a:pPr lvl="1">
              <a:buFont typeface="Wingdings" panose="05000000000000000000" pitchFamily="2" charset="2"/>
              <a:buChar char="§"/>
            </a:pPr>
            <a:r>
              <a:rPr lang="ja-JP" altLang="en-US" sz="2000" dirty="0">
                <a:latin typeface="メイリオ"/>
                <a:ea typeface="メイリオ"/>
                <a:cs typeface="MS Mincho"/>
              </a:rPr>
              <a:t>アクションの例</a:t>
            </a:r>
            <a:r>
              <a:rPr lang="en-US" altLang="ja-JP" sz="2000" dirty="0">
                <a:latin typeface="メイリオ"/>
                <a:ea typeface="メイリオ"/>
                <a:cs typeface="MS Mincho"/>
              </a:rPr>
              <a:t>: </a:t>
            </a:r>
            <a:r>
              <a:rPr lang="ja-JP" altLang="en-US" sz="2000" dirty="0">
                <a:latin typeface="メイリオ"/>
                <a:ea typeface="メイリオ"/>
                <a:cs typeface="MS Mincho"/>
              </a:rPr>
              <a:t>アップロード、マージ、削除</a:t>
            </a:r>
          </a:p>
          <a:p>
            <a:pPr marL="812644" lvl="1" indent="-571390">
              <a:buFont typeface="Wingdings" panose="05000000000000000000" pitchFamily="2" charset="2"/>
              <a:buChar char="§"/>
            </a:pPr>
            <a:endParaRPr lang="ja-JP" altLang="en-US" sz="2000" dirty="0">
              <a:latin typeface="メイリオ"/>
              <a:ea typeface="メイリオ"/>
              <a:cs typeface="MS Mincho"/>
            </a:endParaRPr>
          </a:p>
          <a:p>
            <a:pPr marL="0" indent="0">
              <a:buNone/>
            </a:pPr>
            <a:r>
              <a:rPr lang="ja-JP" altLang="en-US" sz="3600" dirty="0">
                <a:latin typeface="メイリオ"/>
                <a:ea typeface="メイリオ"/>
                <a:cs typeface="MS Mincho"/>
              </a:rPr>
              <a:t>プル </a:t>
            </a:r>
            <a:r>
              <a:rPr lang="en-US" altLang="ja-JP" sz="3600" dirty="0">
                <a:latin typeface="メイリオ"/>
                <a:ea typeface="メイリオ"/>
                <a:cs typeface="MS Mincho"/>
              </a:rPr>
              <a:t>- </a:t>
            </a:r>
            <a:r>
              <a:rPr lang="ja-JP" altLang="en-US" sz="3600" dirty="0">
                <a:latin typeface="メイリオ"/>
                <a:ea typeface="メイリオ"/>
                <a:cs typeface="MS Mincho"/>
              </a:rPr>
              <a:t>インデクサーの使用</a:t>
            </a:r>
          </a:p>
          <a:p>
            <a:pPr lvl="1">
              <a:buFont typeface="Wingdings" panose="05000000000000000000" pitchFamily="2" charset="2"/>
              <a:buChar char="§"/>
            </a:pPr>
            <a:r>
              <a:rPr lang="en-US" altLang="ja-JP" sz="2000" dirty="0">
                <a:latin typeface="メイリオ"/>
                <a:ea typeface="メイリオ"/>
                <a:cs typeface="MS Mincho"/>
              </a:rPr>
              <a:t>Azure SQL DB</a:t>
            </a:r>
            <a:r>
              <a:rPr lang="ja-JP" altLang="en-US" sz="2000" dirty="0">
                <a:latin typeface="メイリオ"/>
                <a:ea typeface="メイリオ"/>
                <a:cs typeface="MS Mincho"/>
              </a:rPr>
              <a:t>、</a:t>
            </a:r>
            <a:r>
              <a:rPr lang="en-US" altLang="ja-JP" sz="2000" dirty="0">
                <a:latin typeface="メイリオ"/>
                <a:ea typeface="メイリオ"/>
                <a:cs typeface="MS Mincho"/>
              </a:rPr>
              <a:t>DocumentDB</a:t>
            </a:r>
            <a:r>
              <a:rPr lang="ja-JP" altLang="en-US" sz="2000" dirty="0">
                <a:latin typeface="メイリオ"/>
                <a:ea typeface="メイリオ"/>
                <a:cs typeface="MS Mincho"/>
              </a:rPr>
              <a:t>、</a:t>
            </a:r>
            <a:r>
              <a:rPr lang="en-US" altLang="ja-JP" sz="2000" dirty="0">
                <a:latin typeface="メイリオ"/>
                <a:ea typeface="メイリオ"/>
                <a:cs typeface="MS Mincho"/>
              </a:rPr>
              <a:t>BLOB </a:t>
            </a:r>
            <a:r>
              <a:rPr lang="ja-JP" altLang="en-US" sz="2000" dirty="0">
                <a:latin typeface="メイリオ"/>
                <a:ea typeface="メイリオ"/>
                <a:cs typeface="MS Mincho"/>
              </a:rPr>
              <a:t>ストレージ</a:t>
            </a:r>
          </a:p>
          <a:p>
            <a:pPr lvl="1">
              <a:buFont typeface="Wingdings" panose="05000000000000000000" pitchFamily="2" charset="2"/>
              <a:buChar char="§"/>
            </a:pPr>
            <a:r>
              <a:rPr lang="ja-JP" altLang="en-US" sz="2000" dirty="0">
                <a:latin typeface="メイリオ"/>
                <a:ea typeface="メイリオ"/>
                <a:cs typeface="MS Mincho"/>
              </a:rPr>
              <a:t>変更検出、削除マーカー</a:t>
            </a:r>
          </a:p>
          <a:p>
            <a:pPr lvl="1">
              <a:buFont typeface="Wingdings" panose="05000000000000000000" pitchFamily="2" charset="2"/>
              <a:buChar char="§"/>
            </a:pPr>
            <a:r>
              <a:rPr lang="en-US" altLang="ja-JP" sz="2000" dirty="0">
                <a:latin typeface="メイリオ"/>
                <a:ea typeface="メイリオ"/>
                <a:cs typeface="MS Mincho"/>
              </a:rPr>
              <a:t>BLOB </a:t>
            </a:r>
            <a:r>
              <a:rPr lang="ja-JP" altLang="en-US" sz="2000" dirty="0">
                <a:latin typeface="メイリオ"/>
                <a:ea typeface="メイリオ"/>
                <a:cs typeface="MS Mincho"/>
              </a:rPr>
              <a:t>に対応するドキュメント クラッキング </a:t>
            </a:r>
            <a:r>
              <a:rPr lang="en-US" altLang="ja-JP" sz="2000" dirty="0">
                <a:latin typeface="メイリオ"/>
                <a:ea typeface="メイリオ"/>
                <a:cs typeface="MS Mincho"/>
              </a:rPr>
              <a:t/>
            </a:r>
            <a:br>
              <a:rPr lang="en-US" altLang="ja-JP" sz="2000" dirty="0">
                <a:latin typeface="メイリオ"/>
                <a:ea typeface="メイリオ"/>
                <a:cs typeface="MS Mincho"/>
              </a:rPr>
            </a:br>
            <a:r>
              <a:rPr lang="en-US" altLang="ja-JP" sz="2000" dirty="0">
                <a:latin typeface="メイリオ"/>
                <a:ea typeface="メイリオ"/>
                <a:cs typeface="MS Mincho"/>
              </a:rPr>
              <a:t>(PDF</a:t>
            </a:r>
            <a:r>
              <a:rPr lang="ja-JP" altLang="en-US" sz="2000" dirty="0">
                <a:latin typeface="メイリオ"/>
                <a:ea typeface="メイリオ"/>
                <a:cs typeface="MS Mincho"/>
              </a:rPr>
              <a:t>、</a:t>
            </a:r>
            <a:r>
              <a:rPr lang="en-US" altLang="ja-JP" sz="2000" dirty="0">
                <a:latin typeface="メイリオ"/>
                <a:ea typeface="メイリオ"/>
                <a:cs typeface="MS Mincho"/>
              </a:rPr>
              <a:t>Office </a:t>
            </a:r>
            <a:r>
              <a:rPr lang="ja-JP" altLang="en-US" sz="2000" dirty="0">
                <a:latin typeface="メイリオ"/>
                <a:ea typeface="メイリオ"/>
                <a:cs typeface="MS Mincho"/>
              </a:rPr>
              <a:t>など</a:t>
            </a:r>
            <a:r>
              <a:rPr lang="en-US" altLang="ja-JP" sz="2000" dirty="0">
                <a:latin typeface="メイリオ"/>
                <a:ea typeface="メイリオ"/>
                <a:cs typeface="MS Mincho"/>
              </a:rPr>
              <a:t>)</a:t>
            </a:r>
          </a:p>
          <a:p>
            <a:pPr lvl="1">
              <a:buFont typeface="Wingdings" panose="05000000000000000000" pitchFamily="2" charset="2"/>
              <a:buChar char="§"/>
            </a:pPr>
            <a:r>
              <a:rPr lang="ja-JP" altLang="en-US" sz="2000" dirty="0">
                <a:latin typeface="メイリオ"/>
                <a:ea typeface="メイリオ"/>
                <a:cs typeface="MS Mincho"/>
              </a:rPr>
              <a:t>これでデータソースを指定し、ポリシーを定義して、</a:t>
            </a:r>
            <a:r>
              <a:rPr lang="en-US" altLang="ja-JP" sz="2000" dirty="0">
                <a:latin typeface="メイリオ"/>
                <a:ea typeface="メイリオ"/>
                <a:cs typeface="MS Mincho"/>
              </a:rPr>
              <a:t/>
            </a:r>
            <a:br>
              <a:rPr lang="en-US" altLang="ja-JP" sz="2000" dirty="0">
                <a:latin typeface="メイリオ"/>
                <a:ea typeface="メイリオ"/>
                <a:cs typeface="MS Mincho"/>
              </a:rPr>
            </a:br>
            <a:r>
              <a:rPr lang="ja-JP" altLang="en-US" sz="2000" dirty="0">
                <a:latin typeface="メイリオ"/>
                <a:ea typeface="メイリオ"/>
                <a:cs typeface="MS Mincho"/>
              </a:rPr>
              <a:t>完了</a:t>
            </a:r>
          </a:p>
        </p:txBody>
      </p:sp>
    </p:spTree>
    <p:extLst>
      <p:ext uri="{BB962C8B-B14F-4D97-AF65-F5344CB8AC3E}">
        <p14:creationId xmlns:p14="http://schemas.microsoft.com/office/powerpoint/2010/main" val="3149550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altLang="ja-JP" dirty="0" err="1">
                <a:cs typeface="MS Mincho"/>
              </a:rPr>
              <a:t>AdventureWorks</a:t>
            </a:r>
            <a:endParaRPr lang="ja-JP" altLang="en-US" dirty="0"/>
          </a:p>
        </p:txBody>
      </p:sp>
      <p:graphicFrame>
        <p:nvGraphicFramePr>
          <p:cNvPr id="6" name="Table 5"/>
          <p:cNvGraphicFramePr>
            <a:graphicFrameLocks noGrp="1"/>
          </p:cNvGraphicFramePr>
          <p:nvPr>
            <p:extLst>
              <p:ext uri="{D42A27DB-BD31-4B8C-83A1-F6EECF244321}">
                <p14:modId xmlns:p14="http://schemas.microsoft.com/office/powerpoint/2010/main" val="459364586"/>
              </p:ext>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3637885"/>
                    </a:ext>
                  </a:extLst>
                </a:gridCol>
                <a:gridCol w="6248400">
                  <a:extLst>
                    <a:ext uri="{9D8B030D-6E8A-4147-A177-3AD203B41FA5}">
                      <a16:colId xmlns:a16="http://schemas.microsoft.com/office/drawing/2014/main" val="2793901445"/>
                    </a:ext>
                  </a:extLst>
                </a:gridCol>
                <a:gridCol w="1828800">
                  <a:extLst>
                    <a:ext uri="{9D8B030D-6E8A-4147-A177-3AD203B41FA5}">
                      <a16:colId xmlns:a16="http://schemas.microsoft.com/office/drawing/2014/main" val="379233824"/>
                    </a:ext>
                  </a:extLst>
                </a:gridCol>
              </a:tblGrid>
              <a:tr h="594360">
                <a:tc>
                  <a:txBody>
                    <a:bodyPr/>
                    <a:lstStyle/>
                    <a:p>
                      <a:r>
                        <a:rPr lang="ja-JP" altLang="en-US" sz="2800" noProof="0">
                          <a:latin typeface="メイリオ" panose="020B0604030504040204" pitchFamily="50" charset="-128"/>
                          <a:ea typeface="メイリオ" panose="020B0604030504040204" pitchFamily="50" charset="-128"/>
                        </a:rPr>
                        <a:t>製品 </a:t>
                      </a:r>
                      <a:r>
                        <a:rPr lang="en-US" altLang="ja-JP" sz="2800" noProof="0">
                          <a:latin typeface="メイリオ" panose="020B0604030504040204" pitchFamily="50" charset="-128"/>
                          <a:ea typeface="メイリオ" panose="020B0604030504040204" pitchFamily="50" charset="-128"/>
                        </a:rPr>
                        <a:t>ID</a:t>
                      </a:r>
                      <a:endParaRPr lang="ja-JP" altLang="en-US" sz="2800" noProof="0">
                        <a:latin typeface="メイリオ" panose="020B0604030504040204" pitchFamily="50" charset="-128"/>
                        <a:ea typeface="メイリオ" panose="020B0604030504040204" pitchFamily="50" charset="-128"/>
                      </a:endParaRPr>
                    </a:p>
                  </a:txBody>
                  <a:tcPr/>
                </a:tc>
                <a:tc>
                  <a:txBody>
                    <a:bodyPr/>
                    <a:lstStyle/>
                    <a:p>
                      <a:r>
                        <a:rPr lang="ja-JP" altLang="en-US" sz="2800" noProof="0">
                          <a:latin typeface="メイリオ" panose="020B0604030504040204" pitchFamily="50" charset="-128"/>
                          <a:ea typeface="メイリオ" panose="020B0604030504040204" pitchFamily="50" charset="-128"/>
                        </a:rPr>
                        <a:t>名前</a:t>
                      </a:r>
                    </a:p>
                  </a:txBody>
                  <a:tcPr/>
                </a:tc>
                <a:tc>
                  <a:txBody>
                    <a:bodyPr/>
                    <a:lstStyle/>
                    <a:p>
                      <a:r>
                        <a:rPr lang="ja-JP" altLang="en-US" sz="2800" noProof="0">
                          <a:latin typeface="メイリオ" panose="020B0604030504040204" pitchFamily="50" charset="-128"/>
                          <a:ea typeface="メイリオ" panose="020B0604030504040204" pitchFamily="50" charset="-128"/>
                        </a:rPr>
                        <a:t>定価</a:t>
                      </a:r>
                    </a:p>
                  </a:txBody>
                  <a:tcPr/>
                </a:tc>
                <a:extLst>
                  <a:ext uri="{0D108BD9-81ED-4DB2-BD59-A6C34878D82A}">
                    <a16:rowId xmlns:a16="http://schemas.microsoft.com/office/drawing/2014/main" val="1702812693"/>
                  </a:ext>
                </a:extLst>
              </a:tr>
              <a:tr h="594360">
                <a:tc>
                  <a:txBody>
                    <a:bodyPr/>
                    <a:lstStyle/>
                    <a:p>
                      <a:r>
                        <a:rPr lang="en-US" altLang="ja-JP" sz="2800" noProof="0" dirty="0">
                          <a:latin typeface="メイリオ" panose="020B0604030504040204" pitchFamily="50" charset="-128"/>
                          <a:ea typeface="メイリオ" panose="020B0604030504040204" pitchFamily="50" charset="-128"/>
                        </a:rPr>
                        <a:t>921</a:t>
                      </a:r>
                    </a:p>
                  </a:txBody>
                  <a:tcPr/>
                </a:tc>
                <a:tc>
                  <a:txBody>
                    <a:bodyPr/>
                    <a:lstStyle/>
                    <a:p>
                      <a:r>
                        <a:rPr lang="ja-JP" altLang="en-US" sz="2800" noProof="0" dirty="0">
                          <a:latin typeface="メイリオ" panose="020B0604030504040204" pitchFamily="50" charset="-128"/>
                          <a:ea typeface="メイリオ" panose="020B0604030504040204" pitchFamily="50" charset="-128"/>
                        </a:rPr>
                        <a:t>マウンテン バイクのタイヤ チューブ</a:t>
                      </a:r>
                    </a:p>
                  </a:txBody>
                  <a:tcPr/>
                </a:tc>
                <a:tc>
                  <a:txBody>
                    <a:bodyPr/>
                    <a:lstStyle/>
                    <a:p>
                      <a:r>
                        <a:rPr lang="en-US" altLang="ja-JP" sz="2800" noProof="0">
                          <a:latin typeface="メイリオ" panose="020B0604030504040204" pitchFamily="50" charset="-128"/>
                          <a:ea typeface="メイリオ" panose="020B0604030504040204" pitchFamily="50" charset="-128"/>
                        </a:rPr>
                        <a:t>4.99 </a:t>
                      </a:r>
                      <a:r>
                        <a:rPr lang="ja-JP" altLang="en-US" sz="2800" noProof="0">
                          <a:latin typeface="メイリオ" panose="020B0604030504040204" pitchFamily="50" charset="-128"/>
                          <a:ea typeface="メイリオ" panose="020B0604030504040204" pitchFamily="50" charset="-128"/>
                        </a:rPr>
                        <a:t>ドル</a:t>
                      </a:r>
                    </a:p>
                  </a:txBody>
                  <a:tcPr/>
                </a:tc>
                <a:extLst>
                  <a:ext uri="{0D108BD9-81ED-4DB2-BD59-A6C34878D82A}">
                    <a16:rowId xmlns:a16="http://schemas.microsoft.com/office/drawing/2014/main" val="2460237737"/>
                  </a:ext>
                </a:extLst>
              </a:tr>
              <a:tr h="594360">
                <a:tc>
                  <a:txBody>
                    <a:bodyPr/>
                    <a:lstStyle/>
                    <a:p>
                      <a:r>
                        <a:rPr lang="en-US" altLang="ja-JP" sz="2800" noProof="0">
                          <a:latin typeface="メイリオ" panose="020B0604030504040204" pitchFamily="50" charset="-128"/>
                          <a:ea typeface="メイリオ" panose="020B0604030504040204" pitchFamily="50" charset="-128"/>
                        </a:rPr>
                        <a:t>922</a:t>
                      </a:r>
                    </a:p>
                  </a:txBody>
                  <a:tcPr/>
                </a:tc>
                <a:tc>
                  <a:txBody>
                    <a:bodyPr/>
                    <a:lstStyle/>
                    <a:p>
                      <a:r>
                        <a:rPr lang="ja-JP" altLang="en-US" sz="2800" noProof="0">
                          <a:latin typeface="メイリオ" panose="020B0604030504040204" pitchFamily="50" charset="-128"/>
                          <a:ea typeface="メイリオ" panose="020B0604030504040204" pitchFamily="50" charset="-128"/>
                        </a:rPr>
                        <a:t>ロード バイクのタイヤ チューブ</a:t>
                      </a:r>
                    </a:p>
                  </a:txBody>
                  <a:tcPr/>
                </a:tc>
                <a:tc>
                  <a:txBody>
                    <a:bodyPr/>
                    <a:lstStyle/>
                    <a:p>
                      <a:r>
                        <a:rPr lang="en-US" altLang="ja-JP" sz="2800" noProof="0">
                          <a:latin typeface="メイリオ" panose="020B0604030504040204" pitchFamily="50" charset="-128"/>
                          <a:ea typeface="メイリオ" panose="020B0604030504040204" pitchFamily="50" charset="-128"/>
                        </a:rPr>
                        <a:t>3.99 </a:t>
                      </a:r>
                      <a:r>
                        <a:rPr lang="ja-JP" altLang="en-US" sz="2800" noProof="0">
                          <a:latin typeface="メイリオ" panose="020B0604030504040204" pitchFamily="50" charset="-128"/>
                          <a:ea typeface="メイリオ" panose="020B0604030504040204" pitchFamily="50" charset="-128"/>
                        </a:rPr>
                        <a:t>ドル</a:t>
                      </a:r>
                    </a:p>
                  </a:txBody>
                  <a:tcPr/>
                </a:tc>
                <a:extLst>
                  <a:ext uri="{0D108BD9-81ED-4DB2-BD59-A6C34878D82A}">
                    <a16:rowId xmlns:a16="http://schemas.microsoft.com/office/drawing/2014/main" val="3566822338"/>
                  </a:ext>
                </a:extLst>
              </a:tr>
              <a:tr h="594360">
                <a:tc>
                  <a:txBody>
                    <a:bodyPr/>
                    <a:lstStyle/>
                    <a:p>
                      <a:r>
                        <a:rPr lang="en-US" altLang="ja-JP" sz="2800" noProof="0">
                          <a:latin typeface="メイリオ" panose="020B0604030504040204" pitchFamily="50" charset="-128"/>
                          <a:ea typeface="メイリオ" panose="020B0604030504040204" pitchFamily="50" charset="-128"/>
                        </a:rPr>
                        <a:t>923</a:t>
                      </a:r>
                    </a:p>
                  </a:txBody>
                  <a:tcPr/>
                </a:tc>
                <a:tc>
                  <a:txBody>
                    <a:bodyPr/>
                    <a:lstStyle/>
                    <a:p>
                      <a:r>
                        <a:rPr lang="ja-JP" altLang="en-US" sz="2800" noProof="0">
                          <a:latin typeface="メイリオ" panose="020B0604030504040204" pitchFamily="50" charset="-128"/>
                          <a:ea typeface="メイリオ" panose="020B0604030504040204" pitchFamily="50" charset="-128"/>
                        </a:rPr>
                        <a:t>ツーリング バイクのタイヤ チューブ</a:t>
                      </a:r>
                    </a:p>
                  </a:txBody>
                  <a:tcPr/>
                </a:tc>
                <a:tc>
                  <a:txBody>
                    <a:bodyPr/>
                    <a:lstStyle/>
                    <a:p>
                      <a:r>
                        <a:rPr lang="en-US" altLang="ja-JP" sz="2800" noProof="0" dirty="0">
                          <a:latin typeface="メイリオ" panose="020B0604030504040204" pitchFamily="50" charset="-128"/>
                          <a:ea typeface="メイリオ" panose="020B0604030504040204" pitchFamily="50" charset="-128"/>
                        </a:rPr>
                        <a:t>2.00 </a:t>
                      </a:r>
                      <a:r>
                        <a:rPr lang="ja-JP" altLang="en-US" sz="2800" noProof="0" dirty="0">
                          <a:latin typeface="メイリオ" panose="020B0604030504040204" pitchFamily="50" charset="-128"/>
                          <a:ea typeface="メイリオ" panose="020B0604030504040204" pitchFamily="50" charset="-128"/>
                        </a:rPr>
                        <a:t>ドル</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38404162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サービスの</a:t>
              </a:r>
              <a:r>
                <a:rPr lang="en-US" altLang="ja-JP" sz="2400" dirty="0">
                  <a:gradFill>
                    <a:gsLst>
                      <a:gs pos="0">
                        <a:srgbClr val="FFFFFF"/>
                      </a:gs>
                      <a:gs pos="100000">
                        <a:srgbClr val="FFFFFF"/>
                      </a:gs>
                    </a:gsLst>
                    <a:lin ang="5400000" scaled="0"/>
                  </a:gradFill>
                  <a:latin typeface="メイリオ"/>
                  <a:ea typeface="メイリオ"/>
                  <a:cs typeface="MS Mincho"/>
                </a:rPr>
                <a:t/>
              </a:r>
              <a:br>
                <a:rPr lang="en-US" altLang="ja-JP" sz="2400" dirty="0">
                  <a:gradFill>
                    <a:gsLst>
                      <a:gs pos="0">
                        <a:srgbClr val="FFFFFF"/>
                      </a:gs>
                      <a:gs pos="100000">
                        <a:srgbClr val="FFFFFF"/>
                      </a:gs>
                    </a:gsLst>
                    <a:lin ang="5400000" scaled="0"/>
                  </a:gradFill>
                  <a:latin typeface="メイリオ"/>
                  <a:ea typeface="メイリオ"/>
                  <a:cs typeface="MS Mincho"/>
                </a:rPr>
              </a:br>
              <a:r>
                <a:rPr lang="ja-JP" altLang="en-US" sz="2400" dirty="0">
                  <a:gradFill>
                    <a:gsLst>
                      <a:gs pos="0">
                        <a:srgbClr val="FFFFFF"/>
                      </a:gs>
                      <a:gs pos="100000">
                        <a:srgbClr val="FFFFFF"/>
                      </a:gs>
                    </a:gsLst>
                    <a:lin ang="5400000" scaled="0"/>
                  </a:gradFill>
                  <a:latin typeface="メイリオ"/>
                  <a:ea typeface="メイリオ"/>
                  <a:cs typeface="MS Mincho"/>
                </a:rPr>
                <a:t>プロビジョニング</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インデックスの作成</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データの</a:t>
              </a:r>
              <a:r>
                <a:rPr lang="en-US" altLang="ja-JP" sz="2400" dirty="0">
                  <a:gradFill>
                    <a:gsLst>
                      <a:gs pos="0">
                        <a:srgbClr val="FFFFFF"/>
                      </a:gs>
                      <a:gs pos="100000">
                        <a:srgbClr val="FFFFFF"/>
                      </a:gs>
                    </a:gsLst>
                    <a:lin ang="5400000" scaled="0"/>
                  </a:gradFill>
                  <a:latin typeface="メイリオ"/>
                  <a:ea typeface="メイリオ"/>
                  <a:cs typeface="MS Mincho"/>
                </a:rPr>
                <a:t/>
              </a:r>
              <a:br>
                <a:rPr lang="en-US" altLang="ja-JP" sz="2400" dirty="0">
                  <a:gradFill>
                    <a:gsLst>
                      <a:gs pos="0">
                        <a:srgbClr val="FFFFFF"/>
                      </a:gs>
                      <a:gs pos="100000">
                        <a:srgbClr val="FFFFFF"/>
                      </a:gs>
                    </a:gsLst>
                    <a:lin ang="5400000" scaled="0"/>
                  </a:gradFill>
                  <a:latin typeface="メイリオ"/>
                  <a:ea typeface="メイリオ"/>
                  <a:cs typeface="MS Mincho"/>
                </a:rPr>
              </a:br>
              <a:r>
                <a:rPr lang="ja-JP" altLang="en-US" sz="2400" dirty="0">
                  <a:gradFill>
                    <a:gsLst>
                      <a:gs pos="0">
                        <a:srgbClr val="FFFFFF"/>
                      </a:gs>
                      <a:gs pos="100000">
                        <a:srgbClr val="FFFFFF"/>
                      </a:gs>
                    </a:gsLst>
                    <a:lin ang="5400000" scaled="0"/>
                  </a:gradFill>
                  <a:latin typeface="メイリオ"/>
                  <a:ea typeface="メイリオ"/>
                  <a:cs typeface="MS Mincho"/>
                </a:rPr>
                <a:t>インデックス作成</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noAutofit/>
            </a:bodyPr>
            <a:lstStyle/>
            <a:p>
              <a:pPr defTabSz="932227"/>
              <a:r>
                <a:rPr lang="ja-JP" altLang="en-US" sz="2400" dirty="0">
                  <a:gradFill>
                    <a:gsLst>
                      <a:gs pos="0">
                        <a:srgbClr val="FFFFFF"/>
                      </a:gs>
                      <a:gs pos="100000">
                        <a:srgbClr val="FFFFFF"/>
                      </a:gs>
                    </a:gsLst>
                    <a:lin ang="5400000" scaled="0"/>
                  </a:gradFill>
                  <a:latin typeface="メイリオ"/>
                  <a:ea typeface="メイリオ"/>
                  <a:cs typeface="MS Mincho"/>
                </a:rPr>
                <a:t>検索</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7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7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noAutofit/>
            </a:bodyPr>
            <a:lstStyle/>
            <a:p>
              <a:pPr algn="ctr" defTabSz="932227"/>
              <a:endParaRPr lang="ja-JP" altLang="en-US" sz="700" dirty="0">
                <a:gradFill>
                  <a:gsLst>
                    <a:gs pos="0">
                      <a:srgbClr val="FFFFFF"/>
                    </a:gs>
                    <a:gs pos="100000">
                      <a:srgbClr val="FFFFFF"/>
                    </a:gs>
                  </a:gsLst>
                  <a:lin ang="5400000" scaled="0"/>
                </a:gradFill>
                <a:latin typeface="メイリオ"/>
                <a:ea typeface="メイリオ"/>
                <a:cs typeface="Segoe UI Light" panose="020B0502040204020203" pitchFamily="34" charset="0"/>
              </a:endParaRPr>
            </a:p>
          </p:txBody>
        </p:sp>
      </p:grpSp>
      <p:sp>
        <p:nvSpPr>
          <p:cNvPr id="13" name="Text Placeholder 1"/>
          <p:cNvSpPr txBox="1">
            <a:spLocks/>
          </p:cNvSpPr>
          <p:nvPr/>
        </p:nvSpPr>
        <p:spPr>
          <a:xfrm>
            <a:off x="4846833" y="525886"/>
            <a:ext cx="7589642" cy="5942755"/>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3600" dirty="0">
                <a:latin typeface="メイリオ"/>
                <a:ea typeface="メイリオ"/>
                <a:cs typeface="MS Mincho"/>
              </a:rPr>
              <a:t>検索 </a:t>
            </a:r>
            <a:r>
              <a:rPr lang="en-US" altLang="ja-JP" sz="3600" dirty="0">
                <a:latin typeface="メイリオ"/>
                <a:ea typeface="メイリオ"/>
                <a:cs typeface="MS Mincho"/>
              </a:rPr>
              <a:t>+ </a:t>
            </a:r>
            <a:r>
              <a:rPr lang="ja-JP" altLang="en-US" sz="3600" dirty="0">
                <a:latin typeface="メイリオ"/>
                <a:ea typeface="メイリオ"/>
                <a:cs typeface="MS Mincho"/>
              </a:rPr>
              <a:t>一般的なデータ操作</a:t>
            </a:r>
          </a:p>
          <a:p>
            <a:pPr lvl="1">
              <a:buFont typeface="Wingdings" panose="05000000000000000000" pitchFamily="2" charset="2"/>
              <a:buChar char="§"/>
            </a:pPr>
            <a:r>
              <a:rPr lang="ja-JP" altLang="en-US" sz="2000" dirty="0">
                <a:latin typeface="メイリオ"/>
                <a:ea typeface="メイリオ"/>
                <a:cs typeface="MS Mincho"/>
              </a:rPr>
              <a:t>単純な検索オプション </a:t>
            </a:r>
            <a:r>
              <a:rPr lang="en-US" altLang="ja-JP" sz="2000" dirty="0">
                <a:latin typeface="メイリオ"/>
                <a:ea typeface="メイリオ"/>
                <a:cs typeface="MS Mincho"/>
              </a:rPr>
              <a:t>+</a:t>
            </a:r>
            <a:r>
              <a:rPr lang="ja-JP" altLang="en-US" sz="2000" dirty="0">
                <a:latin typeface="メイリオ"/>
                <a:ea typeface="メイリオ"/>
                <a:cs typeface="MS Mincho"/>
              </a:rPr>
              <a:t>、</a:t>
            </a:r>
            <a:r>
              <a:rPr lang="en-US" altLang="ja-JP" sz="2000" dirty="0">
                <a:latin typeface="メイリオ"/>
                <a:ea typeface="メイリオ"/>
                <a:cs typeface="MS Mincho"/>
              </a:rPr>
              <a:t>-</a:t>
            </a:r>
            <a:r>
              <a:rPr lang="ja-JP" altLang="en-US" sz="2000" dirty="0">
                <a:latin typeface="メイリオ"/>
                <a:ea typeface="メイリオ"/>
                <a:cs typeface="MS Mincho"/>
              </a:rPr>
              <a:t>、*、</a:t>
            </a:r>
            <a:r>
              <a:rPr lang="en-US" altLang="ja-JP" sz="2000" dirty="0">
                <a:latin typeface="メイリオ"/>
                <a:ea typeface="メイリオ"/>
                <a:cs typeface="MS Mincho"/>
              </a:rPr>
              <a:t>()</a:t>
            </a:r>
            <a:r>
              <a:rPr lang="ja-JP" altLang="en-US" sz="2000" dirty="0">
                <a:latin typeface="メイリオ"/>
                <a:ea typeface="メイリオ"/>
                <a:cs typeface="MS Mincho"/>
              </a:rPr>
              <a:t>、“”</a:t>
            </a:r>
          </a:p>
          <a:p>
            <a:pPr lvl="1">
              <a:buFont typeface="Wingdings" panose="05000000000000000000" pitchFamily="2" charset="2"/>
              <a:buChar char="§"/>
            </a:pPr>
            <a:r>
              <a:rPr lang="ja-JP" altLang="en-US" sz="2000" dirty="0">
                <a:latin typeface="メイリオ"/>
                <a:ea typeface="メイリオ"/>
                <a:cs typeface="MS Mincho"/>
              </a:rPr>
              <a:t>単純な検索構文か完全な </a:t>
            </a:r>
            <a:r>
              <a:rPr lang="en-US" altLang="ja-JP" sz="2000" dirty="0">
                <a:latin typeface="メイリオ"/>
                <a:ea typeface="メイリオ"/>
                <a:cs typeface="MS Mincho"/>
              </a:rPr>
              <a:t>Lucene </a:t>
            </a:r>
            <a:r>
              <a:rPr lang="ja-JP" altLang="en-US" sz="2000" dirty="0">
                <a:latin typeface="メイリオ"/>
                <a:ea typeface="メイリオ"/>
                <a:cs typeface="MS Mincho"/>
              </a:rPr>
              <a:t>クエリ言語のいずれかを選択</a:t>
            </a:r>
          </a:p>
          <a:p>
            <a:pPr lvl="1">
              <a:buFont typeface="Wingdings" panose="05000000000000000000" pitchFamily="2" charset="2"/>
              <a:buChar char="§"/>
            </a:pPr>
            <a:r>
              <a:rPr lang="ja-JP" altLang="en-US" sz="2000" dirty="0">
                <a:latin typeface="メイリオ"/>
                <a:ea typeface="メイリオ"/>
                <a:cs typeface="MS Mincho"/>
              </a:rPr>
              <a:t>結果のフィルター、並べ替え、予測、ページング</a:t>
            </a:r>
          </a:p>
          <a:p>
            <a:pPr lvl="1">
              <a:buFont typeface="Wingdings" panose="05000000000000000000" pitchFamily="2" charset="2"/>
              <a:buChar char="§"/>
            </a:pPr>
            <a:r>
              <a:rPr lang="ja-JP" altLang="en-US" sz="2000" dirty="0">
                <a:latin typeface="メイリオ"/>
                <a:ea typeface="メイリオ"/>
                <a:cs typeface="MS Mincho"/>
              </a:rPr>
              <a:t>さまざまなオプションが検索機能やサジェスト機能と連携</a:t>
            </a:r>
          </a:p>
          <a:p>
            <a:pPr marL="241253" lvl="1" indent="0">
              <a:buNone/>
            </a:pPr>
            <a:endParaRPr lang="ja-JP" altLang="en-US" sz="2000" dirty="0">
              <a:latin typeface="メイリオ"/>
              <a:ea typeface="メイリオ"/>
              <a:cs typeface="MS Mincho"/>
            </a:endParaRPr>
          </a:p>
          <a:p>
            <a:pPr marL="0" indent="0">
              <a:buNone/>
            </a:pPr>
            <a:r>
              <a:rPr lang="ja-JP" altLang="en-US" sz="3600" dirty="0">
                <a:latin typeface="メイリオ"/>
                <a:ea typeface="メイリオ"/>
                <a:cs typeface="MS Mincho"/>
              </a:rPr>
              <a:t>クライアントまたはサーバーからの検索</a:t>
            </a:r>
          </a:p>
          <a:p>
            <a:pPr lvl="1">
              <a:buFont typeface="Wingdings" panose="05000000000000000000" pitchFamily="2" charset="2"/>
              <a:buChar char="§"/>
            </a:pPr>
            <a:r>
              <a:rPr lang="ja-JP" altLang="en-US" sz="2000" dirty="0">
                <a:latin typeface="メイリオ"/>
                <a:ea typeface="メイリオ"/>
                <a:cs typeface="MS Mincho"/>
              </a:rPr>
              <a:t>クライアントからの検索時にクエリ キーを使用</a:t>
            </a:r>
          </a:p>
          <a:p>
            <a:pPr lvl="1">
              <a:buFont typeface="Wingdings" panose="05000000000000000000" pitchFamily="2" charset="2"/>
              <a:buChar char="§"/>
            </a:pPr>
            <a:r>
              <a:rPr lang="en-US" altLang="ja-JP" sz="2000" dirty="0">
                <a:latin typeface="メイリオ"/>
                <a:ea typeface="メイリオ"/>
                <a:cs typeface="MS Mincho"/>
              </a:rPr>
              <a:t>CORS </a:t>
            </a:r>
            <a:r>
              <a:rPr lang="ja-JP" altLang="en-US" sz="2000" dirty="0">
                <a:latin typeface="メイリオ"/>
                <a:ea typeface="メイリオ"/>
                <a:cs typeface="MS Mincho"/>
              </a:rPr>
              <a:t>により、</a:t>
            </a:r>
            <a:r>
              <a:rPr lang="ja-JP" altLang="en-US" sz="2000" dirty="0" smtClean="0">
                <a:latin typeface="メイリオ"/>
                <a:ea typeface="メイリオ"/>
                <a:cs typeface="MS Mincho"/>
              </a:rPr>
              <a:t>ブラウザーから</a:t>
            </a:r>
            <a:r>
              <a:rPr lang="ja-JP" altLang="en-US" sz="2000" dirty="0">
                <a:latin typeface="メイリオ"/>
                <a:ea typeface="メイリオ"/>
                <a:cs typeface="MS Mincho"/>
              </a:rPr>
              <a:t>の直接的な呼び出しが可能</a:t>
            </a:r>
          </a:p>
          <a:p>
            <a:pPr marL="812644" lvl="1" indent="-571390">
              <a:buFont typeface="Wingdings" panose="05000000000000000000" pitchFamily="2" charset="2"/>
              <a:buChar char="§"/>
            </a:pPr>
            <a:endParaRPr lang="ja-JP" altLang="en-US" sz="2000" dirty="0">
              <a:latin typeface="メイリオ"/>
              <a:ea typeface="メイリオ"/>
              <a:cs typeface="MS Mincho"/>
            </a:endParaRPr>
          </a:p>
          <a:p>
            <a:pPr marL="0" indent="0">
              <a:buNone/>
            </a:pPr>
            <a:r>
              <a:rPr lang="ja-JP" altLang="en-US" sz="3600" dirty="0">
                <a:latin typeface="メイリオ"/>
                <a:ea typeface="メイリオ"/>
                <a:cs typeface="MS Mincho"/>
              </a:rPr>
              <a:t>検索結果からのレンダリング</a:t>
            </a:r>
          </a:p>
          <a:p>
            <a:pPr lvl="1">
              <a:buFont typeface="Wingdings" panose="05000000000000000000" pitchFamily="2" charset="2"/>
              <a:buChar char="§"/>
            </a:pPr>
            <a:r>
              <a:rPr lang="ja-JP" altLang="en-US" sz="2000" dirty="0">
                <a:latin typeface="メイリオ"/>
                <a:ea typeface="メイリオ"/>
                <a:cs typeface="MS Mincho"/>
              </a:rPr>
              <a:t>必要な検索不能データを含める</a:t>
            </a:r>
          </a:p>
          <a:p>
            <a:pPr lvl="1">
              <a:buFont typeface="Wingdings" panose="05000000000000000000" pitchFamily="2" charset="2"/>
              <a:buChar char="§"/>
            </a:pPr>
            <a:r>
              <a:rPr lang="ja-JP" altLang="en-US" sz="2000" dirty="0">
                <a:latin typeface="メイリオ"/>
                <a:ea typeface="メイリオ"/>
                <a:cs typeface="MS Mincho"/>
              </a:rPr>
              <a:t>例</a:t>
            </a:r>
            <a:r>
              <a:rPr lang="en-US" altLang="ja-JP" sz="2000" dirty="0">
                <a:latin typeface="メイリオ"/>
                <a:ea typeface="メイリオ"/>
                <a:cs typeface="MS Mincho"/>
              </a:rPr>
              <a:t>: </a:t>
            </a:r>
            <a:r>
              <a:rPr lang="ja-JP" altLang="en-US" sz="2000" dirty="0">
                <a:latin typeface="メイリオ"/>
                <a:ea typeface="メイリオ"/>
                <a:cs typeface="MS Mincho"/>
              </a:rPr>
              <a:t>メイン コンテンツへの図やキーの </a:t>
            </a:r>
            <a:r>
              <a:rPr lang="en-US" altLang="ja-JP" sz="2000" dirty="0">
                <a:latin typeface="メイリオ"/>
                <a:ea typeface="メイリオ"/>
                <a:cs typeface="MS Mincho"/>
              </a:rPr>
              <a:t>URL</a:t>
            </a:r>
          </a:p>
        </p:txBody>
      </p:sp>
    </p:spTree>
    <p:extLst>
      <p:ext uri="{BB962C8B-B14F-4D97-AF65-F5344CB8AC3E}">
        <p14:creationId xmlns:p14="http://schemas.microsoft.com/office/powerpoint/2010/main" val="1195292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noAutofit/>
          </a:bodyPr>
          <a:lstStyle/>
          <a:p>
            <a:r>
              <a:rPr lang="ja-JP" altLang="en-US" dirty="0">
                <a:cs typeface="MS Mincho"/>
              </a:rPr>
              <a:t>地理空間</a:t>
            </a:r>
          </a:p>
        </p:txBody>
      </p:sp>
      <p:sp>
        <p:nvSpPr>
          <p:cNvPr id="5" name="Text Placeholder 1"/>
          <p:cNvSpPr txBox="1">
            <a:spLocks/>
          </p:cNvSpPr>
          <p:nvPr/>
        </p:nvSpPr>
        <p:spPr>
          <a:xfrm>
            <a:off x="4846833" y="525886"/>
            <a:ext cx="7314165" cy="5942755"/>
          </a:xfrm>
          <a:prstGeom prst="rect">
            <a:avLst/>
          </a:prstGeom>
        </p:spPr>
        <p:txBody>
          <a:bodyPr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3999" dirty="0">
                <a:latin typeface="メイリオ"/>
                <a:ea typeface="メイリオ"/>
                <a:cs typeface="MS Mincho"/>
              </a:rPr>
              <a:t>組み込みの完全な地理空間</a:t>
            </a:r>
            <a:r>
              <a:rPr lang="en-US" altLang="ja-JP" sz="3999" dirty="0">
                <a:latin typeface="メイリオ"/>
                <a:ea typeface="メイリオ"/>
                <a:cs typeface="MS Mincho"/>
              </a:rPr>
              <a:t/>
            </a:r>
            <a:br>
              <a:rPr lang="en-US" altLang="ja-JP" sz="3999" dirty="0">
                <a:latin typeface="メイリオ"/>
                <a:ea typeface="メイリオ"/>
                <a:cs typeface="MS Mincho"/>
              </a:rPr>
            </a:br>
            <a:r>
              <a:rPr lang="ja-JP" altLang="en-US" sz="3999" dirty="0">
                <a:latin typeface="メイリオ"/>
                <a:ea typeface="メイリオ"/>
                <a:cs typeface="MS Mincho"/>
              </a:rPr>
              <a:t>サポート</a:t>
            </a:r>
          </a:p>
          <a:p>
            <a:pPr marL="0" indent="0">
              <a:buNone/>
            </a:pPr>
            <a:endParaRPr lang="ja-JP" altLang="en-US" sz="3999" dirty="0">
              <a:latin typeface="メイリオ"/>
              <a:ea typeface="メイリオ"/>
              <a:cs typeface="MS Mincho"/>
            </a:endParaRPr>
          </a:p>
          <a:p>
            <a:pPr marL="0" indent="0">
              <a:buNone/>
            </a:pPr>
            <a:r>
              <a:rPr lang="ja-JP" altLang="en-US" sz="3999" dirty="0">
                <a:latin typeface="メイリオ"/>
                <a:ea typeface="メイリオ"/>
                <a:cs typeface="MS Mincho"/>
              </a:rPr>
              <a:t>ストア</a:t>
            </a:r>
          </a:p>
          <a:p>
            <a:pPr lvl="1">
              <a:buFont typeface="Wingdings" panose="05000000000000000000" pitchFamily="2" charset="2"/>
              <a:buChar char="§"/>
            </a:pPr>
            <a:r>
              <a:rPr lang="en-US" altLang="ja-JP" dirty="0">
                <a:latin typeface="メイリオ"/>
                <a:ea typeface="メイリオ"/>
                <a:cs typeface="MS Mincho"/>
              </a:rPr>
              <a:t>GeoJSON </a:t>
            </a:r>
            <a:r>
              <a:rPr lang="ja-JP" altLang="en-US" dirty="0">
                <a:latin typeface="メイリオ"/>
                <a:ea typeface="メイリオ"/>
                <a:cs typeface="MS Mincho"/>
              </a:rPr>
              <a:t>としての地理ポイントの</a:t>
            </a:r>
            <a:r>
              <a:rPr lang="en-US" altLang="ja-JP" dirty="0">
                <a:latin typeface="メイリオ"/>
                <a:ea typeface="メイリオ"/>
                <a:cs typeface="MS Mincho"/>
              </a:rPr>
              <a:t/>
            </a:r>
            <a:br>
              <a:rPr lang="en-US" altLang="ja-JP" dirty="0">
                <a:latin typeface="メイリオ"/>
                <a:ea typeface="メイリオ"/>
                <a:cs typeface="MS Mincho"/>
              </a:rPr>
            </a:br>
            <a:r>
              <a:rPr lang="ja-JP" altLang="en-US" dirty="0">
                <a:latin typeface="メイリオ"/>
                <a:ea typeface="メイリオ"/>
                <a:cs typeface="MS Mincho"/>
              </a:rPr>
              <a:t>インスタンス</a:t>
            </a:r>
          </a:p>
          <a:p>
            <a:pPr marL="0" indent="0">
              <a:buNone/>
            </a:pPr>
            <a:r>
              <a:rPr lang="ja-JP" altLang="en-US" sz="3999" dirty="0">
                <a:latin typeface="メイリオ"/>
                <a:ea typeface="メイリオ"/>
                <a:cs typeface="MS Mincho"/>
              </a:rPr>
              <a:t>クエリ</a:t>
            </a:r>
          </a:p>
          <a:p>
            <a:pPr lvl="1">
              <a:buFont typeface="Wingdings" panose="05000000000000000000" pitchFamily="2" charset="2"/>
              <a:buChar char="§"/>
            </a:pPr>
            <a:r>
              <a:rPr lang="ja-JP" altLang="en-US" dirty="0">
                <a:latin typeface="メイリオ"/>
                <a:ea typeface="メイリオ"/>
                <a:cs typeface="MS Mincho"/>
              </a:rPr>
              <a:t>距離および境界ボックスによるフィルター</a:t>
            </a:r>
          </a:p>
          <a:p>
            <a:pPr lvl="1">
              <a:buFont typeface="Wingdings" panose="05000000000000000000" pitchFamily="2" charset="2"/>
              <a:buChar char="§"/>
            </a:pPr>
            <a:r>
              <a:rPr lang="ja-JP" altLang="en-US" dirty="0">
                <a:latin typeface="メイリオ"/>
                <a:ea typeface="メイリオ"/>
                <a:cs typeface="MS Mincho"/>
              </a:rPr>
              <a:t>距離による並べ替え</a:t>
            </a:r>
          </a:p>
          <a:p>
            <a:pPr marL="0" indent="0">
              <a:buNone/>
            </a:pPr>
            <a:r>
              <a:rPr lang="ja-JP" altLang="en-US" sz="3999" dirty="0">
                <a:latin typeface="メイリオ"/>
                <a:ea typeface="メイリオ"/>
                <a:cs typeface="MS Mincho"/>
              </a:rPr>
              <a:t>ランク付け</a:t>
            </a:r>
          </a:p>
          <a:p>
            <a:pPr lvl="1">
              <a:buFont typeface="Wingdings" panose="05000000000000000000" pitchFamily="2" charset="2"/>
              <a:buChar char="§"/>
            </a:pPr>
            <a:r>
              <a:rPr lang="ja-JP" altLang="en-US" dirty="0">
                <a:latin typeface="メイリオ"/>
                <a:ea typeface="メイリオ"/>
                <a:cs typeface="MS Mincho"/>
              </a:rPr>
              <a:t>距離に基づいて項目を引き上げる</a:t>
            </a:r>
          </a:p>
        </p:txBody>
      </p:sp>
    </p:spTree>
    <p:extLst>
      <p:ext uri="{BB962C8B-B14F-4D97-AF65-F5344CB8AC3E}">
        <p14:creationId xmlns:p14="http://schemas.microsoft.com/office/powerpoint/2010/main" val="99883297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noAutofit/>
          </a:bodyPr>
          <a:lstStyle/>
          <a:p>
            <a:r>
              <a:rPr lang="ja-JP" altLang="en-US" dirty="0">
                <a:cs typeface="MS Mincho"/>
              </a:rPr>
              <a:t>カスタムの</a:t>
            </a:r>
            <a:r>
              <a:rPr lang="en-US" altLang="ja-JP" dirty="0">
                <a:cs typeface="MS Mincho"/>
              </a:rPr>
              <a:t/>
            </a:r>
            <a:br>
              <a:rPr lang="en-US" altLang="ja-JP" dirty="0">
                <a:cs typeface="MS Mincho"/>
              </a:rPr>
            </a:br>
            <a:r>
              <a:rPr lang="ja-JP" altLang="en-US" dirty="0">
                <a:cs typeface="MS Mincho"/>
              </a:rPr>
              <a:t>関連性</a:t>
            </a:r>
          </a:p>
        </p:txBody>
      </p:sp>
      <p:sp>
        <p:nvSpPr>
          <p:cNvPr id="5" name="Text Placeholder 1"/>
          <p:cNvSpPr txBox="1">
            <a:spLocks/>
          </p:cNvSpPr>
          <p:nvPr/>
        </p:nvSpPr>
        <p:spPr>
          <a:xfrm>
            <a:off x="4846833" y="525886"/>
            <a:ext cx="7314165" cy="5942755"/>
          </a:xfrm>
          <a:prstGeom prst="rect">
            <a:avLst/>
          </a:prstGeom>
        </p:spPr>
        <p:txBody>
          <a:bodyPr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3999" dirty="0">
                <a:latin typeface="メイリオ"/>
                <a:ea typeface="メイリオ"/>
                <a:cs typeface="MS Mincho"/>
              </a:rPr>
              <a:t>スコアリング プロファイル</a:t>
            </a:r>
          </a:p>
          <a:p>
            <a:pPr lvl="1">
              <a:buFont typeface="Wingdings" panose="05000000000000000000" pitchFamily="2" charset="2"/>
              <a:buChar char="§"/>
            </a:pPr>
            <a:r>
              <a:rPr lang="ja-JP" altLang="en-US" dirty="0">
                <a:latin typeface="メイリオ"/>
                <a:ea typeface="メイリオ"/>
                <a:cs typeface="MS Mincho"/>
              </a:rPr>
              <a:t>フィールドの重み付け</a:t>
            </a:r>
          </a:p>
          <a:p>
            <a:pPr lvl="1">
              <a:buFont typeface="Wingdings" panose="05000000000000000000" pitchFamily="2" charset="2"/>
              <a:buChar char="§"/>
            </a:pPr>
            <a:r>
              <a:rPr lang="ja-JP" altLang="en-US" dirty="0">
                <a:latin typeface="メイリオ"/>
                <a:ea typeface="メイリオ"/>
                <a:cs typeface="MS Mincho"/>
              </a:rPr>
              <a:t>スコアリング機能</a:t>
            </a:r>
          </a:p>
          <a:p>
            <a:pPr lvl="1">
              <a:buFont typeface="Wingdings" panose="05000000000000000000" pitchFamily="2" charset="2"/>
              <a:buChar char="§"/>
            </a:pPr>
            <a:r>
              <a:rPr lang="ja-JP" altLang="en-US" dirty="0">
                <a:latin typeface="メイリオ"/>
                <a:ea typeface="メイリオ"/>
                <a:cs typeface="MS Mincho"/>
              </a:rPr>
              <a:t>規模、鮮度、距離、タグ</a:t>
            </a:r>
          </a:p>
          <a:p>
            <a:pPr lvl="1"/>
            <a:endParaRPr lang="ja-JP" altLang="en-US" dirty="0">
              <a:latin typeface="メイリオ"/>
              <a:ea typeface="メイリオ"/>
              <a:cs typeface="MS Mincho"/>
            </a:endParaRPr>
          </a:p>
          <a:p>
            <a:pPr marL="0" indent="0">
              <a:buNone/>
            </a:pPr>
            <a:r>
              <a:rPr lang="en-US" altLang="ja-JP" sz="3999" dirty="0">
                <a:latin typeface="メイリオ"/>
                <a:ea typeface="メイリオ"/>
                <a:cs typeface="MS Mincho"/>
              </a:rPr>
              <a:t>3 </a:t>
            </a:r>
            <a:r>
              <a:rPr lang="ja-JP" altLang="en-US" sz="3999" dirty="0">
                <a:latin typeface="メイリオ"/>
                <a:ea typeface="メイリオ"/>
                <a:cs typeface="MS Mincho"/>
              </a:rPr>
              <a:t>つの主要パターン</a:t>
            </a:r>
          </a:p>
          <a:p>
            <a:pPr lvl="1">
              <a:buFont typeface="Wingdings" panose="05000000000000000000" pitchFamily="2" charset="2"/>
              <a:buChar char="§"/>
            </a:pPr>
            <a:r>
              <a:rPr lang="ja-JP" altLang="en-US" dirty="0">
                <a:latin typeface="メイリオ"/>
                <a:ea typeface="メイリオ"/>
                <a:cs typeface="MS Mincho"/>
              </a:rPr>
              <a:t>インデックス内で直接使用可能な既知のデータ</a:t>
            </a:r>
          </a:p>
          <a:p>
            <a:pPr lvl="1">
              <a:buFont typeface="Wingdings" panose="05000000000000000000" pitchFamily="2" charset="2"/>
              <a:buChar char="§"/>
            </a:pPr>
            <a:r>
              <a:rPr lang="ja-JP" altLang="en-US" dirty="0">
                <a:latin typeface="メイリオ"/>
                <a:ea typeface="メイリオ"/>
                <a:cs typeface="MS Mincho"/>
              </a:rPr>
              <a:t>タグ ブースト機能を使用した</a:t>
            </a:r>
            <a:r>
              <a:rPr lang="en-US" altLang="ja-JP" dirty="0">
                <a:latin typeface="メイリオ"/>
                <a:ea typeface="メイリオ"/>
                <a:cs typeface="MS Mincho"/>
              </a:rPr>
              <a:t/>
            </a:r>
            <a:br>
              <a:rPr lang="en-US" altLang="ja-JP" dirty="0">
                <a:latin typeface="メイリオ"/>
                <a:ea typeface="メイリオ"/>
                <a:cs typeface="MS Mincho"/>
              </a:rPr>
            </a:br>
            <a:r>
              <a:rPr lang="ja-JP" altLang="en-US" dirty="0">
                <a:latin typeface="メイリオ"/>
                <a:ea typeface="メイリオ"/>
                <a:cs typeface="MS Mincho"/>
              </a:rPr>
              <a:t>パーソナライゼーション</a:t>
            </a:r>
          </a:p>
          <a:p>
            <a:pPr lvl="1">
              <a:buFont typeface="Wingdings" panose="05000000000000000000" pitchFamily="2" charset="2"/>
              <a:buChar char="§"/>
            </a:pPr>
            <a:r>
              <a:rPr lang="ja-JP" altLang="en-US" dirty="0">
                <a:latin typeface="メイリオ"/>
                <a:ea typeface="メイリオ"/>
                <a:cs typeface="MS Mincho"/>
              </a:rPr>
              <a:t>分析、外部での計算、およびインデックスへのプッシュ</a:t>
            </a:r>
          </a:p>
        </p:txBody>
      </p:sp>
    </p:spTree>
    <p:extLst>
      <p:ext uri="{BB962C8B-B14F-4D97-AF65-F5344CB8AC3E}">
        <p14:creationId xmlns:p14="http://schemas.microsoft.com/office/powerpoint/2010/main" val="8595836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noAutofit/>
          </a:bodyPr>
          <a:lstStyle/>
          <a:p>
            <a:r>
              <a:rPr lang="ja-JP" altLang="en-US" dirty="0">
                <a:cs typeface="MS Mincho"/>
              </a:rPr>
              <a:t>検索 </a:t>
            </a:r>
            <a:r>
              <a:rPr lang="ja-JP" altLang="en-US" dirty="0"/>
              <a:t/>
            </a:r>
            <a:br>
              <a:rPr lang="ja-JP" altLang="en-US" dirty="0"/>
            </a:br>
            <a:r>
              <a:rPr lang="ja-JP" altLang="en-US" dirty="0">
                <a:cs typeface="MS Mincho"/>
              </a:rPr>
              <a:t>トラフィック </a:t>
            </a:r>
            <a:r>
              <a:rPr lang="ja-JP" altLang="en-US" dirty="0"/>
              <a:t/>
            </a:r>
            <a:br>
              <a:rPr lang="ja-JP" altLang="en-US" dirty="0"/>
            </a:br>
            <a:r>
              <a:rPr lang="ja-JP" altLang="en-US" dirty="0">
                <a:cs typeface="MS Mincho"/>
              </a:rPr>
              <a:t>分析</a:t>
            </a:r>
          </a:p>
        </p:txBody>
      </p:sp>
      <p:sp>
        <p:nvSpPr>
          <p:cNvPr id="5" name="Text Placeholder 1"/>
          <p:cNvSpPr txBox="1">
            <a:spLocks/>
          </p:cNvSpPr>
          <p:nvPr/>
        </p:nvSpPr>
        <p:spPr>
          <a:xfrm>
            <a:off x="4846833" y="525886"/>
            <a:ext cx="7314165" cy="5942755"/>
          </a:xfrm>
          <a:prstGeom prst="rect">
            <a:avLst/>
          </a:prstGeom>
        </p:spPr>
        <p:txBody>
          <a:bodyPr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3672" dirty="0">
                <a:latin typeface="メイリオ"/>
                <a:ea typeface="メイリオ"/>
                <a:cs typeface="MS Mincho"/>
              </a:rPr>
              <a:t>検索を使い尽くすこと</a:t>
            </a:r>
            <a:r>
              <a:rPr lang="ja-JP" altLang="en-US" sz="3672" dirty="0" smtClean="0">
                <a:latin typeface="メイリオ"/>
                <a:ea typeface="メイリオ"/>
                <a:cs typeface="MS Mincho"/>
              </a:rPr>
              <a:t>が</a:t>
            </a:r>
            <a:r>
              <a:rPr lang="ja-JP" altLang="en-US" sz="3672" dirty="0" smtClean="0">
                <a:latin typeface="メイリオ"/>
                <a:ea typeface="メイリオ"/>
                <a:cs typeface="MS Mincho"/>
              </a:rPr>
              <a:t>き</a:t>
            </a:r>
            <a:r>
              <a:rPr lang="ja-JP" altLang="en-US" sz="3672" dirty="0">
                <a:latin typeface="メイリオ"/>
                <a:ea typeface="メイリオ"/>
                <a:cs typeface="MS Mincho"/>
              </a:rPr>
              <a:t>わ</a:t>
            </a:r>
            <a:r>
              <a:rPr lang="ja-JP" altLang="en-US" sz="3672" dirty="0" smtClean="0">
                <a:latin typeface="メイリオ"/>
                <a:ea typeface="メイリオ"/>
                <a:cs typeface="MS Mincho"/>
              </a:rPr>
              <a:t>めて</a:t>
            </a:r>
            <a:r>
              <a:rPr lang="en-US" altLang="ja-JP" sz="3672" dirty="0">
                <a:latin typeface="メイリオ"/>
                <a:ea typeface="メイリオ"/>
                <a:cs typeface="MS Mincho"/>
              </a:rPr>
              <a:t/>
            </a:r>
            <a:br>
              <a:rPr lang="en-US" altLang="ja-JP" sz="3672" dirty="0">
                <a:latin typeface="メイリオ"/>
                <a:ea typeface="メイリオ"/>
                <a:cs typeface="MS Mincho"/>
              </a:rPr>
            </a:br>
            <a:r>
              <a:rPr lang="ja-JP" altLang="en-US" sz="3672" dirty="0">
                <a:latin typeface="メイリオ"/>
                <a:ea typeface="メイリオ"/>
                <a:cs typeface="MS Mincho"/>
              </a:rPr>
              <a:t>重要</a:t>
            </a:r>
          </a:p>
          <a:p>
            <a:pPr lvl="1">
              <a:buFont typeface="Wingdings" panose="05000000000000000000" pitchFamily="2" charset="2"/>
              <a:buChar char="§"/>
            </a:pPr>
            <a:r>
              <a:rPr lang="ja-JP" altLang="en-US" sz="2040" dirty="0">
                <a:latin typeface="メイリオ"/>
                <a:ea typeface="メイリオ"/>
                <a:cs typeface="MS Mincho"/>
              </a:rPr>
              <a:t>検索ボックス</a:t>
            </a:r>
            <a:r>
              <a:rPr lang="en-US" altLang="ja-JP" sz="2040" dirty="0">
                <a:latin typeface="メイリオ"/>
                <a:ea typeface="メイリオ"/>
                <a:cs typeface="MS Mincho"/>
              </a:rPr>
              <a:t>: </a:t>
            </a:r>
            <a:r>
              <a:rPr lang="ja-JP" altLang="en-US" sz="2040" dirty="0">
                <a:latin typeface="メイリオ"/>
                <a:ea typeface="メイリオ"/>
                <a:cs typeface="MS Mincho"/>
              </a:rPr>
              <a:t>ユーザーが考えていることを</a:t>
            </a:r>
            <a:r>
              <a:rPr lang="en-US" altLang="ja-JP" sz="2040" dirty="0">
                <a:latin typeface="メイリオ"/>
                <a:ea typeface="メイリオ"/>
                <a:cs typeface="MS Mincho"/>
              </a:rPr>
              <a:t/>
            </a:r>
            <a:br>
              <a:rPr lang="en-US" altLang="ja-JP" sz="2040" dirty="0">
                <a:latin typeface="メイリオ"/>
                <a:ea typeface="メイリオ"/>
                <a:cs typeface="MS Mincho"/>
              </a:rPr>
            </a:br>
            <a:r>
              <a:rPr lang="ja-JP" altLang="en-US" sz="2040" dirty="0">
                <a:latin typeface="メイリオ"/>
                <a:ea typeface="メイリオ"/>
                <a:cs typeface="MS Mincho"/>
              </a:rPr>
              <a:t>知らせてくれる</a:t>
            </a:r>
          </a:p>
          <a:p>
            <a:pPr lvl="1">
              <a:buFont typeface="Wingdings" panose="05000000000000000000" pitchFamily="2" charset="2"/>
              <a:buChar char="§"/>
            </a:pPr>
            <a:r>
              <a:rPr lang="ja-JP" altLang="en-US" sz="2040" dirty="0">
                <a:latin typeface="メイリオ"/>
                <a:ea typeface="メイリオ"/>
                <a:cs typeface="MS Mincho"/>
              </a:rPr>
              <a:t>最も人気のある用語、最上位の検索語 </a:t>
            </a:r>
            <a:r>
              <a:rPr lang="en-US" altLang="ja-JP" sz="2040" dirty="0">
                <a:latin typeface="メイリオ"/>
                <a:ea typeface="メイリオ"/>
                <a:cs typeface="MS Mincho"/>
              </a:rPr>
              <a:t>(</a:t>
            </a:r>
            <a:r>
              <a:rPr lang="ja-JP" altLang="en-US" sz="2040" dirty="0">
                <a:latin typeface="メイリオ"/>
                <a:ea typeface="メイリオ"/>
                <a:cs typeface="MS Mincho"/>
              </a:rPr>
              <a:t>結果なし</a:t>
            </a:r>
            <a:r>
              <a:rPr lang="en-US" altLang="ja-JP" sz="2040" dirty="0">
                <a:latin typeface="メイリオ"/>
                <a:ea typeface="メイリオ"/>
                <a:cs typeface="MS Mincho"/>
              </a:rPr>
              <a:t>)</a:t>
            </a:r>
            <a:r>
              <a:rPr lang="ja-JP" altLang="en-US" sz="2040" dirty="0" err="1">
                <a:latin typeface="メイリオ"/>
                <a:ea typeface="メイリオ"/>
                <a:cs typeface="MS Mincho"/>
              </a:rPr>
              <a:t>、</a:t>
            </a:r>
            <a:r>
              <a:rPr lang="en-US" altLang="ja-JP" sz="2040" dirty="0">
                <a:latin typeface="メイリオ"/>
                <a:ea typeface="メイリオ"/>
                <a:cs typeface="MS Mincho"/>
              </a:rPr>
              <a:t/>
            </a:r>
            <a:br>
              <a:rPr lang="en-US" altLang="ja-JP" sz="2040" dirty="0">
                <a:latin typeface="メイリオ"/>
                <a:ea typeface="メイリオ"/>
                <a:cs typeface="MS Mincho"/>
              </a:rPr>
            </a:br>
            <a:r>
              <a:rPr lang="ja-JP" altLang="en-US" sz="2040" dirty="0">
                <a:latin typeface="メイリオ"/>
                <a:ea typeface="メイリオ"/>
                <a:cs typeface="MS Mincho"/>
              </a:rPr>
              <a:t>製品の季節性など</a:t>
            </a:r>
          </a:p>
          <a:p>
            <a:pPr lvl="1"/>
            <a:endParaRPr lang="ja-JP" altLang="en-US" sz="2040" dirty="0">
              <a:latin typeface="メイリオ"/>
              <a:ea typeface="メイリオ"/>
              <a:cs typeface="MS Mincho"/>
            </a:endParaRPr>
          </a:p>
          <a:p>
            <a:pPr marL="0" indent="0">
              <a:buNone/>
            </a:pPr>
            <a:r>
              <a:rPr lang="en-US" altLang="ja-JP" sz="3672" dirty="0">
                <a:latin typeface="メイリオ"/>
                <a:ea typeface="メイリオ"/>
                <a:cs typeface="MS Mincho"/>
              </a:rPr>
              <a:t>BLOB </a:t>
            </a:r>
            <a:r>
              <a:rPr lang="ja-JP" altLang="en-US" sz="3672" dirty="0">
                <a:latin typeface="メイリオ"/>
                <a:ea typeface="メイリオ"/>
                <a:cs typeface="MS Mincho"/>
              </a:rPr>
              <a:t>ストレージで公開される</a:t>
            </a:r>
            <a:r>
              <a:rPr lang="en-US" altLang="ja-JP" sz="3672" dirty="0">
                <a:latin typeface="メイリオ"/>
                <a:ea typeface="メイリオ"/>
                <a:cs typeface="MS Mincho"/>
              </a:rPr>
              <a:t/>
            </a:r>
            <a:br>
              <a:rPr lang="en-US" altLang="ja-JP" sz="3672" dirty="0">
                <a:latin typeface="メイリオ"/>
                <a:ea typeface="メイリオ"/>
                <a:cs typeface="MS Mincho"/>
              </a:rPr>
            </a:br>
            <a:r>
              <a:rPr lang="ja-JP" altLang="en-US" sz="3672" dirty="0">
                <a:latin typeface="メイリオ"/>
                <a:ea typeface="メイリオ"/>
                <a:cs typeface="MS Mincho"/>
              </a:rPr>
              <a:t>検索ログ</a:t>
            </a:r>
          </a:p>
          <a:p>
            <a:pPr lvl="1">
              <a:buFont typeface="Wingdings" panose="05000000000000000000" pitchFamily="2" charset="2"/>
              <a:buChar char="§"/>
            </a:pPr>
            <a:r>
              <a:rPr lang="en-US" altLang="ja-JP" sz="2040" dirty="0">
                <a:latin typeface="メイリオ"/>
                <a:ea typeface="メイリオ"/>
                <a:cs typeface="MS Mincho"/>
              </a:rPr>
              <a:t>PowerBI: </a:t>
            </a:r>
            <a:r>
              <a:rPr lang="ja-JP" altLang="en-US" sz="2040" dirty="0">
                <a:latin typeface="メイリオ"/>
                <a:ea typeface="メイリオ"/>
                <a:cs typeface="MS Mincho"/>
              </a:rPr>
              <a:t>開始が容易、小規模</a:t>
            </a:r>
            <a:r>
              <a:rPr lang="en-US" altLang="ja-JP" sz="2040" dirty="0">
                <a:latin typeface="メイリオ"/>
                <a:ea typeface="メイリオ"/>
                <a:cs typeface="MS Mincho"/>
              </a:rPr>
              <a:t>/</a:t>
            </a:r>
            <a:r>
              <a:rPr lang="ja-JP" altLang="en-US" sz="2040" dirty="0">
                <a:latin typeface="メイリオ"/>
                <a:ea typeface="メイリオ"/>
                <a:cs typeface="MS Mincho"/>
              </a:rPr>
              <a:t>中規模のトラフィックに最適</a:t>
            </a:r>
          </a:p>
          <a:p>
            <a:pPr lvl="1">
              <a:buFont typeface="Wingdings" panose="05000000000000000000" pitchFamily="2" charset="2"/>
              <a:buChar char="§"/>
            </a:pPr>
            <a:r>
              <a:rPr lang="en-US" altLang="ja-JP" sz="2040" dirty="0">
                <a:latin typeface="メイリオ"/>
                <a:ea typeface="メイリオ"/>
                <a:cs typeface="MS Mincho"/>
              </a:rPr>
              <a:t>HDInsight: </a:t>
            </a:r>
            <a:r>
              <a:rPr lang="ja-JP" altLang="en-US" sz="2040" dirty="0">
                <a:latin typeface="メイリオ"/>
                <a:ea typeface="メイリオ"/>
                <a:cs typeface="MS Mincho"/>
              </a:rPr>
              <a:t>大規模なトラフィックの分析</a:t>
            </a:r>
          </a:p>
          <a:p>
            <a:pPr lvl="1">
              <a:buFont typeface="Wingdings" panose="05000000000000000000" pitchFamily="2" charset="2"/>
              <a:buChar char="§"/>
            </a:pPr>
            <a:r>
              <a:rPr lang="ja-JP" altLang="en-US" sz="2040" dirty="0">
                <a:latin typeface="メイリオ"/>
                <a:ea typeface="メイリオ"/>
                <a:cs typeface="MS Mincho"/>
              </a:rPr>
              <a:t>独自のツールや生データを持ち込んで使用することが</a:t>
            </a:r>
            <a:r>
              <a:rPr lang="en-US" altLang="ja-JP" sz="2040" dirty="0">
                <a:latin typeface="メイリオ"/>
                <a:ea typeface="メイリオ"/>
                <a:cs typeface="MS Mincho"/>
              </a:rPr>
              <a:t/>
            </a:r>
            <a:br>
              <a:rPr lang="en-US" altLang="ja-JP" sz="2040" dirty="0">
                <a:latin typeface="メイリオ"/>
                <a:ea typeface="メイリオ"/>
                <a:cs typeface="MS Mincho"/>
              </a:rPr>
            </a:br>
            <a:r>
              <a:rPr lang="ja-JP" altLang="en-US" sz="2040" dirty="0">
                <a:latin typeface="メイリオ"/>
                <a:ea typeface="メイリオ"/>
                <a:cs typeface="MS Mincho"/>
              </a:rPr>
              <a:t>可能</a:t>
            </a:r>
          </a:p>
        </p:txBody>
      </p:sp>
    </p:spTree>
    <p:extLst>
      <p:ext uri="{BB962C8B-B14F-4D97-AF65-F5344CB8AC3E}">
        <p14:creationId xmlns:p14="http://schemas.microsoft.com/office/powerpoint/2010/main" val="42596573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noAutofit/>
          </a:bodyPr>
          <a:lstStyle/>
          <a:p>
            <a:r>
              <a:rPr lang="en-US" altLang="ja-JP" dirty="0">
                <a:cs typeface="MS Mincho"/>
              </a:rPr>
              <a:t>Azure Search </a:t>
            </a:r>
            <a:r>
              <a:rPr lang="ja-JP" altLang="en-US" dirty="0">
                <a:cs typeface="MS Mincho"/>
              </a:rPr>
              <a:t>への</a:t>
            </a:r>
            <a:r>
              <a:rPr lang="en-US" altLang="ja-JP" dirty="0">
                <a:cs typeface="MS Mincho"/>
              </a:rPr>
              <a:t/>
            </a:r>
            <a:br>
              <a:rPr lang="en-US" altLang="ja-JP" dirty="0">
                <a:cs typeface="MS Mincho"/>
              </a:rPr>
            </a:br>
            <a:r>
              <a:rPr lang="ja-JP" altLang="en-US" dirty="0">
                <a:cs typeface="MS Mincho"/>
              </a:rPr>
              <a:t>データのインポート</a:t>
            </a:r>
          </a:p>
        </p:txBody>
      </p:sp>
    </p:spTree>
    <p:extLst>
      <p:ext uri="{BB962C8B-B14F-4D97-AF65-F5344CB8AC3E}">
        <p14:creationId xmlns:p14="http://schemas.microsoft.com/office/powerpoint/2010/main" val="2564245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a:cs typeface="MS Mincho"/>
              </a:rPr>
              <a:t>Azure Search </a:t>
            </a:r>
            <a:r>
              <a:rPr lang="ja-JP" altLang="en-US" dirty="0" err="1">
                <a:cs typeface="MS Mincho"/>
              </a:rPr>
              <a:t>への</a:t>
            </a:r>
            <a:r>
              <a:rPr lang="ja-JP" altLang="en-US" dirty="0">
                <a:cs typeface="MS Mincho"/>
              </a:rPr>
              <a:t>アクセス</a:t>
            </a:r>
          </a:p>
        </p:txBody>
      </p:sp>
      <p:sp>
        <p:nvSpPr>
          <p:cNvPr id="5" name="Text Placeholder 4"/>
          <p:cNvSpPr>
            <a:spLocks noGrp="1"/>
          </p:cNvSpPr>
          <p:nvPr>
            <p:ph type="body" sz="quarter" idx="10"/>
          </p:nvPr>
        </p:nvSpPr>
        <p:spPr>
          <a:xfrm>
            <a:off x="365760" y="1371600"/>
            <a:ext cx="11704320" cy="3625608"/>
          </a:xfrm>
        </p:spPr>
        <p:txBody>
          <a:bodyPr>
            <a:noAutofit/>
          </a:bodyPr>
          <a:lstStyle/>
          <a:p>
            <a:r>
              <a:rPr lang="en-US" altLang="ja-JP" dirty="0">
                <a:cs typeface="MS Mincho"/>
              </a:rPr>
              <a:t>Azure Search </a:t>
            </a:r>
            <a:r>
              <a:rPr lang="ja-JP" altLang="en-US" dirty="0">
                <a:cs typeface="MS Mincho"/>
              </a:rPr>
              <a:t>は </a:t>
            </a:r>
            <a:r>
              <a:rPr lang="en-US" altLang="ja-JP" dirty="0" err="1">
                <a:cs typeface="MS Mincho"/>
              </a:rPr>
              <a:t>Odata</a:t>
            </a:r>
            <a:r>
              <a:rPr lang="en-US" altLang="ja-JP" dirty="0">
                <a:cs typeface="MS Mincho"/>
              </a:rPr>
              <a:t> </a:t>
            </a:r>
            <a:r>
              <a:rPr lang="ja-JP" altLang="en-US" dirty="0">
                <a:cs typeface="MS Mincho"/>
              </a:rPr>
              <a:t>エンドポイントである</a:t>
            </a:r>
          </a:p>
          <a:p>
            <a:pPr lvl="1"/>
            <a:r>
              <a:rPr lang="en-US" altLang="ja-JP" dirty="0">
                <a:cs typeface="MS Mincho"/>
              </a:rPr>
              <a:t>JSON </a:t>
            </a:r>
            <a:r>
              <a:rPr lang="ja-JP" altLang="en-US" dirty="0">
                <a:cs typeface="MS Mincho"/>
              </a:rPr>
              <a:t>の結果</a:t>
            </a:r>
          </a:p>
          <a:p>
            <a:pPr lvl="1"/>
            <a:r>
              <a:rPr lang="ja-JP" altLang="en-US" dirty="0">
                <a:cs typeface="MS Mincho"/>
              </a:rPr>
              <a:t>検索の構成</a:t>
            </a:r>
          </a:p>
          <a:p>
            <a:pPr lvl="2"/>
            <a:r>
              <a:rPr lang="ja-JP" altLang="en-US" dirty="0">
                <a:cs typeface="MS Mincho"/>
              </a:rPr>
              <a:t>トップ</a:t>
            </a:r>
          </a:p>
          <a:p>
            <a:pPr lvl="2"/>
            <a:r>
              <a:rPr lang="ja-JP" altLang="en-US" dirty="0">
                <a:cs typeface="MS Mincho"/>
              </a:rPr>
              <a:t>スキップ</a:t>
            </a:r>
          </a:p>
          <a:p>
            <a:pPr lvl="2"/>
            <a:r>
              <a:rPr lang="ja-JP" altLang="en-US" dirty="0">
                <a:cs typeface="MS Mincho"/>
              </a:rPr>
              <a:t>検索</a:t>
            </a:r>
          </a:p>
          <a:p>
            <a:endParaRPr lang="ja-JP" altLang="en-US" dirty="0"/>
          </a:p>
          <a:p>
            <a:r>
              <a:rPr lang="en-US" altLang="ja-JP" dirty="0">
                <a:cs typeface="MS Mincho"/>
              </a:rPr>
              <a:t>CORS (Cross-Origin Resource Sharing) </a:t>
            </a:r>
            <a:r>
              <a:rPr lang="ja-JP" altLang="en-US" dirty="0">
                <a:cs typeface="MS Mincho"/>
              </a:rPr>
              <a:t>に関する懸念事項</a:t>
            </a:r>
          </a:p>
          <a:p>
            <a:pPr lvl="1"/>
            <a:r>
              <a:rPr lang="ja-JP" altLang="en-US" dirty="0">
                <a:cs typeface="MS Mincho"/>
              </a:rPr>
              <a:t>クライアント </a:t>
            </a:r>
            <a:r>
              <a:rPr lang="en-US" altLang="ja-JP" dirty="0">
                <a:cs typeface="MS Mincho"/>
              </a:rPr>
              <a:t>(</a:t>
            </a:r>
            <a:r>
              <a:rPr lang="ja-JP" altLang="en-US" dirty="0">
                <a:cs typeface="MS Mincho"/>
              </a:rPr>
              <a:t>ボット</a:t>
            </a:r>
            <a:r>
              <a:rPr lang="en-US" altLang="ja-JP" dirty="0">
                <a:cs typeface="MS Mincho"/>
              </a:rPr>
              <a:t>) </a:t>
            </a:r>
            <a:r>
              <a:rPr lang="ja-JP" altLang="en-US" dirty="0">
                <a:cs typeface="MS Mincho"/>
              </a:rPr>
              <a:t>のアクセスを可能にするために有効にする必要がある</a:t>
            </a:r>
          </a:p>
        </p:txBody>
      </p:sp>
    </p:spTree>
    <p:extLst>
      <p:ext uri="{BB962C8B-B14F-4D97-AF65-F5344CB8AC3E}">
        <p14:creationId xmlns:p14="http://schemas.microsoft.com/office/powerpoint/2010/main" val="186904192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クエリの種類</a:t>
            </a:r>
          </a:p>
        </p:txBody>
      </p:sp>
      <p:sp>
        <p:nvSpPr>
          <p:cNvPr id="3" name="Text Placeholder 2"/>
          <p:cNvSpPr>
            <a:spLocks noGrp="1"/>
          </p:cNvSpPr>
          <p:nvPr>
            <p:ph type="body" sz="quarter" idx="10"/>
          </p:nvPr>
        </p:nvSpPr>
        <p:spPr>
          <a:xfrm>
            <a:off x="365760" y="1371600"/>
            <a:ext cx="11704320" cy="2563779"/>
          </a:xfrm>
        </p:spPr>
        <p:txBody>
          <a:bodyPr>
            <a:noAutofit/>
          </a:bodyPr>
          <a:lstStyle/>
          <a:p>
            <a:r>
              <a:rPr lang="ja-JP" altLang="en-US" dirty="0">
                <a:cs typeface="MS Mincho"/>
              </a:rPr>
              <a:t>検索</a:t>
            </a:r>
          </a:p>
          <a:p>
            <a:pPr lvl="1"/>
            <a:r>
              <a:rPr lang="ja-JP" altLang="en-US" dirty="0">
                <a:cs typeface="MS Mincho"/>
              </a:rPr>
              <a:t>ファジー検索</a:t>
            </a:r>
          </a:p>
          <a:p>
            <a:r>
              <a:rPr lang="ja-JP" altLang="en-US" dirty="0">
                <a:cs typeface="MS Mincho"/>
              </a:rPr>
              <a:t>フィルター</a:t>
            </a:r>
          </a:p>
          <a:p>
            <a:pPr lvl="1"/>
            <a:r>
              <a:rPr lang="en-US" altLang="ja-JP" dirty="0">
                <a:latin typeface="Consolas" panose="020B0609020204030204" pitchFamily="49" charset="0"/>
                <a:cs typeface="MS Mincho"/>
              </a:rPr>
              <a:t>WHERE Name = 'Value'</a:t>
            </a:r>
          </a:p>
          <a:p>
            <a:r>
              <a:rPr lang="ja-JP" altLang="en-US" dirty="0">
                <a:cs typeface="MS Mincho"/>
              </a:rPr>
              <a:t>ファセット</a:t>
            </a:r>
          </a:p>
          <a:p>
            <a:pPr lvl="1"/>
            <a:r>
              <a:rPr lang="ja-JP" altLang="en-US" dirty="0">
                <a:cs typeface="MS Mincho"/>
              </a:rPr>
              <a:t>ファセット </a:t>
            </a:r>
            <a:r>
              <a:rPr lang="en-US" altLang="ja-JP" dirty="0">
                <a:cs typeface="MS Mincho"/>
              </a:rPr>
              <a:t>(</a:t>
            </a:r>
            <a:r>
              <a:rPr lang="ja-JP" altLang="en-US" dirty="0">
                <a:cs typeface="MS Mincho"/>
              </a:rPr>
              <a:t>またはカテゴリ</a:t>
            </a:r>
            <a:r>
              <a:rPr lang="en-US" altLang="ja-JP" dirty="0">
                <a:cs typeface="MS Mincho"/>
              </a:rPr>
              <a:t>) </a:t>
            </a:r>
            <a:r>
              <a:rPr lang="ja-JP" altLang="en-US" dirty="0">
                <a:cs typeface="MS Mincho"/>
              </a:rPr>
              <a:t>を返す</a:t>
            </a:r>
          </a:p>
        </p:txBody>
      </p:sp>
    </p:spTree>
    <p:extLst>
      <p:ext uri="{BB962C8B-B14F-4D97-AF65-F5344CB8AC3E}">
        <p14:creationId xmlns:p14="http://schemas.microsoft.com/office/powerpoint/2010/main" val="195703109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noAutofit/>
          </a:bodyPr>
          <a:lstStyle/>
          <a:p>
            <a:r>
              <a:rPr lang="en-US" altLang="ja-JP" dirty="0">
                <a:cs typeface="MS Mincho"/>
              </a:rPr>
              <a:t>Azure Search </a:t>
            </a:r>
            <a:r>
              <a:rPr lang="ja-JP" altLang="en-US" dirty="0">
                <a:cs typeface="MS Mincho"/>
              </a:rPr>
              <a:t>のクエリおよび結果の改善</a:t>
            </a:r>
          </a:p>
        </p:txBody>
      </p:sp>
    </p:spTree>
    <p:extLst>
      <p:ext uri="{BB962C8B-B14F-4D97-AF65-F5344CB8AC3E}">
        <p14:creationId xmlns:p14="http://schemas.microsoft.com/office/powerpoint/2010/main" val="2074891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935FE-97DA-4288-B495-B38415E408FD}"/>
              </a:ext>
            </a:extLst>
          </p:cNvPr>
          <p:cNvSpPr>
            <a:spLocks noGrp="1"/>
          </p:cNvSpPr>
          <p:nvPr>
            <p:ph type="title"/>
          </p:nvPr>
        </p:nvSpPr>
        <p:spPr/>
        <p:txBody>
          <a:bodyPr>
            <a:noAutofit/>
          </a:bodyPr>
          <a:lstStyle/>
          <a:p>
            <a:r>
              <a:rPr lang="ja-JP" altLang="en-US" dirty="0">
                <a:cs typeface="MS Mincho"/>
              </a:rPr>
              <a:t>さあ、あなたもやってみましょう</a:t>
            </a:r>
          </a:p>
        </p:txBody>
      </p:sp>
      <p:sp>
        <p:nvSpPr>
          <p:cNvPr id="5" name="Text Placeholder 4">
            <a:extLst>
              <a:ext uri="{FF2B5EF4-FFF2-40B4-BE49-F238E27FC236}">
                <a16:creationId xmlns:a16="http://schemas.microsoft.com/office/drawing/2014/main" id="{70782EC6-2880-4F31-94AA-338FD43984BC}"/>
              </a:ext>
            </a:extLst>
          </p:cNvPr>
          <p:cNvSpPr>
            <a:spLocks noGrp="1"/>
          </p:cNvSpPr>
          <p:nvPr>
            <p:ph type="body" sz="quarter" idx="10"/>
          </p:nvPr>
        </p:nvSpPr>
        <p:spPr>
          <a:xfrm>
            <a:off x="365760" y="1371600"/>
            <a:ext cx="11704320" cy="1280351"/>
          </a:xfrm>
        </p:spPr>
        <p:txBody>
          <a:bodyPr>
            <a:noAutofit/>
          </a:bodyPr>
          <a:lstStyle/>
          <a:p>
            <a:r>
              <a:rPr lang="ja-JP" altLang="en-US" dirty="0">
                <a:cs typeface="MS Mincho"/>
              </a:rPr>
              <a:t>ボットを更新して以下を可能にする</a:t>
            </a:r>
            <a:r>
              <a:rPr lang="en-US" altLang="ja-JP" dirty="0">
                <a:cs typeface="MS Mincho"/>
              </a:rPr>
              <a:t>:</a:t>
            </a:r>
          </a:p>
          <a:p>
            <a:pPr lvl="1"/>
            <a:r>
              <a:rPr lang="ja-JP" altLang="en-US" dirty="0">
                <a:cs typeface="MS Mincho"/>
              </a:rPr>
              <a:t>ユーザーが記事を検索できるようにする</a:t>
            </a:r>
          </a:p>
          <a:p>
            <a:pPr lvl="1"/>
            <a:r>
              <a:rPr lang="ja-JP" altLang="en-US" dirty="0">
                <a:cs typeface="MS Mincho"/>
              </a:rPr>
              <a:t>カテゴリごとにナビゲーションのメカニズムを提供する</a:t>
            </a:r>
            <a:endParaRPr lang="ja-JP" altLang="en-US" dirty="0"/>
          </a:p>
        </p:txBody>
      </p:sp>
    </p:spTree>
    <p:extLst>
      <p:ext uri="{BB962C8B-B14F-4D97-AF65-F5344CB8AC3E}">
        <p14:creationId xmlns:p14="http://schemas.microsoft.com/office/powerpoint/2010/main" val="192282286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ja-JP" altLang="en-US" dirty="0">
                <a:cs typeface="MS Mincho"/>
              </a:rPr>
              <a:t>コマンド</a:t>
            </a:r>
          </a:p>
        </p:txBody>
      </p:sp>
      <p:pic>
        <p:nvPicPr>
          <p:cNvPr id="5" name="Picture 4" descr="Smartphone Excitement by erlandh - A spiky ..."/>
          <p:cNvPicPr>
            <a:picLocks noChangeAspect="1"/>
          </p:cNvPicPr>
          <p:nvPr/>
        </p:nvPicPr>
        <p:blipFill>
          <a:blip r:embed="rId3"/>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4"/>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000" dirty="0">
                <a:gradFill>
                  <a:gsLst>
                    <a:gs pos="0">
                      <a:srgbClr val="FFFFFF"/>
                    </a:gs>
                    <a:gs pos="100000">
                      <a:srgbClr val="FFFFFF"/>
                    </a:gs>
                  </a:gsLst>
                  <a:lin ang="5400000" scaled="0"/>
                </a:gradFill>
                <a:latin typeface="メイリオ"/>
                <a:ea typeface="メイリオ"/>
                <a:cs typeface="MS Mincho"/>
              </a:rPr>
              <a:t>LUIS</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マウンテン バイクの</a:t>
            </a:r>
            <a:r>
              <a:rPr lang="en-US" altLang="ja-JP" sz="2000" dirty="0">
                <a:gradFill>
                  <a:gsLst>
                    <a:gs pos="0">
                      <a:srgbClr val="FFFFFF"/>
                    </a:gs>
                    <a:gs pos="100000">
                      <a:srgbClr val="FFFFFF"/>
                    </a:gs>
                  </a:gsLst>
                  <a:lin ang="5400000" scaled="0"/>
                </a:gradFill>
                <a:latin typeface="メイリオ"/>
                <a:ea typeface="メイリオ"/>
                <a:cs typeface="MS Mincho"/>
              </a:rPr>
              <a:t/>
            </a:r>
            <a:br>
              <a:rPr lang="en-US" altLang="ja-JP" sz="2000" dirty="0">
                <a:gradFill>
                  <a:gsLst>
                    <a:gs pos="0">
                      <a:srgbClr val="FFFFFF"/>
                    </a:gs>
                    <a:gs pos="100000">
                      <a:srgbClr val="FFFFFF"/>
                    </a:gs>
                  </a:gsLst>
                  <a:lin ang="5400000" scaled="0"/>
                </a:gradFill>
                <a:latin typeface="メイリオ"/>
                <a:ea typeface="メイリオ"/>
                <a:cs typeface="MS Mincho"/>
              </a:rPr>
            </a:br>
            <a:r>
              <a:rPr lang="ja-JP" altLang="en-US" sz="2000" dirty="0">
                <a:gradFill>
                  <a:gsLst>
                    <a:gs pos="0">
                      <a:srgbClr val="FFFFFF"/>
                    </a:gs>
                    <a:gs pos="100000">
                      <a:srgbClr val="FFFFFF"/>
                    </a:gs>
                  </a:gsLst>
                  <a:lin ang="5400000" scaled="0"/>
                </a:gradFill>
                <a:latin typeface="メイリオ"/>
                <a:ea typeface="メイリオ"/>
                <a:cs typeface="MS Mincho"/>
              </a:rPr>
              <a:t>タイヤ チューブを</a:t>
            </a:r>
            <a:r>
              <a:rPr lang="en-US" altLang="ja-JP" sz="2000" dirty="0">
                <a:gradFill>
                  <a:gsLst>
                    <a:gs pos="0">
                      <a:srgbClr val="FFFFFF"/>
                    </a:gs>
                    <a:gs pos="100000">
                      <a:srgbClr val="FFFFFF"/>
                    </a:gs>
                  </a:gsLst>
                  <a:lin ang="5400000" scaled="0"/>
                </a:gradFill>
                <a:latin typeface="メイリオ"/>
                <a:ea typeface="メイリオ"/>
                <a:cs typeface="MS Mincho"/>
              </a:rPr>
              <a:t/>
            </a:r>
            <a:br>
              <a:rPr lang="en-US" altLang="ja-JP" sz="2000" dirty="0">
                <a:gradFill>
                  <a:gsLst>
                    <a:gs pos="0">
                      <a:srgbClr val="FFFFFF"/>
                    </a:gs>
                    <a:gs pos="100000">
                      <a:srgbClr val="FFFFFF"/>
                    </a:gs>
                  </a:gsLst>
                  <a:lin ang="5400000" scaled="0"/>
                </a:gradFill>
                <a:latin typeface="メイリオ"/>
                <a:ea typeface="メイリオ"/>
                <a:cs typeface="MS Mincho"/>
              </a:rPr>
            </a:br>
            <a:r>
              <a:rPr lang="ja-JP" altLang="en-US" sz="2000" dirty="0">
                <a:gradFill>
                  <a:gsLst>
                    <a:gs pos="0">
                      <a:srgbClr val="FFFFFF"/>
                    </a:gs>
                    <a:gs pos="100000">
                      <a:srgbClr val="FFFFFF"/>
                    </a:gs>
                  </a:gsLst>
                  <a:lin ang="5400000" scaled="0"/>
                </a:gradFill>
                <a:latin typeface="メイリオ"/>
                <a:ea typeface="メイリオ"/>
                <a:cs typeface="MS Mincho"/>
              </a:rPr>
              <a:t>注文したい</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dirty="0">
                <a:gradFill>
                  <a:gsLst>
                    <a:gs pos="0">
                      <a:srgbClr val="FFFFFF"/>
                    </a:gs>
                    <a:gs pos="100000">
                      <a:srgbClr val="FFFFFF"/>
                    </a:gs>
                  </a:gsLst>
                  <a:lin ang="5400000" scaled="0"/>
                </a:gradFill>
                <a:latin typeface="メイリオ"/>
                <a:ea typeface="メイリオ"/>
                <a:cs typeface="MS Mincho"/>
              </a:rPr>
              <a:t>インテント</a:t>
            </a:r>
            <a:r>
              <a:rPr lang="en-US" altLang="ja-JP" dirty="0">
                <a:gradFill>
                  <a:gsLst>
                    <a:gs pos="0">
                      <a:srgbClr val="FFFFFF"/>
                    </a:gs>
                    <a:gs pos="100000">
                      <a:srgbClr val="FFFFFF"/>
                    </a:gs>
                  </a:gsLst>
                  <a:lin ang="5400000" scaled="0"/>
                </a:gradFill>
                <a:latin typeface="メイリオ"/>
                <a:ea typeface="メイリオ"/>
                <a:cs typeface="MS Mincho"/>
              </a:rPr>
              <a:t>: </a:t>
            </a:r>
            <a:r>
              <a:rPr lang="ja-JP" altLang="en-US" dirty="0">
                <a:gradFill>
                  <a:gsLst>
                    <a:gs pos="0">
                      <a:srgbClr val="FFFFFF"/>
                    </a:gs>
                    <a:gs pos="100000">
                      <a:srgbClr val="FFFFFF"/>
                    </a:gs>
                  </a:gsLst>
                  <a:lin ang="5400000" scaled="0"/>
                </a:gradFill>
                <a:latin typeface="メイリオ"/>
                <a:ea typeface="メイリオ"/>
                <a:cs typeface="MS Mincho"/>
              </a:rPr>
              <a:t>注文</a:t>
            </a:r>
          </a:p>
          <a:p>
            <a:pPr algn="ctr" defTabSz="932472" fontAlgn="base">
              <a:lnSpc>
                <a:spcPct val="90000"/>
              </a:lnSpc>
              <a:spcBef>
                <a:spcPct val="0"/>
              </a:spcBef>
              <a:spcAft>
                <a:spcPct val="0"/>
              </a:spcAft>
            </a:pPr>
            <a:r>
              <a:rPr lang="ja-JP" altLang="en-US" dirty="0">
                <a:gradFill>
                  <a:gsLst>
                    <a:gs pos="0">
                      <a:srgbClr val="FFFFFF"/>
                    </a:gs>
                    <a:gs pos="100000">
                      <a:srgbClr val="FFFFFF"/>
                    </a:gs>
                  </a:gsLst>
                  <a:lin ang="5400000" scaled="0"/>
                </a:gradFill>
                <a:latin typeface="メイリオ"/>
                <a:ea typeface="メイリオ"/>
                <a:cs typeface="MS Mincho"/>
              </a:rPr>
              <a:t>製品</a:t>
            </a:r>
            <a:r>
              <a:rPr lang="en-US" altLang="ja-JP" dirty="0">
                <a:gradFill>
                  <a:gsLst>
                    <a:gs pos="0">
                      <a:srgbClr val="FFFFFF"/>
                    </a:gs>
                    <a:gs pos="100000">
                      <a:srgbClr val="FFFFFF"/>
                    </a:gs>
                  </a:gsLst>
                  <a:lin ang="5400000" scaled="0"/>
                </a:gradFill>
                <a:latin typeface="メイリオ"/>
                <a:ea typeface="メイリオ"/>
                <a:cs typeface="MS Mincho"/>
              </a:rPr>
              <a:t>: </a:t>
            </a:r>
            <a:r>
              <a:rPr lang="ja-JP" altLang="en-US" dirty="0">
                <a:gradFill>
                  <a:gsLst>
                    <a:gs pos="0">
                      <a:srgbClr val="FFFFFF"/>
                    </a:gs>
                    <a:gs pos="100000">
                      <a:srgbClr val="FFFFFF"/>
                    </a:gs>
                  </a:gsLst>
                  <a:lin ang="5400000" scaled="0"/>
                </a:gradFill>
                <a:latin typeface="メイリオ"/>
                <a:ea typeface="メイリオ"/>
                <a:cs typeface="MS Mincho"/>
              </a:rPr>
              <a:t>マウンテン バイクの</a:t>
            </a:r>
            <a:r>
              <a:rPr lang="en-US" altLang="ja-JP" dirty="0">
                <a:gradFill>
                  <a:gsLst>
                    <a:gs pos="0">
                      <a:srgbClr val="FFFFFF"/>
                    </a:gs>
                    <a:gs pos="100000">
                      <a:srgbClr val="FFFFFF"/>
                    </a:gs>
                  </a:gsLst>
                  <a:lin ang="5400000" scaled="0"/>
                </a:gradFill>
                <a:latin typeface="メイリオ"/>
                <a:ea typeface="メイリオ"/>
                <a:cs typeface="MS Mincho"/>
              </a:rPr>
              <a:t/>
            </a:r>
            <a:br>
              <a:rPr lang="en-US" altLang="ja-JP" dirty="0">
                <a:gradFill>
                  <a:gsLst>
                    <a:gs pos="0">
                      <a:srgbClr val="FFFFFF"/>
                    </a:gs>
                    <a:gs pos="100000">
                      <a:srgbClr val="FFFFFF"/>
                    </a:gs>
                  </a:gsLst>
                  <a:lin ang="5400000" scaled="0"/>
                </a:gradFill>
                <a:latin typeface="メイリオ"/>
                <a:ea typeface="メイリオ"/>
                <a:cs typeface="MS Mincho"/>
              </a:rPr>
            </a:br>
            <a:r>
              <a:rPr lang="ja-JP" altLang="en-US" dirty="0">
                <a:gradFill>
                  <a:gsLst>
                    <a:gs pos="0">
                      <a:srgbClr val="FFFFFF"/>
                    </a:gs>
                    <a:gs pos="100000">
                      <a:srgbClr val="FFFFFF"/>
                    </a:gs>
                  </a:gsLst>
                  <a:lin ang="5400000" scaled="0"/>
                </a:gradFill>
                <a:latin typeface="メイリオ"/>
                <a:ea typeface="メイリオ"/>
                <a:cs typeface="MS Mincho"/>
              </a:rPr>
              <a:t>タイヤ チューブ</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インテント</a:t>
            </a:r>
            <a:r>
              <a:rPr lang="en-US" altLang="ja-JP" sz="2000" dirty="0">
                <a:gradFill>
                  <a:gsLst>
                    <a:gs pos="0">
                      <a:srgbClr val="FFFFFF"/>
                    </a:gs>
                    <a:gs pos="100000">
                      <a:srgbClr val="FFFFFF"/>
                    </a:gs>
                  </a:gsLst>
                  <a:lin ang="5400000" scaled="0"/>
                </a:gradFill>
                <a:latin typeface="メイリオ"/>
                <a:ea typeface="メイリオ"/>
                <a:cs typeface="MS Mincho"/>
              </a:rPr>
              <a:t>:</a:t>
            </a:r>
          </a:p>
          <a:p>
            <a:pPr algn="ctr" defTabSz="932472" fontAlgn="base">
              <a:lnSpc>
                <a:spcPct val="90000"/>
              </a:lnSpc>
              <a:spcBef>
                <a:spcPct val="0"/>
              </a:spcBef>
              <a:spcAft>
                <a:spcPct val="0"/>
              </a:spcAft>
            </a:pPr>
            <a:r>
              <a:rPr lang="ja-JP" altLang="en-US" sz="2000" b="1" dirty="0">
                <a:gradFill>
                  <a:gsLst>
                    <a:gs pos="0">
                      <a:srgbClr val="FFFFFF"/>
                    </a:gs>
                    <a:gs pos="100000">
                      <a:srgbClr val="FFFFFF"/>
                    </a:gs>
                  </a:gsLst>
                  <a:lin ang="5400000" scaled="0"/>
                </a:gradFill>
                <a:latin typeface="メイリオ"/>
                <a:ea typeface="メイリオ"/>
                <a:cs typeface="MS Mincho"/>
              </a:rPr>
              <a:t>注文</a:t>
            </a:r>
          </a:p>
        </p:txBody>
      </p:sp>
    </p:spTree>
    <p:extLst>
      <p:ext uri="{BB962C8B-B14F-4D97-AF65-F5344CB8AC3E}">
        <p14:creationId xmlns:p14="http://schemas.microsoft.com/office/powerpoint/2010/main" val="2199503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Contoso Travel</a:t>
            </a:r>
          </a:p>
        </p:txBody>
      </p:sp>
      <p:graphicFrame>
        <p:nvGraphicFramePr>
          <p:cNvPr id="4" name="Table 3"/>
          <p:cNvGraphicFramePr>
            <a:graphicFrameLocks noGrp="1"/>
          </p:cNvGraphicFramePr>
          <p:nvPr>
            <p:extLst>
              <p:ext uri="{D42A27DB-BD31-4B8C-83A1-F6EECF244321}">
                <p14:modId xmlns:p14="http://schemas.microsoft.com/office/powerpoint/2010/main" val="2182981407"/>
              </p:ext>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809426216"/>
                    </a:ext>
                  </a:extLst>
                </a:gridCol>
                <a:gridCol w="2266443">
                  <a:extLst>
                    <a:ext uri="{9D8B030D-6E8A-4147-A177-3AD203B41FA5}">
                      <a16:colId xmlns:a16="http://schemas.microsoft.com/office/drawing/2014/main" val="3358711556"/>
                    </a:ext>
                  </a:extLst>
                </a:gridCol>
                <a:gridCol w="2229357">
                  <a:extLst>
                    <a:ext uri="{9D8B030D-6E8A-4147-A177-3AD203B41FA5}">
                      <a16:colId xmlns:a16="http://schemas.microsoft.com/office/drawing/2014/main" val="2393044569"/>
                    </a:ext>
                  </a:extLst>
                </a:gridCol>
                <a:gridCol w="4191001">
                  <a:extLst>
                    <a:ext uri="{9D8B030D-6E8A-4147-A177-3AD203B41FA5}">
                      <a16:colId xmlns:a16="http://schemas.microsoft.com/office/drawing/2014/main" val="121573744"/>
                    </a:ext>
                  </a:extLst>
                </a:gridCol>
              </a:tblGrid>
              <a:tr h="638175">
                <a:tc>
                  <a:txBody>
                    <a:bodyPr/>
                    <a:lstStyle/>
                    <a:p>
                      <a:r>
                        <a:rPr lang="ja-JP" altLang="en-US" sz="2800" noProof="0">
                          <a:latin typeface="メイリオ" panose="020B0604030504040204" pitchFamily="50" charset="-128"/>
                          <a:ea typeface="メイリオ" panose="020B0604030504040204" pitchFamily="50" charset="-128"/>
                        </a:rPr>
                        <a:t>場所</a:t>
                      </a:r>
                    </a:p>
                  </a:txBody>
                  <a:tcPr/>
                </a:tc>
                <a:tc>
                  <a:txBody>
                    <a:bodyPr/>
                    <a:lstStyle/>
                    <a:p>
                      <a:r>
                        <a:rPr lang="ja-JP" altLang="en-US" sz="2800" noProof="0">
                          <a:latin typeface="メイリオ" panose="020B0604030504040204" pitchFamily="50" charset="-128"/>
                          <a:ea typeface="メイリオ" panose="020B0604030504040204" pitchFamily="50" charset="-128"/>
                        </a:rPr>
                        <a:t>交通手段</a:t>
                      </a:r>
                    </a:p>
                  </a:txBody>
                  <a:tcPr/>
                </a:tc>
                <a:tc>
                  <a:txBody>
                    <a:bodyPr/>
                    <a:lstStyle/>
                    <a:p>
                      <a:r>
                        <a:rPr lang="ja-JP" altLang="en-US" sz="2800" noProof="0">
                          <a:latin typeface="メイリオ" panose="020B0604030504040204" pitchFamily="50" charset="-128"/>
                          <a:ea typeface="メイリオ" panose="020B0604030504040204" pitchFamily="50" charset="-128"/>
                        </a:rPr>
                        <a:t>カテゴリ</a:t>
                      </a:r>
                    </a:p>
                  </a:txBody>
                  <a:tcPr/>
                </a:tc>
                <a:tc>
                  <a:txBody>
                    <a:bodyPr/>
                    <a:lstStyle/>
                    <a:p>
                      <a:r>
                        <a:rPr lang="ja-JP" altLang="en-US" sz="2800" noProof="0">
                          <a:latin typeface="メイリオ" panose="020B0604030504040204" pitchFamily="50" charset="-128"/>
                          <a:ea typeface="メイリオ" panose="020B0604030504040204" pitchFamily="50" charset="-128"/>
                        </a:rPr>
                        <a:t>説明</a:t>
                      </a:r>
                    </a:p>
                  </a:txBody>
                  <a:tcPr/>
                </a:tc>
                <a:extLst>
                  <a:ext uri="{0D108BD9-81ED-4DB2-BD59-A6C34878D82A}">
                    <a16:rowId xmlns:a16="http://schemas.microsoft.com/office/drawing/2014/main" val="4093904309"/>
                  </a:ext>
                </a:extLst>
              </a:tr>
              <a:tr h="638175">
                <a:tc>
                  <a:txBody>
                    <a:bodyPr/>
                    <a:lstStyle/>
                    <a:p>
                      <a:r>
                        <a:rPr lang="ja-JP" altLang="en-US" sz="2800" noProof="0" dirty="0">
                          <a:latin typeface="メイリオ" panose="020B0604030504040204" pitchFamily="50" charset="-128"/>
                          <a:ea typeface="メイリオ" panose="020B0604030504040204" pitchFamily="50" charset="-128"/>
                        </a:rPr>
                        <a:t>アラスカ</a:t>
                      </a:r>
                    </a:p>
                  </a:txBody>
                  <a:tcPr/>
                </a:tc>
                <a:tc>
                  <a:txBody>
                    <a:bodyPr/>
                    <a:lstStyle/>
                    <a:p>
                      <a:r>
                        <a:rPr lang="ja-JP" altLang="en-US" sz="2800" noProof="0">
                          <a:latin typeface="メイリオ" panose="020B0604030504040204" pitchFamily="50" charset="-128"/>
                          <a:ea typeface="メイリオ" panose="020B0604030504040204" pitchFamily="50" charset="-128"/>
                        </a:rPr>
                        <a:t>飛行機、車、船</a:t>
                      </a:r>
                    </a:p>
                  </a:txBody>
                  <a:tcPr/>
                </a:tc>
                <a:tc>
                  <a:txBody>
                    <a:bodyPr/>
                    <a:lstStyle/>
                    <a:p>
                      <a:r>
                        <a:rPr lang="ja-JP" altLang="en-US" sz="2800" noProof="0">
                          <a:latin typeface="メイリオ" panose="020B0604030504040204" pitchFamily="50" charset="-128"/>
                          <a:ea typeface="メイリオ" panose="020B0604030504040204" pitchFamily="50" charset="-128"/>
                        </a:rPr>
                        <a:t>自然</a:t>
                      </a:r>
                    </a:p>
                  </a:txBody>
                  <a:tcPr/>
                </a:tc>
                <a:tc>
                  <a:txBody>
                    <a:bodyPr/>
                    <a:lstStyle/>
                    <a:p>
                      <a:r>
                        <a:rPr lang="ja-JP" altLang="en-US" sz="2800" noProof="0" dirty="0">
                          <a:latin typeface="メイリオ" panose="020B0604030504040204" pitchFamily="50" charset="-128"/>
                          <a:ea typeface="メイリオ" panose="020B0604030504040204" pitchFamily="50" charset="-128"/>
                        </a:rPr>
                        <a:t>野生動物の生息地として有名であり、冒険好きな人々に人気の場所である。</a:t>
                      </a:r>
                    </a:p>
                  </a:txBody>
                  <a:tcPr/>
                </a:tc>
                <a:extLst>
                  <a:ext uri="{0D108BD9-81ED-4DB2-BD59-A6C34878D82A}">
                    <a16:rowId xmlns:a16="http://schemas.microsoft.com/office/drawing/2014/main" val="2426493875"/>
                  </a:ext>
                </a:extLst>
              </a:tr>
              <a:tr h="638175">
                <a:tc>
                  <a:txBody>
                    <a:bodyPr/>
                    <a:lstStyle/>
                    <a:p>
                      <a:r>
                        <a:rPr lang="ja-JP" altLang="en-US" sz="2800" noProof="0">
                          <a:latin typeface="メイリオ" panose="020B0604030504040204" pitchFamily="50" charset="-128"/>
                          <a:ea typeface="メイリオ" panose="020B0604030504040204" pitchFamily="50" charset="-128"/>
                        </a:rPr>
                        <a:t>カリフォルニア</a:t>
                      </a:r>
                    </a:p>
                  </a:txBody>
                  <a:tcPr/>
                </a:tc>
                <a:tc>
                  <a:txBody>
                    <a:bodyPr/>
                    <a:lstStyle/>
                    <a:p>
                      <a:r>
                        <a:rPr lang="ja-JP" altLang="en-US" sz="2800" noProof="0">
                          <a:latin typeface="メイリオ" panose="020B0604030504040204" pitchFamily="50" charset="-128"/>
                          <a:ea typeface="メイリオ" panose="020B0604030504040204" pitchFamily="50" charset="-128"/>
                        </a:rPr>
                        <a:t>飛行機、車</a:t>
                      </a:r>
                    </a:p>
                  </a:txBody>
                  <a:tcPr/>
                </a:tc>
                <a:tc>
                  <a:txBody>
                    <a:bodyPr/>
                    <a:lstStyle/>
                    <a:p>
                      <a:r>
                        <a:rPr lang="ja-JP" altLang="en-US" sz="2800" noProof="0">
                          <a:latin typeface="メイリオ" panose="020B0604030504040204" pitchFamily="50" charset="-128"/>
                          <a:ea typeface="メイリオ" panose="020B0604030504040204" pitchFamily="50" charset="-128"/>
                        </a:rPr>
                        <a:t>自然、都市、ビーチ</a:t>
                      </a:r>
                    </a:p>
                  </a:txBody>
                  <a:tcPr/>
                </a:tc>
                <a:tc>
                  <a:txBody>
                    <a:bodyPr/>
                    <a:lstStyle/>
                    <a:p>
                      <a:r>
                        <a:rPr lang="ja-JP" altLang="en-US" sz="2800" noProof="0" dirty="0">
                          <a:latin typeface="メイリオ" panose="020B0604030504040204" pitchFamily="50" charset="-128"/>
                          <a:ea typeface="メイリオ" panose="020B0604030504040204" pitchFamily="50" charset="-128"/>
                        </a:rPr>
                        <a:t>さまざまな体験をする</a:t>
                      </a:r>
                      <a:r>
                        <a:rPr lang="en-US" altLang="ja-JP" sz="2800" noProof="0" dirty="0">
                          <a:latin typeface="メイリオ" panose="020B0604030504040204" pitchFamily="50" charset="-128"/>
                          <a:ea typeface="メイリオ" panose="020B0604030504040204" pitchFamily="50" charset="-128"/>
                        </a:rPr>
                        <a:t/>
                      </a:r>
                      <a:br>
                        <a:rPr lang="en-US" altLang="ja-JP" sz="2800" noProof="0" dirty="0">
                          <a:latin typeface="メイリオ" panose="020B0604030504040204" pitchFamily="50" charset="-128"/>
                          <a:ea typeface="メイリオ" panose="020B0604030504040204" pitchFamily="50" charset="-128"/>
                        </a:rPr>
                      </a:br>
                      <a:r>
                        <a:rPr lang="ja-JP" altLang="en-US" sz="2800" noProof="0" dirty="0">
                          <a:latin typeface="メイリオ" panose="020B0604030504040204" pitchFamily="50" charset="-128"/>
                          <a:ea typeface="メイリオ" panose="020B0604030504040204" pitchFamily="50" charset="-128"/>
                        </a:rPr>
                        <a:t>ことができる。</a:t>
                      </a:r>
                    </a:p>
                  </a:txBody>
                  <a:tcPr/>
                </a:tc>
                <a:extLst>
                  <a:ext uri="{0D108BD9-81ED-4DB2-BD59-A6C34878D82A}">
                    <a16:rowId xmlns:a16="http://schemas.microsoft.com/office/drawing/2014/main" val="626922984"/>
                  </a:ext>
                </a:extLst>
              </a:tr>
              <a:tr h="638175">
                <a:tc>
                  <a:txBody>
                    <a:bodyPr/>
                    <a:lstStyle/>
                    <a:p>
                      <a:r>
                        <a:rPr lang="ja-JP" altLang="en-US" sz="2800" noProof="0">
                          <a:latin typeface="メイリオ" panose="020B0604030504040204" pitchFamily="50" charset="-128"/>
                          <a:ea typeface="メイリオ" panose="020B0604030504040204" pitchFamily="50" charset="-128"/>
                        </a:rPr>
                        <a:t>ハワイ</a:t>
                      </a:r>
                    </a:p>
                  </a:txBody>
                  <a:tcPr/>
                </a:tc>
                <a:tc>
                  <a:txBody>
                    <a:bodyPr/>
                    <a:lstStyle/>
                    <a:p>
                      <a:r>
                        <a:rPr lang="ja-JP" altLang="en-US" sz="2800" noProof="0">
                          <a:latin typeface="メイリオ" panose="020B0604030504040204" pitchFamily="50" charset="-128"/>
                          <a:ea typeface="メイリオ" panose="020B0604030504040204" pitchFamily="50" charset="-128"/>
                        </a:rPr>
                        <a:t>飛行機、船</a:t>
                      </a:r>
                    </a:p>
                  </a:txBody>
                  <a:tcPr/>
                </a:tc>
                <a:tc>
                  <a:txBody>
                    <a:bodyPr/>
                    <a:lstStyle/>
                    <a:p>
                      <a:r>
                        <a:rPr lang="ja-JP" altLang="en-US" sz="2800" noProof="0" dirty="0">
                          <a:latin typeface="メイリオ" panose="020B0604030504040204" pitchFamily="50" charset="-128"/>
                          <a:ea typeface="メイリオ" panose="020B0604030504040204" pitchFamily="50" charset="-128"/>
                        </a:rPr>
                        <a:t>自然</a:t>
                      </a:r>
                      <a:r>
                        <a:rPr lang="ja-JP" altLang="en-US" sz="2800" noProof="0" dirty="0" smtClean="0">
                          <a:latin typeface="メイリオ" panose="020B0604030504040204" pitchFamily="50" charset="-128"/>
                          <a:ea typeface="メイリオ" panose="020B0604030504040204" pitchFamily="50" charset="-128"/>
                        </a:rPr>
                        <a:t>、</a:t>
                      </a:r>
                      <a:r>
                        <a:rPr lang="en-US" altLang="ja-JP" sz="2800" noProof="0" dirty="0" smtClean="0">
                          <a:latin typeface="メイリオ" panose="020B0604030504040204" pitchFamily="50" charset="-128"/>
                          <a:ea typeface="メイリオ" panose="020B0604030504040204" pitchFamily="50" charset="-128"/>
                        </a:rPr>
                        <a:t/>
                      </a:r>
                      <a:br>
                        <a:rPr lang="en-US" altLang="ja-JP" sz="2800" noProof="0" dirty="0" smtClean="0">
                          <a:latin typeface="メイリオ" panose="020B0604030504040204" pitchFamily="50" charset="-128"/>
                          <a:ea typeface="メイリオ" panose="020B0604030504040204" pitchFamily="50" charset="-128"/>
                        </a:rPr>
                      </a:br>
                      <a:r>
                        <a:rPr lang="ja-JP" altLang="en-US" sz="2800" noProof="0" dirty="0" smtClean="0">
                          <a:latin typeface="メイリオ" panose="020B0604030504040204" pitchFamily="50" charset="-128"/>
                          <a:ea typeface="メイリオ" panose="020B0604030504040204" pitchFamily="50" charset="-128"/>
                        </a:rPr>
                        <a:t>ビーチ</a:t>
                      </a:r>
                      <a:endParaRPr lang="ja-JP" altLang="en-US" sz="2800" noProof="0" dirty="0">
                        <a:latin typeface="メイリオ" panose="020B0604030504040204" pitchFamily="50" charset="-128"/>
                        <a:ea typeface="メイリオ" panose="020B0604030504040204" pitchFamily="50" charset="-128"/>
                      </a:endParaRPr>
                    </a:p>
                  </a:txBody>
                  <a:tcPr/>
                </a:tc>
                <a:tc>
                  <a:txBody>
                    <a:bodyPr/>
                    <a:lstStyle/>
                    <a:p>
                      <a:r>
                        <a:rPr lang="ja-JP" altLang="en-US" sz="2800" noProof="0" dirty="0">
                          <a:latin typeface="メイリオ" panose="020B0604030504040204" pitchFamily="50" charset="-128"/>
                          <a:ea typeface="メイリオ" panose="020B0604030504040204" pitchFamily="50" charset="-128"/>
                        </a:rPr>
                        <a:t>リラックスしたい人々にとって最適な保養地で</a:t>
                      </a:r>
                      <a:r>
                        <a:rPr lang="en-US" altLang="ja-JP" sz="2800" noProof="0" dirty="0">
                          <a:latin typeface="メイリオ" panose="020B0604030504040204" pitchFamily="50" charset="-128"/>
                          <a:ea typeface="メイリオ" panose="020B0604030504040204" pitchFamily="50" charset="-128"/>
                        </a:rPr>
                        <a:t/>
                      </a:r>
                      <a:br>
                        <a:rPr lang="en-US" altLang="ja-JP" sz="2800" noProof="0" dirty="0">
                          <a:latin typeface="メイリオ" panose="020B0604030504040204" pitchFamily="50" charset="-128"/>
                          <a:ea typeface="メイリオ" panose="020B0604030504040204" pitchFamily="50" charset="-128"/>
                        </a:rPr>
                      </a:br>
                      <a:r>
                        <a:rPr lang="ja-JP" altLang="en-US" sz="2800" noProof="0" dirty="0">
                          <a:latin typeface="メイリオ" panose="020B0604030504040204" pitchFamily="50" charset="-128"/>
                          <a:ea typeface="メイリオ" panose="020B0604030504040204" pitchFamily="50" charset="-128"/>
                        </a:rPr>
                        <a:t>ある。</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18058781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クエリ</a:t>
            </a:r>
          </a:p>
        </p:txBody>
      </p:sp>
      <p:pic>
        <p:nvPicPr>
          <p:cNvPr id="4" name="Picture 3" descr="Smartphone Excitement by erlandh - A spiky ..."/>
          <p:cNvPicPr>
            <a:picLocks noChangeAspect="1"/>
          </p:cNvPicPr>
          <p:nvPr/>
        </p:nvPicPr>
        <p:blipFill>
          <a:blip r:embed="rId3"/>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4"/>
          <a:stretch>
            <a:fillRect/>
          </a:stretch>
        </p:blipFill>
        <p:spPr>
          <a:xfrm>
            <a:off x="5950238" y="1516062"/>
            <a:ext cx="2044700" cy="2044700"/>
          </a:xfrm>
          <a:prstGeom prst="rect">
            <a:avLst/>
          </a:prstGeom>
        </p:spPr>
      </p:pic>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旅行したい</a:t>
            </a:r>
            <a:r>
              <a:rPr lang="en-US" altLang="ja-JP" sz="2000" dirty="0">
                <a:gradFill>
                  <a:gsLst>
                    <a:gs pos="0">
                      <a:srgbClr val="FFFFFF"/>
                    </a:gs>
                    <a:gs pos="100000">
                      <a:srgbClr val="FFFFFF"/>
                    </a:gs>
                  </a:gsLst>
                  <a:lin ang="5400000" scaled="0"/>
                </a:gradFill>
                <a:latin typeface="メイリオ"/>
                <a:ea typeface="メイリオ"/>
                <a:cs typeface="MS Mincho"/>
              </a:rPr>
              <a:t>!</a:t>
            </a:r>
          </a:p>
        </p:txBody>
      </p:sp>
      <p:sp>
        <p:nvSpPr>
          <p:cNvPr id="8" name="Cloud 7"/>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400" dirty="0">
                <a:gradFill>
                  <a:gsLst>
                    <a:gs pos="0">
                      <a:srgbClr val="FFFFFF"/>
                    </a:gs>
                    <a:gs pos="100000">
                      <a:srgbClr val="FFFFFF"/>
                    </a:gs>
                  </a:gsLst>
                  <a:lin ang="5400000" scaled="0"/>
                </a:gradFill>
                <a:latin typeface="メイリオ"/>
                <a:ea typeface="メイリオ"/>
                <a:cs typeface="MS Mincho"/>
              </a:rPr>
              <a:t>NLP</a:t>
            </a:r>
          </a:p>
        </p:txBody>
      </p:sp>
      <p:sp>
        <p:nvSpPr>
          <p:cNvPr id="9" name="Rectangle: Rounded Corners 8"/>
          <p:cNvSpPr/>
          <p:nvPr/>
        </p:nvSpPr>
        <p:spPr bwMode="auto">
          <a:xfrm>
            <a:off x="2114189" y="2201577"/>
            <a:ext cx="2590800" cy="1081973"/>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旅行したい</a:t>
            </a:r>
          </a:p>
        </p:txBody>
      </p:sp>
      <p:sp>
        <p:nvSpPr>
          <p:cNvPr id="11" name="Rectangle: Rounded Corners 10"/>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自然が豊かな</a:t>
            </a:r>
            <a:r>
              <a:rPr lang="en-US" altLang="ja-JP" sz="2000" dirty="0">
                <a:gradFill>
                  <a:gsLst>
                    <a:gs pos="0">
                      <a:srgbClr val="FFFFFF"/>
                    </a:gs>
                    <a:gs pos="100000">
                      <a:srgbClr val="FFFFFF"/>
                    </a:gs>
                  </a:gsLst>
                  <a:lin ang="5400000" scaled="0"/>
                </a:gradFill>
                <a:latin typeface="メイリオ"/>
                <a:ea typeface="メイリオ"/>
                <a:cs typeface="MS Mincho"/>
              </a:rPr>
              <a:t/>
            </a:r>
            <a:br>
              <a:rPr lang="en-US" altLang="ja-JP" sz="2000" dirty="0">
                <a:gradFill>
                  <a:gsLst>
                    <a:gs pos="0">
                      <a:srgbClr val="FFFFFF"/>
                    </a:gs>
                    <a:gs pos="100000">
                      <a:srgbClr val="FFFFFF"/>
                    </a:gs>
                  </a:gsLst>
                  <a:lin ang="5400000" scaled="0"/>
                </a:gradFill>
                <a:latin typeface="メイリオ"/>
                <a:ea typeface="メイリオ"/>
                <a:cs typeface="MS Mincho"/>
              </a:rPr>
            </a:br>
            <a:r>
              <a:rPr lang="ja-JP" altLang="en-US" sz="2000" dirty="0">
                <a:gradFill>
                  <a:gsLst>
                    <a:gs pos="0">
                      <a:srgbClr val="FFFFFF"/>
                    </a:gs>
                    <a:gs pos="100000">
                      <a:srgbClr val="FFFFFF"/>
                    </a:gs>
                  </a:gsLst>
                  <a:lin ang="5400000" scaled="0"/>
                </a:gradFill>
                <a:latin typeface="メイリオ"/>
                <a:ea typeface="メイリオ"/>
                <a:cs typeface="MS Mincho"/>
              </a:rPr>
              <a:t>場所に車で</a:t>
            </a:r>
            <a:r>
              <a:rPr lang="en-US" altLang="ja-JP" sz="2000" dirty="0">
                <a:gradFill>
                  <a:gsLst>
                    <a:gs pos="0">
                      <a:srgbClr val="FFFFFF"/>
                    </a:gs>
                    <a:gs pos="100000">
                      <a:srgbClr val="FFFFFF"/>
                    </a:gs>
                  </a:gsLst>
                  <a:lin ang="5400000" scaled="0"/>
                </a:gradFill>
                <a:latin typeface="メイリオ"/>
                <a:ea typeface="メイリオ"/>
                <a:cs typeface="MS Mincho"/>
              </a:rPr>
              <a:t/>
            </a:r>
            <a:br>
              <a:rPr lang="en-US" altLang="ja-JP" sz="2000" dirty="0">
                <a:gradFill>
                  <a:gsLst>
                    <a:gs pos="0">
                      <a:srgbClr val="FFFFFF"/>
                    </a:gs>
                    <a:gs pos="100000">
                      <a:srgbClr val="FFFFFF"/>
                    </a:gs>
                  </a:gsLst>
                  <a:lin ang="5400000" scaled="0"/>
                </a:gradFill>
                <a:latin typeface="メイリオ"/>
                <a:ea typeface="メイリオ"/>
                <a:cs typeface="MS Mincho"/>
              </a:rPr>
            </a:br>
            <a:r>
              <a:rPr lang="ja-JP" altLang="en-US" sz="2000" dirty="0">
                <a:gradFill>
                  <a:gsLst>
                    <a:gs pos="0">
                      <a:srgbClr val="FFFFFF"/>
                    </a:gs>
                    <a:gs pos="100000">
                      <a:srgbClr val="FFFFFF"/>
                    </a:gs>
                  </a:gsLst>
                  <a:lin ang="5400000" scaled="0"/>
                </a:gradFill>
                <a:latin typeface="メイリオ"/>
                <a:ea typeface="メイリオ"/>
                <a:cs typeface="MS Mincho"/>
              </a:rPr>
              <a:t>旅行したい</a:t>
            </a:r>
            <a:r>
              <a:rPr lang="en-US" altLang="ja-JP" sz="2000" dirty="0">
                <a:gradFill>
                  <a:gsLst>
                    <a:gs pos="0">
                      <a:srgbClr val="FFFFFF"/>
                    </a:gs>
                    <a:gs pos="100000">
                      <a:srgbClr val="FFFFFF"/>
                    </a:gs>
                  </a:gsLst>
                  <a:lin ang="5400000" scaled="0"/>
                </a:gradFill>
                <a:latin typeface="メイリオ"/>
                <a:ea typeface="メイリオ"/>
                <a:cs typeface="MS Mincho"/>
              </a:rPr>
              <a:t>!</a:t>
            </a:r>
          </a:p>
        </p:txBody>
      </p:sp>
    </p:spTree>
    <p:extLst>
      <p:ext uri="{BB962C8B-B14F-4D97-AF65-F5344CB8AC3E}">
        <p14:creationId xmlns:p14="http://schemas.microsoft.com/office/powerpoint/2010/main" val="405471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88639E-6 3.41353E-6 L -0.2918 3.41353E-6 " pathEditMode="relative" rAng="0" ptsTypes="AA">
                                      <p:cBhvr>
                                        <p:cTn id="11" dur="2000" fill="hold"/>
                                        <p:tgtEl>
                                          <p:spTgt spid="7"/>
                                        </p:tgtEl>
                                        <p:attrNameLst>
                                          <p:attrName>ppt_x</p:attrName>
                                          <p:attrName>ppt_y</p:attrName>
                                        </p:attrNameLst>
                                      </p:cBhvr>
                                      <p:rCtr x="-14590" y="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2918 3.41353E-6 L -0.59943 -0.22765 " pathEditMode="relative" rAng="0" ptsTypes="AA">
                                      <p:cBhvr>
                                        <p:cTn id="15" dur="2000" fill="hold"/>
                                        <p:tgtEl>
                                          <p:spTgt spid="7"/>
                                        </p:tgtEl>
                                        <p:attrNameLst>
                                          <p:attrName>ppt_x</p:attrName>
                                          <p:attrName>ppt_y</p:attrName>
                                        </p:attrNameLst>
                                      </p:cBhvr>
                                      <p:rCtr x="-15382" y="-1139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5.69313E-7 4.49841E-6 L 0.31159 0.22787 " pathEditMode="relative" rAng="0" ptsTypes="AA">
                                      <p:cBhvr>
                                        <p:cTn id="27" dur="2000" fill="hold"/>
                                        <p:tgtEl>
                                          <p:spTgt spid="9"/>
                                        </p:tgtEl>
                                        <p:attrNameLst>
                                          <p:attrName>ppt_x</p:attrName>
                                          <p:attrName>ppt_y</p:attrName>
                                        </p:attrNameLst>
                                      </p:cBhvr>
                                      <p:rCtr x="15573" y="11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9" grpId="0" animBg="1"/>
      <p:bldP spid="9" grpId="1"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LUIS </a:t>
            </a:r>
            <a:r>
              <a:rPr lang="ja-JP" altLang="en-US" dirty="0" err="1">
                <a:cs typeface="MS Mincho"/>
              </a:rPr>
              <a:t>だけを</a:t>
            </a:r>
            <a:r>
              <a:rPr lang="ja-JP" altLang="en-US" dirty="0">
                <a:cs typeface="MS Mincho"/>
              </a:rPr>
              <a:t>使用しない理由</a:t>
            </a:r>
          </a:p>
        </p:txBody>
      </p:sp>
      <p:sp>
        <p:nvSpPr>
          <p:cNvPr id="3" name="Text Placeholder 2"/>
          <p:cNvSpPr>
            <a:spLocks noGrp="1"/>
          </p:cNvSpPr>
          <p:nvPr>
            <p:ph type="body" sz="quarter" idx="10"/>
          </p:nvPr>
        </p:nvSpPr>
        <p:spPr>
          <a:xfrm>
            <a:off x="365760" y="1371600"/>
            <a:ext cx="11704320" cy="4555093"/>
          </a:xfrm>
        </p:spPr>
        <p:txBody>
          <a:bodyPr>
            <a:noAutofit/>
          </a:bodyPr>
          <a:lstStyle/>
          <a:p>
            <a:r>
              <a:rPr lang="en-US" altLang="ja-JP" dirty="0">
                <a:cs typeface="MS Mincho"/>
              </a:rPr>
              <a:t>LUIS </a:t>
            </a:r>
            <a:r>
              <a:rPr lang="ja-JP" altLang="en-US" dirty="0">
                <a:cs typeface="MS Mincho"/>
              </a:rPr>
              <a:t>が行うこと</a:t>
            </a:r>
          </a:p>
          <a:p>
            <a:pPr lvl="1"/>
            <a:r>
              <a:rPr lang="ja-JP" altLang="en-US" dirty="0">
                <a:cs typeface="MS Mincho"/>
              </a:rPr>
              <a:t>インテント</a:t>
            </a:r>
          </a:p>
          <a:p>
            <a:pPr lvl="2"/>
            <a:r>
              <a:rPr lang="ja-JP" altLang="en-US" dirty="0">
                <a:cs typeface="MS Mincho"/>
              </a:rPr>
              <a:t>ユーザーが何をしようとしているか</a:t>
            </a:r>
          </a:p>
          <a:p>
            <a:pPr lvl="1"/>
            <a:r>
              <a:rPr lang="ja-JP" altLang="en-US" dirty="0">
                <a:cs typeface="MS Mincho"/>
              </a:rPr>
              <a:t>エンティティ値</a:t>
            </a:r>
          </a:p>
          <a:p>
            <a:pPr lvl="2"/>
            <a:r>
              <a:rPr lang="ja-JP" altLang="en-US" dirty="0">
                <a:cs typeface="MS Mincho"/>
              </a:rPr>
              <a:t>ユーザーが他にどのようなコンテキストを提供しているか</a:t>
            </a:r>
          </a:p>
          <a:p>
            <a:endParaRPr lang="ja-JP" altLang="en-US" dirty="0"/>
          </a:p>
          <a:p>
            <a:r>
              <a:rPr lang="en-US" altLang="ja-JP" dirty="0">
                <a:cs typeface="MS Mincho"/>
              </a:rPr>
              <a:t>LUIS </a:t>
            </a:r>
            <a:r>
              <a:rPr lang="ja-JP" altLang="en-US" dirty="0">
                <a:cs typeface="MS Mincho"/>
              </a:rPr>
              <a:t>が行わないこと</a:t>
            </a:r>
          </a:p>
          <a:p>
            <a:pPr lvl="1"/>
            <a:r>
              <a:rPr lang="ja-JP" altLang="en-US" dirty="0">
                <a:cs typeface="MS Mincho"/>
              </a:rPr>
              <a:t>データを検証する</a:t>
            </a:r>
          </a:p>
          <a:p>
            <a:pPr lvl="1"/>
            <a:r>
              <a:rPr lang="ja-JP" altLang="en-US" dirty="0">
                <a:cs typeface="MS Mincho"/>
              </a:rPr>
              <a:t>ユーザーを促す</a:t>
            </a:r>
          </a:p>
          <a:p>
            <a:endParaRPr lang="ja-JP" altLang="en-US" dirty="0"/>
          </a:p>
          <a:p>
            <a:r>
              <a:rPr lang="en-US" altLang="ja-JP" dirty="0">
                <a:cs typeface="MS Mincho"/>
              </a:rPr>
              <a:t>LUIS </a:t>
            </a:r>
            <a:r>
              <a:rPr lang="ja-JP" altLang="en-US" dirty="0">
                <a:cs typeface="MS Mincho"/>
              </a:rPr>
              <a:t>は検索エンジンではない</a:t>
            </a:r>
          </a:p>
        </p:txBody>
      </p:sp>
    </p:spTree>
    <p:extLst>
      <p:ext uri="{BB962C8B-B14F-4D97-AF65-F5344CB8AC3E}">
        <p14:creationId xmlns:p14="http://schemas.microsoft.com/office/powerpoint/2010/main" val="36877529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a:cs typeface="MS Mincho"/>
              </a:rPr>
              <a:t>Azure Search</a:t>
            </a:r>
          </a:p>
        </p:txBody>
      </p:sp>
      <p:sp>
        <p:nvSpPr>
          <p:cNvPr id="5" name="Text Placeholder 4"/>
          <p:cNvSpPr>
            <a:spLocks noGrp="1"/>
          </p:cNvSpPr>
          <p:nvPr>
            <p:ph type="body" sz="quarter" idx="10"/>
          </p:nvPr>
        </p:nvSpPr>
        <p:spPr>
          <a:xfrm>
            <a:off x="365760" y="1371600"/>
            <a:ext cx="11704320" cy="3382464"/>
          </a:xfrm>
        </p:spPr>
        <p:txBody>
          <a:bodyPr>
            <a:noAutofit/>
          </a:bodyPr>
          <a:lstStyle/>
          <a:p>
            <a:r>
              <a:rPr lang="ja-JP" altLang="en-US" dirty="0">
                <a:cs typeface="MS Mincho"/>
              </a:rPr>
              <a:t>アプリケーション内で実現される </a:t>
            </a:r>
            <a:r>
              <a:rPr lang="en-US" altLang="ja-JP" dirty="0">
                <a:cs typeface="MS Mincho"/>
              </a:rPr>
              <a:t>Bing/Google </a:t>
            </a:r>
            <a:r>
              <a:rPr lang="ja-JP" altLang="en-US" dirty="0" err="1">
                <a:cs typeface="MS Mincho"/>
              </a:rPr>
              <a:t>のような</a:t>
            </a:r>
            <a:r>
              <a:rPr lang="ja-JP" altLang="en-US" dirty="0">
                <a:cs typeface="MS Mincho"/>
              </a:rPr>
              <a:t>検索機能</a:t>
            </a:r>
          </a:p>
          <a:p>
            <a:pPr lvl="1"/>
            <a:r>
              <a:rPr lang="ja-JP" altLang="en-US" dirty="0">
                <a:cs typeface="MS Mincho"/>
              </a:rPr>
              <a:t>アンサー バンクからユーザーの質問に応答する</a:t>
            </a:r>
          </a:p>
          <a:p>
            <a:r>
              <a:rPr lang="ja-JP" altLang="en-US" dirty="0">
                <a:cs typeface="MS Mincho"/>
              </a:rPr>
              <a:t>対話型の絞り込み</a:t>
            </a:r>
          </a:p>
          <a:p>
            <a:pPr lvl="1"/>
            <a:r>
              <a:rPr lang="ja-JP" altLang="en-US" dirty="0">
                <a:cs typeface="MS Mincho"/>
              </a:rPr>
              <a:t>ドリルダウンを通して検索を手引きする</a:t>
            </a:r>
          </a:p>
          <a:p>
            <a:r>
              <a:rPr lang="ja-JP" altLang="en-US" dirty="0">
                <a:cs typeface="MS Mincho"/>
              </a:rPr>
              <a:t>ファジー検索</a:t>
            </a:r>
          </a:p>
          <a:p>
            <a:pPr lvl="1"/>
            <a:r>
              <a:rPr lang="ja-JP" altLang="en-US" dirty="0">
                <a:cs typeface="MS Mincho"/>
              </a:rPr>
              <a:t>「もしかして</a:t>
            </a:r>
            <a:r>
              <a:rPr lang="en-US" altLang="ja-JP" dirty="0">
                <a:cs typeface="MS Mincho"/>
              </a:rPr>
              <a:t>...</a:t>
            </a:r>
            <a:r>
              <a:rPr lang="ja-JP" altLang="en-US" dirty="0" err="1">
                <a:cs typeface="MS Mincho"/>
              </a:rPr>
              <a:t>ですか</a:t>
            </a:r>
            <a:r>
              <a:rPr lang="en-US" altLang="ja-JP" dirty="0">
                <a:cs typeface="MS Mincho"/>
              </a:rPr>
              <a:t>?</a:t>
            </a:r>
            <a:r>
              <a:rPr lang="ja-JP" altLang="en-US" dirty="0">
                <a:cs typeface="MS Mincho"/>
              </a:rPr>
              <a:t>」</a:t>
            </a:r>
          </a:p>
          <a:p>
            <a:r>
              <a:rPr lang="ja-JP" altLang="en-US" dirty="0">
                <a:cs typeface="MS Mincho"/>
              </a:rPr>
              <a:t>結果の制御</a:t>
            </a:r>
          </a:p>
          <a:p>
            <a:pPr lvl="1"/>
            <a:r>
              <a:rPr lang="ja-JP" altLang="en-US" dirty="0">
                <a:cs typeface="MS Mincho"/>
              </a:rPr>
              <a:t>項目を上下に移動する</a:t>
            </a:r>
          </a:p>
        </p:txBody>
      </p:sp>
    </p:spTree>
    <p:extLst>
      <p:ext uri="{BB962C8B-B14F-4D97-AF65-F5344CB8AC3E}">
        <p14:creationId xmlns:p14="http://schemas.microsoft.com/office/powerpoint/2010/main" val="37463555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結果の制御</a:t>
            </a:r>
          </a:p>
        </p:txBody>
      </p:sp>
      <p:sp>
        <p:nvSpPr>
          <p:cNvPr id="3" name="Text Placeholder 2"/>
          <p:cNvSpPr>
            <a:spLocks noGrp="1"/>
          </p:cNvSpPr>
          <p:nvPr>
            <p:ph type="body" sz="quarter" idx="10"/>
          </p:nvPr>
        </p:nvSpPr>
        <p:spPr>
          <a:xfrm>
            <a:off x="365760" y="1371600"/>
            <a:ext cx="11704320" cy="3847207"/>
          </a:xfrm>
        </p:spPr>
        <p:txBody>
          <a:bodyPr>
            <a:noAutofit/>
          </a:bodyPr>
          <a:lstStyle/>
          <a:p>
            <a:r>
              <a:rPr lang="en-US" altLang="ja-JP" dirty="0">
                <a:cs typeface="MS Mincho"/>
              </a:rPr>
              <a:t>Azure Search </a:t>
            </a:r>
            <a:r>
              <a:rPr lang="ja-JP" altLang="en-US" dirty="0">
                <a:cs typeface="MS Mincho"/>
              </a:rPr>
              <a:t>は何でも知っているわけではない</a:t>
            </a:r>
          </a:p>
          <a:p>
            <a:pPr lvl="1"/>
            <a:r>
              <a:rPr lang="ja-JP" altLang="en-US" dirty="0">
                <a:cs typeface="MS Mincho"/>
              </a:rPr>
              <a:t>製品カタログ内で最も人気のある製品</a:t>
            </a:r>
          </a:p>
          <a:p>
            <a:pPr lvl="1"/>
            <a:r>
              <a:rPr lang="ja-JP" altLang="en-US" dirty="0">
                <a:cs typeface="MS Mincho"/>
              </a:rPr>
              <a:t>新製品の重要性</a:t>
            </a:r>
          </a:p>
          <a:p>
            <a:pPr lvl="1"/>
            <a:r>
              <a:rPr lang="ja-JP" altLang="en-US" dirty="0">
                <a:cs typeface="MS Mincho"/>
              </a:rPr>
              <a:t>略称や愛称</a:t>
            </a:r>
          </a:p>
          <a:p>
            <a:endParaRPr lang="ja-JP" altLang="en-US" dirty="0"/>
          </a:p>
          <a:p>
            <a:r>
              <a:rPr lang="ja-JP" altLang="en-US" dirty="0">
                <a:cs typeface="MS Mincho"/>
              </a:rPr>
              <a:t>重み付け</a:t>
            </a:r>
          </a:p>
          <a:p>
            <a:pPr lvl="1"/>
            <a:r>
              <a:rPr lang="ja-JP" altLang="en-US" dirty="0">
                <a:cs typeface="MS Mincho"/>
              </a:rPr>
              <a:t>より重要な列として特定の列にマークを付ける</a:t>
            </a:r>
          </a:p>
          <a:p>
            <a:r>
              <a:rPr lang="ja-JP" altLang="en-US" dirty="0">
                <a:cs typeface="MS Mincho"/>
              </a:rPr>
              <a:t>機能</a:t>
            </a:r>
          </a:p>
          <a:p>
            <a:pPr lvl="1"/>
            <a:r>
              <a:rPr lang="ja-JP" altLang="en-US" dirty="0">
                <a:cs typeface="MS Mincho"/>
              </a:rPr>
              <a:t>数値、タグ、および鮮度に基づいて結果を制御する</a:t>
            </a:r>
          </a:p>
        </p:txBody>
      </p:sp>
    </p:spTree>
    <p:extLst>
      <p:ext uri="{BB962C8B-B14F-4D97-AF65-F5344CB8AC3E}">
        <p14:creationId xmlns:p14="http://schemas.microsoft.com/office/powerpoint/2010/main" val="11786921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Azure Search</a:t>
            </a:r>
          </a:p>
        </p:txBody>
      </p:sp>
      <p:pic>
        <p:nvPicPr>
          <p:cNvPr id="4" name="Picture 3" descr="Smartphone Excitement by erlandh - A spiky ..."/>
          <p:cNvPicPr>
            <a:picLocks noChangeAspect="1"/>
          </p:cNvPicPr>
          <p:nvPr/>
        </p:nvPicPr>
        <p:blipFill>
          <a:blip r:embed="rId3"/>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4"/>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200" dirty="0">
                <a:gradFill>
                  <a:gsLst>
                    <a:gs pos="0">
                      <a:srgbClr val="FFFFFF"/>
                    </a:gs>
                    <a:gs pos="100000">
                      <a:srgbClr val="FFFFFF"/>
                    </a:gs>
                  </a:gsLst>
                  <a:lin ang="5400000" scaled="0"/>
                </a:gradFill>
                <a:latin typeface="メイリオ"/>
                <a:ea typeface="メイリオ"/>
                <a:cs typeface="MS Mincho"/>
              </a:rPr>
              <a:t>Azure Search</a:t>
            </a:r>
          </a:p>
        </p:txBody>
      </p:sp>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dirty="0">
                <a:gradFill>
                  <a:gsLst>
                    <a:gs pos="0">
                      <a:srgbClr val="FFFFFF"/>
                    </a:gs>
                    <a:gs pos="100000">
                      <a:srgbClr val="FFFFFF"/>
                    </a:gs>
                  </a:gsLst>
                  <a:lin ang="5400000" scaled="0"/>
                </a:gradFill>
                <a:latin typeface="メイリオ"/>
                <a:ea typeface="メイリオ"/>
                <a:cs typeface="MS Mincho"/>
              </a:rPr>
              <a:t>旅行したい</a:t>
            </a:r>
            <a:r>
              <a:rPr lang="en-US" altLang="ja-JP" sz="2000" dirty="0">
                <a:gradFill>
                  <a:gsLst>
                    <a:gs pos="0">
                      <a:srgbClr val="FFFFFF"/>
                    </a:gs>
                    <a:gs pos="100000">
                      <a:srgbClr val="FFFFFF"/>
                    </a:gs>
                  </a:gsLst>
                  <a:lin ang="5400000" scaled="0"/>
                </a:gradFill>
                <a:latin typeface="メイリオ"/>
                <a:ea typeface="メイリオ"/>
                <a:cs typeface="MS Mincho"/>
              </a:rPr>
              <a:t>!</a:t>
            </a:r>
          </a:p>
        </p:txBody>
      </p:sp>
    </p:spTree>
    <p:extLst>
      <p:ext uri="{BB962C8B-B14F-4D97-AF65-F5344CB8AC3E}">
        <p14:creationId xmlns:p14="http://schemas.microsoft.com/office/powerpoint/2010/main" val="2927696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8639E-6 3.41353E-6 L -0.2918 3.41353E-6 " pathEditMode="relative" rAng="0" ptsTypes="AA">
                                      <p:cBhvr>
                                        <p:cTn id="6" dur="2000" fill="hold"/>
                                        <p:tgtEl>
                                          <p:spTgt spid="7"/>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3.41353E-6 L -0.56165 0.15184 " pathEditMode="relative" rAng="0" ptsTypes="AA">
                                      <p:cBhvr>
                                        <p:cTn id="10" dur="2000" fill="hold"/>
                                        <p:tgtEl>
                                          <p:spTgt spid="7"/>
                                        </p:tgtEl>
                                        <p:attrNameLst>
                                          <p:attrName>ppt_x</p:attrName>
                                          <p:attrName>ppt_y</p:attrName>
                                        </p:attrNameLst>
                                      </p:cBhvr>
                                      <p:rCtr x="-13480"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2&quot; unique_id=&quot;10050&quot;&gt;&lt;object type=&quot;3&quot; unique_id=&quot;10051&quot;&gt;&lt;property id=&quot;20148&quot; value=&quot;5&quot;/&gt;&lt;property id=&quot;20300&quot; value=&quot;スライド 1 - &amp;quot;データ駆動型ボット&amp;quot;&quot;/&gt;&lt;property id=&quot;20307&quot; value=&quot;283&quot;/&gt;&lt;/object&gt;&lt;object type=&quot;3&quot; unique_id=&quot;10052&quot;&gt;&lt;property id=&quot;20148&quot; value=&quot;5&quot;/&gt;&lt;property id=&quot;20300&quot; value=&quot;スライド 2 - &amp;quot;AdventureWorks&amp;quot;&quot;/&gt;&lt;property id=&quot;20307&quot; value=&quot;307&quot;/&gt;&lt;/object&gt;&lt;object type=&quot;3&quot; unique_id=&quot;10053&quot;&gt;&lt;property id=&quot;20148&quot; value=&quot;5&quot;/&gt;&lt;property id=&quot;20300&quot; value=&quot;スライド 3 - &amp;quot;コマンド&amp;quot;&quot;/&gt;&lt;property id=&quot;20307&quot; value=&quot;304&quot;/&gt;&lt;/object&gt;&lt;object type=&quot;3&quot; unique_id=&quot;10054&quot;&gt;&lt;property id=&quot;20148&quot; value=&quot;5&quot;/&gt;&lt;property id=&quot;20300&quot; value=&quot;スライド 4 - &amp;quot;Contoso Travel&amp;quot;&quot;/&gt;&lt;property id=&quot;20307&quot; value=&quot;306&quot;/&gt;&lt;/object&gt;&lt;object type=&quot;3&quot; unique_id=&quot;10055&quot;&gt;&lt;property id=&quot;20148&quot; value=&quot;5&quot;/&gt;&lt;property id=&quot;20300&quot; value=&quot;スライド 5 - &amp;quot;クエリ&amp;quot;&quot;/&gt;&lt;property id=&quot;20307&quot; value=&quot;305&quot;/&gt;&lt;/object&gt;&lt;object type=&quot;3&quot; unique_id=&quot;10056&quot;&gt;&lt;property id=&quot;20148&quot; value=&quot;5&quot;/&gt;&lt;property id=&quot;20300&quot; value=&quot;スライド 6 - &amp;quot;LUIS だけを使用しない理由&amp;quot;&quot;/&gt;&lt;property id=&quot;20307&quot; value=&quot;291&quot;/&gt;&lt;/object&gt;&lt;object type=&quot;3&quot; unique_id=&quot;10057&quot;&gt;&lt;property id=&quot;20148&quot; value=&quot;5&quot;/&gt;&lt;property id=&quot;20300&quot; value=&quot;スライド 7 - &amp;quot;Azure Search&amp;quot;&quot;/&gt;&lt;property id=&quot;20307&quot; value=&quot;290&quot;/&gt;&lt;/object&gt;&lt;object type=&quot;3&quot; unique_id=&quot;10058&quot;&gt;&lt;property id=&quot;20148&quot; value=&quot;5&quot;/&gt;&lt;property id=&quot;20300&quot; value=&quot;スライド 8 - &amp;quot;結果の制御&amp;quot;&quot;/&gt;&lt;property id=&quot;20307&quot; value=&quot;298&quot;/&gt;&lt;/object&gt;&lt;object type=&quot;3&quot; unique_id=&quot;10059&quot;&gt;&lt;property id=&quot;20148&quot; value=&quot;5&quot;/&gt;&lt;property id=&quot;20300&quot; value=&quot;スライド 9 - &amp;quot;Azure Search&amp;quot;&quot;/&gt;&lt;property id=&quot;20307&quot; value=&quot;293&quot;/&gt;&lt;/object&gt;&lt;object type=&quot;3&quot; unique_id=&quot;10060&quot;&gt;&lt;property id=&quot;20148&quot; value=&quot;5&quot;/&gt;&lt;property id=&quot;20300&quot; value=&quot;スライド 10 - &amp;quot;Contoso Travel&amp;quot;&quot;/&gt;&lt;property id=&quot;20307&quot; value=&quot;308&quot;/&gt;&lt;/object&gt;&lt;object type=&quot;3&quot; unique_id=&quot;10061&quot;&gt;&lt;property id=&quot;20148&quot; value=&quot;5&quot;/&gt;&lt;property id=&quot;20300&quot; value=&quot;スライド 11 - &amp;quot;Azure Search&amp;quot;&quot;/&gt;&lt;property id=&quot;20307&quot; value=&quot;301&quot;/&gt;&lt;/object&gt;&lt;object type=&quot;3&quot; unique_id=&quot;10062&quot;&gt;&lt;property id=&quot;20148&quot; value=&quot;5&quot;/&gt;&lt;property id=&quot;20300&quot; value=&quot;スライド 12 - &amp;quot;AdventureWorks&amp;quot;&quot;/&gt;&lt;property id=&quot;20307&quot; value=&quot;295&quot;/&gt;&lt;/object&gt;&lt;object type=&quot;3&quot; unique_id=&quot;10063&quot;&gt;&lt;property id=&quot;20148&quot; value=&quot;5&quot;/&gt;&lt;property id=&quot;20300&quot; value=&quot;スライド 13 - &amp;quot;Azure Search と LUIS&amp;quot;&quot;/&gt;&lt;property id=&quot;20307&quot; value=&quot;292&quot;/&gt;&lt;/object&gt;&lt;object type=&quot;3&quot; unique_id=&quot;10064&quot;&gt;&lt;property id=&quot;20148&quot; value=&quot;5&quot;/&gt;&lt;property id=&quot;20300&quot; value=&quot;スライド 14 - &amp;quot;AdventureWorks&amp;quot;&quot;/&gt;&lt;property id=&quot;20307&quot; value=&quot;302&quot;/&gt;&lt;/object&gt;&lt;object type=&quot;3&quot; unique_id=&quot;10065&quot;&gt;&lt;property id=&quot;20148&quot; value=&quot;5&quot;/&gt;&lt;property id=&quot;20300&quot; value=&quot;スライド 15 - &amp;quot;Azure Search と LUIS&amp;quot;&quot;/&gt;&lt;property id=&quot;20307&quot; value=&quot;303&quot;/&gt;&lt;/object&gt;&lt;object type=&quot;3&quot; unique_id=&quot;10066&quot;&gt;&lt;property id=&quot;20148&quot; value=&quot;5&quot;/&gt;&lt;property id=&quot;20300&quot; value=&quot;スライド 16 - &amp;quot;充実した検索エクスペリエンスを実現する機能&amp;quot;&quot;/&gt;&lt;property id=&quot;20307&quot; value=&quot;310&quot;/&gt;&lt;/object&gt;&lt;object type=&quot;3&quot; unique_id=&quot;10067&quot;&gt;&lt;property id=&quot;20148&quot; value=&quot;5&quot;/&gt;&lt;property id=&quot;20300&quot; value=&quot;スライド 17&quot;/&gt;&lt;property id=&quot;20307&quot; value=&quot;311&quot;/&gt;&lt;/object&gt;&lt;object type=&quot;3&quot; unique_id=&quot;10068&quot;&gt;&lt;property id=&quot;20148&quot; value=&quot;5&quot;/&gt;&lt;property id=&quot;20300&quot; value=&quot;スライド 18&quot;/&gt;&lt;property id=&quot;20307&quot; value=&quot;312&quot;/&gt;&lt;/object&gt;&lt;object type=&quot;3&quot; unique_id=&quot;10069&quot;&gt;&lt;property id=&quot;20148&quot; value=&quot;5&quot;/&gt;&lt;property id=&quot;20300&quot; value=&quot;スライド 19&quot;/&gt;&lt;property id=&quot;20307&quot; value=&quot;313&quot;/&gt;&lt;/object&gt;&lt;object type=&quot;3&quot; unique_id=&quot;10070&quot;&gt;&lt;property id=&quot;20148&quot; value=&quot;5&quot;/&gt;&lt;property id=&quot;20300&quot; value=&quot;スライド 20&quot;/&gt;&lt;property id=&quot;20307&quot; value=&quot;314&quot;/&gt;&lt;/object&gt;&lt;object type=&quot;3&quot; unique_id=&quot;10071&quot;&gt;&lt;property id=&quot;20148&quot; value=&quot;5&quot;/&gt;&lt;property id=&quot;20300&quot; value=&quot;スライド 21 - &amp;quot;地理空間&amp;quot;&quot;/&gt;&lt;property id=&quot;20307&quot; value=&quot;317&quot;/&gt;&lt;/object&gt;&lt;object type=&quot;3&quot; unique_id=&quot;10072&quot;&gt;&lt;property id=&quot;20148&quot; value=&quot;5&quot;/&gt;&lt;property id=&quot;20300&quot; value=&quot;スライド 22 - &amp;quot;カスタムの&amp;#x0D;&amp;#x0A;関連性&amp;quot;&quot;/&gt;&lt;property id=&quot;20307&quot; value=&quot;315&quot;/&gt;&lt;/object&gt;&lt;object type=&quot;3&quot; unique_id=&quot;10073&quot;&gt;&lt;property id=&quot;20148&quot; value=&quot;5&quot;/&gt;&lt;property id=&quot;20300&quot; value=&quot;スライド 23 - &amp;quot;検索 &amp;#x0D;&amp;#x0A;トラフィック &amp;#x0D;&amp;#x0A;分析&amp;quot;&quot;/&gt;&lt;property id=&quot;20307&quot; value=&quot;316&quot;/&gt;&lt;/object&gt;&lt;object type=&quot;3&quot; unique_id=&quot;10074&quot;&gt;&lt;property id=&quot;20148&quot; value=&quot;5&quot;/&gt;&lt;property id=&quot;20300&quot; value=&quot;スライド 24 - &amp;quot;Azure Search への&amp;#x0D;&amp;#x0A;データのインポート&amp;quot;&quot;/&gt;&lt;property id=&quot;20307&quot; value=&quot;296&quot;/&gt;&lt;/object&gt;&lt;object type=&quot;3&quot; unique_id=&quot;10075&quot;&gt;&lt;property id=&quot;20148&quot; value=&quot;5&quot;/&gt;&lt;property id=&quot;20300&quot; value=&quot;スライド 25 - &amp;quot;Azure Search へのアクセス&amp;quot;&quot;/&gt;&lt;property id=&quot;20307&quot; value=&quot;297&quot;/&gt;&lt;/object&gt;&lt;object type=&quot;3&quot; unique_id=&quot;10076&quot;&gt;&lt;property id=&quot;20148&quot; value=&quot;5&quot;/&gt;&lt;property id=&quot;20300&quot; value=&quot;スライド 26 - &amp;quot;クエリの種類&amp;quot;&quot;/&gt;&lt;property id=&quot;20307&quot; value=&quot;318&quot;/&gt;&lt;/object&gt;&lt;object type=&quot;3&quot; unique_id=&quot;10077&quot;&gt;&lt;property id=&quot;20148&quot; value=&quot;5&quot;/&gt;&lt;property id=&quot;20300&quot; value=&quot;スライド 27 - &amp;quot;Azure Search のクエリおよび結果の改善&amp;quot;&quot;/&gt;&lt;property id=&quot;20307&quot; value=&quot;299&quot;/&gt;&lt;/object&gt;&lt;object type=&quot;3&quot; unique_id=&quot;10078&quot;&gt;&lt;property id=&quot;20148&quot; value=&quot;5&quot;/&gt;&lt;property id=&quot;20300&quot; value=&quot;スライド 28 - &amp;quot;さあ、あなたもやってみましょう&amp;quot;&quot;/&gt;&lt;property id=&quot;20307&quot; value=&quot;319&quot;/&gt;&lt;/object&gt;&lt;object type=&quot;3&quot; unique_id=&quot;10079&quot;&gt;&lt;property id=&quot;20148&quot; value=&quot;5&quot;/&gt;&lt;property id=&quot;20300&quot; value=&quot;スライド 29&quot;/&gt;&lt;property id=&quot;20307&quot; value=&quot;257&quot;/&gt;&lt;/object&gt;&lt;/object&gt;&lt;object type=&quot;8&quot; unique_id=&quot;10110&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EMEID" val="9"/>
</p:tagLst>
</file>

<file path=ppt/tags/tag11.xml><?xml version="1.0" encoding="utf-8"?>
<p:tagLst xmlns:a="http://schemas.openxmlformats.org/drawingml/2006/main" xmlns:r="http://schemas.openxmlformats.org/officeDocument/2006/relationships" xmlns:p="http://schemas.openxmlformats.org/presentationml/2006/main">
  <p:tag name="THEMEID" val="10"/>
</p:tagLst>
</file>

<file path=ppt/tags/tag12.xml><?xml version="1.0" encoding="utf-8"?>
<p:tagLst xmlns:a="http://schemas.openxmlformats.org/drawingml/2006/main" xmlns:r="http://schemas.openxmlformats.org/officeDocument/2006/relationships" xmlns:p="http://schemas.openxmlformats.org/presentationml/2006/main">
  <p:tag name="THEMEID" val="11"/>
</p:tagLst>
</file>

<file path=ppt/tags/tag13.xml><?xml version="1.0" encoding="utf-8"?>
<p:tagLst xmlns:a="http://schemas.openxmlformats.org/drawingml/2006/main" xmlns:r="http://schemas.openxmlformats.org/officeDocument/2006/relationships" xmlns:p="http://schemas.openxmlformats.org/presentationml/2006/main">
  <p:tag name="THEMEID" val="12"/>
</p:tagLst>
</file>

<file path=ppt/tags/tag14.xml><?xml version="1.0" encoding="utf-8"?>
<p:tagLst xmlns:a="http://schemas.openxmlformats.org/drawingml/2006/main" xmlns:r="http://schemas.openxmlformats.org/officeDocument/2006/relationships" xmlns:p="http://schemas.openxmlformats.org/presentationml/2006/main">
  <p:tag name="THEMEIDCC" val="1"/>
</p:tagLst>
</file>

<file path=ppt/tags/tag15.xml><?xml version="1.0" encoding="utf-8"?>
<p:tagLst xmlns:a="http://schemas.openxmlformats.org/drawingml/2006/main" xmlns:r="http://schemas.openxmlformats.org/officeDocument/2006/relationships" xmlns:p="http://schemas.openxmlformats.org/presentationml/2006/main">
  <p:tag name="THEMEIDCC" val="2"/>
</p:tagLst>
</file>

<file path=ppt/tags/tag16.xml><?xml version="1.0" encoding="utf-8"?>
<p:tagLst xmlns:a="http://schemas.openxmlformats.org/drawingml/2006/main" xmlns:r="http://schemas.openxmlformats.org/officeDocument/2006/relationships" xmlns:p="http://schemas.openxmlformats.org/presentationml/2006/main">
  <p:tag name="THEMEIDCC" val="3"/>
</p:tagLst>
</file>

<file path=ppt/tags/tag17.xml><?xml version="1.0" encoding="utf-8"?>
<p:tagLst xmlns:a="http://schemas.openxmlformats.org/drawingml/2006/main" xmlns:r="http://schemas.openxmlformats.org/officeDocument/2006/relationships" xmlns:p="http://schemas.openxmlformats.org/presentationml/2006/main">
  <p:tag name="THEMEIDCC" val="4"/>
</p:tagLst>
</file>

<file path=ppt/tags/tag18.xml><?xml version="1.0" encoding="utf-8"?>
<p:tagLst xmlns:a="http://schemas.openxmlformats.org/drawingml/2006/main" xmlns:r="http://schemas.openxmlformats.org/officeDocument/2006/relationships" xmlns:p="http://schemas.openxmlformats.org/presentationml/2006/main">
  <p:tag name="THEMEIDCC" val="5"/>
</p:tagLst>
</file>

<file path=ppt/tags/tag19.xml><?xml version="1.0" encoding="utf-8"?>
<p:tagLst xmlns:a="http://schemas.openxmlformats.org/drawingml/2006/main" xmlns:r="http://schemas.openxmlformats.org/officeDocument/2006/relationships" xmlns:p="http://schemas.openxmlformats.org/presentationml/2006/main">
  <p:tag name="THEMEIDCC" val="6"/>
</p:tagLst>
</file>

<file path=ppt/tags/tag2.xml><?xml version="1.0" encoding="utf-8"?>
<p:tagLst xmlns:a="http://schemas.openxmlformats.org/drawingml/2006/main" xmlns:r="http://schemas.openxmlformats.org/officeDocument/2006/relationships" xmlns:p="http://schemas.openxmlformats.org/presentationml/2006/main">
  <p:tag name="THEMEID" val="1"/>
</p:tagLst>
</file>

<file path=ppt/tags/tag20.xml><?xml version="1.0" encoding="utf-8"?>
<p:tagLst xmlns:a="http://schemas.openxmlformats.org/drawingml/2006/main" xmlns:r="http://schemas.openxmlformats.org/officeDocument/2006/relationships" xmlns:p="http://schemas.openxmlformats.org/presentationml/2006/main">
  <p:tag name="THEMEIDCC" val="7"/>
</p:tagLst>
</file>

<file path=ppt/tags/tag21.xml><?xml version="1.0" encoding="utf-8"?>
<p:tagLst xmlns:a="http://schemas.openxmlformats.org/drawingml/2006/main" xmlns:r="http://schemas.openxmlformats.org/officeDocument/2006/relationships" xmlns:p="http://schemas.openxmlformats.org/presentationml/2006/main">
  <p:tag name="THEMEIDCC" val="8"/>
</p:tagLst>
</file>

<file path=ppt/tags/tag22.xml><?xml version="1.0" encoding="utf-8"?>
<p:tagLst xmlns:a="http://schemas.openxmlformats.org/drawingml/2006/main" xmlns:r="http://schemas.openxmlformats.org/officeDocument/2006/relationships" xmlns:p="http://schemas.openxmlformats.org/presentationml/2006/main">
  <p:tag name="THEMEIDCC" val="9"/>
</p:tagLst>
</file>

<file path=ppt/tags/tag23.xml><?xml version="1.0" encoding="utf-8"?>
<p:tagLst xmlns:a="http://schemas.openxmlformats.org/drawingml/2006/main" xmlns:r="http://schemas.openxmlformats.org/officeDocument/2006/relationships" xmlns:p="http://schemas.openxmlformats.org/presentationml/2006/main">
  <p:tag name="THEMEIDCC" val="10"/>
</p:tagLst>
</file>

<file path=ppt/tags/tag24.xml><?xml version="1.0" encoding="utf-8"?>
<p:tagLst xmlns:a="http://schemas.openxmlformats.org/drawingml/2006/main" xmlns:r="http://schemas.openxmlformats.org/officeDocument/2006/relationships" xmlns:p="http://schemas.openxmlformats.org/presentationml/2006/main">
  <p:tag name="THEMEIDCC" val="11"/>
</p:tagLst>
</file>

<file path=ppt/tags/tag25.xml><?xml version="1.0" encoding="utf-8"?>
<p:tagLst xmlns:a="http://schemas.openxmlformats.org/drawingml/2006/main" xmlns:r="http://schemas.openxmlformats.org/officeDocument/2006/relationships" xmlns:p="http://schemas.openxmlformats.org/presentationml/2006/main">
  <p:tag name="THEMEIDCC" val="12"/>
</p:tagLst>
</file>

<file path=ppt/tags/tag26.xml><?xml version="1.0" encoding="utf-8"?>
<p:tagLst xmlns:a="http://schemas.openxmlformats.org/drawingml/2006/main" xmlns:r="http://schemas.openxmlformats.org/officeDocument/2006/relationships" xmlns:p="http://schemas.openxmlformats.org/presentationml/2006/main">
  <p:tag name="THEMEID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 val="3"/>
</p:tagLst>
</file>

<file path=ppt/tags/tag29.xml><?xml version="1.0" encoding="utf-8"?>
<p:tagLst xmlns:a="http://schemas.openxmlformats.org/drawingml/2006/main" xmlns:r="http://schemas.openxmlformats.org/officeDocument/2006/relationships" xmlns:p="http://schemas.openxmlformats.org/presentationml/2006/main">
  <p:tag name="THEMEIDCC" val="4"/>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 val="5"/>
</p:tagLst>
</file>

<file path=ppt/tags/tag31.xml><?xml version="1.0" encoding="utf-8"?>
<p:tagLst xmlns:a="http://schemas.openxmlformats.org/drawingml/2006/main" xmlns:r="http://schemas.openxmlformats.org/officeDocument/2006/relationships" xmlns:p="http://schemas.openxmlformats.org/presentationml/2006/main">
  <p:tag name="THEMEIDCC" val="6"/>
</p:tagLst>
</file>

<file path=ppt/tags/tag32.xml><?xml version="1.0" encoding="utf-8"?>
<p:tagLst xmlns:a="http://schemas.openxmlformats.org/drawingml/2006/main" xmlns:r="http://schemas.openxmlformats.org/officeDocument/2006/relationships" xmlns:p="http://schemas.openxmlformats.org/presentationml/2006/main">
  <p:tag name="THEMEIDCC" val="8"/>
</p:tagLst>
</file>

<file path=ppt/tags/tag33.xml><?xml version="1.0" encoding="utf-8"?>
<p:tagLst xmlns:a="http://schemas.openxmlformats.org/drawingml/2006/main" xmlns:r="http://schemas.openxmlformats.org/officeDocument/2006/relationships" xmlns:p="http://schemas.openxmlformats.org/presentationml/2006/main">
  <p:tag name="THEMEIDCC" val="9"/>
</p:tagLst>
</file>

<file path=ppt/tags/tag34.xml><?xml version="1.0" encoding="utf-8"?>
<p:tagLst xmlns:a="http://schemas.openxmlformats.org/drawingml/2006/main" xmlns:r="http://schemas.openxmlformats.org/officeDocument/2006/relationships" xmlns:p="http://schemas.openxmlformats.org/presentationml/2006/main">
  <p:tag name="THEMEIDCC" val="10"/>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1"/>
</p:tagLst>
</file>

<file path=ppt/tags/tag37.xml><?xml version="1.0" encoding="utf-8"?>
<p:tagLst xmlns:a="http://schemas.openxmlformats.org/drawingml/2006/main" xmlns:r="http://schemas.openxmlformats.org/officeDocument/2006/relationships" xmlns:p="http://schemas.openxmlformats.org/presentationml/2006/main">
  <p:tag name="THEMEIDCC" val="12"/>
</p:tagLst>
</file>

<file path=ppt/tags/tag38.xml><?xml version="1.0" encoding="utf-8"?>
<p:tagLst xmlns:a="http://schemas.openxmlformats.org/drawingml/2006/main" xmlns:r="http://schemas.openxmlformats.org/officeDocument/2006/relationships" xmlns:p="http://schemas.openxmlformats.org/presentationml/2006/main">
  <p:tag name="THEMEIDCC" val="10"/>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3"/>
</p:tagLst>
</file>

<file path=ppt/tags/tag40.xml><?xml version="1.0" encoding="utf-8"?>
<p:tagLst xmlns:a="http://schemas.openxmlformats.org/drawingml/2006/main" xmlns:r="http://schemas.openxmlformats.org/officeDocument/2006/relationships" xmlns:p="http://schemas.openxmlformats.org/presentationml/2006/main">
  <p:tag name="THEMEIDCC" val="11"/>
</p:tagLst>
</file>

<file path=ppt/tags/tag5.xml><?xml version="1.0" encoding="utf-8"?>
<p:tagLst xmlns:a="http://schemas.openxmlformats.org/drawingml/2006/main" xmlns:r="http://schemas.openxmlformats.org/officeDocument/2006/relationships" xmlns:p="http://schemas.openxmlformats.org/presentationml/2006/main">
  <p:tag name="THEMEID" val="4"/>
</p:tagLst>
</file>

<file path=ppt/tags/tag6.xml><?xml version="1.0" encoding="utf-8"?>
<p:tagLst xmlns:a="http://schemas.openxmlformats.org/drawingml/2006/main" xmlns:r="http://schemas.openxmlformats.org/officeDocument/2006/relationships" xmlns:p="http://schemas.openxmlformats.org/presentationml/2006/main">
  <p:tag name="THEMEID" val="5"/>
</p:tagLst>
</file>

<file path=ppt/tags/tag7.xml><?xml version="1.0" encoding="utf-8"?>
<p:tagLst xmlns:a="http://schemas.openxmlformats.org/drawingml/2006/main" xmlns:r="http://schemas.openxmlformats.org/officeDocument/2006/relationships" xmlns:p="http://schemas.openxmlformats.org/presentationml/2006/main">
  <p:tag name="THEMEID" val="6"/>
</p:tagLst>
</file>

<file path=ppt/tags/tag8.xml><?xml version="1.0" encoding="utf-8"?>
<p:tagLst xmlns:a="http://schemas.openxmlformats.org/drawingml/2006/main" xmlns:r="http://schemas.openxmlformats.org/officeDocument/2006/relationships" xmlns:p="http://schemas.openxmlformats.org/presentationml/2006/main">
  <p:tag name="THEMEID" val="7"/>
</p:tagLst>
</file>

<file path=ppt/tags/tag9.xml><?xml version="1.0" encoding="utf-8"?>
<p:tagLst xmlns:a="http://schemas.openxmlformats.org/drawingml/2006/main" xmlns:r="http://schemas.openxmlformats.org/officeDocument/2006/relationships" xmlns:p="http://schemas.openxmlformats.org/presentationml/2006/main">
  <p:tag name="THEMEID" val="8"/>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www.w3.org/XML/1998/namespace"/>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4205</TotalTime>
  <Words>2143</Words>
  <Application>Microsoft Office PowerPoint</Application>
  <PresentationFormat>ユーザー設定</PresentationFormat>
  <Paragraphs>363</Paragraphs>
  <Slides>29</Slides>
  <Notes>29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29</vt:i4>
      </vt:variant>
    </vt:vector>
  </HeadingPairs>
  <TitlesOfParts>
    <vt:vector size="38" baseType="lpstr">
      <vt:lpstr>ＭＳ Ｐゴシック</vt:lpstr>
      <vt:lpstr>MS Mincho</vt:lpstr>
      <vt:lpstr>メイリオ</vt:lpstr>
      <vt:lpstr>Arial</vt:lpstr>
      <vt:lpstr>Consolas</vt:lpstr>
      <vt:lpstr>Segoe UI</vt:lpstr>
      <vt:lpstr>Segoe UI Light</vt:lpstr>
      <vt:lpstr>Wingdings</vt:lpstr>
      <vt:lpstr>WHITE TEMPLATE</vt:lpstr>
      <vt:lpstr>データ駆動型ボット</vt:lpstr>
      <vt:lpstr>AdventureWorks</vt:lpstr>
      <vt:lpstr>コマンド</vt:lpstr>
      <vt:lpstr>Contoso Travel</vt:lpstr>
      <vt:lpstr>クエリ</vt:lpstr>
      <vt:lpstr>LUIS だけを使用しない理由</vt:lpstr>
      <vt:lpstr>Azure Search</vt:lpstr>
      <vt:lpstr>結果の制御</vt:lpstr>
      <vt:lpstr>Azure Search</vt:lpstr>
      <vt:lpstr>Contoso Travel</vt:lpstr>
      <vt:lpstr>Azure Search</vt:lpstr>
      <vt:lpstr>AdventureWorks</vt:lpstr>
      <vt:lpstr>Azure Search と LUIS</vt:lpstr>
      <vt:lpstr>AdventureWorks</vt:lpstr>
      <vt:lpstr>Azure Search と LUIS</vt:lpstr>
      <vt:lpstr>充実した検索エクスペリエンスを実現する機能</vt:lpstr>
      <vt:lpstr>PowerPoint プレゼンテーション</vt:lpstr>
      <vt:lpstr>PowerPoint プレゼンテーション</vt:lpstr>
      <vt:lpstr>PowerPoint プレゼンテーション</vt:lpstr>
      <vt:lpstr>PowerPoint プレゼンテーション</vt:lpstr>
      <vt:lpstr>地理空間</vt:lpstr>
      <vt:lpstr>カスタムの 関連性</vt:lpstr>
      <vt:lpstr>検索  トラフィック  分析</vt:lpstr>
      <vt:lpstr>Azure Search への データのインポート</vt:lpstr>
      <vt:lpstr>Azure Search へのアクセス</vt:lpstr>
      <vt:lpstr>クエリの種類</vt:lpstr>
      <vt:lpstr>Azure Search のクエリおよび結果の改善</vt:lpstr>
      <vt:lpstr>さあ、あなたもやってみましょう</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SunFlare User</cp:lastModifiedBy>
  <cp:revision>252</cp:revision>
  <dcterms:created xsi:type="dcterms:W3CDTF">2015-06-04T21:40:17Z</dcterms:created>
  <dcterms:modified xsi:type="dcterms:W3CDTF">2017-06-22T05:58:08Z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