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71" r:id="rId6"/>
    <p:sldId id="259" r:id="rId7"/>
    <p:sldId id="261" r:id="rId8"/>
    <p:sldId id="264" r:id="rId9"/>
    <p:sldId id="270" r:id="rId10"/>
    <p:sldId id="265" r:id="rId11"/>
    <p:sldId id="262" r:id="rId12"/>
    <p:sldId id="267"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290C5B-3089-4D87-B4C7-B9AD311610D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742DA08-6754-42D5-A433-4780F382B238}">
      <dgm:prSet/>
      <dgm:spPr/>
      <dgm:t>
        <a:bodyPr/>
        <a:lstStyle/>
        <a:p>
          <a:r>
            <a:rPr lang="en-US"/>
            <a:t>Used a standard scaler on the features</a:t>
          </a:r>
        </a:p>
      </dgm:t>
    </dgm:pt>
    <dgm:pt modelId="{E5C3B7AF-F1CA-42B7-A1D3-008A8BE72B12}" type="parTrans" cxnId="{2E651FCC-5D81-4036-A915-3533DC425C7D}">
      <dgm:prSet/>
      <dgm:spPr/>
      <dgm:t>
        <a:bodyPr/>
        <a:lstStyle/>
        <a:p>
          <a:endParaRPr lang="en-US"/>
        </a:p>
      </dgm:t>
    </dgm:pt>
    <dgm:pt modelId="{74C4AA1A-AB27-4AFA-BA02-88FDD7F55A41}" type="sibTrans" cxnId="{2E651FCC-5D81-4036-A915-3533DC425C7D}">
      <dgm:prSet/>
      <dgm:spPr/>
      <dgm:t>
        <a:bodyPr/>
        <a:lstStyle/>
        <a:p>
          <a:endParaRPr lang="en-US"/>
        </a:p>
      </dgm:t>
    </dgm:pt>
    <dgm:pt modelId="{7781C062-3315-42C0-A2C2-0C2A7A380CB9}">
      <dgm:prSet/>
      <dgm:spPr/>
      <dgm:t>
        <a:bodyPr/>
        <a:lstStyle/>
        <a:p>
          <a:r>
            <a:rPr lang="en-US"/>
            <a:t>Shifted the feature data by 1 day so that we are making predictions using the data from the day prior</a:t>
          </a:r>
        </a:p>
      </dgm:t>
    </dgm:pt>
    <dgm:pt modelId="{67E6BDAC-361F-4A28-8761-DF8A4772FD1F}" type="parTrans" cxnId="{F2C27BD0-225A-4115-A890-537D97600F18}">
      <dgm:prSet/>
      <dgm:spPr/>
      <dgm:t>
        <a:bodyPr/>
        <a:lstStyle/>
        <a:p>
          <a:endParaRPr lang="en-US"/>
        </a:p>
      </dgm:t>
    </dgm:pt>
    <dgm:pt modelId="{9EFFFB23-FE3C-4F69-AE09-DBA7B10C4099}" type="sibTrans" cxnId="{F2C27BD0-225A-4115-A890-537D97600F18}">
      <dgm:prSet/>
      <dgm:spPr/>
      <dgm:t>
        <a:bodyPr/>
        <a:lstStyle/>
        <a:p>
          <a:endParaRPr lang="en-US"/>
        </a:p>
      </dgm:t>
    </dgm:pt>
    <dgm:pt modelId="{99FE18C5-55FA-4560-BF16-277897FC5AAE}">
      <dgm:prSet/>
      <dgm:spPr/>
      <dgm:t>
        <a:bodyPr/>
        <a:lstStyle/>
        <a:p>
          <a:r>
            <a:rPr lang="en-US" dirty="0"/>
            <a:t>Used the most recent 60 days as the test set. And all data prior to 60 days as the test set.</a:t>
          </a:r>
        </a:p>
      </dgm:t>
    </dgm:pt>
    <dgm:pt modelId="{64E6086F-DB86-4CA9-A0CD-711D63228D9C}" type="parTrans" cxnId="{A768C5D1-145C-4307-BF1B-E278B3422C11}">
      <dgm:prSet/>
      <dgm:spPr/>
      <dgm:t>
        <a:bodyPr/>
        <a:lstStyle/>
        <a:p>
          <a:endParaRPr lang="en-US"/>
        </a:p>
      </dgm:t>
    </dgm:pt>
    <dgm:pt modelId="{5E6972A4-D988-42FF-B812-80AEFF2E66FC}" type="sibTrans" cxnId="{A768C5D1-145C-4307-BF1B-E278B3422C11}">
      <dgm:prSet/>
      <dgm:spPr/>
      <dgm:t>
        <a:bodyPr/>
        <a:lstStyle/>
        <a:p>
          <a:endParaRPr lang="en-US"/>
        </a:p>
      </dgm:t>
    </dgm:pt>
    <dgm:pt modelId="{8D00DA77-3FA9-45B5-A4AF-3482C3340023}" type="pres">
      <dgm:prSet presAssocID="{B8290C5B-3089-4D87-B4C7-B9AD311610D4}" presName="root" presStyleCnt="0">
        <dgm:presLayoutVars>
          <dgm:dir/>
          <dgm:resizeHandles val="exact"/>
        </dgm:presLayoutVars>
      </dgm:prSet>
      <dgm:spPr/>
    </dgm:pt>
    <dgm:pt modelId="{6D8646C0-0E69-4FFB-9448-577DB951A175}" type="pres">
      <dgm:prSet presAssocID="{7742DA08-6754-42D5-A433-4780F382B238}" presName="compNode" presStyleCnt="0"/>
      <dgm:spPr/>
    </dgm:pt>
    <dgm:pt modelId="{BA574CB7-B37E-448D-8CAC-2E357EB6E04D}" type="pres">
      <dgm:prSet presAssocID="{7742DA08-6754-42D5-A433-4780F382B238}" presName="bgRect" presStyleLbl="bgShp" presStyleIdx="0" presStyleCnt="3"/>
      <dgm:spPr/>
    </dgm:pt>
    <dgm:pt modelId="{240BF0C5-FDE2-4D35-B41F-FAFEACC8BB7C}" type="pres">
      <dgm:prSet presAssocID="{7742DA08-6754-42D5-A433-4780F382B2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8BD4D2EF-9FEE-431F-986B-E377A8999E34}" type="pres">
      <dgm:prSet presAssocID="{7742DA08-6754-42D5-A433-4780F382B238}" presName="spaceRect" presStyleCnt="0"/>
      <dgm:spPr/>
    </dgm:pt>
    <dgm:pt modelId="{8F62AFD2-508D-41E3-B392-C97A133E0553}" type="pres">
      <dgm:prSet presAssocID="{7742DA08-6754-42D5-A433-4780F382B238}" presName="parTx" presStyleLbl="revTx" presStyleIdx="0" presStyleCnt="3">
        <dgm:presLayoutVars>
          <dgm:chMax val="0"/>
          <dgm:chPref val="0"/>
        </dgm:presLayoutVars>
      </dgm:prSet>
      <dgm:spPr/>
    </dgm:pt>
    <dgm:pt modelId="{EAE9468E-14D4-48E9-8BF9-D11278F785ED}" type="pres">
      <dgm:prSet presAssocID="{74C4AA1A-AB27-4AFA-BA02-88FDD7F55A41}" presName="sibTrans" presStyleCnt="0"/>
      <dgm:spPr/>
    </dgm:pt>
    <dgm:pt modelId="{696126FB-9C23-4543-BC31-5564956FCA4A}" type="pres">
      <dgm:prSet presAssocID="{7781C062-3315-42C0-A2C2-0C2A7A380CB9}" presName="compNode" presStyleCnt="0"/>
      <dgm:spPr/>
    </dgm:pt>
    <dgm:pt modelId="{F5C4C06F-A44C-4A50-BC3A-0D331EC2F8C1}" type="pres">
      <dgm:prSet presAssocID="{7781C062-3315-42C0-A2C2-0C2A7A380CB9}" presName="bgRect" presStyleLbl="bgShp" presStyleIdx="1" presStyleCnt="3"/>
      <dgm:spPr/>
    </dgm:pt>
    <dgm:pt modelId="{688E9253-4EBE-4E11-9FB8-2F26C9988527}" type="pres">
      <dgm:prSet presAssocID="{7781C062-3315-42C0-A2C2-0C2A7A380CB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0A7827D9-B2C8-4DB1-BEC8-737BF1A13485}" type="pres">
      <dgm:prSet presAssocID="{7781C062-3315-42C0-A2C2-0C2A7A380CB9}" presName="spaceRect" presStyleCnt="0"/>
      <dgm:spPr/>
    </dgm:pt>
    <dgm:pt modelId="{513B1C80-C0AF-46C3-A37D-BA2A0F4349FE}" type="pres">
      <dgm:prSet presAssocID="{7781C062-3315-42C0-A2C2-0C2A7A380CB9}" presName="parTx" presStyleLbl="revTx" presStyleIdx="1" presStyleCnt="3">
        <dgm:presLayoutVars>
          <dgm:chMax val="0"/>
          <dgm:chPref val="0"/>
        </dgm:presLayoutVars>
      </dgm:prSet>
      <dgm:spPr/>
    </dgm:pt>
    <dgm:pt modelId="{3B39E520-95DA-4A29-905A-C82F21EA5B1E}" type="pres">
      <dgm:prSet presAssocID="{9EFFFB23-FE3C-4F69-AE09-DBA7B10C4099}" presName="sibTrans" presStyleCnt="0"/>
      <dgm:spPr/>
    </dgm:pt>
    <dgm:pt modelId="{45EEAF47-9DC4-45B1-B612-9DCF4C070168}" type="pres">
      <dgm:prSet presAssocID="{99FE18C5-55FA-4560-BF16-277897FC5AAE}" presName="compNode" presStyleCnt="0"/>
      <dgm:spPr/>
    </dgm:pt>
    <dgm:pt modelId="{1E903B23-A39B-452F-9B87-6AF360FA7E46}" type="pres">
      <dgm:prSet presAssocID="{99FE18C5-55FA-4560-BF16-277897FC5AAE}" presName="bgRect" presStyleLbl="bgShp" presStyleIdx="2" presStyleCnt="3"/>
      <dgm:spPr/>
    </dgm:pt>
    <dgm:pt modelId="{04DE8F9F-EC3E-4B76-BAE4-897A475A2D34}" type="pres">
      <dgm:prSet presAssocID="{99FE18C5-55FA-4560-BF16-277897FC5AA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4D389CEF-8C7E-4868-986D-25C208619199}" type="pres">
      <dgm:prSet presAssocID="{99FE18C5-55FA-4560-BF16-277897FC5AAE}" presName="spaceRect" presStyleCnt="0"/>
      <dgm:spPr/>
    </dgm:pt>
    <dgm:pt modelId="{EBF1EE29-D9E5-4714-921C-4015C112B109}" type="pres">
      <dgm:prSet presAssocID="{99FE18C5-55FA-4560-BF16-277897FC5AAE}" presName="parTx" presStyleLbl="revTx" presStyleIdx="2" presStyleCnt="3">
        <dgm:presLayoutVars>
          <dgm:chMax val="0"/>
          <dgm:chPref val="0"/>
        </dgm:presLayoutVars>
      </dgm:prSet>
      <dgm:spPr/>
    </dgm:pt>
  </dgm:ptLst>
  <dgm:cxnLst>
    <dgm:cxn modelId="{419D5032-459B-4B71-ACFC-3F3948B08F91}" type="presOf" srcId="{7742DA08-6754-42D5-A433-4780F382B238}" destId="{8F62AFD2-508D-41E3-B392-C97A133E0553}" srcOrd="0" destOrd="0" presId="urn:microsoft.com/office/officeart/2018/2/layout/IconVerticalSolidList"/>
    <dgm:cxn modelId="{0D40CCBC-5852-446A-BA0B-FE3C1F79260C}" type="presOf" srcId="{B8290C5B-3089-4D87-B4C7-B9AD311610D4}" destId="{8D00DA77-3FA9-45B5-A4AF-3482C3340023}" srcOrd="0" destOrd="0" presId="urn:microsoft.com/office/officeart/2018/2/layout/IconVerticalSolidList"/>
    <dgm:cxn modelId="{2E651FCC-5D81-4036-A915-3533DC425C7D}" srcId="{B8290C5B-3089-4D87-B4C7-B9AD311610D4}" destId="{7742DA08-6754-42D5-A433-4780F382B238}" srcOrd="0" destOrd="0" parTransId="{E5C3B7AF-F1CA-42B7-A1D3-008A8BE72B12}" sibTransId="{74C4AA1A-AB27-4AFA-BA02-88FDD7F55A41}"/>
    <dgm:cxn modelId="{F2C27BD0-225A-4115-A890-537D97600F18}" srcId="{B8290C5B-3089-4D87-B4C7-B9AD311610D4}" destId="{7781C062-3315-42C0-A2C2-0C2A7A380CB9}" srcOrd="1" destOrd="0" parTransId="{67E6BDAC-361F-4A28-8761-DF8A4772FD1F}" sibTransId="{9EFFFB23-FE3C-4F69-AE09-DBA7B10C4099}"/>
    <dgm:cxn modelId="{A768C5D1-145C-4307-BF1B-E278B3422C11}" srcId="{B8290C5B-3089-4D87-B4C7-B9AD311610D4}" destId="{99FE18C5-55FA-4560-BF16-277897FC5AAE}" srcOrd="2" destOrd="0" parTransId="{64E6086F-DB86-4CA9-A0CD-711D63228D9C}" sibTransId="{5E6972A4-D988-42FF-B812-80AEFF2E66FC}"/>
    <dgm:cxn modelId="{EA2845D4-6B57-4512-9CFF-379CCD2D24E5}" type="presOf" srcId="{99FE18C5-55FA-4560-BF16-277897FC5AAE}" destId="{EBF1EE29-D9E5-4714-921C-4015C112B109}" srcOrd="0" destOrd="0" presId="urn:microsoft.com/office/officeart/2018/2/layout/IconVerticalSolidList"/>
    <dgm:cxn modelId="{E3ECD2EE-32DB-4F39-A4F1-8A44047F32F6}" type="presOf" srcId="{7781C062-3315-42C0-A2C2-0C2A7A380CB9}" destId="{513B1C80-C0AF-46C3-A37D-BA2A0F4349FE}" srcOrd="0" destOrd="0" presId="urn:microsoft.com/office/officeart/2018/2/layout/IconVerticalSolidList"/>
    <dgm:cxn modelId="{E5A74F41-8058-4ED5-9A52-8B855870789C}" type="presParOf" srcId="{8D00DA77-3FA9-45B5-A4AF-3482C3340023}" destId="{6D8646C0-0E69-4FFB-9448-577DB951A175}" srcOrd="0" destOrd="0" presId="urn:microsoft.com/office/officeart/2018/2/layout/IconVerticalSolidList"/>
    <dgm:cxn modelId="{FB02ED5E-F2C2-4220-913D-CD0C388B1F9E}" type="presParOf" srcId="{6D8646C0-0E69-4FFB-9448-577DB951A175}" destId="{BA574CB7-B37E-448D-8CAC-2E357EB6E04D}" srcOrd="0" destOrd="0" presId="urn:microsoft.com/office/officeart/2018/2/layout/IconVerticalSolidList"/>
    <dgm:cxn modelId="{D1088A05-3507-4949-B75E-92FC87FE6456}" type="presParOf" srcId="{6D8646C0-0E69-4FFB-9448-577DB951A175}" destId="{240BF0C5-FDE2-4D35-B41F-FAFEACC8BB7C}" srcOrd="1" destOrd="0" presId="urn:microsoft.com/office/officeart/2018/2/layout/IconVerticalSolidList"/>
    <dgm:cxn modelId="{6A857CFC-6D4A-4669-B264-5A2CBF66DA21}" type="presParOf" srcId="{6D8646C0-0E69-4FFB-9448-577DB951A175}" destId="{8BD4D2EF-9FEE-431F-986B-E377A8999E34}" srcOrd="2" destOrd="0" presId="urn:microsoft.com/office/officeart/2018/2/layout/IconVerticalSolidList"/>
    <dgm:cxn modelId="{0CA04542-AF4B-4343-87D1-3A33B5448E79}" type="presParOf" srcId="{6D8646C0-0E69-4FFB-9448-577DB951A175}" destId="{8F62AFD2-508D-41E3-B392-C97A133E0553}" srcOrd="3" destOrd="0" presId="urn:microsoft.com/office/officeart/2018/2/layout/IconVerticalSolidList"/>
    <dgm:cxn modelId="{F6947BC3-9C0D-448E-B29D-9F78EBB2BAF9}" type="presParOf" srcId="{8D00DA77-3FA9-45B5-A4AF-3482C3340023}" destId="{EAE9468E-14D4-48E9-8BF9-D11278F785ED}" srcOrd="1" destOrd="0" presId="urn:microsoft.com/office/officeart/2018/2/layout/IconVerticalSolidList"/>
    <dgm:cxn modelId="{7ABFDE10-1777-4AAB-B737-A84DEE0BC7C2}" type="presParOf" srcId="{8D00DA77-3FA9-45B5-A4AF-3482C3340023}" destId="{696126FB-9C23-4543-BC31-5564956FCA4A}" srcOrd="2" destOrd="0" presId="urn:microsoft.com/office/officeart/2018/2/layout/IconVerticalSolidList"/>
    <dgm:cxn modelId="{BDBF63AE-78CE-4F3F-A494-746DC8BEAA9B}" type="presParOf" srcId="{696126FB-9C23-4543-BC31-5564956FCA4A}" destId="{F5C4C06F-A44C-4A50-BC3A-0D331EC2F8C1}" srcOrd="0" destOrd="0" presId="urn:microsoft.com/office/officeart/2018/2/layout/IconVerticalSolidList"/>
    <dgm:cxn modelId="{903FAE55-F0C9-4944-A1AF-D4353106133C}" type="presParOf" srcId="{696126FB-9C23-4543-BC31-5564956FCA4A}" destId="{688E9253-4EBE-4E11-9FB8-2F26C9988527}" srcOrd="1" destOrd="0" presId="urn:microsoft.com/office/officeart/2018/2/layout/IconVerticalSolidList"/>
    <dgm:cxn modelId="{B26BAE5F-F324-48E0-89A7-10C2088C4F99}" type="presParOf" srcId="{696126FB-9C23-4543-BC31-5564956FCA4A}" destId="{0A7827D9-B2C8-4DB1-BEC8-737BF1A13485}" srcOrd="2" destOrd="0" presId="urn:microsoft.com/office/officeart/2018/2/layout/IconVerticalSolidList"/>
    <dgm:cxn modelId="{CA021CCC-5C0F-4667-8058-3CAD5323F372}" type="presParOf" srcId="{696126FB-9C23-4543-BC31-5564956FCA4A}" destId="{513B1C80-C0AF-46C3-A37D-BA2A0F4349FE}" srcOrd="3" destOrd="0" presId="urn:microsoft.com/office/officeart/2018/2/layout/IconVerticalSolidList"/>
    <dgm:cxn modelId="{E57FB6CC-9FAE-4ECA-B869-D79C6FD2279B}" type="presParOf" srcId="{8D00DA77-3FA9-45B5-A4AF-3482C3340023}" destId="{3B39E520-95DA-4A29-905A-C82F21EA5B1E}" srcOrd="3" destOrd="0" presId="urn:microsoft.com/office/officeart/2018/2/layout/IconVerticalSolidList"/>
    <dgm:cxn modelId="{2F423FF1-9AAA-432E-887C-A7E9D38892FE}" type="presParOf" srcId="{8D00DA77-3FA9-45B5-A4AF-3482C3340023}" destId="{45EEAF47-9DC4-45B1-B612-9DCF4C070168}" srcOrd="4" destOrd="0" presId="urn:microsoft.com/office/officeart/2018/2/layout/IconVerticalSolidList"/>
    <dgm:cxn modelId="{B75548E8-1350-4F0F-9BC7-E1633577016B}" type="presParOf" srcId="{45EEAF47-9DC4-45B1-B612-9DCF4C070168}" destId="{1E903B23-A39B-452F-9B87-6AF360FA7E46}" srcOrd="0" destOrd="0" presId="urn:microsoft.com/office/officeart/2018/2/layout/IconVerticalSolidList"/>
    <dgm:cxn modelId="{F486A44C-D459-4954-B9DB-622E9FC636A0}" type="presParOf" srcId="{45EEAF47-9DC4-45B1-B612-9DCF4C070168}" destId="{04DE8F9F-EC3E-4B76-BAE4-897A475A2D34}" srcOrd="1" destOrd="0" presId="urn:microsoft.com/office/officeart/2018/2/layout/IconVerticalSolidList"/>
    <dgm:cxn modelId="{79D4CC01-B1A9-421C-BAA0-2AA83EF56BDA}" type="presParOf" srcId="{45EEAF47-9DC4-45B1-B612-9DCF4C070168}" destId="{4D389CEF-8C7E-4868-986D-25C208619199}" srcOrd="2" destOrd="0" presId="urn:microsoft.com/office/officeart/2018/2/layout/IconVerticalSolidList"/>
    <dgm:cxn modelId="{A167F5B5-D4C7-4C10-AB29-1FD085702577}" type="presParOf" srcId="{45EEAF47-9DC4-45B1-B612-9DCF4C070168}" destId="{EBF1EE29-D9E5-4714-921C-4015C112B1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290C5B-3089-4D87-B4C7-B9AD311610D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742DA08-6754-42D5-A433-4780F382B238}">
      <dgm:prSet/>
      <dgm:spPr/>
      <dgm:t>
        <a:bodyPr/>
        <a:lstStyle/>
        <a:p>
          <a:r>
            <a:rPr lang="en-US"/>
            <a:t>Used a standard scaler on the features</a:t>
          </a:r>
        </a:p>
      </dgm:t>
    </dgm:pt>
    <dgm:pt modelId="{E5C3B7AF-F1CA-42B7-A1D3-008A8BE72B12}" type="parTrans" cxnId="{2E651FCC-5D81-4036-A915-3533DC425C7D}">
      <dgm:prSet/>
      <dgm:spPr/>
      <dgm:t>
        <a:bodyPr/>
        <a:lstStyle/>
        <a:p>
          <a:endParaRPr lang="en-US"/>
        </a:p>
      </dgm:t>
    </dgm:pt>
    <dgm:pt modelId="{74C4AA1A-AB27-4AFA-BA02-88FDD7F55A41}" type="sibTrans" cxnId="{2E651FCC-5D81-4036-A915-3533DC425C7D}">
      <dgm:prSet/>
      <dgm:spPr/>
      <dgm:t>
        <a:bodyPr/>
        <a:lstStyle/>
        <a:p>
          <a:endParaRPr lang="en-US"/>
        </a:p>
      </dgm:t>
    </dgm:pt>
    <dgm:pt modelId="{99FE18C5-55FA-4560-BF16-277897FC5AAE}">
      <dgm:prSet/>
      <dgm:spPr/>
      <dgm:t>
        <a:bodyPr/>
        <a:lstStyle/>
        <a:p>
          <a:r>
            <a:rPr lang="en-US" dirty="0"/>
            <a:t>Used the most recent 60 days as the test set. And Aal data Prior to 60 days as the test set.</a:t>
          </a:r>
        </a:p>
      </dgm:t>
    </dgm:pt>
    <dgm:pt modelId="{64E6086F-DB86-4CA9-A0CD-711D63228D9C}" type="parTrans" cxnId="{A768C5D1-145C-4307-BF1B-E278B3422C11}">
      <dgm:prSet/>
      <dgm:spPr/>
      <dgm:t>
        <a:bodyPr/>
        <a:lstStyle/>
        <a:p>
          <a:endParaRPr lang="en-US"/>
        </a:p>
      </dgm:t>
    </dgm:pt>
    <dgm:pt modelId="{5E6972A4-D988-42FF-B812-80AEFF2E66FC}" type="sibTrans" cxnId="{A768C5D1-145C-4307-BF1B-E278B3422C11}">
      <dgm:prSet/>
      <dgm:spPr/>
      <dgm:t>
        <a:bodyPr/>
        <a:lstStyle/>
        <a:p>
          <a:endParaRPr lang="en-US"/>
        </a:p>
      </dgm:t>
    </dgm:pt>
    <dgm:pt modelId="{1A0A3EA3-23F6-4D56-A6F1-9C8F0ADB2D4E}" type="pres">
      <dgm:prSet presAssocID="{B8290C5B-3089-4D87-B4C7-B9AD311610D4}" presName="linear" presStyleCnt="0">
        <dgm:presLayoutVars>
          <dgm:animLvl val="lvl"/>
          <dgm:resizeHandles val="exact"/>
        </dgm:presLayoutVars>
      </dgm:prSet>
      <dgm:spPr/>
    </dgm:pt>
    <dgm:pt modelId="{2BEA3E1F-ECC6-4138-BD58-2BCA9CD5F031}" type="pres">
      <dgm:prSet presAssocID="{7742DA08-6754-42D5-A433-4780F382B238}" presName="parentText" presStyleLbl="node1" presStyleIdx="0" presStyleCnt="2">
        <dgm:presLayoutVars>
          <dgm:chMax val="0"/>
          <dgm:bulletEnabled val="1"/>
        </dgm:presLayoutVars>
      </dgm:prSet>
      <dgm:spPr/>
    </dgm:pt>
    <dgm:pt modelId="{4F4EA6E9-FDEA-492E-A911-9C75EF271E9C}" type="pres">
      <dgm:prSet presAssocID="{74C4AA1A-AB27-4AFA-BA02-88FDD7F55A41}" presName="spacer" presStyleCnt="0"/>
      <dgm:spPr/>
    </dgm:pt>
    <dgm:pt modelId="{499F5BB5-AA9F-4335-9C29-8F66F0DE605D}" type="pres">
      <dgm:prSet presAssocID="{99FE18C5-55FA-4560-BF16-277897FC5AAE}" presName="parentText" presStyleLbl="node1" presStyleIdx="1" presStyleCnt="2">
        <dgm:presLayoutVars>
          <dgm:chMax val="0"/>
          <dgm:bulletEnabled val="1"/>
        </dgm:presLayoutVars>
      </dgm:prSet>
      <dgm:spPr/>
    </dgm:pt>
  </dgm:ptLst>
  <dgm:cxnLst>
    <dgm:cxn modelId="{CAF80B23-D410-4216-A7F0-C8D63330AE34}" type="presOf" srcId="{99FE18C5-55FA-4560-BF16-277897FC5AAE}" destId="{499F5BB5-AA9F-4335-9C29-8F66F0DE605D}" srcOrd="0" destOrd="0" presId="urn:microsoft.com/office/officeart/2005/8/layout/vList2"/>
    <dgm:cxn modelId="{2E651FCC-5D81-4036-A915-3533DC425C7D}" srcId="{B8290C5B-3089-4D87-B4C7-B9AD311610D4}" destId="{7742DA08-6754-42D5-A433-4780F382B238}" srcOrd="0" destOrd="0" parTransId="{E5C3B7AF-F1CA-42B7-A1D3-008A8BE72B12}" sibTransId="{74C4AA1A-AB27-4AFA-BA02-88FDD7F55A41}"/>
    <dgm:cxn modelId="{A768C5D1-145C-4307-BF1B-E278B3422C11}" srcId="{B8290C5B-3089-4D87-B4C7-B9AD311610D4}" destId="{99FE18C5-55FA-4560-BF16-277897FC5AAE}" srcOrd="1" destOrd="0" parTransId="{64E6086F-DB86-4CA9-A0CD-711D63228D9C}" sibTransId="{5E6972A4-D988-42FF-B812-80AEFF2E66FC}"/>
    <dgm:cxn modelId="{8C8165D8-EAA9-4AE6-B1BD-13EE8A5FA6D0}" type="presOf" srcId="{B8290C5B-3089-4D87-B4C7-B9AD311610D4}" destId="{1A0A3EA3-23F6-4D56-A6F1-9C8F0ADB2D4E}" srcOrd="0" destOrd="0" presId="urn:microsoft.com/office/officeart/2005/8/layout/vList2"/>
    <dgm:cxn modelId="{D4C591F4-4A17-46E1-BDF6-FED9D42546F9}" type="presOf" srcId="{7742DA08-6754-42D5-A433-4780F382B238}" destId="{2BEA3E1F-ECC6-4138-BD58-2BCA9CD5F031}" srcOrd="0" destOrd="0" presId="urn:microsoft.com/office/officeart/2005/8/layout/vList2"/>
    <dgm:cxn modelId="{50139C35-E79D-4148-A3E9-EAB98431504F}" type="presParOf" srcId="{1A0A3EA3-23F6-4D56-A6F1-9C8F0ADB2D4E}" destId="{2BEA3E1F-ECC6-4138-BD58-2BCA9CD5F031}" srcOrd="0" destOrd="0" presId="urn:microsoft.com/office/officeart/2005/8/layout/vList2"/>
    <dgm:cxn modelId="{11814C79-28DB-4215-B7F0-EB36CDF9DB4A}" type="presParOf" srcId="{1A0A3EA3-23F6-4D56-A6F1-9C8F0ADB2D4E}" destId="{4F4EA6E9-FDEA-492E-A911-9C75EF271E9C}" srcOrd="1" destOrd="0" presId="urn:microsoft.com/office/officeart/2005/8/layout/vList2"/>
    <dgm:cxn modelId="{CBC91555-C326-48E0-9C25-5C85A31546CC}" type="presParOf" srcId="{1A0A3EA3-23F6-4D56-A6F1-9C8F0ADB2D4E}" destId="{499F5BB5-AA9F-4335-9C29-8F66F0DE605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6EBEDC-5C41-47B7-B98E-3D3228776AE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F2CCA7A-1845-4C80-A9B6-BCBBCDDC653B}">
      <dgm:prSet/>
      <dgm:spPr/>
      <dgm:t>
        <a:bodyPr/>
        <a:lstStyle/>
        <a:p>
          <a:r>
            <a:rPr lang="en-US" dirty="0"/>
            <a:t>Xgb_calc: </a:t>
          </a:r>
          <a:r>
            <a:rPr lang="en-US" dirty="0" err="1"/>
            <a:t>Xgboost</a:t>
          </a:r>
          <a:r>
            <a:rPr lang="en-US" dirty="0"/>
            <a:t> using the calculated features</a:t>
          </a:r>
        </a:p>
      </dgm:t>
    </dgm:pt>
    <dgm:pt modelId="{A6E7EF97-C746-4497-857F-439E0FEFFE3D}" type="parTrans" cxnId="{D5CEED3B-6FEC-459D-B194-AE70DA9F4C9A}">
      <dgm:prSet/>
      <dgm:spPr/>
      <dgm:t>
        <a:bodyPr/>
        <a:lstStyle/>
        <a:p>
          <a:endParaRPr lang="en-US"/>
        </a:p>
      </dgm:t>
    </dgm:pt>
    <dgm:pt modelId="{300A37F0-ECA3-408E-A6A0-69BA9C5BC422}" type="sibTrans" cxnId="{D5CEED3B-6FEC-459D-B194-AE70DA9F4C9A}">
      <dgm:prSet/>
      <dgm:spPr/>
      <dgm:t>
        <a:bodyPr/>
        <a:lstStyle/>
        <a:p>
          <a:endParaRPr lang="en-US"/>
        </a:p>
      </dgm:t>
    </dgm:pt>
    <dgm:pt modelId="{0D061ACC-79A7-4997-86B5-B9192A93B83D}">
      <dgm:prSet/>
      <dgm:spPr/>
      <dgm:t>
        <a:bodyPr/>
        <a:lstStyle/>
        <a:p>
          <a:r>
            <a:rPr lang="en-US" dirty="0" err="1"/>
            <a:t>Xgb_calc_grid</a:t>
          </a:r>
          <a:r>
            <a:rPr lang="en-US" dirty="0"/>
            <a:t>: </a:t>
          </a:r>
          <a:r>
            <a:rPr lang="en-US" dirty="0" err="1"/>
            <a:t>Xgboost</a:t>
          </a:r>
          <a:r>
            <a:rPr lang="en-US" dirty="0"/>
            <a:t> using the calculated features and grid search for hyper parameter tuning</a:t>
          </a:r>
        </a:p>
      </dgm:t>
    </dgm:pt>
    <dgm:pt modelId="{3C09243C-8CD5-45C8-9282-9424AC551AF5}" type="parTrans" cxnId="{2D30D895-D1E7-42FE-9F08-A9A42FF8525E}">
      <dgm:prSet/>
      <dgm:spPr/>
      <dgm:t>
        <a:bodyPr/>
        <a:lstStyle/>
        <a:p>
          <a:endParaRPr lang="en-US"/>
        </a:p>
      </dgm:t>
    </dgm:pt>
    <dgm:pt modelId="{E3CC036F-175A-4F5F-8B2E-85D5154C698F}" type="sibTrans" cxnId="{2D30D895-D1E7-42FE-9F08-A9A42FF8525E}">
      <dgm:prSet/>
      <dgm:spPr/>
      <dgm:t>
        <a:bodyPr/>
        <a:lstStyle/>
        <a:p>
          <a:endParaRPr lang="en-US"/>
        </a:p>
      </dgm:t>
    </dgm:pt>
    <dgm:pt modelId="{A072AFE4-358A-4755-8476-E3D30F6D6B78}">
      <dgm:prSet/>
      <dgm:spPr/>
      <dgm:t>
        <a:bodyPr/>
        <a:lstStyle/>
        <a:p>
          <a:r>
            <a:rPr lang="en-US" dirty="0" err="1"/>
            <a:t>Xgb_sw</a:t>
          </a:r>
          <a:r>
            <a:rPr lang="en-US" dirty="0"/>
            <a:t>: </a:t>
          </a:r>
          <a:r>
            <a:rPr lang="en-US" dirty="0" err="1"/>
            <a:t>Xgboost</a:t>
          </a:r>
          <a:r>
            <a:rPr lang="en-US" dirty="0"/>
            <a:t> using the sliding window as the features</a:t>
          </a:r>
        </a:p>
      </dgm:t>
    </dgm:pt>
    <dgm:pt modelId="{B573335F-2977-4F5D-83FF-17FBBEDC7153}" type="parTrans" cxnId="{BC9E5202-DCA3-4F89-8B00-88881C0BC4DD}">
      <dgm:prSet/>
      <dgm:spPr/>
      <dgm:t>
        <a:bodyPr/>
        <a:lstStyle/>
        <a:p>
          <a:endParaRPr lang="en-US"/>
        </a:p>
      </dgm:t>
    </dgm:pt>
    <dgm:pt modelId="{2A5B7947-7FB2-456E-9BB3-E4E7E94AD0D4}" type="sibTrans" cxnId="{BC9E5202-DCA3-4F89-8B00-88881C0BC4DD}">
      <dgm:prSet/>
      <dgm:spPr/>
      <dgm:t>
        <a:bodyPr/>
        <a:lstStyle/>
        <a:p>
          <a:endParaRPr lang="en-US"/>
        </a:p>
      </dgm:t>
    </dgm:pt>
    <dgm:pt modelId="{6A9CD515-4428-4621-A3D3-5BBAD7AD3527}">
      <dgm:prSet/>
      <dgm:spPr/>
      <dgm:t>
        <a:bodyPr/>
        <a:lstStyle/>
        <a:p>
          <a:r>
            <a:rPr lang="en-US" dirty="0" err="1"/>
            <a:t>Xgb_sw_grid</a:t>
          </a:r>
          <a:r>
            <a:rPr lang="en-US" dirty="0"/>
            <a:t>: </a:t>
          </a:r>
          <a:r>
            <a:rPr lang="en-US" dirty="0" err="1"/>
            <a:t>Xgboost</a:t>
          </a:r>
          <a:r>
            <a:rPr lang="en-US" dirty="0"/>
            <a:t> using the sliding window as the features and grid search for hyperparameter tuning</a:t>
          </a:r>
        </a:p>
      </dgm:t>
    </dgm:pt>
    <dgm:pt modelId="{BDBD8FAA-8EE1-42C6-8773-FD18FEBCFCF9}" type="parTrans" cxnId="{9D8C639E-E085-436D-8D8F-F7A588EC8185}">
      <dgm:prSet/>
      <dgm:spPr/>
      <dgm:t>
        <a:bodyPr/>
        <a:lstStyle/>
        <a:p>
          <a:endParaRPr lang="en-US"/>
        </a:p>
      </dgm:t>
    </dgm:pt>
    <dgm:pt modelId="{77C24906-8C44-4CB0-85E3-54B94E3D7A74}" type="sibTrans" cxnId="{9D8C639E-E085-436D-8D8F-F7A588EC8185}">
      <dgm:prSet/>
      <dgm:spPr/>
      <dgm:t>
        <a:bodyPr/>
        <a:lstStyle/>
        <a:p>
          <a:endParaRPr lang="en-US"/>
        </a:p>
      </dgm:t>
    </dgm:pt>
    <dgm:pt modelId="{10A72ECA-BE9C-4499-8689-67392BB7EC27}">
      <dgm:prSet/>
      <dgm:spPr/>
      <dgm:t>
        <a:bodyPr/>
        <a:lstStyle/>
        <a:p>
          <a:r>
            <a:rPr lang="en-US" dirty="0" err="1"/>
            <a:t>LR_calc</a:t>
          </a:r>
          <a:r>
            <a:rPr lang="en-US" dirty="0"/>
            <a:t>: Linear Regression using the calculated features</a:t>
          </a:r>
        </a:p>
      </dgm:t>
    </dgm:pt>
    <dgm:pt modelId="{E4AE351A-09A4-48A9-9E18-0FB647A63CFD}" type="parTrans" cxnId="{2E870DFF-89BB-4088-888F-0842FB49D97A}">
      <dgm:prSet/>
      <dgm:spPr/>
      <dgm:t>
        <a:bodyPr/>
        <a:lstStyle/>
        <a:p>
          <a:endParaRPr lang="en-US"/>
        </a:p>
      </dgm:t>
    </dgm:pt>
    <dgm:pt modelId="{F6EE6EC1-F867-49DB-B2AC-BE1BFE699AF4}" type="sibTrans" cxnId="{2E870DFF-89BB-4088-888F-0842FB49D97A}">
      <dgm:prSet/>
      <dgm:spPr/>
      <dgm:t>
        <a:bodyPr/>
        <a:lstStyle/>
        <a:p>
          <a:endParaRPr lang="en-US"/>
        </a:p>
      </dgm:t>
    </dgm:pt>
    <dgm:pt modelId="{58840A69-8680-4F5C-A284-B35BA4BEBA7B}">
      <dgm:prSet/>
      <dgm:spPr/>
      <dgm:t>
        <a:bodyPr/>
        <a:lstStyle/>
        <a:p>
          <a:r>
            <a:rPr lang="en-US" dirty="0" err="1"/>
            <a:t>LR_sw</a:t>
          </a:r>
          <a:r>
            <a:rPr lang="en-US" dirty="0"/>
            <a:t>: Linear Regression using the sliding window as the features</a:t>
          </a:r>
        </a:p>
      </dgm:t>
    </dgm:pt>
    <dgm:pt modelId="{0C2C6BD2-A03E-438E-97BA-295A221ED709}" type="parTrans" cxnId="{0E504CC2-A07E-4955-BFA8-1A2AE29BACB7}">
      <dgm:prSet/>
      <dgm:spPr/>
      <dgm:t>
        <a:bodyPr/>
        <a:lstStyle/>
        <a:p>
          <a:endParaRPr lang="en-US"/>
        </a:p>
      </dgm:t>
    </dgm:pt>
    <dgm:pt modelId="{8E7C1F7D-6A67-4A73-823B-4F352EBA9CE9}" type="sibTrans" cxnId="{0E504CC2-A07E-4955-BFA8-1A2AE29BACB7}">
      <dgm:prSet/>
      <dgm:spPr/>
      <dgm:t>
        <a:bodyPr/>
        <a:lstStyle/>
        <a:p>
          <a:endParaRPr lang="en-US"/>
        </a:p>
      </dgm:t>
    </dgm:pt>
    <dgm:pt modelId="{44F6A52B-9944-4F22-9B86-F33F28B24361}" type="pres">
      <dgm:prSet presAssocID="{856EBEDC-5C41-47B7-B98E-3D3228776AEB}" presName="hierChild1" presStyleCnt="0">
        <dgm:presLayoutVars>
          <dgm:chPref val="1"/>
          <dgm:dir/>
          <dgm:animOne val="branch"/>
          <dgm:animLvl val="lvl"/>
          <dgm:resizeHandles/>
        </dgm:presLayoutVars>
      </dgm:prSet>
      <dgm:spPr/>
    </dgm:pt>
    <dgm:pt modelId="{AAF6E07C-3311-4E69-93CD-DEAE7063D90F}" type="pres">
      <dgm:prSet presAssocID="{1F2CCA7A-1845-4C80-A9B6-BCBBCDDC653B}" presName="hierRoot1" presStyleCnt="0"/>
      <dgm:spPr/>
    </dgm:pt>
    <dgm:pt modelId="{4B9C7C30-4E1A-4D25-8084-C287C1055C3F}" type="pres">
      <dgm:prSet presAssocID="{1F2CCA7A-1845-4C80-A9B6-BCBBCDDC653B}" presName="composite" presStyleCnt="0"/>
      <dgm:spPr/>
    </dgm:pt>
    <dgm:pt modelId="{CDD6777C-029A-427C-BABF-5B9AA09BC098}" type="pres">
      <dgm:prSet presAssocID="{1F2CCA7A-1845-4C80-A9B6-BCBBCDDC653B}" presName="background" presStyleLbl="node0" presStyleIdx="0" presStyleCnt="6"/>
      <dgm:spPr/>
    </dgm:pt>
    <dgm:pt modelId="{674159DB-8C10-40A3-966B-B25568FA94EF}" type="pres">
      <dgm:prSet presAssocID="{1F2CCA7A-1845-4C80-A9B6-BCBBCDDC653B}" presName="text" presStyleLbl="fgAcc0" presStyleIdx="0" presStyleCnt="6">
        <dgm:presLayoutVars>
          <dgm:chPref val="3"/>
        </dgm:presLayoutVars>
      </dgm:prSet>
      <dgm:spPr/>
    </dgm:pt>
    <dgm:pt modelId="{34A81EDD-B685-43D2-8584-0F46597BAFF1}" type="pres">
      <dgm:prSet presAssocID="{1F2CCA7A-1845-4C80-A9B6-BCBBCDDC653B}" presName="hierChild2" presStyleCnt="0"/>
      <dgm:spPr/>
    </dgm:pt>
    <dgm:pt modelId="{4D60DD49-8B3E-4F9E-9301-74634A0E93AF}" type="pres">
      <dgm:prSet presAssocID="{0D061ACC-79A7-4997-86B5-B9192A93B83D}" presName="hierRoot1" presStyleCnt="0"/>
      <dgm:spPr/>
    </dgm:pt>
    <dgm:pt modelId="{4F4D679B-25B8-4BEE-9BD9-1B464AD39F41}" type="pres">
      <dgm:prSet presAssocID="{0D061ACC-79A7-4997-86B5-B9192A93B83D}" presName="composite" presStyleCnt="0"/>
      <dgm:spPr/>
    </dgm:pt>
    <dgm:pt modelId="{93ED539F-7D98-4A8D-B9C3-778DBF1FB64D}" type="pres">
      <dgm:prSet presAssocID="{0D061ACC-79A7-4997-86B5-B9192A93B83D}" presName="background" presStyleLbl="node0" presStyleIdx="1" presStyleCnt="6"/>
      <dgm:spPr/>
    </dgm:pt>
    <dgm:pt modelId="{A5F4D1F2-6DB1-41B8-8559-EAA497CF0A84}" type="pres">
      <dgm:prSet presAssocID="{0D061ACC-79A7-4997-86B5-B9192A93B83D}" presName="text" presStyleLbl="fgAcc0" presStyleIdx="1" presStyleCnt="6">
        <dgm:presLayoutVars>
          <dgm:chPref val="3"/>
        </dgm:presLayoutVars>
      </dgm:prSet>
      <dgm:spPr/>
    </dgm:pt>
    <dgm:pt modelId="{A991466E-7367-4DA2-9281-F18A51EFC0FB}" type="pres">
      <dgm:prSet presAssocID="{0D061ACC-79A7-4997-86B5-B9192A93B83D}" presName="hierChild2" presStyleCnt="0"/>
      <dgm:spPr/>
    </dgm:pt>
    <dgm:pt modelId="{1236013C-B6AD-49C6-9EC5-CF82909A71E5}" type="pres">
      <dgm:prSet presAssocID="{A072AFE4-358A-4755-8476-E3D30F6D6B78}" presName="hierRoot1" presStyleCnt="0"/>
      <dgm:spPr/>
    </dgm:pt>
    <dgm:pt modelId="{F4991B00-E9BB-4C16-9F54-BC1F24ADBC7D}" type="pres">
      <dgm:prSet presAssocID="{A072AFE4-358A-4755-8476-E3D30F6D6B78}" presName="composite" presStyleCnt="0"/>
      <dgm:spPr/>
    </dgm:pt>
    <dgm:pt modelId="{A6AD3CC1-0CCF-4F1E-AF3E-7A12B20C821E}" type="pres">
      <dgm:prSet presAssocID="{A072AFE4-358A-4755-8476-E3D30F6D6B78}" presName="background" presStyleLbl="node0" presStyleIdx="2" presStyleCnt="6"/>
      <dgm:spPr/>
    </dgm:pt>
    <dgm:pt modelId="{FAC647CA-0CE6-4BA2-A75A-14291AAA061D}" type="pres">
      <dgm:prSet presAssocID="{A072AFE4-358A-4755-8476-E3D30F6D6B78}" presName="text" presStyleLbl="fgAcc0" presStyleIdx="2" presStyleCnt="6" custLinFactX="19892" custLinFactNeighborX="100000" custLinFactNeighborY="-2305">
        <dgm:presLayoutVars>
          <dgm:chPref val="3"/>
        </dgm:presLayoutVars>
      </dgm:prSet>
      <dgm:spPr/>
    </dgm:pt>
    <dgm:pt modelId="{A6789156-1D2C-4DE5-9DD3-9FFBAEEAAB0B}" type="pres">
      <dgm:prSet presAssocID="{A072AFE4-358A-4755-8476-E3D30F6D6B78}" presName="hierChild2" presStyleCnt="0"/>
      <dgm:spPr/>
    </dgm:pt>
    <dgm:pt modelId="{B8101577-E13E-4CA6-97C6-425079A043FC}" type="pres">
      <dgm:prSet presAssocID="{6A9CD515-4428-4621-A3D3-5BBAD7AD3527}" presName="hierRoot1" presStyleCnt="0"/>
      <dgm:spPr/>
    </dgm:pt>
    <dgm:pt modelId="{99FB9489-F997-4F95-9C42-09423EC5F85C}" type="pres">
      <dgm:prSet presAssocID="{6A9CD515-4428-4621-A3D3-5BBAD7AD3527}" presName="composite" presStyleCnt="0"/>
      <dgm:spPr/>
    </dgm:pt>
    <dgm:pt modelId="{226AEAC5-0276-41BF-A2D3-7C48C4FD4205}" type="pres">
      <dgm:prSet presAssocID="{6A9CD515-4428-4621-A3D3-5BBAD7AD3527}" presName="background" presStyleLbl="node0" presStyleIdx="3" presStyleCnt="6"/>
      <dgm:spPr/>
    </dgm:pt>
    <dgm:pt modelId="{265DF958-DB16-4A83-ABF5-977F8E56AD62}" type="pres">
      <dgm:prSet presAssocID="{6A9CD515-4428-4621-A3D3-5BBAD7AD3527}" presName="text" presStyleLbl="fgAcc0" presStyleIdx="3" presStyleCnt="6" custLinFactX="23842" custLinFactNeighborX="100000" custLinFactNeighborY="5788">
        <dgm:presLayoutVars>
          <dgm:chPref val="3"/>
        </dgm:presLayoutVars>
      </dgm:prSet>
      <dgm:spPr/>
    </dgm:pt>
    <dgm:pt modelId="{7AF957B9-B8B0-4F4F-BFEB-E2D86651C373}" type="pres">
      <dgm:prSet presAssocID="{6A9CD515-4428-4621-A3D3-5BBAD7AD3527}" presName="hierChild2" presStyleCnt="0"/>
      <dgm:spPr/>
    </dgm:pt>
    <dgm:pt modelId="{D945ADEA-9E1C-40C7-A61F-80091DA4989B}" type="pres">
      <dgm:prSet presAssocID="{10A72ECA-BE9C-4499-8689-67392BB7EC27}" presName="hierRoot1" presStyleCnt="0"/>
      <dgm:spPr/>
    </dgm:pt>
    <dgm:pt modelId="{04864FEF-7804-4054-9FFB-447532F401FB}" type="pres">
      <dgm:prSet presAssocID="{10A72ECA-BE9C-4499-8689-67392BB7EC27}" presName="composite" presStyleCnt="0"/>
      <dgm:spPr/>
    </dgm:pt>
    <dgm:pt modelId="{68FE2486-04A6-4551-B55D-99FB49FEB65A}" type="pres">
      <dgm:prSet presAssocID="{10A72ECA-BE9C-4499-8689-67392BB7EC27}" presName="background" presStyleLbl="node0" presStyleIdx="4" presStyleCnt="6"/>
      <dgm:spPr/>
    </dgm:pt>
    <dgm:pt modelId="{946FF7D8-CDB8-458B-8431-A517404E326E}" type="pres">
      <dgm:prSet presAssocID="{10A72ECA-BE9C-4499-8689-67392BB7EC27}" presName="text" presStyleLbl="fgAcc0" presStyleIdx="4" presStyleCnt="6" custLinFactX="-100000" custLinFactNeighborX="-145940" custLinFactNeighborY="-2305">
        <dgm:presLayoutVars>
          <dgm:chPref val="3"/>
        </dgm:presLayoutVars>
      </dgm:prSet>
      <dgm:spPr/>
    </dgm:pt>
    <dgm:pt modelId="{B34CF7EF-337D-4965-8160-8816B08D6FAB}" type="pres">
      <dgm:prSet presAssocID="{10A72ECA-BE9C-4499-8689-67392BB7EC27}" presName="hierChild2" presStyleCnt="0"/>
      <dgm:spPr/>
    </dgm:pt>
    <dgm:pt modelId="{EF259A90-7971-4A60-BE6F-496E82B26ACD}" type="pres">
      <dgm:prSet presAssocID="{58840A69-8680-4F5C-A284-B35BA4BEBA7B}" presName="hierRoot1" presStyleCnt="0"/>
      <dgm:spPr/>
    </dgm:pt>
    <dgm:pt modelId="{A73529B1-ADBF-43E4-BB70-BFEA9F0E3BE5}" type="pres">
      <dgm:prSet presAssocID="{58840A69-8680-4F5C-A284-B35BA4BEBA7B}" presName="composite" presStyleCnt="0"/>
      <dgm:spPr/>
    </dgm:pt>
    <dgm:pt modelId="{652D311F-CC8E-4430-AA7E-A9C788A5AF03}" type="pres">
      <dgm:prSet presAssocID="{58840A69-8680-4F5C-A284-B35BA4BEBA7B}" presName="background" presStyleLbl="node0" presStyleIdx="5" presStyleCnt="6"/>
      <dgm:spPr/>
    </dgm:pt>
    <dgm:pt modelId="{A3FB2F12-34B4-4548-A5D8-5AE430D2ED00}" type="pres">
      <dgm:prSet presAssocID="{58840A69-8680-4F5C-A284-B35BA4BEBA7B}" presName="text" presStyleLbl="fgAcc0" presStyleIdx="5" presStyleCnt="6">
        <dgm:presLayoutVars>
          <dgm:chPref val="3"/>
        </dgm:presLayoutVars>
      </dgm:prSet>
      <dgm:spPr/>
    </dgm:pt>
    <dgm:pt modelId="{0CBA56E5-7608-46C9-AF8A-985A0E524C78}" type="pres">
      <dgm:prSet presAssocID="{58840A69-8680-4F5C-A284-B35BA4BEBA7B}" presName="hierChild2" presStyleCnt="0"/>
      <dgm:spPr/>
    </dgm:pt>
  </dgm:ptLst>
  <dgm:cxnLst>
    <dgm:cxn modelId="{BC9E5202-DCA3-4F89-8B00-88881C0BC4DD}" srcId="{856EBEDC-5C41-47B7-B98E-3D3228776AEB}" destId="{A072AFE4-358A-4755-8476-E3D30F6D6B78}" srcOrd="2" destOrd="0" parTransId="{B573335F-2977-4F5D-83FF-17FBBEDC7153}" sibTransId="{2A5B7947-7FB2-456E-9BB3-E4E7E94AD0D4}"/>
    <dgm:cxn modelId="{19427E0B-8451-4699-9A8A-4E30CE5981B9}" type="presOf" srcId="{856EBEDC-5C41-47B7-B98E-3D3228776AEB}" destId="{44F6A52B-9944-4F22-9B86-F33F28B24361}" srcOrd="0" destOrd="0" presId="urn:microsoft.com/office/officeart/2005/8/layout/hierarchy1"/>
    <dgm:cxn modelId="{EC4DF00E-0F6C-49E9-8475-343003F9B61B}" type="presOf" srcId="{10A72ECA-BE9C-4499-8689-67392BB7EC27}" destId="{946FF7D8-CDB8-458B-8431-A517404E326E}" srcOrd="0" destOrd="0" presId="urn:microsoft.com/office/officeart/2005/8/layout/hierarchy1"/>
    <dgm:cxn modelId="{6B7B6625-D96C-4B5F-9263-50627EC7BECC}" type="presOf" srcId="{A072AFE4-358A-4755-8476-E3D30F6D6B78}" destId="{FAC647CA-0CE6-4BA2-A75A-14291AAA061D}" srcOrd="0" destOrd="0" presId="urn:microsoft.com/office/officeart/2005/8/layout/hierarchy1"/>
    <dgm:cxn modelId="{D5CEED3B-6FEC-459D-B194-AE70DA9F4C9A}" srcId="{856EBEDC-5C41-47B7-B98E-3D3228776AEB}" destId="{1F2CCA7A-1845-4C80-A9B6-BCBBCDDC653B}" srcOrd="0" destOrd="0" parTransId="{A6E7EF97-C746-4497-857F-439E0FEFFE3D}" sibTransId="{300A37F0-ECA3-408E-A6A0-69BA9C5BC422}"/>
    <dgm:cxn modelId="{0B911E64-48EB-44C2-8551-B1C97BDE94A9}" type="presOf" srcId="{0D061ACC-79A7-4997-86B5-B9192A93B83D}" destId="{A5F4D1F2-6DB1-41B8-8559-EAA497CF0A84}" srcOrd="0" destOrd="0" presId="urn:microsoft.com/office/officeart/2005/8/layout/hierarchy1"/>
    <dgm:cxn modelId="{460BAB55-09FD-44C5-9E23-9442015E7751}" type="presOf" srcId="{1F2CCA7A-1845-4C80-A9B6-BCBBCDDC653B}" destId="{674159DB-8C10-40A3-966B-B25568FA94EF}" srcOrd="0" destOrd="0" presId="urn:microsoft.com/office/officeart/2005/8/layout/hierarchy1"/>
    <dgm:cxn modelId="{2D30D895-D1E7-42FE-9F08-A9A42FF8525E}" srcId="{856EBEDC-5C41-47B7-B98E-3D3228776AEB}" destId="{0D061ACC-79A7-4997-86B5-B9192A93B83D}" srcOrd="1" destOrd="0" parTransId="{3C09243C-8CD5-45C8-9282-9424AC551AF5}" sibTransId="{E3CC036F-175A-4F5F-8B2E-85D5154C698F}"/>
    <dgm:cxn modelId="{9D8C639E-E085-436D-8D8F-F7A588EC8185}" srcId="{856EBEDC-5C41-47B7-B98E-3D3228776AEB}" destId="{6A9CD515-4428-4621-A3D3-5BBAD7AD3527}" srcOrd="3" destOrd="0" parTransId="{BDBD8FAA-8EE1-42C6-8773-FD18FEBCFCF9}" sibTransId="{77C24906-8C44-4CB0-85E3-54B94E3D7A74}"/>
    <dgm:cxn modelId="{369DD8BE-FC33-4372-BE18-C4964AE833A7}" type="presOf" srcId="{58840A69-8680-4F5C-A284-B35BA4BEBA7B}" destId="{A3FB2F12-34B4-4548-A5D8-5AE430D2ED00}" srcOrd="0" destOrd="0" presId="urn:microsoft.com/office/officeart/2005/8/layout/hierarchy1"/>
    <dgm:cxn modelId="{0E504CC2-A07E-4955-BFA8-1A2AE29BACB7}" srcId="{856EBEDC-5C41-47B7-B98E-3D3228776AEB}" destId="{58840A69-8680-4F5C-A284-B35BA4BEBA7B}" srcOrd="5" destOrd="0" parTransId="{0C2C6BD2-A03E-438E-97BA-295A221ED709}" sibTransId="{8E7C1F7D-6A67-4A73-823B-4F352EBA9CE9}"/>
    <dgm:cxn modelId="{769D6CDA-7722-42AF-B8F7-08253A34188A}" type="presOf" srcId="{6A9CD515-4428-4621-A3D3-5BBAD7AD3527}" destId="{265DF958-DB16-4A83-ABF5-977F8E56AD62}" srcOrd="0" destOrd="0" presId="urn:microsoft.com/office/officeart/2005/8/layout/hierarchy1"/>
    <dgm:cxn modelId="{2E870DFF-89BB-4088-888F-0842FB49D97A}" srcId="{856EBEDC-5C41-47B7-B98E-3D3228776AEB}" destId="{10A72ECA-BE9C-4499-8689-67392BB7EC27}" srcOrd="4" destOrd="0" parTransId="{E4AE351A-09A4-48A9-9E18-0FB647A63CFD}" sibTransId="{F6EE6EC1-F867-49DB-B2AC-BE1BFE699AF4}"/>
    <dgm:cxn modelId="{652B0517-6754-4017-8E7E-7EFD00172593}" type="presParOf" srcId="{44F6A52B-9944-4F22-9B86-F33F28B24361}" destId="{AAF6E07C-3311-4E69-93CD-DEAE7063D90F}" srcOrd="0" destOrd="0" presId="urn:microsoft.com/office/officeart/2005/8/layout/hierarchy1"/>
    <dgm:cxn modelId="{9C425720-154B-4069-8985-9F7A08603EBB}" type="presParOf" srcId="{AAF6E07C-3311-4E69-93CD-DEAE7063D90F}" destId="{4B9C7C30-4E1A-4D25-8084-C287C1055C3F}" srcOrd="0" destOrd="0" presId="urn:microsoft.com/office/officeart/2005/8/layout/hierarchy1"/>
    <dgm:cxn modelId="{BFF2D30F-AC12-48EF-B488-26FBE7A10C00}" type="presParOf" srcId="{4B9C7C30-4E1A-4D25-8084-C287C1055C3F}" destId="{CDD6777C-029A-427C-BABF-5B9AA09BC098}" srcOrd="0" destOrd="0" presId="urn:microsoft.com/office/officeart/2005/8/layout/hierarchy1"/>
    <dgm:cxn modelId="{C6A29980-1BA8-4379-9DF7-4CFE9FD71E17}" type="presParOf" srcId="{4B9C7C30-4E1A-4D25-8084-C287C1055C3F}" destId="{674159DB-8C10-40A3-966B-B25568FA94EF}" srcOrd="1" destOrd="0" presId="urn:microsoft.com/office/officeart/2005/8/layout/hierarchy1"/>
    <dgm:cxn modelId="{33C7D107-0B00-40CD-A188-6D425FFF98F7}" type="presParOf" srcId="{AAF6E07C-3311-4E69-93CD-DEAE7063D90F}" destId="{34A81EDD-B685-43D2-8584-0F46597BAFF1}" srcOrd="1" destOrd="0" presId="urn:microsoft.com/office/officeart/2005/8/layout/hierarchy1"/>
    <dgm:cxn modelId="{F5B15CDB-202B-41A2-ACD1-38B97CD53138}" type="presParOf" srcId="{44F6A52B-9944-4F22-9B86-F33F28B24361}" destId="{4D60DD49-8B3E-4F9E-9301-74634A0E93AF}" srcOrd="1" destOrd="0" presId="urn:microsoft.com/office/officeart/2005/8/layout/hierarchy1"/>
    <dgm:cxn modelId="{5DA98436-1090-4E41-89DC-7C9EB9746BE4}" type="presParOf" srcId="{4D60DD49-8B3E-4F9E-9301-74634A0E93AF}" destId="{4F4D679B-25B8-4BEE-9BD9-1B464AD39F41}" srcOrd="0" destOrd="0" presId="urn:microsoft.com/office/officeart/2005/8/layout/hierarchy1"/>
    <dgm:cxn modelId="{86B5E25B-D215-4E97-8D93-86FAEC2449B1}" type="presParOf" srcId="{4F4D679B-25B8-4BEE-9BD9-1B464AD39F41}" destId="{93ED539F-7D98-4A8D-B9C3-778DBF1FB64D}" srcOrd="0" destOrd="0" presId="urn:microsoft.com/office/officeart/2005/8/layout/hierarchy1"/>
    <dgm:cxn modelId="{A7622970-9EEE-4372-9DFB-D26984E67260}" type="presParOf" srcId="{4F4D679B-25B8-4BEE-9BD9-1B464AD39F41}" destId="{A5F4D1F2-6DB1-41B8-8559-EAA497CF0A84}" srcOrd="1" destOrd="0" presId="urn:microsoft.com/office/officeart/2005/8/layout/hierarchy1"/>
    <dgm:cxn modelId="{6C39F881-AE9B-4EE2-B15E-85829B1ECC3E}" type="presParOf" srcId="{4D60DD49-8B3E-4F9E-9301-74634A0E93AF}" destId="{A991466E-7367-4DA2-9281-F18A51EFC0FB}" srcOrd="1" destOrd="0" presId="urn:microsoft.com/office/officeart/2005/8/layout/hierarchy1"/>
    <dgm:cxn modelId="{987CA7EE-CCA1-4FAE-9E56-249B684C903A}" type="presParOf" srcId="{44F6A52B-9944-4F22-9B86-F33F28B24361}" destId="{1236013C-B6AD-49C6-9EC5-CF82909A71E5}" srcOrd="2" destOrd="0" presId="urn:microsoft.com/office/officeart/2005/8/layout/hierarchy1"/>
    <dgm:cxn modelId="{49E3D6FA-8B1D-4D69-BB3D-A73BA0D50275}" type="presParOf" srcId="{1236013C-B6AD-49C6-9EC5-CF82909A71E5}" destId="{F4991B00-E9BB-4C16-9F54-BC1F24ADBC7D}" srcOrd="0" destOrd="0" presId="urn:microsoft.com/office/officeart/2005/8/layout/hierarchy1"/>
    <dgm:cxn modelId="{F7A747DD-34A4-4780-9F9B-D433BEB629D5}" type="presParOf" srcId="{F4991B00-E9BB-4C16-9F54-BC1F24ADBC7D}" destId="{A6AD3CC1-0CCF-4F1E-AF3E-7A12B20C821E}" srcOrd="0" destOrd="0" presId="urn:microsoft.com/office/officeart/2005/8/layout/hierarchy1"/>
    <dgm:cxn modelId="{4C079CE2-BB31-4801-89E9-663EEEF3518B}" type="presParOf" srcId="{F4991B00-E9BB-4C16-9F54-BC1F24ADBC7D}" destId="{FAC647CA-0CE6-4BA2-A75A-14291AAA061D}" srcOrd="1" destOrd="0" presId="urn:microsoft.com/office/officeart/2005/8/layout/hierarchy1"/>
    <dgm:cxn modelId="{42722A21-A712-44B5-AFFB-8CB2683A1151}" type="presParOf" srcId="{1236013C-B6AD-49C6-9EC5-CF82909A71E5}" destId="{A6789156-1D2C-4DE5-9DD3-9FFBAEEAAB0B}" srcOrd="1" destOrd="0" presId="urn:microsoft.com/office/officeart/2005/8/layout/hierarchy1"/>
    <dgm:cxn modelId="{1567D5CA-8676-4A39-A222-516A1CEDDE08}" type="presParOf" srcId="{44F6A52B-9944-4F22-9B86-F33F28B24361}" destId="{B8101577-E13E-4CA6-97C6-425079A043FC}" srcOrd="3" destOrd="0" presId="urn:microsoft.com/office/officeart/2005/8/layout/hierarchy1"/>
    <dgm:cxn modelId="{D52170D7-5FF0-4BEA-ABB7-58292F4E5CDF}" type="presParOf" srcId="{B8101577-E13E-4CA6-97C6-425079A043FC}" destId="{99FB9489-F997-4F95-9C42-09423EC5F85C}" srcOrd="0" destOrd="0" presId="urn:microsoft.com/office/officeart/2005/8/layout/hierarchy1"/>
    <dgm:cxn modelId="{5DA3D0B1-4B2C-4F2B-8147-5963ED985C90}" type="presParOf" srcId="{99FB9489-F997-4F95-9C42-09423EC5F85C}" destId="{226AEAC5-0276-41BF-A2D3-7C48C4FD4205}" srcOrd="0" destOrd="0" presId="urn:microsoft.com/office/officeart/2005/8/layout/hierarchy1"/>
    <dgm:cxn modelId="{3F4E7D25-54AE-4F6F-B78D-282F0F29BD68}" type="presParOf" srcId="{99FB9489-F997-4F95-9C42-09423EC5F85C}" destId="{265DF958-DB16-4A83-ABF5-977F8E56AD62}" srcOrd="1" destOrd="0" presId="urn:microsoft.com/office/officeart/2005/8/layout/hierarchy1"/>
    <dgm:cxn modelId="{928CA529-4DF1-47F1-B54C-393EA9FF3A7E}" type="presParOf" srcId="{B8101577-E13E-4CA6-97C6-425079A043FC}" destId="{7AF957B9-B8B0-4F4F-BFEB-E2D86651C373}" srcOrd="1" destOrd="0" presId="urn:microsoft.com/office/officeart/2005/8/layout/hierarchy1"/>
    <dgm:cxn modelId="{4775B40E-BB69-46E3-A1A1-3060E949A10D}" type="presParOf" srcId="{44F6A52B-9944-4F22-9B86-F33F28B24361}" destId="{D945ADEA-9E1C-40C7-A61F-80091DA4989B}" srcOrd="4" destOrd="0" presId="urn:microsoft.com/office/officeart/2005/8/layout/hierarchy1"/>
    <dgm:cxn modelId="{5C9D77D1-8840-4BA6-A6E4-570B24381750}" type="presParOf" srcId="{D945ADEA-9E1C-40C7-A61F-80091DA4989B}" destId="{04864FEF-7804-4054-9FFB-447532F401FB}" srcOrd="0" destOrd="0" presId="urn:microsoft.com/office/officeart/2005/8/layout/hierarchy1"/>
    <dgm:cxn modelId="{4D13F3BD-92A0-4708-AD59-DAF2DCE1E83B}" type="presParOf" srcId="{04864FEF-7804-4054-9FFB-447532F401FB}" destId="{68FE2486-04A6-4551-B55D-99FB49FEB65A}" srcOrd="0" destOrd="0" presId="urn:microsoft.com/office/officeart/2005/8/layout/hierarchy1"/>
    <dgm:cxn modelId="{790FA5E2-2AB7-4105-ACF9-DADF027A15A8}" type="presParOf" srcId="{04864FEF-7804-4054-9FFB-447532F401FB}" destId="{946FF7D8-CDB8-458B-8431-A517404E326E}" srcOrd="1" destOrd="0" presId="urn:microsoft.com/office/officeart/2005/8/layout/hierarchy1"/>
    <dgm:cxn modelId="{BB17FB3B-13E6-4A87-ABF1-2E1A99C953A1}" type="presParOf" srcId="{D945ADEA-9E1C-40C7-A61F-80091DA4989B}" destId="{B34CF7EF-337D-4965-8160-8816B08D6FAB}" srcOrd="1" destOrd="0" presId="urn:microsoft.com/office/officeart/2005/8/layout/hierarchy1"/>
    <dgm:cxn modelId="{1C104C43-EF8F-4FB4-8AA5-121473EDD431}" type="presParOf" srcId="{44F6A52B-9944-4F22-9B86-F33F28B24361}" destId="{EF259A90-7971-4A60-BE6F-496E82B26ACD}" srcOrd="5" destOrd="0" presId="urn:microsoft.com/office/officeart/2005/8/layout/hierarchy1"/>
    <dgm:cxn modelId="{F17F0D50-A8BD-4B85-BF39-0D53E3716933}" type="presParOf" srcId="{EF259A90-7971-4A60-BE6F-496E82B26ACD}" destId="{A73529B1-ADBF-43E4-BB70-BFEA9F0E3BE5}" srcOrd="0" destOrd="0" presId="urn:microsoft.com/office/officeart/2005/8/layout/hierarchy1"/>
    <dgm:cxn modelId="{F3610503-D169-4F76-80B7-21BA4C1FFFCC}" type="presParOf" srcId="{A73529B1-ADBF-43E4-BB70-BFEA9F0E3BE5}" destId="{652D311F-CC8E-4430-AA7E-A9C788A5AF03}" srcOrd="0" destOrd="0" presId="urn:microsoft.com/office/officeart/2005/8/layout/hierarchy1"/>
    <dgm:cxn modelId="{ADC571BE-71F6-47FA-A087-084D96251500}" type="presParOf" srcId="{A73529B1-ADBF-43E4-BB70-BFEA9F0E3BE5}" destId="{A3FB2F12-34B4-4548-A5D8-5AE430D2ED00}" srcOrd="1" destOrd="0" presId="urn:microsoft.com/office/officeart/2005/8/layout/hierarchy1"/>
    <dgm:cxn modelId="{701DD170-0C05-4854-BB63-E9BD3CE9F313}" type="presParOf" srcId="{EF259A90-7971-4A60-BE6F-496E82B26ACD}" destId="{0CBA56E5-7608-46C9-AF8A-985A0E524C7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74CB7-B37E-448D-8CAC-2E357EB6E04D}">
      <dsp:nvSpPr>
        <dsp:cNvPr id="0" name=""/>
        <dsp:cNvSpPr/>
      </dsp:nvSpPr>
      <dsp:spPr>
        <a:xfrm>
          <a:off x="0" y="671"/>
          <a:ext cx="6263640" cy="15723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0BF0C5-FDE2-4D35-B41F-FAFEACC8BB7C}">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62AFD2-508D-41E3-B392-C97A133E0553}">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022350">
            <a:lnSpc>
              <a:spcPct val="90000"/>
            </a:lnSpc>
            <a:spcBef>
              <a:spcPct val="0"/>
            </a:spcBef>
            <a:spcAft>
              <a:spcPct val="35000"/>
            </a:spcAft>
            <a:buNone/>
          </a:pPr>
          <a:r>
            <a:rPr lang="en-US" sz="2300" kern="1200"/>
            <a:t>Used a standard scaler on the features</a:t>
          </a:r>
        </a:p>
      </dsp:txBody>
      <dsp:txXfrm>
        <a:off x="1816103" y="671"/>
        <a:ext cx="4447536" cy="1572384"/>
      </dsp:txXfrm>
    </dsp:sp>
    <dsp:sp modelId="{F5C4C06F-A44C-4A50-BC3A-0D331EC2F8C1}">
      <dsp:nvSpPr>
        <dsp:cNvPr id="0" name=""/>
        <dsp:cNvSpPr/>
      </dsp:nvSpPr>
      <dsp:spPr>
        <a:xfrm>
          <a:off x="0" y="1966151"/>
          <a:ext cx="6263640" cy="15723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E9253-4EBE-4E11-9FB8-2F26C9988527}">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3B1C80-C0AF-46C3-A37D-BA2A0F4349FE}">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022350">
            <a:lnSpc>
              <a:spcPct val="90000"/>
            </a:lnSpc>
            <a:spcBef>
              <a:spcPct val="0"/>
            </a:spcBef>
            <a:spcAft>
              <a:spcPct val="35000"/>
            </a:spcAft>
            <a:buNone/>
          </a:pPr>
          <a:r>
            <a:rPr lang="en-US" sz="2300" kern="1200"/>
            <a:t>Shifted the feature data by 1 day so that we are making predictions using the data from the day prior</a:t>
          </a:r>
        </a:p>
      </dsp:txBody>
      <dsp:txXfrm>
        <a:off x="1816103" y="1966151"/>
        <a:ext cx="4447536" cy="1572384"/>
      </dsp:txXfrm>
    </dsp:sp>
    <dsp:sp modelId="{1E903B23-A39B-452F-9B87-6AF360FA7E46}">
      <dsp:nvSpPr>
        <dsp:cNvPr id="0" name=""/>
        <dsp:cNvSpPr/>
      </dsp:nvSpPr>
      <dsp:spPr>
        <a:xfrm>
          <a:off x="0" y="3931632"/>
          <a:ext cx="6263640" cy="15723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DE8F9F-EC3E-4B76-BAE4-897A475A2D34}">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F1EE29-D9E5-4714-921C-4015C112B109}">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022350">
            <a:lnSpc>
              <a:spcPct val="90000"/>
            </a:lnSpc>
            <a:spcBef>
              <a:spcPct val="0"/>
            </a:spcBef>
            <a:spcAft>
              <a:spcPct val="35000"/>
            </a:spcAft>
            <a:buNone/>
          </a:pPr>
          <a:r>
            <a:rPr lang="en-US" sz="2300" kern="1200" dirty="0"/>
            <a:t>Used the most recent 60 days as the test set. And all data prior to 60 days as the test set.</a:t>
          </a:r>
        </a:p>
      </dsp:txBody>
      <dsp:txXfrm>
        <a:off x="1816103" y="3931632"/>
        <a:ext cx="4447536" cy="1572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A3E1F-ECC6-4138-BD58-2BCA9CD5F031}">
      <dsp:nvSpPr>
        <dsp:cNvPr id="0" name=""/>
        <dsp:cNvSpPr/>
      </dsp:nvSpPr>
      <dsp:spPr>
        <a:xfrm>
          <a:off x="0" y="5015"/>
          <a:ext cx="6263640" cy="269260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Used a standard scaler on the features</a:t>
          </a:r>
        </a:p>
      </dsp:txBody>
      <dsp:txXfrm>
        <a:off x="131442" y="136457"/>
        <a:ext cx="6000756" cy="2429724"/>
      </dsp:txXfrm>
    </dsp:sp>
    <dsp:sp modelId="{499F5BB5-AA9F-4335-9C29-8F66F0DE605D}">
      <dsp:nvSpPr>
        <dsp:cNvPr id="0" name=""/>
        <dsp:cNvSpPr/>
      </dsp:nvSpPr>
      <dsp:spPr>
        <a:xfrm>
          <a:off x="0" y="2807063"/>
          <a:ext cx="6263640" cy="269260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Used the most recent 60 days as the test set. And Aal data Prior to 60 days as the test set.</a:t>
          </a:r>
        </a:p>
      </dsp:txBody>
      <dsp:txXfrm>
        <a:off x="131442" y="2938505"/>
        <a:ext cx="6000756" cy="24297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6777C-029A-427C-BABF-5B9AA09BC098}">
      <dsp:nvSpPr>
        <dsp:cNvPr id="0" name=""/>
        <dsp:cNvSpPr/>
      </dsp:nvSpPr>
      <dsp:spPr>
        <a:xfrm>
          <a:off x="1234" y="497237"/>
          <a:ext cx="1400096" cy="8890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4159DB-8C10-40A3-966B-B25568FA94EF}">
      <dsp:nvSpPr>
        <dsp:cNvPr id="0" name=""/>
        <dsp:cNvSpPr/>
      </dsp:nvSpPr>
      <dsp:spPr>
        <a:xfrm>
          <a:off x="156800" y="645025"/>
          <a:ext cx="1400096" cy="889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Xgb_calc: </a:t>
          </a:r>
          <a:r>
            <a:rPr lang="en-US" sz="1000" kern="1200" dirty="0" err="1"/>
            <a:t>Xgboost</a:t>
          </a:r>
          <a:r>
            <a:rPr lang="en-US" sz="1000" kern="1200" dirty="0"/>
            <a:t> using the calculated features</a:t>
          </a:r>
        </a:p>
      </dsp:txBody>
      <dsp:txXfrm>
        <a:off x="182840" y="671065"/>
        <a:ext cx="1348016" cy="836981"/>
      </dsp:txXfrm>
    </dsp:sp>
    <dsp:sp modelId="{93ED539F-7D98-4A8D-B9C3-778DBF1FB64D}">
      <dsp:nvSpPr>
        <dsp:cNvPr id="0" name=""/>
        <dsp:cNvSpPr/>
      </dsp:nvSpPr>
      <dsp:spPr>
        <a:xfrm>
          <a:off x="1712464" y="497237"/>
          <a:ext cx="1400096" cy="8890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F4D1F2-6DB1-41B8-8559-EAA497CF0A84}">
      <dsp:nvSpPr>
        <dsp:cNvPr id="0" name=""/>
        <dsp:cNvSpPr/>
      </dsp:nvSpPr>
      <dsp:spPr>
        <a:xfrm>
          <a:off x="1868030" y="645025"/>
          <a:ext cx="1400096" cy="889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Xgb_calc_grid</a:t>
          </a:r>
          <a:r>
            <a:rPr lang="en-US" sz="1000" kern="1200" dirty="0"/>
            <a:t>: </a:t>
          </a:r>
          <a:r>
            <a:rPr lang="en-US" sz="1000" kern="1200" dirty="0" err="1"/>
            <a:t>Xgboost</a:t>
          </a:r>
          <a:r>
            <a:rPr lang="en-US" sz="1000" kern="1200" dirty="0"/>
            <a:t> using the calculated features and grid search for hyper parameter tuning</a:t>
          </a:r>
        </a:p>
      </dsp:txBody>
      <dsp:txXfrm>
        <a:off x="1894070" y="671065"/>
        <a:ext cx="1348016" cy="836981"/>
      </dsp:txXfrm>
    </dsp:sp>
    <dsp:sp modelId="{A6AD3CC1-0CCF-4F1E-AF3E-7A12B20C821E}">
      <dsp:nvSpPr>
        <dsp:cNvPr id="0" name=""/>
        <dsp:cNvSpPr/>
      </dsp:nvSpPr>
      <dsp:spPr>
        <a:xfrm>
          <a:off x="5102297" y="476744"/>
          <a:ext cx="1400096" cy="8890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C647CA-0CE6-4BA2-A75A-14291AAA061D}">
      <dsp:nvSpPr>
        <dsp:cNvPr id="0" name=""/>
        <dsp:cNvSpPr/>
      </dsp:nvSpPr>
      <dsp:spPr>
        <a:xfrm>
          <a:off x="5257864" y="624532"/>
          <a:ext cx="1400096" cy="889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Xgb_sw</a:t>
          </a:r>
          <a:r>
            <a:rPr lang="en-US" sz="1000" kern="1200" dirty="0"/>
            <a:t>: </a:t>
          </a:r>
          <a:r>
            <a:rPr lang="en-US" sz="1000" kern="1200" dirty="0" err="1"/>
            <a:t>Xgboost</a:t>
          </a:r>
          <a:r>
            <a:rPr lang="en-US" sz="1000" kern="1200" dirty="0"/>
            <a:t> using the sliding window as the features</a:t>
          </a:r>
        </a:p>
      </dsp:txBody>
      <dsp:txXfrm>
        <a:off x="5283904" y="650572"/>
        <a:ext cx="1348016" cy="836981"/>
      </dsp:txXfrm>
    </dsp:sp>
    <dsp:sp modelId="{226AEAC5-0276-41BF-A2D3-7C48C4FD4205}">
      <dsp:nvSpPr>
        <dsp:cNvPr id="0" name=""/>
        <dsp:cNvSpPr/>
      </dsp:nvSpPr>
      <dsp:spPr>
        <a:xfrm>
          <a:off x="6868831" y="548696"/>
          <a:ext cx="1400096" cy="8890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5DF958-DB16-4A83-ABF5-977F8E56AD62}">
      <dsp:nvSpPr>
        <dsp:cNvPr id="0" name=""/>
        <dsp:cNvSpPr/>
      </dsp:nvSpPr>
      <dsp:spPr>
        <a:xfrm>
          <a:off x="7024397" y="696484"/>
          <a:ext cx="1400096" cy="889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Xgb_sw_grid</a:t>
          </a:r>
          <a:r>
            <a:rPr lang="en-US" sz="1000" kern="1200" dirty="0"/>
            <a:t>: </a:t>
          </a:r>
          <a:r>
            <a:rPr lang="en-US" sz="1000" kern="1200" dirty="0" err="1"/>
            <a:t>Xgboost</a:t>
          </a:r>
          <a:r>
            <a:rPr lang="en-US" sz="1000" kern="1200" dirty="0"/>
            <a:t> using the sliding window as the features and grid search for hyperparameter tuning</a:t>
          </a:r>
        </a:p>
      </dsp:txBody>
      <dsp:txXfrm>
        <a:off x="7050437" y="722524"/>
        <a:ext cx="1348016" cy="836981"/>
      </dsp:txXfrm>
    </dsp:sp>
    <dsp:sp modelId="{68FE2486-04A6-4551-B55D-99FB49FEB65A}">
      <dsp:nvSpPr>
        <dsp:cNvPr id="0" name=""/>
        <dsp:cNvSpPr/>
      </dsp:nvSpPr>
      <dsp:spPr>
        <a:xfrm>
          <a:off x="3402754" y="476744"/>
          <a:ext cx="1400096" cy="8890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6FF7D8-CDB8-458B-8431-A517404E326E}">
      <dsp:nvSpPr>
        <dsp:cNvPr id="0" name=""/>
        <dsp:cNvSpPr/>
      </dsp:nvSpPr>
      <dsp:spPr>
        <a:xfrm>
          <a:off x="3558320" y="624532"/>
          <a:ext cx="1400096" cy="889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LR_calc</a:t>
          </a:r>
          <a:r>
            <a:rPr lang="en-US" sz="1000" kern="1200" dirty="0"/>
            <a:t>: Linear Regression using the calculated features</a:t>
          </a:r>
        </a:p>
      </dsp:txBody>
      <dsp:txXfrm>
        <a:off x="3584360" y="650572"/>
        <a:ext cx="1348016" cy="836981"/>
      </dsp:txXfrm>
    </dsp:sp>
    <dsp:sp modelId="{652D311F-CC8E-4430-AA7E-A9C788A5AF03}">
      <dsp:nvSpPr>
        <dsp:cNvPr id="0" name=""/>
        <dsp:cNvSpPr/>
      </dsp:nvSpPr>
      <dsp:spPr>
        <a:xfrm>
          <a:off x="8557382" y="497237"/>
          <a:ext cx="1400096" cy="8890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B2F12-34B4-4548-A5D8-5AE430D2ED00}">
      <dsp:nvSpPr>
        <dsp:cNvPr id="0" name=""/>
        <dsp:cNvSpPr/>
      </dsp:nvSpPr>
      <dsp:spPr>
        <a:xfrm>
          <a:off x="8712948" y="645025"/>
          <a:ext cx="1400096" cy="889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LR_sw</a:t>
          </a:r>
          <a:r>
            <a:rPr lang="en-US" sz="1000" kern="1200" dirty="0"/>
            <a:t>: Linear Regression using the sliding window as the features</a:t>
          </a:r>
        </a:p>
      </dsp:txBody>
      <dsp:txXfrm>
        <a:off x="8738988" y="671065"/>
        <a:ext cx="1348016" cy="8369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D0DF0-F6CF-37E7-341C-2CC243AE80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328709-AE0B-C864-CB20-9837695BD7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D614F1-FBB3-2620-2ACC-72F421336B3C}"/>
              </a:ext>
            </a:extLst>
          </p:cNvPr>
          <p:cNvSpPr>
            <a:spLocks noGrp="1"/>
          </p:cNvSpPr>
          <p:nvPr>
            <p:ph type="dt" sz="half" idx="10"/>
          </p:nvPr>
        </p:nvSpPr>
        <p:spPr/>
        <p:txBody>
          <a:bodyPr/>
          <a:lstStyle/>
          <a:p>
            <a:fld id="{DAF97D33-5B44-4C86-9803-842FD8570C72}" type="datetimeFigureOut">
              <a:rPr lang="en-US" smtClean="0"/>
              <a:t>7/19/2022</a:t>
            </a:fld>
            <a:endParaRPr lang="en-US"/>
          </a:p>
        </p:txBody>
      </p:sp>
      <p:sp>
        <p:nvSpPr>
          <p:cNvPr id="5" name="Footer Placeholder 4">
            <a:extLst>
              <a:ext uri="{FF2B5EF4-FFF2-40B4-BE49-F238E27FC236}">
                <a16:creationId xmlns:a16="http://schemas.microsoft.com/office/drawing/2014/main" id="{D3893518-5617-B429-7383-55E61A45C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2E878-847C-32D3-3821-4E6007AE9A7D}"/>
              </a:ext>
            </a:extLst>
          </p:cNvPr>
          <p:cNvSpPr>
            <a:spLocks noGrp="1"/>
          </p:cNvSpPr>
          <p:nvPr>
            <p:ph type="sldNum" sz="quarter" idx="12"/>
          </p:nvPr>
        </p:nvSpPr>
        <p:spPr/>
        <p:txBody>
          <a:bodyPr/>
          <a:lstStyle/>
          <a:p>
            <a:fld id="{016E95FA-1CF7-4BC0-A14F-DD8F9C368A88}" type="slidenum">
              <a:rPr lang="en-US" smtClean="0"/>
              <a:t>‹#›</a:t>
            </a:fld>
            <a:endParaRPr lang="en-US"/>
          </a:p>
        </p:txBody>
      </p:sp>
    </p:spTree>
    <p:extLst>
      <p:ext uri="{BB962C8B-B14F-4D97-AF65-F5344CB8AC3E}">
        <p14:creationId xmlns:p14="http://schemas.microsoft.com/office/powerpoint/2010/main" val="1739438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948A-1139-4FD9-733B-CD738DA252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D2EFF7-D26F-FC6E-EE21-F85E6B91B2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FD15C6-51DC-99BB-5BB3-57A1962B5F79}"/>
              </a:ext>
            </a:extLst>
          </p:cNvPr>
          <p:cNvSpPr>
            <a:spLocks noGrp="1"/>
          </p:cNvSpPr>
          <p:nvPr>
            <p:ph type="dt" sz="half" idx="10"/>
          </p:nvPr>
        </p:nvSpPr>
        <p:spPr/>
        <p:txBody>
          <a:bodyPr/>
          <a:lstStyle/>
          <a:p>
            <a:fld id="{DAF97D33-5B44-4C86-9803-842FD8570C72}" type="datetimeFigureOut">
              <a:rPr lang="en-US" smtClean="0"/>
              <a:t>7/19/2022</a:t>
            </a:fld>
            <a:endParaRPr lang="en-US"/>
          </a:p>
        </p:txBody>
      </p:sp>
      <p:sp>
        <p:nvSpPr>
          <p:cNvPr id="5" name="Footer Placeholder 4">
            <a:extLst>
              <a:ext uri="{FF2B5EF4-FFF2-40B4-BE49-F238E27FC236}">
                <a16:creationId xmlns:a16="http://schemas.microsoft.com/office/drawing/2014/main" id="{BB94F545-F987-420A-364F-509CCB0A1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51571-F6FC-C904-141A-CC743AE9B6DA}"/>
              </a:ext>
            </a:extLst>
          </p:cNvPr>
          <p:cNvSpPr>
            <a:spLocks noGrp="1"/>
          </p:cNvSpPr>
          <p:nvPr>
            <p:ph type="sldNum" sz="quarter" idx="12"/>
          </p:nvPr>
        </p:nvSpPr>
        <p:spPr/>
        <p:txBody>
          <a:bodyPr/>
          <a:lstStyle/>
          <a:p>
            <a:fld id="{016E95FA-1CF7-4BC0-A14F-DD8F9C368A88}" type="slidenum">
              <a:rPr lang="en-US" smtClean="0"/>
              <a:t>‹#›</a:t>
            </a:fld>
            <a:endParaRPr lang="en-US"/>
          </a:p>
        </p:txBody>
      </p:sp>
    </p:spTree>
    <p:extLst>
      <p:ext uri="{BB962C8B-B14F-4D97-AF65-F5344CB8AC3E}">
        <p14:creationId xmlns:p14="http://schemas.microsoft.com/office/powerpoint/2010/main" val="48041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DFE8B0-3749-510E-5E74-A56F7C0C66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869C02-CD6C-E4BF-0A80-F6405D0DE2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3C59D-D21F-C362-BB3B-A655649795A2}"/>
              </a:ext>
            </a:extLst>
          </p:cNvPr>
          <p:cNvSpPr>
            <a:spLocks noGrp="1"/>
          </p:cNvSpPr>
          <p:nvPr>
            <p:ph type="dt" sz="half" idx="10"/>
          </p:nvPr>
        </p:nvSpPr>
        <p:spPr/>
        <p:txBody>
          <a:bodyPr/>
          <a:lstStyle/>
          <a:p>
            <a:fld id="{DAF97D33-5B44-4C86-9803-842FD8570C72}" type="datetimeFigureOut">
              <a:rPr lang="en-US" smtClean="0"/>
              <a:t>7/19/2022</a:t>
            </a:fld>
            <a:endParaRPr lang="en-US"/>
          </a:p>
        </p:txBody>
      </p:sp>
      <p:sp>
        <p:nvSpPr>
          <p:cNvPr id="5" name="Footer Placeholder 4">
            <a:extLst>
              <a:ext uri="{FF2B5EF4-FFF2-40B4-BE49-F238E27FC236}">
                <a16:creationId xmlns:a16="http://schemas.microsoft.com/office/drawing/2014/main" id="{1E8BD6BA-BFEE-05E1-1F66-746E5425D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56C9E-7663-08FD-F3A6-F079055025DD}"/>
              </a:ext>
            </a:extLst>
          </p:cNvPr>
          <p:cNvSpPr>
            <a:spLocks noGrp="1"/>
          </p:cNvSpPr>
          <p:nvPr>
            <p:ph type="sldNum" sz="quarter" idx="12"/>
          </p:nvPr>
        </p:nvSpPr>
        <p:spPr/>
        <p:txBody>
          <a:bodyPr/>
          <a:lstStyle/>
          <a:p>
            <a:fld id="{016E95FA-1CF7-4BC0-A14F-DD8F9C368A88}" type="slidenum">
              <a:rPr lang="en-US" smtClean="0"/>
              <a:t>‹#›</a:t>
            </a:fld>
            <a:endParaRPr lang="en-US"/>
          </a:p>
        </p:txBody>
      </p:sp>
    </p:spTree>
    <p:extLst>
      <p:ext uri="{BB962C8B-B14F-4D97-AF65-F5344CB8AC3E}">
        <p14:creationId xmlns:p14="http://schemas.microsoft.com/office/powerpoint/2010/main" val="422291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4F2A-48F5-4560-5313-9C2D8A09C8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9E0CBC-E653-D2C8-7D57-42D398F7DF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1905CF-D562-DAC0-6823-0D731F4E5D5D}"/>
              </a:ext>
            </a:extLst>
          </p:cNvPr>
          <p:cNvSpPr>
            <a:spLocks noGrp="1"/>
          </p:cNvSpPr>
          <p:nvPr>
            <p:ph type="dt" sz="half" idx="10"/>
          </p:nvPr>
        </p:nvSpPr>
        <p:spPr/>
        <p:txBody>
          <a:bodyPr/>
          <a:lstStyle/>
          <a:p>
            <a:fld id="{DAF97D33-5B44-4C86-9803-842FD8570C72}" type="datetimeFigureOut">
              <a:rPr lang="en-US" smtClean="0"/>
              <a:t>7/19/2022</a:t>
            </a:fld>
            <a:endParaRPr lang="en-US"/>
          </a:p>
        </p:txBody>
      </p:sp>
      <p:sp>
        <p:nvSpPr>
          <p:cNvPr id="5" name="Footer Placeholder 4">
            <a:extLst>
              <a:ext uri="{FF2B5EF4-FFF2-40B4-BE49-F238E27FC236}">
                <a16:creationId xmlns:a16="http://schemas.microsoft.com/office/drawing/2014/main" id="{330808C2-4653-7B1E-9D6F-F568194F7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6E296-C874-481F-6342-8AB53AC840F5}"/>
              </a:ext>
            </a:extLst>
          </p:cNvPr>
          <p:cNvSpPr>
            <a:spLocks noGrp="1"/>
          </p:cNvSpPr>
          <p:nvPr>
            <p:ph type="sldNum" sz="quarter" idx="12"/>
          </p:nvPr>
        </p:nvSpPr>
        <p:spPr/>
        <p:txBody>
          <a:bodyPr/>
          <a:lstStyle/>
          <a:p>
            <a:fld id="{016E95FA-1CF7-4BC0-A14F-DD8F9C368A88}" type="slidenum">
              <a:rPr lang="en-US" smtClean="0"/>
              <a:t>‹#›</a:t>
            </a:fld>
            <a:endParaRPr lang="en-US"/>
          </a:p>
        </p:txBody>
      </p:sp>
    </p:spTree>
    <p:extLst>
      <p:ext uri="{BB962C8B-B14F-4D97-AF65-F5344CB8AC3E}">
        <p14:creationId xmlns:p14="http://schemas.microsoft.com/office/powerpoint/2010/main" val="747057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23DE-B2EE-D5F9-C4FA-0CC52FA07D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828E1F-135E-75ED-A53F-7C3C2E9062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9416F7-F9AE-08C3-56A3-5027786F395F}"/>
              </a:ext>
            </a:extLst>
          </p:cNvPr>
          <p:cNvSpPr>
            <a:spLocks noGrp="1"/>
          </p:cNvSpPr>
          <p:nvPr>
            <p:ph type="dt" sz="half" idx="10"/>
          </p:nvPr>
        </p:nvSpPr>
        <p:spPr/>
        <p:txBody>
          <a:bodyPr/>
          <a:lstStyle/>
          <a:p>
            <a:fld id="{DAF97D33-5B44-4C86-9803-842FD8570C72}" type="datetimeFigureOut">
              <a:rPr lang="en-US" smtClean="0"/>
              <a:t>7/19/2022</a:t>
            </a:fld>
            <a:endParaRPr lang="en-US"/>
          </a:p>
        </p:txBody>
      </p:sp>
      <p:sp>
        <p:nvSpPr>
          <p:cNvPr id="5" name="Footer Placeholder 4">
            <a:extLst>
              <a:ext uri="{FF2B5EF4-FFF2-40B4-BE49-F238E27FC236}">
                <a16:creationId xmlns:a16="http://schemas.microsoft.com/office/drawing/2014/main" id="{D20B3342-691C-7F00-E3FF-41EC05263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B6753-E49D-9761-7EB1-C1DCAFFB9B4D}"/>
              </a:ext>
            </a:extLst>
          </p:cNvPr>
          <p:cNvSpPr>
            <a:spLocks noGrp="1"/>
          </p:cNvSpPr>
          <p:nvPr>
            <p:ph type="sldNum" sz="quarter" idx="12"/>
          </p:nvPr>
        </p:nvSpPr>
        <p:spPr/>
        <p:txBody>
          <a:bodyPr/>
          <a:lstStyle/>
          <a:p>
            <a:fld id="{016E95FA-1CF7-4BC0-A14F-DD8F9C368A88}" type="slidenum">
              <a:rPr lang="en-US" smtClean="0"/>
              <a:t>‹#›</a:t>
            </a:fld>
            <a:endParaRPr lang="en-US"/>
          </a:p>
        </p:txBody>
      </p:sp>
    </p:spTree>
    <p:extLst>
      <p:ext uri="{BB962C8B-B14F-4D97-AF65-F5344CB8AC3E}">
        <p14:creationId xmlns:p14="http://schemas.microsoft.com/office/powerpoint/2010/main" val="2157760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88268-A2FD-AE93-E5A4-475732D6A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AFF2FC-5EB9-CF3A-460D-B9272B68D5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7D5506-A7DE-5C48-D084-7FA5F7AC94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07E5B3-E2E4-0A85-D0AC-08F92909E897}"/>
              </a:ext>
            </a:extLst>
          </p:cNvPr>
          <p:cNvSpPr>
            <a:spLocks noGrp="1"/>
          </p:cNvSpPr>
          <p:nvPr>
            <p:ph type="dt" sz="half" idx="10"/>
          </p:nvPr>
        </p:nvSpPr>
        <p:spPr/>
        <p:txBody>
          <a:bodyPr/>
          <a:lstStyle/>
          <a:p>
            <a:fld id="{DAF97D33-5B44-4C86-9803-842FD8570C72}" type="datetimeFigureOut">
              <a:rPr lang="en-US" smtClean="0"/>
              <a:t>7/19/2022</a:t>
            </a:fld>
            <a:endParaRPr lang="en-US"/>
          </a:p>
        </p:txBody>
      </p:sp>
      <p:sp>
        <p:nvSpPr>
          <p:cNvPr id="6" name="Footer Placeholder 5">
            <a:extLst>
              <a:ext uri="{FF2B5EF4-FFF2-40B4-BE49-F238E27FC236}">
                <a16:creationId xmlns:a16="http://schemas.microsoft.com/office/drawing/2014/main" id="{30F20838-29ED-9689-397E-F2B150580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0E93-0525-E6F3-CAF4-30DC4A5399A9}"/>
              </a:ext>
            </a:extLst>
          </p:cNvPr>
          <p:cNvSpPr>
            <a:spLocks noGrp="1"/>
          </p:cNvSpPr>
          <p:nvPr>
            <p:ph type="sldNum" sz="quarter" idx="12"/>
          </p:nvPr>
        </p:nvSpPr>
        <p:spPr/>
        <p:txBody>
          <a:bodyPr/>
          <a:lstStyle/>
          <a:p>
            <a:fld id="{016E95FA-1CF7-4BC0-A14F-DD8F9C368A88}" type="slidenum">
              <a:rPr lang="en-US" smtClean="0"/>
              <a:t>‹#›</a:t>
            </a:fld>
            <a:endParaRPr lang="en-US"/>
          </a:p>
        </p:txBody>
      </p:sp>
    </p:spTree>
    <p:extLst>
      <p:ext uri="{BB962C8B-B14F-4D97-AF65-F5344CB8AC3E}">
        <p14:creationId xmlns:p14="http://schemas.microsoft.com/office/powerpoint/2010/main" val="277194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6FD5-8CB0-C93B-7CA9-95E94590E3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E7F317-354F-043B-205F-A0CEE9846F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37034A-1E0A-0BDB-39E4-F432609AED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23F746-A1D6-8C97-1E2C-0DC4AAF79D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D031FF-B6E9-BC03-E85A-B4029CA659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444DA6-780C-88B4-C3C2-D5347D3E44E6}"/>
              </a:ext>
            </a:extLst>
          </p:cNvPr>
          <p:cNvSpPr>
            <a:spLocks noGrp="1"/>
          </p:cNvSpPr>
          <p:nvPr>
            <p:ph type="dt" sz="half" idx="10"/>
          </p:nvPr>
        </p:nvSpPr>
        <p:spPr/>
        <p:txBody>
          <a:bodyPr/>
          <a:lstStyle/>
          <a:p>
            <a:fld id="{DAF97D33-5B44-4C86-9803-842FD8570C72}" type="datetimeFigureOut">
              <a:rPr lang="en-US" smtClean="0"/>
              <a:t>7/19/2022</a:t>
            </a:fld>
            <a:endParaRPr lang="en-US"/>
          </a:p>
        </p:txBody>
      </p:sp>
      <p:sp>
        <p:nvSpPr>
          <p:cNvPr id="8" name="Footer Placeholder 7">
            <a:extLst>
              <a:ext uri="{FF2B5EF4-FFF2-40B4-BE49-F238E27FC236}">
                <a16:creationId xmlns:a16="http://schemas.microsoft.com/office/drawing/2014/main" id="{A8E834A5-C569-17F4-B9A3-8ADD79B6F9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A39842-BAC1-CE89-98AD-9697A06CA9EC}"/>
              </a:ext>
            </a:extLst>
          </p:cNvPr>
          <p:cNvSpPr>
            <a:spLocks noGrp="1"/>
          </p:cNvSpPr>
          <p:nvPr>
            <p:ph type="sldNum" sz="quarter" idx="12"/>
          </p:nvPr>
        </p:nvSpPr>
        <p:spPr/>
        <p:txBody>
          <a:bodyPr/>
          <a:lstStyle/>
          <a:p>
            <a:fld id="{016E95FA-1CF7-4BC0-A14F-DD8F9C368A88}" type="slidenum">
              <a:rPr lang="en-US" smtClean="0"/>
              <a:t>‹#›</a:t>
            </a:fld>
            <a:endParaRPr lang="en-US"/>
          </a:p>
        </p:txBody>
      </p:sp>
    </p:spTree>
    <p:extLst>
      <p:ext uri="{BB962C8B-B14F-4D97-AF65-F5344CB8AC3E}">
        <p14:creationId xmlns:p14="http://schemas.microsoft.com/office/powerpoint/2010/main" val="1779772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783D0-F36A-5694-3036-F88A3E564A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0B9B92-81EC-9DBE-282B-91C321ED2ACE}"/>
              </a:ext>
            </a:extLst>
          </p:cNvPr>
          <p:cNvSpPr>
            <a:spLocks noGrp="1"/>
          </p:cNvSpPr>
          <p:nvPr>
            <p:ph type="dt" sz="half" idx="10"/>
          </p:nvPr>
        </p:nvSpPr>
        <p:spPr/>
        <p:txBody>
          <a:bodyPr/>
          <a:lstStyle/>
          <a:p>
            <a:fld id="{DAF97D33-5B44-4C86-9803-842FD8570C72}" type="datetimeFigureOut">
              <a:rPr lang="en-US" smtClean="0"/>
              <a:t>7/19/2022</a:t>
            </a:fld>
            <a:endParaRPr lang="en-US"/>
          </a:p>
        </p:txBody>
      </p:sp>
      <p:sp>
        <p:nvSpPr>
          <p:cNvPr id="4" name="Footer Placeholder 3">
            <a:extLst>
              <a:ext uri="{FF2B5EF4-FFF2-40B4-BE49-F238E27FC236}">
                <a16:creationId xmlns:a16="http://schemas.microsoft.com/office/drawing/2014/main" id="{FAC8C03B-72DE-5B4B-DCE8-9F9842EFC5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331F4C-DED8-DBF2-4A8D-99BDAAAAE252}"/>
              </a:ext>
            </a:extLst>
          </p:cNvPr>
          <p:cNvSpPr>
            <a:spLocks noGrp="1"/>
          </p:cNvSpPr>
          <p:nvPr>
            <p:ph type="sldNum" sz="quarter" idx="12"/>
          </p:nvPr>
        </p:nvSpPr>
        <p:spPr/>
        <p:txBody>
          <a:bodyPr/>
          <a:lstStyle/>
          <a:p>
            <a:fld id="{016E95FA-1CF7-4BC0-A14F-DD8F9C368A88}" type="slidenum">
              <a:rPr lang="en-US" smtClean="0"/>
              <a:t>‹#›</a:t>
            </a:fld>
            <a:endParaRPr lang="en-US"/>
          </a:p>
        </p:txBody>
      </p:sp>
    </p:spTree>
    <p:extLst>
      <p:ext uri="{BB962C8B-B14F-4D97-AF65-F5344CB8AC3E}">
        <p14:creationId xmlns:p14="http://schemas.microsoft.com/office/powerpoint/2010/main" val="160562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0DBB8F-9313-39D9-30B0-18B5B6CA1CD6}"/>
              </a:ext>
            </a:extLst>
          </p:cNvPr>
          <p:cNvSpPr>
            <a:spLocks noGrp="1"/>
          </p:cNvSpPr>
          <p:nvPr>
            <p:ph type="dt" sz="half" idx="10"/>
          </p:nvPr>
        </p:nvSpPr>
        <p:spPr/>
        <p:txBody>
          <a:bodyPr/>
          <a:lstStyle/>
          <a:p>
            <a:fld id="{DAF97D33-5B44-4C86-9803-842FD8570C72}" type="datetimeFigureOut">
              <a:rPr lang="en-US" smtClean="0"/>
              <a:t>7/19/2022</a:t>
            </a:fld>
            <a:endParaRPr lang="en-US"/>
          </a:p>
        </p:txBody>
      </p:sp>
      <p:sp>
        <p:nvSpPr>
          <p:cNvPr id="3" name="Footer Placeholder 2">
            <a:extLst>
              <a:ext uri="{FF2B5EF4-FFF2-40B4-BE49-F238E27FC236}">
                <a16:creationId xmlns:a16="http://schemas.microsoft.com/office/drawing/2014/main" id="{677A034A-9A74-D42D-C61A-E67D49884F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5FB7F4-BE83-8E88-C296-98B4496B6D6A}"/>
              </a:ext>
            </a:extLst>
          </p:cNvPr>
          <p:cNvSpPr>
            <a:spLocks noGrp="1"/>
          </p:cNvSpPr>
          <p:nvPr>
            <p:ph type="sldNum" sz="quarter" idx="12"/>
          </p:nvPr>
        </p:nvSpPr>
        <p:spPr/>
        <p:txBody>
          <a:bodyPr/>
          <a:lstStyle/>
          <a:p>
            <a:fld id="{016E95FA-1CF7-4BC0-A14F-DD8F9C368A88}" type="slidenum">
              <a:rPr lang="en-US" smtClean="0"/>
              <a:t>‹#›</a:t>
            </a:fld>
            <a:endParaRPr lang="en-US"/>
          </a:p>
        </p:txBody>
      </p:sp>
    </p:spTree>
    <p:extLst>
      <p:ext uri="{BB962C8B-B14F-4D97-AF65-F5344CB8AC3E}">
        <p14:creationId xmlns:p14="http://schemas.microsoft.com/office/powerpoint/2010/main" val="2425296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9300-CD03-04CB-E5A7-C7C1BE31A0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CBB6D-0C63-1EDF-5C37-4BDA3DD78B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DA09B3-E91D-F61D-2D7D-92F4B37B0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2BB983-5CCD-3F51-92F9-2547CA24FB3F}"/>
              </a:ext>
            </a:extLst>
          </p:cNvPr>
          <p:cNvSpPr>
            <a:spLocks noGrp="1"/>
          </p:cNvSpPr>
          <p:nvPr>
            <p:ph type="dt" sz="half" idx="10"/>
          </p:nvPr>
        </p:nvSpPr>
        <p:spPr/>
        <p:txBody>
          <a:bodyPr/>
          <a:lstStyle/>
          <a:p>
            <a:fld id="{DAF97D33-5B44-4C86-9803-842FD8570C72}" type="datetimeFigureOut">
              <a:rPr lang="en-US" smtClean="0"/>
              <a:t>7/19/2022</a:t>
            </a:fld>
            <a:endParaRPr lang="en-US"/>
          </a:p>
        </p:txBody>
      </p:sp>
      <p:sp>
        <p:nvSpPr>
          <p:cNvPr id="6" name="Footer Placeholder 5">
            <a:extLst>
              <a:ext uri="{FF2B5EF4-FFF2-40B4-BE49-F238E27FC236}">
                <a16:creationId xmlns:a16="http://schemas.microsoft.com/office/drawing/2014/main" id="{E9FE5FD7-404A-8489-DE31-8FC8EA9A2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158E4-D855-9E0F-750D-A39C10E5ECFC}"/>
              </a:ext>
            </a:extLst>
          </p:cNvPr>
          <p:cNvSpPr>
            <a:spLocks noGrp="1"/>
          </p:cNvSpPr>
          <p:nvPr>
            <p:ph type="sldNum" sz="quarter" idx="12"/>
          </p:nvPr>
        </p:nvSpPr>
        <p:spPr/>
        <p:txBody>
          <a:bodyPr/>
          <a:lstStyle/>
          <a:p>
            <a:fld id="{016E95FA-1CF7-4BC0-A14F-DD8F9C368A88}" type="slidenum">
              <a:rPr lang="en-US" smtClean="0"/>
              <a:t>‹#›</a:t>
            </a:fld>
            <a:endParaRPr lang="en-US"/>
          </a:p>
        </p:txBody>
      </p:sp>
    </p:spTree>
    <p:extLst>
      <p:ext uri="{BB962C8B-B14F-4D97-AF65-F5344CB8AC3E}">
        <p14:creationId xmlns:p14="http://schemas.microsoft.com/office/powerpoint/2010/main" val="930719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4EC-E7D8-F639-2F1E-30CFCBDBC1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C68AEC-EE92-05B0-95A8-0618A3A876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0F2928-E48E-A808-641C-32ADF7DE4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B0A8DA-3214-91DD-A2FB-743F10E2BC9D}"/>
              </a:ext>
            </a:extLst>
          </p:cNvPr>
          <p:cNvSpPr>
            <a:spLocks noGrp="1"/>
          </p:cNvSpPr>
          <p:nvPr>
            <p:ph type="dt" sz="half" idx="10"/>
          </p:nvPr>
        </p:nvSpPr>
        <p:spPr/>
        <p:txBody>
          <a:bodyPr/>
          <a:lstStyle/>
          <a:p>
            <a:fld id="{DAF97D33-5B44-4C86-9803-842FD8570C72}" type="datetimeFigureOut">
              <a:rPr lang="en-US" smtClean="0"/>
              <a:t>7/19/2022</a:t>
            </a:fld>
            <a:endParaRPr lang="en-US"/>
          </a:p>
        </p:txBody>
      </p:sp>
      <p:sp>
        <p:nvSpPr>
          <p:cNvPr id="6" name="Footer Placeholder 5">
            <a:extLst>
              <a:ext uri="{FF2B5EF4-FFF2-40B4-BE49-F238E27FC236}">
                <a16:creationId xmlns:a16="http://schemas.microsoft.com/office/drawing/2014/main" id="{CFB6B356-DFB8-4CB4-E507-E432F24D23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6EDF8F-51F7-CCAC-BC53-870A69F5BB3D}"/>
              </a:ext>
            </a:extLst>
          </p:cNvPr>
          <p:cNvSpPr>
            <a:spLocks noGrp="1"/>
          </p:cNvSpPr>
          <p:nvPr>
            <p:ph type="sldNum" sz="quarter" idx="12"/>
          </p:nvPr>
        </p:nvSpPr>
        <p:spPr/>
        <p:txBody>
          <a:bodyPr/>
          <a:lstStyle/>
          <a:p>
            <a:fld id="{016E95FA-1CF7-4BC0-A14F-DD8F9C368A88}" type="slidenum">
              <a:rPr lang="en-US" smtClean="0"/>
              <a:t>‹#›</a:t>
            </a:fld>
            <a:endParaRPr lang="en-US"/>
          </a:p>
        </p:txBody>
      </p:sp>
    </p:spTree>
    <p:extLst>
      <p:ext uri="{BB962C8B-B14F-4D97-AF65-F5344CB8AC3E}">
        <p14:creationId xmlns:p14="http://schemas.microsoft.com/office/powerpoint/2010/main" val="928914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F912D7-2CE4-167A-0556-220602ED0C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C7E1F8-93B6-B828-84CC-3D07BE8240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6CD593-1A5C-40D7-FB28-89306A2A7A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97D33-5B44-4C86-9803-842FD8570C72}" type="datetimeFigureOut">
              <a:rPr lang="en-US" smtClean="0"/>
              <a:t>7/19/2022</a:t>
            </a:fld>
            <a:endParaRPr lang="en-US"/>
          </a:p>
        </p:txBody>
      </p:sp>
      <p:sp>
        <p:nvSpPr>
          <p:cNvPr id="5" name="Footer Placeholder 4">
            <a:extLst>
              <a:ext uri="{FF2B5EF4-FFF2-40B4-BE49-F238E27FC236}">
                <a16:creationId xmlns:a16="http://schemas.microsoft.com/office/drawing/2014/main" id="{52BED0F5-39CA-03F0-6947-1CAE44D6F9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92998-4830-40E2-7388-FA99C2A83A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E95FA-1CF7-4BC0-A14F-DD8F9C368A88}" type="slidenum">
              <a:rPr lang="en-US" smtClean="0"/>
              <a:t>‹#›</a:t>
            </a:fld>
            <a:endParaRPr lang="en-US"/>
          </a:p>
        </p:txBody>
      </p:sp>
    </p:spTree>
    <p:extLst>
      <p:ext uri="{BB962C8B-B14F-4D97-AF65-F5344CB8AC3E}">
        <p14:creationId xmlns:p14="http://schemas.microsoft.com/office/powerpoint/2010/main" val="3784289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447002F-B1C7-F04E-61A4-D25F76EB0AD3}"/>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Predicting Ethereum Prices</a:t>
            </a:r>
          </a:p>
        </p:txBody>
      </p:sp>
      <p:sp>
        <p:nvSpPr>
          <p:cNvPr id="3" name="Subtitle 2">
            <a:extLst>
              <a:ext uri="{FF2B5EF4-FFF2-40B4-BE49-F238E27FC236}">
                <a16:creationId xmlns:a16="http://schemas.microsoft.com/office/drawing/2014/main" id="{948DBD13-BF55-7FBC-E409-2556E648CC93}"/>
              </a:ext>
            </a:extLst>
          </p:cNvPr>
          <p:cNvSpPr>
            <a:spLocks noGrp="1"/>
          </p:cNvSpPr>
          <p:nvPr>
            <p:ph type="subTitle" idx="1"/>
          </p:nvPr>
        </p:nvSpPr>
        <p:spPr>
          <a:xfrm>
            <a:off x="1350682" y="4870824"/>
            <a:ext cx="10005951" cy="1458258"/>
          </a:xfrm>
        </p:spPr>
        <p:txBody>
          <a:bodyPr anchor="ctr">
            <a:normAutofit/>
          </a:bodyPr>
          <a:lstStyle/>
          <a:p>
            <a:pPr algn="l"/>
            <a:r>
              <a:rPr lang="en-US" dirty="0"/>
              <a:t>Applications of </a:t>
            </a:r>
            <a:r>
              <a:rPr lang="en-US" dirty="0" err="1"/>
              <a:t>XGBoost</a:t>
            </a:r>
            <a:r>
              <a:rPr lang="en-US" dirty="0"/>
              <a:t> and Linear Regression Models</a:t>
            </a:r>
          </a:p>
          <a:p>
            <a:pPr algn="l"/>
            <a:r>
              <a:rPr lang="en-US" dirty="0"/>
              <a:t>Daniel Valverde</a:t>
            </a:r>
          </a:p>
        </p:txBody>
      </p:sp>
      <p:pic>
        <p:nvPicPr>
          <p:cNvPr id="1028" name="Picture 4" descr="Transparent Cartoon Rocket Png - Rocket Emoji Png, Png Download ,  Transparent Png Image - PNGitem">
            <a:extLst>
              <a:ext uri="{FF2B5EF4-FFF2-40B4-BE49-F238E27FC236}">
                <a16:creationId xmlns:a16="http://schemas.microsoft.com/office/drawing/2014/main" id="{805191B7-D962-DDED-DAE0-B2EB31C21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1144" y="4718989"/>
            <a:ext cx="1713640" cy="177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638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54661A8-D26F-AF53-7E25-3D4281C4AA88}"/>
              </a:ext>
            </a:extLst>
          </p:cNvPr>
          <p:cNvGraphicFramePr>
            <a:graphicFrameLocks noGrp="1"/>
          </p:cNvGraphicFramePr>
          <p:nvPr>
            <p:ph idx="1"/>
            <p:extLst>
              <p:ext uri="{D42A27DB-BD31-4B8C-83A1-F6EECF244321}">
                <p14:modId xmlns:p14="http://schemas.microsoft.com/office/powerpoint/2010/main" val="138628234"/>
              </p:ext>
            </p:extLst>
          </p:nvPr>
        </p:nvGraphicFramePr>
        <p:xfrm>
          <a:off x="855453" y="1687031"/>
          <a:ext cx="9504680" cy="2661920"/>
        </p:xfrm>
        <a:graphic>
          <a:graphicData uri="http://schemas.openxmlformats.org/drawingml/2006/table">
            <a:tbl>
              <a:tblPr firstRow="1" bandRow="1">
                <a:tableStyleId>{5C22544A-7EE6-4342-B048-85BDC9FD1C3A}</a:tableStyleId>
              </a:tblPr>
              <a:tblGrid>
                <a:gridCol w="1111703">
                  <a:extLst>
                    <a:ext uri="{9D8B030D-6E8A-4147-A177-3AD203B41FA5}">
                      <a16:colId xmlns:a16="http://schemas.microsoft.com/office/drawing/2014/main" val="131089182"/>
                    </a:ext>
                  </a:extLst>
                </a:gridCol>
                <a:gridCol w="1111703">
                  <a:extLst>
                    <a:ext uri="{9D8B030D-6E8A-4147-A177-3AD203B41FA5}">
                      <a16:colId xmlns:a16="http://schemas.microsoft.com/office/drawing/2014/main" val="3975903460"/>
                    </a:ext>
                  </a:extLst>
                </a:gridCol>
                <a:gridCol w="1312560">
                  <a:extLst>
                    <a:ext uri="{9D8B030D-6E8A-4147-A177-3AD203B41FA5}">
                      <a16:colId xmlns:a16="http://schemas.microsoft.com/office/drawing/2014/main" val="1233465028"/>
                    </a:ext>
                  </a:extLst>
                </a:gridCol>
                <a:gridCol w="1560807">
                  <a:extLst>
                    <a:ext uri="{9D8B030D-6E8A-4147-A177-3AD203B41FA5}">
                      <a16:colId xmlns:a16="http://schemas.microsoft.com/office/drawing/2014/main" val="2822429632"/>
                    </a:ext>
                  </a:extLst>
                </a:gridCol>
                <a:gridCol w="1159803">
                  <a:extLst>
                    <a:ext uri="{9D8B030D-6E8A-4147-A177-3AD203B41FA5}">
                      <a16:colId xmlns:a16="http://schemas.microsoft.com/office/drawing/2014/main" val="1035959007"/>
                    </a:ext>
                  </a:extLst>
                </a:gridCol>
                <a:gridCol w="1624052">
                  <a:extLst>
                    <a:ext uri="{9D8B030D-6E8A-4147-A177-3AD203B41FA5}">
                      <a16:colId xmlns:a16="http://schemas.microsoft.com/office/drawing/2014/main" val="1940565604"/>
                    </a:ext>
                  </a:extLst>
                </a:gridCol>
                <a:gridCol w="1624052">
                  <a:extLst>
                    <a:ext uri="{9D8B030D-6E8A-4147-A177-3AD203B41FA5}">
                      <a16:colId xmlns:a16="http://schemas.microsoft.com/office/drawing/2014/main" val="3681452965"/>
                    </a:ext>
                  </a:extLst>
                </a:gridCol>
              </a:tblGrid>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Xgb_calc</a:t>
                      </a:r>
                      <a:endParaRPr lang="en-US" dirty="0"/>
                    </a:p>
                    <a:p>
                      <a:endParaRPr lang="en-US" dirty="0"/>
                    </a:p>
                  </a:txBody>
                  <a:tcPr/>
                </a:tc>
                <a:tc>
                  <a:txBody>
                    <a:bodyPr/>
                    <a:lstStyle/>
                    <a:p>
                      <a:r>
                        <a:rPr lang="en-US" dirty="0" err="1">
                          <a:highlight>
                            <a:srgbClr val="008000"/>
                          </a:highlight>
                        </a:rPr>
                        <a:t>Xgb_calc_grid</a:t>
                      </a:r>
                      <a:endParaRPr lang="en-US" dirty="0">
                        <a:highlight>
                          <a:srgbClr val="008000"/>
                        </a:highlight>
                      </a:endParaRPr>
                    </a:p>
                  </a:txBody>
                  <a:tcPr/>
                </a:tc>
                <a:tc>
                  <a:txBody>
                    <a:bodyPr/>
                    <a:lstStyle/>
                    <a:p>
                      <a:r>
                        <a:rPr lang="en-US" dirty="0" err="1"/>
                        <a:t>LR_calc</a:t>
                      </a:r>
                      <a:endParaRPr lang="en-US" dirty="0"/>
                    </a:p>
                  </a:txBody>
                  <a:tcPr/>
                </a:tc>
                <a:tc>
                  <a:txBody>
                    <a:bodyPr/>
                    <a:lstStyle/>
                    <a:p>
                      <a:r>
                        <a:rPr lang="en-US" dirty="0" err="1"/>
                        <a:t>Xgb_sw</a:t>
                      </a:r>
                      <a:endParaRPr lang="en-US" dirty="0"/>
                    </a:p>
                  </a:txBody>
                  <a:tcPr/>
                </a:tc>
                <a:tc>
                  <a:txBody>
                    <a:bodyPr/>
                    <a:lstStyle/>
                    <a:p>
                      <a:r>
                        <a:rPr lang="en-US" dirty="0" err="1"/>
                        <a:t>Xgb_sw_grid</a:t>
                      </a:r>
                      <a:endParaRPr lang="en-US" dirty="0"/>
                    </a:p>
                  </a:txBody>
                  <a:tcPr/>
                </a:tc>
                <a:tc>
                  <a:txBody>
                    <a:bodyPr/>
                    <a:lstStyle/>
                    <a:p>
                      <a:r>
                        <a:rPr lang="en-US" dirty="0" err="1">
                          <a:highlight>
                            <a:srgbClr val="008000"/>
                          </a:highlight>
                        </a:rPr>
                        <a:t>LR_sw</a:t>
                      </a:r>
                      <a:endParaRPr lang="en-US" dirty="0">
                        <a:highlight>
                          <a:srgbClr val="008000"/>
                        </a:highlight>
                      </a:endParaRPr>
                    </a:p>
                  </a:txBody>
                  <a:tcPr/>
                </a:tc>
                <a:extLst>
                  <a:ext uri="{0D108BD9-81ED-4DB2-BD59-A6C34878D82A}">
                    <a16:rowId xmlns:a16="http://schemas.microsoft.com/office/drawing/2014/main" val="3309831204"/>
                  </a:ext>
                </a:extLst>
              </a:tr>
              <a:tr h="370840">
                <a:tc>
                  <a:txBody>
                    <a:bodyPr/>
                    <a:lstStyle/>
                    <a:p>
                      <a:r>
                        <a:rPr lang="en-US" dirty="0"/>
                        <a:t>RMSE train</a:t>
                      </a:r>
                    </a:p>
                  </a:txBody>
                  <a:tcPr/>
                </a:tc>
                <a:tc>
                  <a:txBody>
                    <a:bodyPr/>
                    <a:lstStyle/>
                    <a:p>
                      <a:r>
                        <a:rPr lang="en-US" dirty="0"/>
                        <a:t>717</a:t>
                      </a:r>
                    </a:p>
                  </a:txBody>
                  <a:tcPr/>
                </a:tc>
                <a:tc>
                  <a:txBody>
                    <a:bodyPr/>
                    <a:lstStyle/>
                    <a:p>
                      <a:r>
                        <a:rPr lang="en-US" dirty="0"/>
                        <a:t>53.5</a:t>
                      </a:r>
                    </a:p>
                  </a:txBody>
                  <a:tcPr/>
                </a:tc>
                <a:tc>
                  <a:txBody>
                    <a:bodyPr/>
                    <a:lstStyle/>
                    <a:p>
                      <a:r>
                        <a:rPr lang="en-US" dirty="0"/>
                        <a:t>78.25</a:t>
                      </a:r>
                    </a:p>
                  </a:txBody>
                  <a:tcPr/>
                </a:tc>
                <a:tc>
                  <a:txBody>
                    <a:bodyPr/>
                    <a:lstStyle/>
                    <a:p>
                      <a:r>
                        <a:rPr lang="en-US" dirty="0"/>
                        <a:t>587</a:t>
                      </a:r>
                    </a:p>
                  </a:txBody>
                  <a:tcPr/>
                </a:tc>
                <a:tc>
                  <a:txBody>
                    <a:bodyPr/>
                    <a:lstStyle/>
                    <a:p>
                      <a:r>
                        <a:rPr lang="en-US" dirty="0"/>
                        <a:t>82.22</a:t>
                      </a:r>
                    </a:p>
                  </a:txBody>
                  <a:tcPr/>
                </a:tc>
                <a:tc>
                  <a:txBody>
                    <a:bodyPr/>
                    <a:lstStyle/>
                    <a:p>
                      <a:r>
                        <a:rPr lang="en-US" dirty="0"/>
                        <a:t>88.84</a:t>
                      </a:r>
                    </a:p>
                  </a:txBody>
                  <a:tcPr/>
                </a:tc>
                <a:extLst>
                  <a:ext uri="{0D108BD9-81ED-4DB2-BD59-A6C34878D82A}">
                    <a16:rowId xmlns:a16="http://schemas.microsoft.com/office/drawing/2014/main" val="1661871756"/>
                  </a:ext>
                </a:extLst>
              </a:tr>
              <a:tr h="370840">
                <a:tc>
                  <a:txBody>
                    <a:bodyPr/>
                    <a:lstStyle/>
                    <a:p>
                      <a:r>
                        <a:rPr lang="en-US" dirty="0"/>
                        <a:t>RMSE test</a:t>
                      </a:r>
                    </a:p>
                  </a:txBody>
                  <a:tcPr/>
                </a:tc>
                <a:tc>
                  <a:txBody>
                    <a:bodyPr/>
                    <a:lstStyle/>
                    <a:p>
                      <a:r>
                        <a:rPr lang="en-US" dirty="0"/>
                        <a:t>380</a:t>
                      </a:r>
                    </a:p>
                  </a:txBody>
                  <a:tcPr/>
                </a:tc>
                <a:tc>
                  <a:txBody>
                    <a:bodyPr/>
                    <a:lstStyle/>
                    <a:p>
                      <a:r>
                        <a:rPr lang="en-US" dirty="0"/>
                        <a:t>163.35</a:t>
                      </a:r>
                    </a:p>
                  </a:txBody>
                  <a:tcPr/>
                </a:tc>
                <a:tc>
                  <a:txBody>
                    <a:bodyPr/>
                    <a:lstStyle/>
                    <a:p>
                      <a:r>
                        <a:rPr lang="en-US" dirty="0"/>
                        <a:t>84.23</a:t>
                      </a:r>
                    </a:p>
                  </a:txBody>
                  <a:tcPr/>
                </a:tc>
                <a:tc>
                  <a:txBody>
                    <a:bodyPr/>
                    <a:lstStyle/>
                    <a:p>
                      <a:r>
                        <a:rPr lang="en-US" dirty="0"/>
                        <a:t>568</a:t>
                      </a:r>
                    </a:p>
                  </a:txBody>
                  <a:tcPr/>
                </a:tc>
                <a:tc>
                  <a:txBody>
                    <a:bodyPr/>
                    <a:lstStyle/>
                    <a:p>
                      <a:r>
                        <a:rPr lang="en-US" dirty="0"/>
                        <a:t>183.3</a:t>
                      </a:r>
                    </a:p>
                  </a:txBody>
                  <a:tcPr/>
                </a:tc>
                <a:tc>
                  <a:txBody>
                    <a:bodyPr/>
                    <a:lstStyle/>
                    <a:p>
                      <a:r>
                        <a:rPr lang="en-US" dirty="0"/>
                        <a:t>80.39</a:t>
                      </a:r>
                    </a:p>
                  </a:txBody>
                  <a:tcPr/>
                </a:tc>
                <a:extLst>
                  <a:ext uri="{0D108BD9-81ED-4DB2-BD59-A6C34878D82A}">
                    <a16:rowId xmlns:a16="http://schemas.microsoft.com/office/drawing/2014/main" val="3927297848"/>
                  </a:ext>
                </a:extLst>
              </a:tr>
              <a:tr h="370840">
                <a:tc>
                  <a:txBody>
                    <a:bodyPr/>
                    <a:lstStyle/>
                    <a:p>
                      <a:r>
                        <a:rPr lang="en-US" dirty="0"/>
                        <a:t>R2 train</a:t>
                      </a:r>
                    </a:p>
                  </a:txBody>
                  <a:tcPr/>
                </a:tc>
                <a:tc>
                  <a:txBody>
                    <a:bodyPr/>
                    <a:lstStyle/>
                    <a:p>
                      <a:r>
                        <a:rPr lang="en-US" dirty="0"/>
                        <a:t>.66</a:t>
                      </a:r>
                    </a:p>
                  </a:txBody>
                  <a:tcPr/>
                </a:tc>
                <a:tc>
                  <a:txBody>
                    <a:bodyPr/>
                    <a:lstStyle/>
                    <a:p>
                      <a:r>
                        <a:rPr lang="en-US" dirty="0"/>
                        <a:t>.998</a:t>
                      </a:r>
                    </a:p>
                  </a:txBody>
                  <a:tcPr/>
                </a:tc>
                <a:tc>
                  <a:txBody>
                    <a:bodyPr/>
                    <a:lstStyle/>
                    <a:p>
                      <a:r>
                        <a:rPr lang="en-US" dirty="0"/>
                        <a:t>.996</a:t>
                      </a:r>
                    </a:p>
                  </a:txBody>
                  <a:tcPr/>
                </a:tc>
                <a:tc>
                  <a:txBody>
                    <a:bodyPr/>
                    <a:lstStyle/>
                    <a:p>
                      <a:r>
                        <a:rPr lang="en-US" dirty="0"/>
                        <a:t>.777</a:t>
                      </a:r>
                    </a:p>
                  </a:txBody>
                  <a:tcPr/>
                </a:tc>
                <a:tc>
                  <a:txBody>
                    <a:bodyPr/>
                    <a:lstStyle/>
                    <a:p>
                      <a:r>
                        <a:rPr lang="en-US" dirty="0"/>
                        <a:t>.99</a:t>
                      </a:r>
                    </a:p>
                  </a:txBody>
                  <a:tcPr/>
                </a:tc>
                <a:tc>
                  <a:txBody>
                    <a:bodyPr/>
                    <a:lstStyle/>
                    <a:p>
                      <a:r>
                        <a:rPr lang="en-US" dirty="0"/>
                        <a:t>.996</a:t>
                      </a:r>
                    </a:p>
                  </a:txBody>
                  <a:tcPr/>
                </a:tc>
                <a:extLst>
                  <a:ext uri="{0D108BD9-81ED-4DB2-BD59-A6C34878D82A}">
                    <a16:rowId xmlns:a16="http://schemas.microsoft.com/office/drawing/2014/main" val="2317908602"/>
                  </a:ext>
                </a:extLst>
              </a:tr>
              <a:tr h="370840">
                <a:tc>
                  <a:txBody>
                    <a:bodyPr/>
                    <a:lstStyle/>
                    <a:p>
                      <a:r>
                        <a:rPr lang="en-US" dirty="0"/>
                        <a:t>R2 test</a:t>
                      </a:r>
                    </a:p>
                  </a:txBody>
                  <a:tcPr/>
                </a:tc>
                <a:tc>
                  <a:txBody>
                    <a:bodyPr/>
                    <a:lstStyle/>
                    <a:p>
                      <a:r>
                        <a:rPr lang="en-US" dirty="0"/>
                        <a:t>.025</a:t>
                      </a:r>
                    </a:p>
                  </a:txBody>
                  <a:tcPr/>
                </a:tc>
                <a:tc>
                  <a:txBody>
                    <a:bodyPr/>
                    <a:lstStyle/>
                    <a:p>
                      <a:r>
                        <a:rPr lang="en-US" dirty="0"/>
                        <a:t>.816</a:t>
                      </a:r>
                    </a:p>
                  </a:txBody>
                  <a:tcPr/>
                </a:tc>
                <a:tc>
                  <a:txBody>
                    <a:bodyPr/>
                    <a:lstStyle/>
                    <a:p>
                      <a:r>
                        <a:rPr lang="en-US" dirty="0"/>
                        <a:t>.9523</a:t>
                      </a:r>
                    </a:p>
                  </a:txBody>
                  <a:tcPr/>
                </a:tc>
                <a:tc>
                  <a:txBody>
                    <a:bodyPr/>
                    <a:lstStyle/>
                    <a:p>
                      <a:r>
                        <a:rPr lang="en-US" dirty="0"/>
                        <a:t>-1.3</a:t>
                      </a:r>
                    </a:p>
                  </a:txBody>
                  <a:tcPr/>
                </a:tc>
                <a:tc>
                  <a:txBody>
                    <a:bodyPr/>
                    <a:lstStyle/>
                    <a:p>
                      <a:r>
                        <a:rPr lang="en-US" dirty="0"/>
                        <a:t>.75</a:t>
                      </a:r>
                    </a:p>
                  </a:txBody>
                  <a:tcPr/>
                </a:tc>
                <a:tc>
                  <a:txBody>
                    <a:bodyPr/>
                    <a:lstStyle/>
                    <a:p>
                      <a:r>
                        <a:rPr lang="en-US" dirty="0"/>
                        <a:t>.9537</a:t>
                      </a:r>
                    </a:p>
                  </a:txBody>
                  <a:tcPr/>
                </a:tc>
                <a:extLst>
                  <a:ext uri="{0D108BD9-81ED-4DB2-BD59-A6C34878D82A}">
                    <a16:rowId xmlns:a16="http://schemas.microsoft.com/office/drawing/2014/main" val="788386901"/>
                  </a:ext>
                </a:extLst>
              </a:tr>
            </a:tbl>
          </a:graphicData>
        </a:graphic>
      </p:graphicFrame>
      <p:sp>
        <p:nvSpPr>
          <p:cNvPr id="6" name="TextBox 5">
            <a:extLst>
              <a:ext uri="{FF2B5EF4-FFF2-40B4-BE49-F238E27FC236}">
                <a16:creationId xmlns:a16="http://schemas.microsoft.com/office/drawing/2014/main" id="{3BDC0A9D-EBAB-4B74-DB49-7EFE78FB000D}"/>
              </a:ext>
            </a:extLst>
          </p:cNvPr>
          <p:cNvSpPr txBox="1"/>
          <p:nvPr/>
        </p:nvSpPr>
        <p:spPr>
          <a:xfrm>
            <a:off x="3032761" y="1192167"/>
            <a:ext cx="5150064" cy="369332"/>
          </a:xfrm>
          <a:prstGeom prst="rect">
            <a:avLst/>
          </a:prstGeom>
          <a:noFill/>
        </p:spPr>
        <p:txBody>
          <a:bodyPr wrap="none" rtlCol="0">
            <a:spAutoFit/>
          </a:bodyPr>
          <a:lstStyle/>
          <a:p>
            <a:r>
              <a:rPr lang="en-US" dirty="0"/>
              <a:t>Average price of Ethereum over this period was 1066</a:t>
            </a:r>
          </a:p>
        </p:txBody>
      </p:sp>
      <p:sp>
        <p:nvSpPr>
          <p:cNvPr id="11" name="TextBox 10">
            <a:extLst>
              <a:ext uri="{FF2B5EF4-FFF2-40B4-BE49-F238E27FC236}">
                <a16:creationId xmlns:a16="http://schemas.microsoft.com/office/drawing/2014/main" id="{032477E0-152F-5923-C559-EE8DE38DF5E9}"/>
              </a:ext>
            </a:extLst>
          </p:cNvPr>
          <p:cNvSpPr txBox="1"/>
          <p:nvPr/>
        </p:nvSpPr>
        <p:spPr>
          <a:xfrm>
            <a:off x="1388853" y="352192"/>
            <a:ext cx="8686800" cy="584775"/>
          </a:xfrm>
          <a:prstGeom prst="rect">
            <a:avLst/>
          </a:prstGeom>
          <a:noFill/>
        </p:spPr>
        <p:txBody>
          <a:bodyPr wrap="square" rtlCol="0">
            <a:spAutoFit/>
          </a:bodyPr>
          <a:lstStyle/>
          <a:p>
            <a:pPr algn="ctr"/>
            <a:r>
              <a:rPr lang="en-US" sz="3200" dirty="0"/>
              <a:t>Summary of Models Performed</a:t>
            </a:r>
          </a:p>
        </p:txBody>
      </p:sp>
      <p:graphicFrame>
        <p:nvGraphicFramePr>
          <p:cNvPr id="13" name="TextBox 4">
            <a:extLst>
              <a:ext uri="{FF2B5EF4-FFF2-40B4-BE49-F238E27FC236}">
                <a16:creationId xmlns:a16="http://schemas.microsoft.com/office/drawing/2014/main" id="{BD14FCFB-D833-63B9-6801-AF6235F208D2}"/>
              </a:ext>
            </a:extLst>
          </p:cNvPr>
          <p:cNvGraphicFramePr/>
          <p:nvPr>
            <p:extLst>
              <p:ext uri="{D42A27DB-BD31-4B8C-83A1-F6EECF244321}">
                <p14:modId xmlns:p14="http://schemas.microsoft.com/office/powerpoint/2010/main" val="514448943"/>
              </p:ext>
            </p:extLst>
          </p:nvPr>
        </p:nvGraphicFramePr>
        <p:xfrm>
          <a:off x="706120" y="4474483"/>
          <a:ext cx="10114280" cy="203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976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D2D53-2A32-402D-3427-3A765E4EAD6B}"/>
              </a:ext>
            </a:extLst>
          </p:cNvPr>
          <p:cNvSpPr>
            <a:spLocks noGrp="1"/>
          </p:cNvSpPr>
          <p:nvPr>
            <p:ph type="title"/>
          </p:nvPr>
        </p:nvSpPr>
        <p:spPr>
          <a:xfrm>
            <a:off x="838200" y="276542"/>
            <a:ext cx="10515600" cy="1325563"/>
          </a:xfrm>
        </p:spPr>
        <p:txBody>
          <a:bodyPr/>
          <a:lstStyle/>
          <a:p>
            <a:r>
              <a:rPr lang="en-US" dirty="0" err="1"/>
              <a:t>XGBoost</a:t>
            </a:r>
            <a:r>
              <a:rPr lang="en-US" dirty="0"/>
              <a:t> on Calculated Features Grid Search</a:t>
            </a:r>
          </a:p>
        </p:txBody>
      </p:sp>
      <p:sp>
        <p:nvSpPr>
          <p:cNvPr id="10" name="TextBox 9">
            <a:extLst>
              <a:ext uri="{FF2B5EF4-FFF2-40B4-BE49-F238E27FC236}">
                <a16:creationId xmlns:a16="http://schemas.microsoft.com/office/drawing/2014/main" id="{014FF509-5AAD-E26A-CDA9-5A20C7B270CB}"/>
              </a:ext>
            </a:extLst>
          </p:cNvPr>
          <p:cNvSpPr txBox="1"/>
          <p:nvPr/>
        </p:nvSpPr>
        <p:spPr>
          <a:xfrm>
            <a:off x="609992" y="1867028"/>
            <a:ext cx="3299301" cy="261610"/>
          </a:xfrm>
          <a:prstGeom prst="rect">
            <a:avLst/>
          </a:prstGeom>
          <a:noFill/>
        </p:spPr>
        <p:txBody>
          <a:bodyPr wrap="none" rtlCol="0">
            <a:spAutoFit/>
          </a:bodyPr>
          <a:lstStyle/>
          <a:p>
            <a:r>
              <a:rPr lang="en-US" sz="1100" dirty="0"/>
              <a:t>*Average price of Ethereum over this period was 1066</a:t>
            </a:r>
          </a:p>
        </p:txBody>
      </p:sp>
      <p:pic>
        <p:nvPicPr>
          <p:cNvPr id="12" name="Picture 11">
            <a:extLst>
              <a:ext uri="{FF2B5EF4-FFF2-40B4-BE49-F238E27FC236}">
                <a16:creationId xmlns:a16="http://schemas.microsoft.com/office/drawing/2014/main" id="{839096E1-8186-E590-618A-375CA3723970}"/>
              </a:ext>
            </a:extLst>
          </p:cNvPr>
          <p:cNvPicPr>
            <a:picLocks noChangeAspect="1"/>
          </p:cNvPicPr>
          <p:nvPr/>
        </p:nvPicPr>
        <p:blipFill>
          <a:blip r:embed="rId2"/>
          <a:stretch>
            <a:fillRect/>
          </a:stretch>
        </p:blipFill>
        <p:spPr>
          <a:xfrm>
            <a:off x="534066" y="4252078"/>
            <a:ext cx="3751542" cy="2545689"/>
          </a:xfrm>
          <a:prstGeom prst="rect">
            <a:avLst/>
          </a:prstGeom>
        </p:spPr>
      </p:pic>
      <p:graphicFrame>
        <p:nvGraphicFramePr>
          <p:cNvPr id="13" name="Table 12">
            <a:extLst>
              <a:ext uri="{FF2B5EF4-FFF2-40B4-BE49-F238E27FC236}">
                <a16:creationId xmlns:a16="http://schemas.microsoft.com/office/drawing/2014/main" id="{27229181-10C0-ED67-BE6E-16D248FCC35D}"/>
              </a:ext>
            </a:extLst>
          </p:cNvPr>
          <p:cNvGraphicFramePr>
            <a:graphicFrameLocks noGrp="1"/>
          </p:cNvGraphicFramePr>
          <p:nvPr>
            <p:extLst>
              <p:ext uri="{D42A27DB-BD31-4B8C-83A1-F6EECF244321}">
                <p14:modId xmlns:p14="http://schemas.microsoft.com/office/powerpoint/2010/main" val="3643501932"/>
              </p:ext>
            </p:extLst>
          </p:nvPr>
        </p:nvGraphicFramePr>
        <p:xfrm>
          <a:off x="534066" y="2128638"/>
          <a:ext cx="4180840" cy="212344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777189187"/>
                    </a:ext>
                  </a:extLst>
                </a:gridCol>
                <a:gridCol w="1314450">
                  <a:extLst>
                    <a:ext uri="{9D8B030D-6E8A-4147-A177-3AD203B41FA5}">
                      <a16:colId xmlns:a16="http://schemas.microsoft.com/office/drawing/2014/main" val="1416129596"/>
                    </a:ext>
                  </a:extLst>
                </a:gridCol>
                <a:gridCol w="1551940">
                  <a:extLst>
                    <a:ext uri="{9D8B030D-6E8A-4147-A177-3AD203B41FA5}">
                      <a16:colId xmlns:a16="http://schemas.microsoft.com/office/drawing/2014/main" val="4228725796"/>
                    </a:ext>
                  </a:extLst>
                </a:gridCol>
              </a:tblGrid>
              <a:tr h="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Xgb_calc</a:t>
                      </a:r>
                      <a:endParaRPr lang="en-US" dirty="0"/>
                    </a:p>
                    <a:p>
                      <a:endParaRPr lang="en-US" dirty="0"/>
                    </a:p>
                  </a:txBody>
                  <a:tcPr/>
                </a:tc>
                <a:tc>
                  <a:txBody>
                    <a:bodyPr/>
                    <a:lstStyle/>
                    <a:p>
                      <a:r>
                        <a:rPr lang="en-US" dirty="0" err="1"/>
                        <a:t>Xgb_calc_grid</a:t>
                      </a:r>
                      <a:endParaRPr lang="en-US" dirty="0"/>
                    </a:p>
                  </a:txBody>
                  <a:tcPr/>
                </a:tc>
                <a:extLst>
                  <a:ext uri="{0D108BD9-81ED-4DB2-BD59-A6C34878D82A}">
                    <a16:rowId xmlns:a16="http://schemas.microsoft.com/office/drawing/2014/main" val="2726350610"/>
                  </a:ext>
                </a:extLst>
              </a:tr>
              <a:tr h="370840">
                <a:tc>
                  <a:txBody>
                    <a:bodyPr/>
                    <a:lstStyle/>
                    <a:p>
                      <a:r>
                        <a:rPr lang="en-US" dirty="0"/>
                        <a:t>RMSE train</a:t>
                      </a:r>
                    </a:p>
                  </a:txBody>
                  <a:tcPr/>
                </a:tc>
                <a:tc>
                  <a:txBody>
                    <a:bodyPr/>
                    <a:lstStyle/>
                    <a:p>
                      <a:r>
                        <a:rPr lang="en-US" dirty="0"/>
                        <a:t>717</a:t>
                      </a:r>
                    </a:p>
                  </a:txBody>
                  <a:tcPr/>
                </a:tc>
                <a:tc>
                  <a:txBody>
                    <a:bodyPr/>
                    <a:lstStyle/>
                    <a:p>
                      <a:r>
                        <a:rPr lang="en-US" dirty="0"/>
                        <a:t>53.5</a:t>
                      </a:r>
                    </a:p>
                  </a:txBody>
                  <a:tcPr/>
                </a:tc>
                <a:extLst>
                  <a:ext uri="{0D108BD9-81ED-4DB2-BD59-A6C34878D82A}">
                    <a16:rowId xmlns:a16="http://schemas.microsoft.com/office/drawing/2014/main" val="565356351"/>
                  </a:ext>
                </a:extLst>
              </a:tr>
              <a:tr h="370840">
                <a:tc>
                  <a:txBody>
                    <a:bodyPr/>
                    <a:lstStyle/>
                    <a:p>
                      <a:r>
                        <a:rPr lang="en-US" dirty="0"/>
                        <a:t>RMSE test</a:t>
                      </a:r>
                    </a:p>
                  </a:txBody>
                  <a:tcPr/>
                </a:tc>
                <a:tc>
                  <a:txBody>
                    <a:bodyPr/>
                    <a:lstStyle/>
                    <a:p>
                      <a:r>
                        <a:rPr lang="en-US" dirty="0"/>
                        <a:t>380</a:t>
                      </a:r>
                    </a:p>
                  </a:txBody>
                  <a:tcPr/>
                </a:tc>
                <a:tc>
                  <a:txBody>
                    <a:bodyPr/>
                    <a:lstStyle/>
                    <a:p>
                      <a:r>
                        <a:rPr lang="en-US" dirty="0"/>
                        <a:t>163.35</a:t>
                      </a:r>
                    </a:p>
                  </a:txBody>
                  <a:tcPr/>
                </a:tc>
                <a:extLst>
                  <a:ext uri="{0D108BD9-81ED-4DB2-BD59-A6C34878D82A}">
                    <a16:rowId xmlns:a16="http://schemas.microsoft.com/office/drawing/2014/main" val="2893550765"/>
                  </a:ext>
                </a:extLst>
              </a:tr>
              <a:tr h="370840">
                <a:tc>
                  <a:txBody>
                    <a:bodyPr/>
                    <a:lstStyle/>
                    <a:p>
                      <a:r>
                        <a:rPr lang="en-US" dirty="0"/>
                        <a:t>R2 train</a:t>
                      </a:r>
                    </a:p>
                  </a:txBody>
                  <a:tcPr/>
                </a:tc>
                <a:tc>
                  <a:txBody>
                    <a:bodyPr/>
                    <a:lstStyle/>
                    <a:p>
                      <a:r>
                        <a:rPr lang="en-US" dirty="0"/>
                        <a:t>.66</a:t>
                      </a:r>
                    </a:p>
                  </a:txBody>
                  <a:tcPr/>
                </a:tc>
                <a:tc>
                  <a:txBody>
                    <a:bodyPr/>
                    <a:lstStyle/>
                    <a:p>
                      <a:r>
                        <a:rPr lang="en-US" dirty="0"/>
                        <a:t>.998</a:t>
                      </a:r>
                    </a:p>
                  </a:txBody>
                  <a:tcPr/>
                </a:tc>
                <a:extLst>
                  <a:ext uri="{0D108BD9-81ED-4DB2-BD59-A6C34878D82A}">
                    <a16:rowId xmlns:a16="http://schemas.microsoft.com/office/drawing/2014/main" val="1627346879"/>
                  </a:ext>
                </a:extLst>
              </a:tr>
              <a:tr h="370840">
                <a:tc>
                  <a:txBody>
                    <a:bodyPr/>
                    <a:lstStyle/>
                    <a:p>
                      <a:r>
                        <a:rPr lang="en-US" dirty="0"/>
                        <a:t>R2 test</a:t>
                      </a:r>
                    </a:p>
                  </a:txBody>
                  <a:tcPr/>
                </a:tc>
                <a:tc>
                  <a:txBody>
                    <a:bodyPr/>
                    <a:lstStyle/>
                    <a:p>
                      <a:r>
                        <a:rPr lang="en-US" dirty="0"/>
                        <a:t>.025</a:t>
                      </a:r>
                    </a:p>
                  </a:txBody>
                  <a:tcPr/>
                </a:tc>
                <a:tc>
                  <a:txBody>
                    <a:bodyPr/>
                    <a:lstStyle/>
                    <a:p>
                      <a:r>
                        <a:rPr lang="en-US" dirty="0"/>
                        <a:t>.816</a:t>
                      </a:r>
                    </a:p>
                  </a:txBody>
                  <a:tcPr/>
                </a:tc>
                <a:extLst>
                  <a:ext uri="{0D108BD9-81ED-4DB2-BD59-A6C34878D82A}">
                    <a16:rowId xmlns:a16="http://schemas.microsoft.com/office/drawing/2014/main" val="1394604461"/>
                  </a:ext>
                </a:extLst>
              </a:tr>
            </a:tbl>
          </a:graphicData>
        </a:graphic>
      </p:graphicFrame>
      <p:pic>
        <p:nvPicPr>
          <p:cNvPr id="15" name="Picture 14">
            <a:extLst>
              <a:ext uri="{FF2B5EF4-FFF2-40B4-BE49-F238E27FC236}">
                <a16:creationId xmlns:a16="http://schemas.microsoft.com/office/drawing/2014/main" id="{D2912F17-EB95-A82D-7FFA-4255C5509487}"/>
              </a:ext>
            </a:extLst>
          </p:cNvPr>
          <p:cNvPicPr>
            <a:picLocks noChangeAspect="1"/>
          </p:cNvPicPr>
          <p:nvPr/>
        </p:nvPicPr>
        <p:blipFill>
          <a:blip r:embed="rId3"/>
          <a:stretch>
            <a:fillRect/>
          </a:stretch>
        </p:blipFill>
        <p:spPr>
          <a:xfrm>
            <a:off x="8883954" y="1336390"/>
            <a:ext cx="3048425" cy="5144218"/>
          </a:xfrm>
          <a:prstGeom prst="rect">
            <a:avLst/>
          </a:prstGeom>
        </p:spPr>
      </p:pic>
      <p:pic>
        <p:nvPicPr>
          <p:cNvPr id="19" name="Picture 18">
            <a:extLst>
              <a:ext uri="{FF2B5EF4-FFF2-40B4-BE49-F238E27FC236}">
                <a16:creationId xmlns:a16="http://schemas.microsoft.com/office/drawing/2014/main" id="{E8273AF3-4B88-A1A0-54FA-18D741F48D31}"/>
              </a:ext>
            </a:extLst>
          </p:cNvPr>
          <p:cNvPicPr>
            <a:picLocks noChangeAspect="1"/>
          </p:cNvPicPr>
          <p:nvPr/>
        </p:nvPicPr>
        <p:blipFill>
          <a:blip r:embed="rId4"/>
          <a:stretch>
            <a:fillRect/>
          </a:stretch>
        </p:blipFill>
        <p:spPr>
          <a:xfrm>
            <a:off x="5578103" y="1384022"/>
            <a:ext cx="3267531" cy="5096586"/>
          </a:xfrm>
          <a:prstGeom prst="rect">
            <a:avLst/>
          </a:prstGeom>
        </p:spPr>
      </p:pic>
    </p:spTree>
    <p:extLst>
      <p:ext uri="{BB962C8B-B14F-4D97-AF65-F5344CB8AC3E}">
        <p14:creationId xmlns:p14="http://schemas.microsoft.com/office/powerpoint/2010/main" val="3547738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7D5B-B722-436F-D0E7-D5450F2AA681}"/>
              </a:ext>
            </a:extLst>
          </p:cNvPr>
          <p:cNvSpPr>
            <a:spLocks noGrp="1"/>
          </p:cNvSpPr>
          <p:nvPr>
            <p:ph type="title"/>
          </p:nvPr>
        </p:nvSpPr>
        <p:spPr/>
        <p:txBody>
          <a:bodyPr/>
          <a:lstStyle/>
          <a:p>
            <a:r>
              <a:rPr lang="en-US" dirty="0"/>
              <a:t>Linear Regression Sliding Window 7 days prior</a:t>
            </a:r>
          </a:p>
        </p:txBody>
      </p:sp>
      <p:graphicFrame>
        <p:nvGraphicFramePr>
          <p:cNvPr id="4" name="Table 4">
            <a:extLst>
              <a:ext uri="{FF2B5EF4-FFF2-40B4-BE49-F238E27FC236}">
                <a16:creationId xmlns:a16="http://schemas.microsoft.com/office/drawing/2014/main" id="{43EF7A1E-6FE9-BC49-4060-4280790DEE19}"/>
              </a:ext>
            </a:extLst>
          </p:cNvPr>
          <p:cNvGraphicFramePr>
            <a:graphicFrameLocks noGrp="1"/>
          </p:cNvGraphicFramePr>
          <p:nvPr>
            <p:ph idx="1"/>
            <p:extLst>
              <p:ext uri="{D42A27DB-BD31-4B8C-83A1-F6EECF244321}">
                <p14:modId xmlns:p14="http://schemas.microsoft.com/office/powerpoint/2010/main" val="741037637"/>
              </p:ext>
            </p:extLst>
          </p:nvPr>
        </p:nvGraphicFramePr>
        <p:xfrm>
          <a:off x="340360" y="2475293"/>
          <a:ext cx="4394200" cy="2661920"/>
        </p:xfrm>
        <a:graphic>
          <a:graphicData uri="http://schemas.openxmlformats.org/drawingml/2006/table">
            <a:tbl>
              <a:tblPr firstRow="1" bandRow="1">
                <a:tableStyleId>{5C22544A-7EE6-4342-B048-85BDC9FD1C3A}</a:tableStyleId>
              </a:tblPr>
              <a:tblGrid>
                <a:gridCol w="848683">
                  <a:extLst>
                    <a:ext uri="{9D8B030D-6E8A-4147-A177-3AD203B41FA5}">
                      <a16:colId xmlns:a16="http://schemas.microsoft.com/office/drawing/2014/main" val="131089182"/>
                    </a:ext>
                  </a:extLst>
                </a:gridCol>
                <a:gridCol w="1703785">
                  <a:extLst>
                    <a:ext uri="{9D8B030D-6E8A-4147-A177-3AD203B41FA5}">
                      <a16:colId xmlns:a16="http://schemas.microsoft.com/office/drawing/2014/main" val="3681452965"/>
                    </a:ext>
                  </a:extLst>
                </a:gridCol>
                <a:gridCol w="1841732">
                  <a:extLst>
                    <a:ext uri="{9D8B030D-6E8A-4147-A177-3AD203B41FA5}">
                      <a16:colId xmlns:a16="http://schemas.microsoft.com/office/drawing/2014/main" val="3113688385"/>
                    </a:ext>
                  </a:extLst>
                </a:gridCol>
              </a:tblGrid>
              <a:tr h="370840">
                <a:tc>
                  <a:txBody>
                    <a:bodyPr/>
                    <a:lstStyle/>
                    <a:p>
                      <a:endParaRPr lang="en-US" dirty="0"/>
                    </a:p>
                  </a:txBody>
                  <a:tcPr/>
                </a:tc>
                <a:tc>
                  <a:txBody>
                    <a:bodyPr/>
                    <a:lstStyle/>
                    <a:p>
                      <a:r>
                        <a:rPr lang="en-US" dirty="0" err="1"/>
                        <a:t>LR_sw</a:t>
                      </a:r>
                      <a:r>
                        <a:rPr lang="en-US" dirty="0"/>
                        <a:t> 60 day</a:t>
                      </a:r>
                    </a:p>
                  </a:txBody>
                  <a:tcPr/>
                </a:tc>
                <a:tc>
                  <a:txBody>
                    <a:bodyPr/>
                    <a:lstStyle/>
                    <a:p>
                      <a:r>
                        <a:rPr lang="en-US" dirty="0"/>
                        <a:t>LR_SW 360 day</a:t>
                      </a:r>
                    </a:p>
                  </a:txBody>
                  <a:tcPr/>
                </a:tc>
                <a:extLst>
                  <a:ext uri="{0D108BD9-81ED-4DB2-BD59-A6C34878D82A}">
                    <a16:rowId xmlns:a16="http://schemas.microsoft.com/office/drawing/2014/main" val="3309831204"/>
                  </a:ext>
                </a:extLst>
              </a:tr>
              <a:tr h="370840">
                <a:tc>
                  <a:txBody>
                    <a:bodyPr/>
                    <a:lstStyle/>
                    <a:p>
                      <a:r>
                        <a:rPr lang="en-US" dirty="0"/>
                        <a:t>RMSE train</a:t>
                      </a:r>
                    </a:p>
                  </a:txBody>
                  <a:tcPr/>
                </a:tc>
                <a:tc>
                  <a:txBody>
                    <a:bodyPr/>
                    <a:lstStyle/>
                    <a:p>
                      <a:r>
                        <a:rPr lang="en-US" dirty="0"/>
                        <a:t>88.84</a:t>
                      </a:r>
                    </a:p>
                  </a:txBody>
                  <a:tcPr/>
                </a:tc>
                <a:tc>
                  <a:txBody>
                    <a:bodyPr/>
                    <a:lstStyle/>
                    <a:p>
                      <a:r>
                        <a:rPr lang="en-US" dirty="0"/>
                        <a:t>56</a:t>
                      </a:r>
                    </a:p>
                  </a:txBody>
                  <a:tcPr/>
                </a:tc>
                <a:extLst>
                  <a:ext uri="{0D108BD9-81ED-4DB2-BD59-A6C34878D82A}">
                    <a16:rowId xmlns:a16="http://schemas.microsoft.com/office/drawing/2014/main" val="1661871756"/>
                  </a:ext>
                </a:extLst>
              </a:tr>
              <a:tr h="370840">
                <a:tc>
                  <a:txBody>
                    <a:bodyPr/>
                    <a:lstStyle/>
                    <a:p>
                      <a:r>
                        <a:rPr lang="en-US" dirty="0"/>
                        <a:t>RMSE test</a:t>
                      </a:r>
                    </a:p>
                  </a:txBody>
                  <a:tcPr/>
                </a:tc>
                <a:tc>
                  <a:txBody>
                    <a:bodyPr/>
                    <a:lstStyle/>
                    <a:p>
                      <a:r>
                        <a:rPr lang="en-US" dirty="0"/>
                        <a:t>80.39</a:t>
                      </a:r>
                    </a:p>
                  </a:txBody>
                  <a:tcPr/>
                </a:tc>
                <a:tc>
                  <a:txBody>
                    <a:bodyPr/>
                    <a:lstStyle/>
                    <a:p>
                      <a:r>
                        <a:rPr lang="en-US" dirty="0"/>
                        <a:t>132</a:t>
                      </a:r>
                    </a:p>
                  </a:txBody>
                  <a:tcPr/>
                </a:tc>
                <a:extLst>
                  <a:ext uri="{0D108BD9-81ED-4DB2-BD59-A6C34878D82A}">
                    <a16:rowId xmlns:a16="http://schemas.microsoft.com/office/drawing/2014/main" val="3927297848"/>
                  </a:ext>
                </a:extLst>
              </a:tr>
              <a:tr h="370840">
                <a:tc>
                  <a:txBody>
                    <a:bodyPr/>
                    <a:lstStyle/>
                    <a:p>
                      <a:r>
                        <a:rPr lang="en-US" dirty="0"/>
                        <a:t>R2 train</a:t>
                      </a:r>
                    </a:p>
                  </a:txBody>
                  <a:tcPr/>
                </a:tc>
                <a:tc>
                  <a:txBody>
                    <a:bodyPr/>
                    <a:lstStyle/>
                    <a:p>
                      <a:r>
                        <a:rPr lang="en-US" dirty="0"/>
                        <a:t>.996</a:t>
                      </a:r>
                    </a:p>
                  </a:txBody>
                  <a:tcPr/>
                </a:tc>
                <a:tc>
                  <a:txBody>
                    <a:bodyPr/>
                    <a:lstStyle/>
                    <a:p>
                      <a:r>
                        <a:rPr lang="en-US" dirty="0"/>
                        <a:t>.99</a:t>
                      </a:r>
                    </a:p>
                  </a:txBody>
                  <a:tcPr/>
                </a:tc>
                <a:extLst>
                  <a:ext uri="{0D108BD9-81ED-4DB2-BD59-A6C34878D82A}">
                    <a16:rowId xmlns:a16="http://schemas.microsoft.com/office/drawing/2014/main" val="2317908602"/>
                  </a:ext>
                </a:extLst>
              </a:tr>
              <a:tr h="370840">
                <a:tc>
                  <a:txBody>
                    <a:bodyPr/>
                    <a:lstStyle/>
                    <a:p>
                      <a:r>
                        <a:rPr lang="en-US" dirty="0"/>
                        <a:t>R2 test</a:t>
                      </a:r>
                    </a:p>
                  </a:txBody>
                  <a:tcPr/>
                </a:tc>
                <a:tc>
                  <a:txBody>
                    <a:bodyPr/>
                    <a:lstStyle/>
                    <a:p>
                      <a:r>
                        <a:rPr lang="en-US" dirty="0"/>
                        <a:t>.9537</a:t>
                      </a:r>
                    </a:p>
                  </a:txBody>
                  <a:tcPr/>
                </a:tc>
                <a:tc>
                  <a:txBody>
                    <a:bodyPr/>
                    <a:lstStyle/>
                    <a:p>
                      <a:r>
                        <a:rPr lang="en-US" dirty="0"/>
                        <a:t>.98</a:t>
                      </a:r>
                    </a:p>
                  </a:txBody>
                  <a:tcPr/>
                </a:tc>
                <a:extLst>
                  <a:ext uri="{0D108BD9-81ED-4DB2-BD59-A6C34878D82A}">
                    <a16:rowId xmlns:a16="http://schemas.microsoft.com/office/drawing/2014/main" val="788386901"/>
                  </a:ext>
                </a:extLst>
              </a:tr>
            </a:tbl>
          </a:graphicData>
        </a:graphic>
      </p:graphicFrame>
      <p:pic>
        <p:nvPicPr>
          <p:cNvPr id="6" name="Picture 5">
            <a:extLst>
              <a:ext uri="{FF2B5EF4-FFF2-40B4-BE49-F238E27FC236}">
                <a16:creationId xmlns:a16="http://schemas.microsoft.com/office/drawing/2014/main" id="{2B0F0772-53BE-50BF-F3D0-B514E366A7A2}"/>
              </a:ext>
            </a:extLst>
          </p:cNvPr>
          <p:cNvPicPr>
            <a:picLocks noChangeAspect="1"/>
          </p:cNvPicPr>
          <p:nvPr/>
        </p:nvPicPr>
        <p:blipFill>
          <a:blip r:embed="rId2"/>
          <a:stretch>
            <a:fillRect/>
          </a:stretch>
        </p:blipFill>
        <p:spPr>
          <a:xfrm>
            <a:off x="5892302" y="1648540"/>
            <a:ext cx="2581635" cy="4315427"/>
          </a:xfrm>
          <a:prstGeom prst="rect">
            <a:avLst/>
          </a:prstGeom>
        </p:spPr>
      </p:pic>
      <p:pic>
        <p:nvPicPr>
          <p:cNvPr id="8" name="Picture 7">
            <a:extLst>
              <a:ext uri="{FF2B5EF4-FFF2-40B4-BE49-F238E27FC236}">
                <a16:creationId xmlns:a16="http://schemas.microsoft.com/office/drawing/2014/main" id="{B87F5C2C-E772-04E8-CD4F-50FFB0115CCC}"/>
              </a:ext>
            </a:extLst>
          </p:cNvPr>
          <p:cNvPicPr>
            <a:picLocks noChangeAspect="1"/>
          </p:cNvPicPr>
          <p:nvPr/>
        </p:nvPicPr>
        <p:blipFill>
          <a:blip r:embed="rId3"/>
          <a:stretch>
            <a:fillRect/>
          </a:stretch>
        </p:blipFill>
        <p:spPr>
          <a:xfrm>
            <a:off x="8600691" y="1652583"/>
            <a:ext cx="2753109" cy="4391638"/>
          </a:xfrm>
          <a:prstGeom prst="rect">
            <a:avLst/>
          </a:prstGeom>
        </p:spPr>
      </p:pic>
      <p:sp>
        <p:nvSpPr>
          <p:cNvPr id="9" name="TextBox 8">
            <a:extLst>
              <a:ext uri="{FF2B5EF4-FFF2-40B4-BE49-F238E27FC236}">
                <a16:creationId xmlns:a16="http://schemas.microsoft.com/office/drawing/2014/main" id="{5317AB92-55C6-1132-E107-2042CC150AAC}"/>
              </a:ext>
            </a:extLst>
          </p:cNvPr>
          <p:cNvSpPr txBox="1"/>
          <p:nvPr/>
        </p:nvSpPr>
        <p:spPr>
          <a:xfrm>
            <a:off x="720828" y="2213683"/>
            <a:ext cx="3299301" cy="261610"/>
          </a:xfrm>
          <a:prstGeom prst="rect">
            <a:avLst/>
          </a:prstGeom>
          <a:noFill/>
        </p:spPr>
        <p:txBody>
          <a:bodyPr wrap="none" rtlCol="0">
            <a:spAutoFit/>
          </a:bodyPr>
          <a:lstStyle/>
          <a:p>
            <a:r>
              <a:rPr lang="en-US" sz="1100" dirty="0"/>
              <a:t>*Average price of Ethereum over this period was 1066</a:t>
            </a:r>
          </a:p>
        </p:txBody>
      </p:sp>
    </p:spTree>
    <p:extLst>
      <p:ext uri="{BB962C8B-B14F-4D97-AF65-F5344CB8AC3E}">
        <p14:creationId xmlns:p14="http://schemas.microsoft.com/office/powerpoint/2010/main" val="407628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4203E-7069-74F6-D8AF-1B7C443099D8}"/>
              </a:ext>
            </a:extLst>
          </p:cNvPr>
          <p:cNvSpPr>
            <a:spLocks noGrp="1"/>
          </p:cNvSpPr>
          <p:nvPr>
            <p:ph type="title"/>
          </p:nvPr>
        </p:nvSpPr>
        <p:spPr>
          <a:xfrm>
            <a:off x="648928" y="338328"/>
            <a:ext cx="3685032" cy="1608328"/>
          </a:xfrm>
        </p:spPr>
        <p:txBody>
          <a:bodyPr vert="horz" lIns="91440" tIns="45720" rIns="91440" bIns="45720" rtlCol="0" anchor="ctr">
            <a:normAutofit/>
          </a:bodyPr>
          <a:lstStyle/>
          <a:p>
            <a:r>
              <a:rPr lang="en-US" sz="2800"/>
              <a:t>Linear Regression Sliding Window 6 days through 15 days prior</a:t>
            </a:r>
          </a:p>
        </p:txBody>
      </p:sp>
      <p:sp>
        <p:nvSpPr>
          <p:cNvPr id="7" name="TextBox 6">
            <a:extLst>
              <a:ext uri="{FF2B5EF4-FFF2-40B4-BE49-F238E27FC236}">
                <a16:creationId xmlns:a16="http://schemas.microsoft.com/office/drawing/2014/main" id="{BB1E3236-9146-F968-19B0-090B2AE87A51}"/>
              </a:ext>
            </a:extLst>
          </p:cNvPr>
          <p:cNvSpPr txBox="1"/>
          <p:nvPr/>
        </p:nvSpPr>
        <p:spPr>
          <a:xfrm>
            <a:off x="7228935" y="1908951"/>
            <a:ext cx="3387765" cy="33976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050" dirty="0"/>
              <a:t>*Average price of Ethereum over this period was 1066</a:t>
            </a:r>
          </a:p>
        </p:txBody>
      </p:sp>
      <p:sp>
        <p:nvSpPr>
          <p:cNvPr id="12" name="Rectangle 1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C67AF36-F47E-91F8-42E3-07FCB4BD6856}"/>
              </a:ext>
            </a:extLst>
          </p:cNvPr>
          <p:cNvPicPr>
            <a:picLocks noChangeAspect="1"/>
          </p:cNvPicPr>
          <p:nvPr/>
        </p:nvPicPr>
        <p:blipFill>
          <a:blip r:embed="rId2"/>
          <a:stretch>
            <a:fillRect/>
          </a:stretch>
        </p:blipFill>
        <p:spPr>
          <a:xfrm>
            <a:off x="1667594" y="2742397"/>
            <a:ext cx="2921507" cy="3291840"/>
          </a:xfrm>
          <a:prstGeom prst="rect">
            <a:avLst/>
          </a:prstGeom>
        </p:spPr>
      </p:pic>
      <p:sp>
        <p:nvSpPr>
          <p:cNvPr id="16"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4">
            <a:extLst>
              <a:ext uri="{FF2B5EF4-FFF2-40B4-BE49-F238E27FC236}">
                <a16:creationId xmlns:a16="http://schemas.microsoft.com/office/drawing/2014/main" id="{5539636B-5004-76EE-C224-88E1E353995F}"/>
              </a:ext>
            </a:extLst>
          </p:cNvPr>
          <p:cNvGraphicFramePr>
            <a:graphicFrameLocks noGrp="1"/>
          </p:cNvGraphicFramePr>
          <p:nvPr>
            <p:ph idx="1"/>
            <p:extLst>
              <p:ext uri="{D42A27DB-BD31-4B8C-83A1-F6EECF244321}">
                <p14:modId xmlns:p14="http://schemas.microsoft.com/office/powerpoint/2010/main" val="2990994130"/>
              </p:ext>
            </p:extLst>
          </p:nvPr>
        </p:nvGraphicFramePr>
        <p:xfrm>
          <a:off x="6576484" y="3030528"/>
          <a:ext cx="4974336" cy="2715584"/>
        </p:xfrm>
        <a:graphic>
          <a:graphicData uri="http://schemas.openxmlformats.org/drawingml/2006/table">
            <a:tbl>
              <a:tblPr firstRow="1" bandRow="1">
                <a:tableStyleId>{8799B23B-EC83-4686-B30A-512413B5E67A}</a:tableStyleId>
              </a:tblPr>
              <a:tblGrid>
                <a:gridCol w="1707613">
                  <a:extLst>
                    <a:ext uri="{9D8B030D-6E8A-4147-A177-3AD203B41FA5}">
                      <a16:colId xmlns:a16="http://schemas.microsoft.com/office/drawing/2014/main" val="131089182"/>
                    </a:ext>
                  </a:extLst>
                </a:gridCol>
                <a:gridCol w="3266723">
                  <a:extLst>
                    <a:ext uri="{9D8B030D-6E8A-4147-A177-3AD203B41FA5}">
                      <a16:colId xmlns:a16="http://schemas.microsoft.com/office/drawing/2014/main" val="3681452965"/>
                    </a:ext>
                  </a:extLst>
                </a:gridCol>
              </a:tblGrid>
              <a:tr h="683514">
                <a:tc>
                  <a:txBody>
                    <a:bodyPr/>
                    <a:lstStyle/>
                    <a:p>
                      <a:endParaRPr lang="en-US" sz="1800" dirty="0"/>
                    </a:p>
                  </a:txBody>
                  <a:tcPr marL="92367" marR="92367" marT="46183" marB="46183"/>
                </a:tc>
                <a:tc>
                  <a:txBody>
                    <a:bodyPr/>
                    <a:lstStyle/>
                    <a:p>
                      <a:r>
                        <a:rPr lang="en-US" sz="1800"/>
                        <a:t>LR_sw 360 day 6day-15 days prior</a:t>
                      </a:r>
                    </a:p>
                  </a:txBody>
                  <a:tcPr marL="92367" marR="92367" marT="46183" marB="46183"/>
                </a:tc>
                <a:extLst>
                  <a:ext uri="{0D108BD9-81ED-4DB2-BD59-A6C34878D82A}">
                    <a16:rowId xmlns:a16="http://schemas.microsoft.com/office/drawing/2014/main" val="3309831204"/>
                  </a:ext>
                </a:extLst>
              </a:tr>
              <a:tr h="406414">
                <a:tc>
                  <a:txBody>
                    <a:bodyPr/>
                    <a:lstStyle/>
                    <a:p>
                      <a:r>
                        <a:rPr lang="en-US" sz="1800" dirty="0"/>
                        <a:t>RMSE train</a:t>
                      </a:r>
                    </a:p>
                  </a:txBody>
                  <a:tcPr marL="92367" marR="92367" marT="46183" marB="46183"/>
                </a:tc>
                <a:tc>
                  <a:txBody>
                    <a:bodyPr/>
                    <a:lstStyle/>
                    <a:p>
                      <a:r>
                        <a:rPr lang="en-US" sz="1800" dirty="0"/>
                        <a:t>137</a:t>
                      </a:r>
                    </a:p>
                  </a:txBody>
                  <a:tcPr marL="92367" marR="92367" marT="46183" marB="46183"/>
                </a:tc>
                <a:extLst>
                  <a:ext uri="{0D108BD9-81ED-4DB2-BD59-A6C34878D82A}">
                    <a16:rowId xmlns:a16="http://schemas.microsoft.com/office/drawing/2014/main" val="1661871756"/>
                  </a:ext>
                </a:extLst>
              </a:tr>
              <a:tr h="406414">
                <a:tc>
                  <a:txBody>
                    <a:bodyPr/>
                    <a:lstStyle/>
                    <a:p>
                      <a:r>
                        <a:rPr lang="en-US" sz="1800"/>
                        <a:t>RMSE test</a:t>
                      </a:r>
                    </a:p>
                  </a:txBody>
                  <a:tcPr marL="92367" marR="92367" marT="46183" marB="46183"/>
                </a:tc>
                <a:tc>
                  <a:txBody>
                    <a:bodyPr/>
                    <a:lstStyle/>
                    <a:p>
                      <a:r>
                        <a:rPr lang="en-US" sz="1800"/>
                        <a:t>327</a:t>
                      </a:r>
                    </a:p>
                  </a:txBody>
                  <a:tcPr marL="92367" marR="92367" marT="46183" marB="46183"/>
                </a:tc>
                <a:extLst>
                  <a:ext uri="{0D108BD9-81ED-4DB2-BD59-A6C34878D82A}">
                    <a16:rowId xmlns:a16="http://schemas.microsoft.com/office/drawing/2014/main" val="3927297848"/>
                  </a:ext>
                </a:extLst>
              </a:tr>
              <a:tr h="406414">
                <a:tc>
                  <a:txBody>
                    <a:bodyPr/>
                    <a:lstStyle/>
                    <a:p>
                      <a:r>
                        <a:rPr lang="en-US" sz="1800"/>
                        <a:t>R2 train</a:t>
                      </a:r>
                    </a:p>
                  </a:txBody>
                  <a:tcPr marL="92367" marR="92367" marT="46183" marB="46183"/>
                </a:tc>
                <a:tc>
                  <a:txBody>
                    <a:bodyPr/>
                    <a:lstStyle/>
                    <a:p>
                      <a:r>
                        <a:rPr lang="en-US" sz="1800"/>
                        <a:t>.959</a:t>
                      </a:r>
                    </a:p>
                  </a:txBody>
                  <a:tcPr marL="92367" marR="92367" marT="46183" marB="46183"/>
                </a:tc>
                <a:extLst>
                  <a:ext uri="{0D108BD9-81ED-4DB2-BD59-A6C34878D82A}">
                    <a16:rowId xmlns:a16="http://schemas.microsoft.com/office/drawing/2014/main" val="2317908602"/>
                  </a:ext>
                </a:extLst>
              </a:tr>
              <a:tr h="406414">
                <a:tc>
                  <a:txBody>
                    <a:bodyPr/>
                    <a:lstStyle/>
                    <a:p>
                      <a:r>
                        <a:rPr lang="en-US" sz="1800"/>
                        <a:t>R2 test</a:t>
                      </a:r>
                    </a:p>
                  </a:txBody>
                  <a:tcPr marL="92367" marR="92367" marT="46183" marB="46183"/>
                </a:tc>
                <a:tc>
                  <a:txBody>
                    <a:bodyPr/>
                    <a:lstStyle/>
                    <a:p>
                      <a:r>
                        <a:rPr lang="en-US" sz="1800"/>
                        <a:t>.866</a:t>
                      </a:r>
                    </a:p>
                  </a:txBody>
                  <a:tcPr marL="92367" marR="92367" marT="46183" marB="46183"/>
                </a:tc>
                <a:extLst>
                  <a:ext uri="{0D108BD9-81ED-4DB2-BD59-A6C34878D82A}">
                    <a16:rowId xmlns:a16="http://schemas.microsoft.com/office/drawing/2014/main" val="788386901"/>
                  </a:ext>
                </a:extLst>
              </a:tr>
              <a:tr h="406414">
                <a:tc>
                  <a:txBody>
                    <a:bodyPr/>
                    <a:lstStyle/>
                    <a:p>
                      <a:r>
                        <a:rPr lang="en-US" sz="1800"/>
                        <a:t>Adj R2 test</a:t>
                      </a:r>
                    </a:p>
                  </a:txBody>
                  <a:tcPr marL="92367" marR="92367" marT="46183" marB="46183"/>
                </a:tc>
                <a:tc>
                  <a:txBody>
                    <a:bodyPr/>
                    <a:lstStyle/>
                    <a:p>
                      <a:r>
                        <a:rPr lang="en-US" sz="1800" dirty="0"/>
                        <a:t>.863</a:t>
                      </a:r>
                    </a:p>
                  </a:txBody>
                  <a:tcPr marL="92367" marR="92367" marT="46183" marB="46183"/>
                </a:tc>
                <a:extLst>
                  <a:ext uri="{0D108BD9-81ED-4DB2-BD59-A6C34878D82A}">
                    <a16:rowId xmlns:a16="http://schemas.microsoft.com/office/drawing/2014/main" val="2528314575"/>
                  </a:ext>
                </a:extLst>
              </a:tr>
            </a:tbl>
          </a:graphicData>
        </a:graphic>
      </p:graphicFrame>
    </p:spTree>
    <p:extLst>
      <p:ext uri="{BB962C8B-B14F-4D97-AF65-F5344CB8AC3E}">
        <p14:creationId xmlns:p14="http://schemas.microsoft.com/office/powerpoint/2010/main" val="3540624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F01A1E-6D41-9582-A31D-1DD90E133A2B}"/>
              </a:ext>
            </a:extLst>
          </p:cNvPr>
          <p:cNvSpPr>
            <a:spLocks noGrp="1"/>
          </p:cNvSpPr>
          <p:nvPr>
            <p:ph type="title"/>
          </p:nvPr>
        </p:nvSpPr>
        <p:spPr>
          <a:xfrm>
            <a:off x="686834" y="1153572"/>
            <a:ext cx="3200400" cy="4461163"/>
          </a:xfrm>
        </p:spPr>
        <p:txBody>
          <a:bodyPr>
            <a:normAutofit/>
          </a:bodyPr>
          <a:lstStyle/>
          <a:p>
            <a:r>
              <a:rPr lang="en-US">
                <a:solidFill>
                  <a:srgbClr val="FFFFFF"/>
                </a:solidFill>
              </a:rPr>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Content Placeholder 2">
            <a:extLst>
              <a:ext uri="{FF2B5EF4-FFF2-40B4-BE49-F238E27FC236}">
                <a16:creationId xmlns:a16="http://schemas.microsoft.com/office/drawing/2014/main" id="{65FFE57A-FA6C-BD47-8B81-B867488D2E58}"/>
              </a:ext>
            </a:extLst>
          </p:cNvPr>
          <p:cNvSpPr>
            <a:spLocks noGrp="1"/>
          </p:cNvSpPr>
          <p:nvPr>
            <p:ph idx="1"/>
          </p:nvPr>
        </p:nvSpPr>
        <p:spPr>
          <a:xfrm>
            <a:off x="4447308" y="591344"/>
            <a:ext cx="6906491" cy="5585619"/>
          </a:xfrm>
        </p:spPr>
        <p:txBody>
          <a:bodyPr anchor="ctr">
            <a:normAutofit fontScale="92500" lnSpcReduction="10000"/>
          </a:bodyPr>
          <a:lstStyle/>
          <a:p>
            <a:r>
              <a:rPr lang="en-US" dirty="0" err="1"/>
              <a:t>XGBoost</a:t>
            </a:r>
            <a:r>
              <a:rPr lang="en-US" dirty="0"/>
              <a:t> Seemed to perform alright on the calculated features set but I would not necessarily use this model to make trades given the erratic behavior it had sometimes.</a:t>
            </a:r>
          </a:p>
          <a:p>
            <a:r>
              <a:rPr lang="en-US" dirty="0"/>
              <a:t>Linear Regression on the Sliding Window when I used features from 6 to 15 days prior  seemed like it would be good to use for trading signals. Although it is still hard to tell just using these metrics and I would need to build a system that simulates making trades given a model and calculates profitability over time. I could possibly implement streaming with </a:t>
            </a:r>
            <a:r>
              <a:rPr lang="en-US" dirty="0" err="1"/>
              <a:t>pyspark</a:t>
            </a:r>
            <a:r>
              <a:rPr lang="en-US" dirty="0"/>
              <a:t> moving forward.</a:t>
            </a:r>
          </a:p>
          <a:p>
            <a:r>
              <a:rPr lang="en-US" dirty="0"/>
              <a:t>Time Split: Pulling Data: 5%, Creating/Researching Different Features To Test On: 50%, Running Models 45% </a:t>
            </a:r>
          </a:p>
        </p:txBody>
      </p:sp>
    </p:spTree>
    <p:extLst>
      <p:ext uri="{BB962C8B-B14F-4D97-AF65-F5344CB8AC3E}">
        <p14:creationId xmlns:p14="http://schemas.microsoft.com/office/powerpoint/2010/main" val="51460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C765D-2634-6623-3C29-961248BD152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The Purpose and Significance</a:t>
            </a:r>
          </a:p>
        </p:txBody>
      </p:sp>
      <p:sp>
        <p:nvSpPr>
          <p:cNvPr id="3" name="Content Placeholder 2">
            <a:extLst>
              <a:ext uri="{FF2B5EF4-FFF2-40B4-BE49-F238E27FC236}">
                <a16:creationId xmlns:a16="http://schemas.microsoft.com/office/drawing/2014/main" id="{640865B3-0891-D24C-B2EE-9FDAC39934E8}"/>
              </a:ext>
            </a:extLst>
          </p:cNvPr>
          <p:cNvSpPr>
            <a:spLocks noGrp="1"/>
          </p:cNvSpPr>
          <p:nvPr>
            <p:ph idx="1"/>
          </p:nvPr>
        </p:nvSpPr>
        <p:spPr>
          <a:xfrm>
            <a:off x="1371599" y="2318197"/>
            <a:ext cx="9724031" cy="3683358"/>
          </a:xfrm>
        </p:spPr>
        <p:txBody>
          <a:bodyPr anchor="ctr">
            <a:normAutofit/>
          </a:bodyPr>
          <a:lstStyle/>
          <a:p>
            <a:r>
              <a:rPr lang="en-US" sz="2000" dirty="0"/>
              <a:t>The purpose of my project is to determine to what extent can I predict prices of Ethereum with </a:t>
            </a:r>
            <a:r>
              <a:rPr lang="en-US" sz="2000" dirty="0" err="1"/>
              <a:t>XGBoost</a:t>
            </a:r>
            <a:r>
              <a:rPr lang="en-US" sz="2000" dirty="0"/>
              <a:t> or Linear Regression using different models and feature sets.</a:t>
            </a:r>
          </a:p>
          <a:p>
            <a:endParaRPr lang="en-US" sz="2000" dirty="0"/>
          </a:p>
          <a:p>
            <a:r>
              <a:rPr lang="en-US" sz="2000" dirty="0"/>
              <a:t>The ability to predict price movement could be very lucrative and it seemed like a fun problem to try and solve. There are an endless number of different approaches that can be used to try and solve this problem. This is something that I will be spending more time on when I am done with this program so I might as well start now.</a:t>
            </a:r>
          </a:p>
        </p:txBody>
      </p:sp>
    </p:spTree>
    <p:extLst>
      <p:ext uri="{BB962C8B-B14F-4D97-AF65-F5344CB8AC3E}">
        <p14:creationId xmlns:p14="http://schemas.microsoft.com/office/powerpoint/2010/main" val="1275247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8445C-BCA5-818B-CB45-0352D362451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Data</a:t>
            </a:r>
          </a:p>
        </p:txBody>
      </p:sp>
      <p:sp>
        <p:nvSpPr>
          <p:cNvPr id="3" name="Content Placeholder 2">
            <a:extLst>
              <a:ext uri="{FF2B5EF4-FFF2-40B4-BE49-F238E27FC236}">
                <a16:creationId xmlns:a16="http://schemas.microsoft.com/office/drawing/2014/main" id="{13D96F04-A859-2B7A-8641-209EA3321649}"/>
              </a:ext>
            </a:extLst>
          </p:cNvPr>
          <p:cNvSpPr>
            <a:spLocks noGrp="1"/>
          </p:cNvSpPr>
          <p:nvPr>
            <p:ph idx="1"/>
          </p:nvPr>
        </p:nvSpPr>
        <p:spPr>
          <a:xfrm>
            <a:off x="1371599" y="2318197"/>
            <a:ext cx="9724031" cy="3683358"/>
          </a:xfrm>
        </p:spPr>
        <p:txBody>
          <a:bodyPr anchor="ctr">
            <a:normAutofit/>
          </a:bodyPr>
          <a:lstStyle/>
          <a:p>
            <a:r>
              <a:rPr lang="en-US" sz="2000"/>
              <a:t>Description: Ethereum is the second largest cryptocurrency and the price is quite volatile. From the coingecko aggregates the price of most cryptocurrencies from most exchanges and makes it possible to see the prices available at each exchange through an API.</a:t>
            </a:r>
          </a:p>
          <a:p>
            <a:r>
              <a:rPr lang="en-US" sz="2000"/>
              <a:t>Data Source: API from coingecko.com</a:t>
            </a:r>
          </a:p>
          <a:p>
            <a:pPr lvl="1"/>
            <a:r>
              <a:rPr lang="en-US" sz="2000"/>
              <a:t>Date, Price, Total Volume (On a per day basis)</a:t>
            </a:r>
          </a:p>
          <a:p>
            <a:r>
              <a:rPr lang="en-US" sz="2000"/>
              <a:t>Quantity: 5 years worth of price data</a:t>
            </a:r>
          </a:p>
          <a:p>
            <a:pPr marL="0" indent="0">
              <a:buNone/>
            </a:pPr>
            <a:endParaRPr lang="en-US" sz="2000"/>
          </a:p>
          <a:p>
            <a:endParaRPr lang="en-US" sz="2000"/>
          </a:p>
        </p:txBody>
      </p:sp>
    </p:spTree>
    <p:extLst>
      <p:ext uri="{BB962C8B-B14F-4D97-AF65-F5344CB8AC3E}">
        <p14:creationId xmlns:p14="http://schemas.microsoft.com/office/powerpoint/2010/main" val="1265462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EEC1B-8049-55D3-E999-C7503D5C2A2F}"/>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Data Prep for Calculated Features Set</a:t>
            </a:r>
          </a:p>
        </p:txBody>
      </p:sp>
      <p:sp>
        <p:nvSpPr>
          <p:cNvPr id="3" name="Content Placeholder 2">
            <a:extLst>
              <a:ext uri="{FF2B5EF4-FFF2-40B4-BE49-F238E27FC236}">
                <a16:creationId xmlns:a16="http://schemas.microsoft.com/office/drawing/2014/main" id="{0159CF97-5F9D-7829-BEB0-8863DD64A5EC}"/>
              </a:ext>
            </a:extLst>
          </p:cNvPr>
          <p:cNvSpPr>
            <a:spLocks noGrp="1"/>
          </p:cNvSpPr>
          <p:nvPr>
            <p:ph idx="1"/>
          </p:nvPr>
        </p:nvSpPr>
        <p:spPr>
          <a:xfrm>
            <a:off x="1371599" y="2318197"/>
            <a:ext cx="9724031" cy="3683358"/>
          </a:xfrm>
        </p:spPr>
        <p:txBody>
          <a:bodyPr anchor="ctr">
            <a:normAutofit/>
          </a:bodyPr>
          <a:lstStyle/>
          <a:p>
            <a:r>
              <a:rPr lang="en-US" sz="1100" dirty="0"/>
              <a:t>Manually Calculated Features (commonly used trading indicators):</a:t>
            </a:r>
          </a:p>
          <a:p>
            <a:pPr lvl="1"/>
            <a:r>
              <a:rPr lang="en-US" sz="1100" dirty="0"/>
              <a:t>RSI (relative Strength Index)</a:t>
            </a:r>
          </a:p>
          <a:p>
            <a:pPr lvl="1"/>
            <a:r>
              <a:rPr lang="en-US" sz="1100" dirty="0"/>
              <a:t>EWM (Exponential Weighted Moving Average) – 14 day</a:t>
            </a:r>
          </a:p>
          <a:p>
            <a:pPr lvl="1"/>
            <a:r>
              <a:rPr lang="en-US" sz="1100" dirty="0"/>
              <a:t>Difference – change in price from yesterday</a:t>
            </a:r>
          </a:p>
          <a:p>
            <a:pPr lvl="1"/>
            <a:r>
              <a:rPr lang="en-US" sz="1100" dirty="0" err="1"/>
              <a:t>Macd</a:t>
            </a:r>
            <a:r>
              <a:rPr lang="en-US" sz="1100" dirty="0"/>
              <a:t> (Moving Average Convergence Divergence)– difference between the 12 and 26 day moving average</a:t>
            </a:r>
          </a:p>
          <a:p>
            <a:pPr lvl="1"/>
            <a:r>
              <a:rPr lang="en-US" sz="1100" dirty="0" err="1"/>
              <a:t>Macd_s</a:t>
            </a:r>
            <a:r>
              <a:rPr lang="en-US" sz="1100" dirty="0"/>
              <a:t> – the 9-day Moving average of the </a:t>
            </a:r>
            <a:r>
              <a:rPr lang="en-US" sz="1100" dirty="0" err="1"/>
              <a:t>macd</a:t>
            </a:r>
            <a:r>
              <a:rPr lang="en-US" sz="1100" dirty="0"/>
              <a:t> for the trigger line</a:t>
            </a:r>
          </a:p>
          <a:p>
            <a:pPr lvl="1"/>
            <a:r>
              <a:rPr lang="en-US" sz="1100" dirty="0" err="1"/>
              <a:t>Macd_h</a:t>
            </a:r>
            <a:r>
              <a:rPr lang="en-US" sz="1100" dirty="0"/>
              <a:t> – the difference between </a:t>
            </a:r>
            <a:r>
              <a:rPr lang="en-US" sz="1100" dirty="0" err="1"/>
              <a:t>macd</a:t>
            </a:r>
            <a:r>
              <a:rPr lang="en-US" sz="1100" dirty="0"/>
              <a:t> and </a:t>
            </a:r>
            <a:r>
              <a:rPr lang="en-US" sz="1100" dirty="0" err="1"/>
              <a:t>macd_s</a:t>
            </a:r>
            <a:endParaRPr lang="en-US" sz="1100" dirty="0"/>
          </a:p>
          <a:p>
            <a:r>
              <a:rPr lang="en-US" sz="1100" dirty="0"/>
              <a:t>Other Features</a:t>
            </a:r>
          </a:p>
          <a:p>
            <a:pPr lvl="1"/>
            <a:r>
              <a:rPr lang="en-US" sz="1100" dirty="0"/>
              <a:t>Volume </a:t>
            </a:r>
          </a:p>
          <a:p>
            <a:r>
              <a:rPr lang="en-US" sz="1100" dirty="0"/>
              <a:t>Target Variable</a:t>
            </a:r>
          </a:p>
          <a:p>
            <a:pPr lvl="1"/>
            <a:r>
              <a:rPr lang="en-US" sz="1100" dirty="0"/>
              <a:t>Ethereum – price of Ethereum at a specific time on that day</a:t>
            </a:r>
          </a:p>
          <a:p>
            <a:pPr lvl="1"/>
            <a:endParaRPr lang="en-US" sz="1100" dirty="0"/>
          </a:p>
          <a:p>
            <a:r>
              <a:rPr lang="en-US" sz="1100" dirty="0"/>
              <a:t>Cleaning</a:t>
            </a:r>
          </a:p>
          <a:p>
            <a:pPr lvl="1"/>
            <a:r>
              <a:rPr lang="en-US" sz="1100" dirty="0"/>
              <a:t>When creating some of these moving average features this created Nan’s for the beginning rows of data so after making the calculations I dropped all Nan’s</a:t>
            </a:r>
          </a:p>
        </p:txBody>
      </p:sp>
    </p:spTree>
    <p:extLst>
      <p:ext uri="{BB962C8B-B14F-4D97-AF65-F5344CB8AC3E}">
        <p14:creationId xmlns:p14="http://schemas.microsoft.com/office/powerpoint/2010/main" val="1761399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4D1164-CD9E-0ED4-3B84-E86DE4D85292}"/>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Data Prep For Sliding Window 7 days</a:t>
            </a:r>
          </a:p>
        </p:txBody>
      </p:sp>
      <p:sp>
        <p:nvSpPr>
          <p:cNvPr id="3" name="Content Placeholder 2">
            <a:extLst>
              <a:ext uri="{FF2B5EF4-FFF2-40B4-BE49-F238E27FC236}">
                <a16:creationId xmlns:a16="http://schemas.microsoft.com/office/drawing/2014/main" id="{57757781-66AB-CB4E-7C7A-FEFEB52D3E5C}"/>
              </a:ext>
            </a:extLst>
          </p:cNvPr>
          <p:cNvSpPr>
            <a:spLocks noGrp="1"/>
          </p:cNvSpPr>
          <p:nvPr>
            <p:ph idx="1"/>
          </p:nvPr>
        </p:nvSpPr>
        <p:spPr>
          <a:xfrm>
            <a:off x="4699818" y="640082"/>
            <a:ext cx="6848715" cy="2484884"/>
          </a:xfrm>
        </p:spPr>
        <p:txBody>
          <a:bodyPr anchor="ctr">
            <a:normAutofit/>
          </a:bodyPr>
          <a:lstStyle/>
          <a:p>
            <a:r>
              <a:rPr lang="en-US" sz="2000" dirty="0"/>
              <a:t>Column 0 is target variable</a:t>
            </a:r>
          </a:p>
          <a:p>
            <a:r>
              <a:rPr lang="en-US" sz="2000" dirty="0"/>
              <a:t>Columns 1-7 are the features containing the price 1-7 days prior</a:t>
            </a:r>
          </a:p>
        </p:txBody>
      </p:sp>
      <p:pic>
        <p:nvPicPr>
          <p:cNvPr id="5" name="Picture 4">
            <a:extLst>
              <a:ext uri="{FF2B5EF4-FFF2-40B4-BE49-F238E27FC236}">
                <a16:creationId xmlns:a16="http://schemas.microsoft.com/office/drawing/2014/main" id="{EEF13E25-2336-37EC-366B-C2E9E0352ECF}"/>
              </a:ext>
            </a:extLst>
          </p:cNvPr>
          <p:cNvPicPr>
            <a:picLocks noChangeAspect="1"/>
          </p:cNvPicPr>
          <p:nvPr/>
        </p:nvPicPr>
        <p:blipFill>
          <a:blip r:embed="rId2"/>
          <a:stretch>
            <a:fillRect/>
          </a:stretch>
        </p:blipFill>
        <p:spPr>
          <a:xfrm>
            <a:off x="5440758" y="3446698"/>
            <a:ext cx="5321314" cy="2488335"/>
          </a:xfrm>
          <a:prstGeom prst="rect">
            <a:avLst/>
          </a:prstGeom>
        </p:spPr>
      </p:pic>
    </p:spTree>
    <p:extLst>
      <p:ext uri="{BB962C8B-B14F-4D97-AF65-F5344CB8AC3E}">
        <p14:creationId xmlns:p14="http://schemas.microsoft.com/office/powerpoint/2010/main" val="3757320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0CBE7-5002-717E-A690-ACF6BBCD9A77}"/>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Exploratory Data Analysis and Visualization</a:t>
            </a:r>
          </a:p>
        </p:txBody>
      </p:sp>
      <p:pic>
        <p:nvPicPr>
          <p:cNvPr id="5" name="Picture 4">
            <a:extLst>
              <a:ext uri="{FF2B5EF4-FFF2-40B4-BE49-F238E27FC236}">
                <a16:creationId xmlns:a16="http://schemas.microsoft.com/office/drawing/2014/main" id="{68B30C8C-4C19-FE57-AFB0-F151F60033DC}"/>
              </a:ext>
            </a:extLst>
          </p:cNvPr>
          <p:cNvPicPr>
            <a:picLocks noChangeAspect="1"/>
          </p:cNvPicPr>
          <p:nvPr/>
        </p:nvPicPr>
        <p:blipFill>
          <a:blip r:embed="rId2"/>
          <a:stretch>
            <a:fillRect/>
          </a:stretch>
        </p:blipFill>
        <p:spPr>
          <a:xfrm>
            <a:off x="2103030" y="1966293"/>
            <a:ext cx="7985939" cy="4452160"/>
          </a:xfrm>
          <a:prstGeom prst="rect">
            <a:avLst/>
          </a:prstGeom>
        </p:spPr>
      </p:pic>
    </p:spTree>
    <p:extLst>
      <p:ext uri="{BB962C8B-B14F-4D97-AF65-F5344CB8AC3E}">
        <p14:creationId xmlns:p14="http://schemas.microsoft.com/office/powerpoint/2010/main" val="1276890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978A02-162B-FBB0-00FE-09E25FDB81FC}"/>
              </a:ext>
            </a:extLst>
          </p:cNvPr>
          <p:cNvSpPr>
            <a:spLocks noGrp="1"/>
          </p:cNvSpPr>
          <p:nvPr>
            <p:ph type="title"/>
          </p:nvPr>
        </p:nvSpPr>
        <p:spPr>
          <a:xfrm>
            <a:off x="660042" y="2945176"/>
            <a:ext cx="2878688" cy="2757975"/>
          </a:xfrm>
        </p:spPr>
        <p:txBody>
          <a:bodyPr vert="horz" lIns="91440" tIns="45720" rIns="91440" bIns="45720" rtlCol="0" anchor="t">
            <a:normAutofit/>
          </a:bodyPr>
          <a:lstStyle/>
          <a:p>
            <a:r>
              <a:rPr lang="en-US" sz="4000">
                <a:solidFill>
                  <a:srgbClr val="FFFFFF"/>
                </a:solidFill>
              </a:rPr>
              <a:t>Correlation heatmap and Pair Plot</a:t>
            </a:r>
          </a:p>
        </p:txBody>
      </p:sp>
      <p:pic>
        <p:nvPicPr>
          <p:cNvPr id="5" name="Picture 4">
            <a:extLst>
              <a:ext uri="{FF2B5EF4-FFF2-40B4-BE49-F238E27FC236}">
                <a16:creationId xmlns:a16="http://schemas.microsoft.com/office/drawing/2014/main" id="{F5633D23-9AC2-856A-5B4D-A3FEFD71ECDF}"/>
              </a:ext>
            </a:extLst>
          </p:cNvPr>
          <p:cNvPicPr>
            <a:picLocks noChangeAspect="1"/>
          </p:cNvPicPr>
          <p:nvPr/>
        </p:nvPicPr>
        <p:blipFill>
          <a:blip r:embed="rId2"/>
          <a:stretch>
            <a:fillRect/>
          </a:stretch>
        </p:blipFill>
        <p:spPr>
          <a:xfrm>
            <a:off x="4617820" y="999018"/>
            <a:ext cx="4442674" cy="4320499"/>
          </a:xfrm>
          <a:prstGeom prst="rect">
            <a:avLst/>
          </a:prstGeom>
        </p:spPr>
      </p:pic>
      <p:pic>
        <p:nvPicPr>
          <p:cNvPr id="7" name="Picture 6">
            <a:extLst>
              <a:ext uri="{FF2B5EF4-FFF2-40B4-BE49-F238E27FC236}">
                <a16:creationId xmlns:a16="http://schemas.microsoft.com/office/drawing/2014/main" id="{09DBAE96-7E4D-C36A-25A7-0001683907A7}"/>
              </a:ext>
            </a:extLst>
          </p:cNvPr>
          <p:cNvPicPr>
            <a:picLocks noChangeAspect="1"/>
          </p:cNvPicPr>
          <p:nvPr/>
        </p:nvPicPr>
        <p:blipFill>
          <a:blip r:embed="rId3"/>
          <a:stretch>
            <a:fillRect/>
          </a:stretch>
        </p:blipFill>
        <p:spPr>
          <a:xfrm>
            <a:off x="9550434" y="294319"/>
            <a:ext cx="1018770" cy="6269362"/>
          </a:xfrm>
          <a:prstGeom prst="rect">
            <a:avLst/>
          </a:prstGeom>
        </p:spPr>
      </p:pic>
    </p:spTree>
    <p:extLst>
      <p:ext uri="{BB962C8B-B14F-4D97-AF65-F5344CB8AC3E}">
        <p14:creationId xmlns:p14="http://schemas.microsoft.com/office/powerpoint/2010/main" val="216983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A3B48C-6E4E-BB28-DF68-1CECDB5E082A}"/>
              </a:ext>
            </a:extLst>
          </p:cNvPr>
          <p:cNvSpPr>
            <a:spLocks noGrp="1"/>
          </p:cNvSpPr>
          <p:nvPr>
            <p:ph type="title"/>
          </p:nvPr>
        </p:nvSpPr>
        <p:spPr>
          <a:xfrm>
            <a:off x="524741" y="620392"/>
            <a:ext cx="3808268" cy="5504688"/>
          </a:xfrm>
        </p:spPr>
        <p:txBody>
          <a:bodyPr>
            <a:normAutofit fontScale="90000"/>
          </a:bodyPr>
          <a:lstStyle/>
          <a:p>
            <a:r>
              <a:rPr lang="en-US" sz="6000" dirty="0">
                <a:solidFill>
                  <a:schemeClr val="bg1"/>
                </a:solidFill>
              </a:rPr>
              <a:t>Data Splitting and Scaling on </a:t>
            </a:r>
            <a:br>
              <a:rPr lang="en-US" sz="6000" dirty="0">
                <a:solidFill>
                  <a:schemeClr val="bg1"/>
                </a:solidFill>
              </a:rPr>
            </a:br>
            <a:r>
              <a:rPr lang="en-US" sz="6000" dirty="0">
                <a:solidFill>
                  <a:schemeClr val="bg1"/>
                </a:solidFill>
              </a:rPr>
              <a:t>Calculated Features Set</a:t>
            </a:r>
          </a:p>
        </p:txBody>
      </p:sp>
      <p:graphicFrame>
        <p:nvGraphicFramePr>
          <p:cNvPr id="5" name="Content Placeholder 2">
            <a:extLst>
              <a:ext uri="{FF2B5EF4-FFF2-40B4-BE49-F238E27FC236}">
                <a16:creationId xmlns:a16="http://schemas.microsoft.com/office/drawing/2014/main" id="{3E6A7FCF-A07F-B03A-9931-F73AD479E253}"/>
              </a:ext>
            </a:extLst>
          </p:cNvPr>
          <p:cNvGraphicFramePr>
            <a:graphicFrameLocks noGrp="1"/>
          </p:cNvGraphicFramePr>
          <p:nvPr>
            <p:ph idx="1"/>
            <p:extLst>
              <p:ext uri="{D42A27DB-BD31-4B8C-83A1-F6EECF244321}">
                <p14:modId xmlns:p14="http://schemas.microsoft.com/office/powerpoint/2010/main" val="90893092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137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A3B48C-6E4E-BB28-DF68-1CECDB5E082A}"/>
              </a:ext>
            </a:extLst>
          </p:cNvPr>
          <p:cNvSpPr>
            <a:spLocks noGrp="1"/>
          </p:cNvSpPr>
          <p:nvPr>
            <p:ph type="title"/>
          </p:nvPr>
        </p:nvSpPr>
        <p:spPr>
          <a:xfrm>
            <a:off x="524741" y="620392"/>
            <a:ext cx="3808268" cy="5504688"/>
          </a:xfrm>
        </p:spPr>
        <p:txBody>
          <a:bodyPr>
            <a:normAutofit/>
          </a:bodyPr>
          <a:lstStyle/>
          <a:p>
            <a:r>
              <a:rPr lang="en-US" sz="5600" dirty="0">
                <a:solidFill>
                  <a:schemeClr val="bg1"/>
                </a:solidFill>
              </a:rPr>
              <a:t>Data Splitting and Scaling on </a:t>
            </a:r>
            <a:br>
              <a:rPr lang="en-US" sz="5600" dirty="0">
                <a:solidFill>
                  <a:schemeClr val="bg1"/>
                </a:solidFill>
              </a:rPr>
            </a:br>
            <a:r>
              <a:rPr lang="en-US" sz="5600" dirty="0">
                <a:solidFill>
                  <a:schemeClr val="bg1"/>
                </a:solidFill>
              </a:rPr>
              <a:t>Sliding Window of 7 days</a:t>
            </a:r>
          </a:p>
        </p:txBody>
      </p:sp>
      <p:graphicFrame>
        <p:nvGraphicFramePr>
          <p:cNvPr id="5" name="Content Placeholder 2">
            <a:extLst>
              <a:ext uri="{FF2B5EF4-FFF2-40B4-BE49-F238E27FC236}">
                <a16:creationId xmlns:a16="http://schemas.microsoft.com/office/drawing/2014/main" id="{3E6A7FCF-A07F-B03A-9931-F73AD479E253}"/>
              </a:ext>
            </a:extLst>
          </p:cNvPr>
          <p:cNvGraphicFramePr>
            <a:graphicFrameLocks noGrp="1"/>
          </p:cNvGraphicFramePr>
          <p:nvPr>
            <p:ph idx="1"/>
            <p:extLst>
              <p:ext uri="{D42A27DB-BD31-4B8C-83A1-F6EECF244321}">
                <p14:modId xmlns:p14="http://schemas.microsoft.com/office/powerpoint/2010/main" val="47803418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1280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3235</TotalTime>
  <Words>865</Words>
  <Application>Microsoft Office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Predicting Ethereum Prices</vt:lpstr>
      <vt:lpstr>The Purpose and Significance</vt:lpstr>
      <vt:lpstr>Data</vt:lpstr>
      <vt:lpstr>Data Prep for Calculated Features Set</vt:lpstr>
      <vt:lpstr>Data Prep For Sliding Window 7 days</vt:lpstr>
      <vt:lpstr>Exploratory Data Analysis and Visualization</vt:lpstr>
      <vt:lpstr>Correlation heatmap and Pair Plot</vt:lpstr>
      <vt:lpstr>Data Splitting and Scaling on  Calculated Features Set</vt:lpstr>
      <vt:lpstr>Data Splitting and Scaling on  Sliding Window of 7 days</vt:lpstr>
      <vt:lpstr>PowerPoint Presentation</vt:lpstr>
      <vt:lpstr>XGBoost on Calculated Features Grid Search</vt:lpstr>
      <vt:lpstr>Linear Regression Sliding Window 7 days prior</vt:lpstr>
      <vt:lpstr>Linear Regression Sliding Window 6 days through 15 days prior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Ethereum Prices and Price Swings</dc:title>
  <dc:creator>Daniel Valverde</dc:creator>
  <cp:lastModifiedBy>Daniel Valverde</cp:lastModifiedBy>
  <cp:revision>8</cp:revision>
  <dcterms:created xsi:type="dcterms:W3CDTF">2022-07-18T21:06:21Z</dcterms:created>
  <dcterms:modified xsi:type="dcterms:W3CDTF">2022-07-21T03:41:25Z</dcterms:modified>
</cp:coreProperties>
</file>