
<file path=[Content_Types].xml><?xml version="1.0" encoding="utf-8"?>
<Types xmlns="http://schemas.openxmlformats.org/package/2006/content-types"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f4543a49c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f4543a49c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f4543a49c_0_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f4543a49c_0_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f4543a49c_0_2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f4543a49c_0_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f4543a49c_0_4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f4543a49c_0_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f4543a49c_0_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f4543a49c_0_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f4543a49c_0_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f4543a49c_0_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f4543a49c_0_6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f4543a49c_0_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f65f1d129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f65f1d129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ee91cbe1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ee91cbe1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ee91cbe1c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ee91cbe1c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f4543a49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f4543a49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ee91cbe1c_0_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ee91cbe1c_0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ee91cbe1c_0_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ee91cbe1c_0_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ee91cbe1c_0_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ee91cbe1c_0_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ee91cbe1c_0_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ee91cbe1c_0_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ee91cbe1c_0_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ee91cbe1c_0_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3.xml"/><Relationship Id="rId5" Type="http://schemas.microsoft.com/office/2007/relationships/media" Target="../media/media2.mp3"/><Relationship Id="rId4" Type="http://schemas.openxmlformats.org/officeDocument/2006/relationships/audio" Target="../media/media2.mp3"/><Relationship Id="rId3" Type="http://schemas.openxmlformats.org/officeDocument/2006/relationships/image" Target="../media/image1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05850"/>
            <a:ext cx="8520600" cy="15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Carnatic Beat Analysis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311700" y="26055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What </a:t>
            </a:r>
            <a:r>
              <a:rPr lang="en-GB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is</a:t>
            </a: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that beat cycle?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6" name="Google Shape;56;p13"/>
          <p:cNvSpPr txBox="1"/>
          <p:nvPr>
            <p:ph type="subTitle" idx="1"/>
          </p:nvPr>
        </p:nvSpPr>
        <p:spPr>
          <a:xfrm>
            <a:off x="311700" y="34437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by Anand Subbaraman</a:t>
            </a:r>
            <a:endParaRPr i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1799575"/>
            <a:ext cx="6304974" cy="326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>
            <p:ph type="title"/>
          </p:nvPr>
        </p:nvSpPr>
        <p:spPr>
          <a:xfrm>
            <a:off x="2437375" y="23275"/>
            <a:ext cx="408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Exploratory </a:t>
            </a: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Analysis - 1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6" name="Google Shape;116;p22"/>
          <p:cNvSpPr txBox="1"/>
          <p:nvPr>
            <p:ph type="body" idx="1"/>
          </p:nvPr>
        </p:nvSpPr>
        <p:spPr>
          <a:xfrm>
            <a:off x="311700" y="619075"/>
            <a:ext cx="87225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 panose="02020603050405020304"/>
              <a:buChar char="●"/>
            </a:pP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Classification problem: given an audio clip</a:t>
            </a:r>
            <a:r>
              <a:rPr lang="en-US" alt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of a drum solo</a:t>
            </a: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which beat does it correspond to?</a:t>
            </a:r>
            <a:endParaRPr lang="en-GB"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 panose="02020603050405020304"/>
              <a:buChar char="●"/>
            </a:pP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Preliminary analysis using </a:t>
            </a:r>
            <a:r>
              <a:rPr lang="en-GB" sz="1600" b="1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 classes </a:t>
            </a: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only to check feasibility of the approach.</a:t>
            </a: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1F2328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(computation details in Jupyter notebook </a:t>
            </a:r>
            <a:r>
              <a:rPr lang="en-GB" sz="1400" i="1">
                <a:solidFill>
                  <a:srgbClr val="1F2328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ASubbaraman-CarnaticBeatAnalysis-2.ipynb</a:t>
            </a:r>
            <a:r>
              <a:rPr lang="en-GB" sz="1400">
                <a:solidFill>
                  <a:srgbClr val="1F2328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</a:t>
            </a: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 panose="02020603050405020304"/>
              <a:buChar char="●"/>
            </a:pP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Several ‘classic’ classifiers were applied to the data, no hyperparameter tuning.</a:t>
            </a: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6585275" y="1886300"/>
            <a:ext cx="2448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RandomForest</a:t>
            </a:r>
            <a:endParaRPr sz="1600" b="1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accuracy &gt; 70% </a:t>
            </a:r>
            <a:endParaRPr sz="160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(random guess = 50%)</a:t>
            </a:r>
            <a:endParaRPr sz="160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6661475" y="2876900"/>
            <a:ext cx="2448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Reasonable results, given the small dataset.</a:t>
            </a:r>
            <a:endParaRPr sz="160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2437375" y="23275"/>
            <a:ext cx="408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Exploratory Data Analysis - 2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902350" y="4220100"/>
            <a:ext cx="4282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Neural Net accuracy approaches </a:t>
            </a:r>
            <a:r>
              <a:rPr lang="en-GB" sz="1600" b="1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80%</a:t>
            </a:r>
            <a:r>
              <a:rPr lang="en-GB" sz="160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(example model with 7 hidden layers, 30 neurons per layer).</a:t>
            </a:r>
            <a:endParaRPr sz="160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Reasonable results, given the small dataset.</a:t>
            </a:r>
            <a:endParaRPr sz="160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6024325" y="3698500"/>
            <a:ext cx="30861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Accuracy vs number of epochs</a:t>
            </a:r>
            <a:r>
              <a:rPr lang="en-GB" sz="160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for a typical model. Dependence is already asymptotic. Will use </a:t>
            </a:r>
            <a:r>
              <a:rPr lang="en-GB" sz="1600" b="1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epochs = 100</a:t>
            </a:r>
            <a:r>
              <a:rPr lang="en-GB" sz="160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in the detailed analysis.</a:t>
            </a:r>
            <a:endParaRPr sz="160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-76200" y="886975"/>
            <a:ext cx="6165600" cy="342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815925" y="1572775"/>
            <a:ext cx="3328075" cy="199684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>
            <p:ph type="body" idx="1"/>
          </p:nvPr>
        </p:nvSpPr>
        <p:spPr>
          <a:xfrm>
            <a:off x="311700" y="390475"/>
            <a:ext cx="8722500" cy="8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 panose="02020603050405020304"/>
              <a:buChar char="●"/>
            </a:pP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Preliminary analysis using </a:t>
            </a:r>
            <a:r>
              <a:rPr lang="en-GB" sz="1600" b="1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 classes </a:t>
            </a: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only to check the feasibility of using </a:t>
            </a:r>
            <a:r>
              <a:rPr lang="en-GB" sz="1600" b="1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Neural Nets</a:t>
            </a: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1F2328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(computation details in Jupyter notebook </a:t>
            </a:r>
            <a:r>
              <a:rPr lang="en-GB" sz="1400" i="1">
                <a:solidFill>
                  <a:srgbClr val="1F2328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ASubbaraman-CarnaticBeatAnalysis_NN_2Classes.ipynb</a:t>
            </a:r>
            <a:r>
              <a:rPr lang="en-GB" sz="1400">
                <a:solidFill>
                  <a:srgbClr val="1F2328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</a:t>
            </a: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2132575" y="23275"/>
            <a:ext cx="577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Full </a:t>
            </a: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Analysis - Classic Classifiers - 1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5" name="Google Shape;135;p24"/>
          <p:cNvSpPr txBox="1"/>
          <p:nvPr>
            <p:ph type="body" idx="1"/>
          </p:nvPr>
        </p:nvSpPr>
        <p:spPr>
          <a:xfrm>
            <a:off x="235500" y="542875"/>
            <a:ext cx="8722500" cy="10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Times New Roman" panose="02020603050405020304"/>
              <a:buChar char="●"/>
            </a:pPr>
            <a:r>
              <a:rPr lang="en-GB" sz="14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Full a</a:t>
            </a:r>
            <a:r>
              <a:rPr lang="en-GB" sz="14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nalysis with </a:t>
            </a:r>
            <a:r>
              <a:rPr lang="en-GB" sz="1400" b="1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</a:t>
            </a:r>
            <a:r>
              <a:rPr lang="en-GB" sz="1400" b="1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classes</a:t>
            </a:r>
            <a:r>
              <a:rPr lang="en-GB" sz="14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deploying ‘classic’ ML/AI classifiers with </a:t>
            </a:r>
            <a:r>
              <a:rPr lang="en-GB" sz="1400" b="1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hyperparameter tuning</a:t>
            </a:r>
            <a:r>
              <a:rPr lang="en-GB" sz="14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14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(computation details in Jupyter notebook </a:t>
            </a:r>
            <a:r>
              <a:rPr lang="en-GB" sz="1400" i="1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ASubbaraman-CarnaticBeatAnalysis-3.ipynb</a:t>
            </a:r>
            <a:r>
              <a:rPr lang="en-GB" sz="14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</a:t>
            </a:r>
            <a:endParaRPr sz="14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Times New Roman" panose="02020603050405020304"/>
              <a:buChar char="●"/>
            </a:pPr>
            <a:r>
              <a:rPr lang="en-GB" sz="14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was split into training (80%) and test (20%) data sets. </a:t>
            </a:r>
            <a:endParaRPr sz="14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Times New Roman" panose="02020603050405020304"/>
              <a:buChar char="●"/>
            </a:pPr>
            <a:r>
              <a:rPr lang="en-GB" sz="14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Model accuracy on the </a:t>
            </a:r>
            <a:r>
              <a:rPr lang="en-GB" sz="1400" b="1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data</a:t>
            </a:r>
            <a:r>
              <a:rPr lang="en-GB" sz="14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is shown below.</a:t>
            </a:r>
            <a:endParaRPr sz="14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9975" y="1653825"/>
            <a:ext cx="6625776" cy="34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/>
        </p:nvSpPr>
        <p:spPr>
          <a:xfrm>
            <a:off x="6834225" y="1501050"/>
            <a:ext cx="21237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KNeighbors,</a:t>
            </a:r>
            <a:endParaRPr sz="1600" b="1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RandomForest,</a:t>
            </a:r>
            <a:endParaRPr sz="1600" b="1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AdaBoost:</a:t>
            </a:r>
            <a:endParaRPr sz="1600" b="1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accuracies </a:t>
            </a:r>
            <a:r>
              <a:rPr lang="en-GB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≅</a:t>
            </a:r>
            <a:r>
              <a:rPr lang="en-GB" sz="160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60%. </a:t>
            </a:r>
            <a:endParaRPr sz="1600" b="1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(Random guess = 33%)</a:t>
            </a:r>
            <a:endParaRPr sz="160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5676900" y="3314700"/>
            <a:ext cx="3295800" cy="132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F23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Hyperparameters</a:t>
            </a:r>
            <a:endParaRPr b="1" u="sng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KNeighbors    : </a:t>
            </a:r>
            <a:r>
              <a:rPr lang="en-GB" b="1">
                <a:solidFill>
                  <a:schemeClr val="dk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n_neighbors = 6</a:t>
            </a:r>
            <a:endParaRPr b="1">
              <a:solidFill>
                <a:schemeClr val="dk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RandomForest</a:t>
            </a:r>
            <a:r>
              <a:rPr lang="en-GB" b="1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r>
              <a:rPr lang="en-GB" sz="160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GB" b="1">
                <a:solidFill>
                  <a:schemeClr val="dk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n_trees = 4</a:t>
            </a:r>
            <a:endParaRPr b="1">
              <a:solidFill>
                <a:schemeClr val="dk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AdaBoost         : </a:t>
            </a:r>
            <a:r>
              <a:rPr lang="en-GB" sz="1300" b="1">
                <a:solidFill>
                  <a:schemeClr val="dk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n_estimators = 200</a:t>
            </a:r>
            <a:endParaRPr sz="1300" b="1">
              <a:solidFill>
                <a:schemeClr val="dk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</a:t>
            </a:r>
            <a:r>
              <a:rPr lang="en-GB" sz="1300" b="1">
                <a:solidFill>
                  <a:schemeClr val="dk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max_depth   = 5</a:t>
            </a:r>
            <a:r>
              <a:rPr lang="en-GB" sz="1600" b="1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</a:t>
            </a:r>
            <a:endParaRPr sz="160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2132575" y="23275"/>
            <a:ext cx="577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Full Data Analysis - Classic Classifiers - 2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4" name="Google Shape;144;p25"/>
          <p:cNvSpPr txBox="1"/>
          <p:nvPr>
            <p:ph type="body" idx="1"/>
          </p:nvPr>
        </p:nvSpPr>
        <p:spPr>
          <a:xfrm>
            <a:off x="235500" y="542875"/>
            <a:ext cx="87225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Times New Roman" panose="02020603050405020304"/>
              <a:buChar char="●"/>
            </a:pPr>
            <a:r>
              <a:rPr lang="en-GB" sz="14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Model computation time on the training data is shown below.</a:t>
            </a:r>
            <a:endParaRPr sz="14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6834225" y="1501050"/>
            <a:ext cx="21237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KNeighbors,</a:t>
            </a:r>
            <a:endParaRPr sz="1600" b="1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RandomForest:</a:t>
            </a:r>
            <a:endParaRPr sz="1600" b="1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Very speedy</a:t>
            </a:r>
            <a:endParaRPr sz="160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(and among most accurate from previous slide)</a:t>
            </a:r>
            <a:endParaRPr sz="160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AdaBoost: </a:t>
            </a:r>
            <a:endParaRPr sz="1600" b="1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Somewhat slower </a:t>
            </a:r>
            <a:endParaRPr sz="160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1049575"/>
            <a:ext cx="6529423" cy="35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0" descr="model_valid_accuracy_line_NN_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35" y="1643380"/>
            <a:ext cx="5839460" cy="3503930"/>
          </a:xfrm>
          <a:prstGeom prst="rect">
            <a:avLst/>
          </a:prstGeom>
        </p:spPr>
      </p:pic>
      <p:sp>
        <p:nvSpPr>
          <p:cNvPr id="151" name="Google Shape;151;p26"/>
          <p:cNvSpPr txBox="1"/>
          <p:nvPr>
            <p:ph type="title"/>
          </p:nvPr>
        </p:nvSpPr>
        <p:spPr>
          <a:xfrm>
            <a:off x="2132575" y="23275"/>
            <a:ext cx="577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Full Data Analysis - Neural Nets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5767425" y="2263050"/>
            <a:ext cx="3342900" cy="1628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Best-performing models have: </a:t>
            </a:r>
            <a:endParaRPr sz="160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 to 8 </a:t>
            </a:r>
            <a:r>
              <a:rPr lang="en-GB" sz="160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hidden layers.</a:t>
            </a:r>
            <a:endParaRPr sz="160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30 - 60</a:t>
            </a:r>
            <a:r>
              <a:rPr lang="en-GB" sz="160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nodes</a:t>
            </a:r>
            <a:endParaRPr sz="160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Best performers are 50 to 66% accurate.</a:t>
            </a:r>
            <a:endParaRPr lang="en-GB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4" name="Google Shape;154;p26"/>
          <p:cNvSpPr txBox="1"/>
          <p:nvPr>
            <p:ph type="body" idx="1"/>
          </p:nvPr>
        </p:nvSpPr>
        <p:spPr>
          <a:xfrm>
            <a:off x="235500" y="542875"/>
            <a:ext cx="8722500" cy="13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Times New Roman" panose="02020603050405020304"/>
              <a:buChar char="●"/>
            </a:pPr>
            <a:r>
              <a:rPr lang="en-GB" sz="14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Search performed over </a:t>
            </a:r>
            <a:r>
              <a:rPr lang="en-GB" sz="1400" b="1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Sequential</a:t>
            </a:r>
            <a:r>
              <a:rPr lang="en-GB" sz="14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networks to optimize </a:t>
            </a:r>
            <a:r>
              <a:rPr lang="en-GB" sz="1400" b="1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number of hidden layers </a:t>
            </a:r>
            <a:r>
              <a:rPr lang="en-GB" sz="14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and </a:t>
            </a:r>
            <a:r>
              <a:rPr lang="en-GB" sz="1400" b="1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number of nodes </a:t>
            </a:r>
            <a:r>
              <a:rPr lang="en-GB" sz="14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(neurons) in each layer. All layers have the same number of nodes.</a:t>
            </a:r>
            <a:endParaRPr sz="14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1F2328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(computation details in Jupyter notebook </a:t>
            </a:r>
            <a:r>
              <a:rPr lang="en-GB" sz="1400" i="1">
                <a:solidFill>
                  <a:srgbClr val="1F2328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ASubbaraman-CarnaticBeatAnalysis_NN_3Classes.ipynb</a:t>
            </a:r>
            <a:r>
              <a:rPr lang="en-GB" sz="1400">
                <a:solidFill>
                  <a:srgbClr val="1F2328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</a:t>
            </a:r>
            <a:endParaRPr sz="14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Times New Roman" panose="02020603050405020304"/>
              <a:buChar char="●"/>
            </a:pPr>
            <a:r>
              <a:rPr lang="en-GB" sz="14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Epochs kept fixed at 100 from earlier analysis of accuracy vs epochs.</a:t>
            </a:r>
            <a:endParaRPr sz="14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Times New Roman" panose="02020603050405020304"/>
              <a:buChar char="●"/>
            </a:pPr>
            <a:r>
              <a:rPr lang="en-GB" sz="14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Accuracy on the </a:t>
            </a:r>
            <a:r>
              <a:rPr lang="en-GB" sz="14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</a:t>
            </a:r>
            <a:r>
              <a:rPr lang="en-GB" sz="14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(validation) data are below.</a:t>
            </a:r>
            <a:endParaRPr sz="14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2589775" y="23275"/>
            <a:ext cx="308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Discussion of Results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0" name="Google Shape;160;p27"/>
          <p:cNvSpPr txBox="1"/>
          <p:nvPr>
            <p:ph type="body" idx="1"/>
          </p:nvPr>
        </p:nvSpPr>
        <p:spPr>
          <a:xfrm>
            <a:off x="235500" y="542875"/>
            <a:ext cx="8722500" cy="14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 panose="02020603050405020304"/>
              <a:buChar char="●"/>
            </a:pP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Classic ML/AI classification tools have an accuracy of about 60% (random guess = 33%)</a:t>
            </a: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 panose="02020603050405020304"/>
              <a:buChar char="●"/>
            </a:pPr>
            <a:r>
              <a:rPr lang="en-GB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Neural networks have an accuracy of 50 to 66%.</a:t>
            </a:r>
            <a:endParaRPr lang="en-GB"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 panose="02020603050405020304"/>
              <a:buChar char="●"/>
            </a:pPr>
            <a:r>
              <a:rPr lang="en-GB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About twice as accurate as random guess.</a:t>
            </a:r>
            <a:endParaRPr lang="en-GB"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Char char="●"/>
            </a:pPr>
            <a:r>
              <a:rPr lang="en-GB" sz="1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Results are preliminary</a:t>
            </a:r>
            <a:r>
              <a:rPr lang="en-GB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due to the </a:t>
            </a:r>
            <a:r>
              <a:rPr lang="en-GB" sz="1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small dataset size</a:t>
            </a:r>
            <a:r>
              <a:rPr lang="en-GB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and will most likely change as more data is generated.</a:t>
            </a:r>
            <a:endParaRPr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4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1" name="Google Shape;161;p27"/>
          <p:cNvSpPr txBox="1"/>
          <p:nvPr>
            <p:ph type="title"/>
          </p:nvPr>
        </p:nvSpPr>
        <p:spPr>
          <a:xfrm>
            <a:off x="379975" y="2408970"/>
            <a:ext cx="8211600" cy="17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62000"/>
              <a:buNone/>
            </a:pPr>
            <a:r>
              <a:rPr lang="en-GB" sz="16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Comparison</a:t>
            </a:r>
            <a:r>
              <a:rPr lang="en-GB" sz="16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with Human Performance</a:t>
            </a:r>
            <a:endParaRPr sz="16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61000"/>
              <a:buNone/>
            </a:pPr>
            <a:endParaRPr sz="162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1310" algn="l" rtl="0">
              <a:spcBef>
                <a:spcPts val="0"/>
              </a:spcBef>
              <a:spcAft>
                <a:spcPts val="0"/>
              </a:spcAft>
              <a:buSzPct val="100000"/>
              <a:buFont typeface="Times New Roman" panose="02020603050405020304"/>
              <a:buChar char="●"/>
            </a:pPr>
            <a:r>
              <a:rPr lang="en-GB" sz="162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Above ML/AI accuracy probably already exceeds a lay listener’s performance</a:t>
            </a:r>
            <a:r>
              <a:rPr lang="en-GB" sz="162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Informal conversations indicate that a technical understanding of rhythm is quite hard for most people.</a:t>
            </a:r>
            <a:endParaRPr sz="162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2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1310" algn="l" rtl="0">
              <a:spcBef>
                <a:spcPts val="0"/>
              </a:spcBef>
              <a:spcAft>
                <a:spcPts val="0"/>
              </a:spcAft>
              <a:buSzPct val="100000"/>
              <a:buFont typeface="Times New Roman" panose="02020603050405020304"/>
              <a:buChar char="●"/>
            </a:pPr>
            <a:r>
              <a:rPr lang="en-GB" sz="162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Probably will not match a Carnatic </a:t>
            </a:r>
            <a:r>
              <a:rPr lang="en-GB" sz="162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percussion</a:t>
            </a:r>
            <a:r>
              <a:rPr lang="en-GB" sz="162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expert’s accuracy.</a:t>
            </a:r>
            <a:endParaRPr sz="162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351775" y="23275"/>
            <a:ext cx="197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Future Steps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7" name="Google Shape;167;p28"/>
          <p:cNvSpPr txBox="1"/>
          <p:nvPr>
            <p:ph type="body" idx="1"/>
          </p:nvPr>
        </p:nvSpPr>
        <p:spPr>
          <a:xfrm>
            <a:off x="235500" y="542875"/>
            <a:ext cx="8722500" cy="43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 panose="02020603050405020304"/>
              <a:buChar char="●"/>
            </a:pPr>
            <a:r>
              <a:rPr lang="en-GB" sz="1600" b="1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Data, Data, Data!</a:t>
            </a:r>
            <a:endParaRPr sz="1600" b="1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 panose="02020603050405020304"/>
              <a:buChar char="●"/>
            </a:pP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Real estate adage: 3 most important aspects in real estate are location, </a:t>
            </a: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location</a:t>
            </a: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location.</a:t>
            </a: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 panose="02020603050405020304"/>
              <a:buChar char="●"/>
            </a:pP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  an ML/AI project, one could say data, data, data. </a:t>
            </a: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 panose="02020603050405020304"/>
              <a:buChar char="●"/>
            </a:pP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Must increase the dataset size significantly, will require automated direct analysis of the mp3 audio file rather than manual image capture.</a:t>
            </a: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 panose="02020603050405020304"/>
              <a:buChar char="●"/>
            </a:pP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Shout out to the often under-appreciated art of high-quality data collection - perhaps overlooked these days when data can be downloaded with the click of a button.</a:t>
            </a: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 panose="02020603050405020304"/>
              <a:buChar char="●"/>
            </a:pPr>
            <a:r>
              <a:rPr lang="en-GB" sz="1600" b="1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How experts identify the beat:</a:t>
            </a: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Feedback from a couple of percussion experts: </a:t>
            </a:r>
            <a:r>
              <a:rPr lang="en-GB" sz="1600">
                <a:solidFill>
                  <a:srgbClr val="1F2328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Each beat cycle has </a:t>
            </a:r>
            <a:r>
              <a:rPr lang="en-GB" sz="1600" b="1">
                <a:solidFill>
                  <a:srgbClr val="1F2328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signature rhythmic phrases</a:t>
            </a:r>
            <a:r>
              <a:rPr lang="en-GB" sz="1600">
                <a:solidFill>
                  <a:srgbClr val="1F2328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</a:t>
            </a: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Experts identify </a:t>
            </a:r>
            <a:r>
              <a:rPr lang="en-GB" sz="1600" b="1">
                <a:solidFill>
                  <a:srgbClr val="1F2328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rhythmic </a:t>
            </a:r>
            <a:r>
              <a:rPr lang="en-GB" sz="1600" b="1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phrases embedded</a:t>
            </a: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GB" sz="1600" b="1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within a solo</a:t>
            </a: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to identify the beat cycle.</a:t>
            </a: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 panose="02020603050405020304"/>
              <a:buChar char="●"/>
            </a:pP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This suggests that a filter-based neural network which filters (selects) rhythmic phrases, ie. a </a:t>
            </a:r>
            <a:r>
              <a:rPr lang="en-GB" sz="1600" b="1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Convolutional Neural Network </a:t>
            </a: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might be suitable for this task.</a:t>
            </a: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23175" y="23275"/>
            <a:ext cx="280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Acknowledgements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3" name="Google Shape;173;p29"/>
          <p:cNvSpPr txBox="1"/>
          <p:nvPr>
            <p:ph type="body" idx="1"/>
          </p:nvPr>
        </p:nvSpPr>
        <p:spPr>
          <a:xfrm>
            <a:off x="235500" y="619075"/>
            <a:ext cx="8722500" cy="12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 panose="02020603050405020304"/>
              <a:buChar char="●"/>
            </a:pP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 would like to thank my family for helping me with the labor-intensive task of generating images of audio files. Without their generous investment of time, this </a:t>
            </a: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</a:t>
            </a: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would not have been possible.</a:t>
            </a: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4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185775" y="68925"/>
            <a:ext cx="442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 and Background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2" name="Google Shape;62;p14"/>
          <p:cNvSpPr txBox="1"/>
          <p:nvPr>
            <p:ph type="body" idx="1"/>
          </p:nvPr>
        </p:nvSpPr>
        <p:spPr>
          <a:xfrm>
            <a:off x="311700" y="923875"/>
            <a:ext cx="8520600" cy="35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This project develops ML/AI classifiers to </a:t>
            </a:r>
            <a:r>
              <a:rPr lang="en-GB" sz="1600" b="1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identify the Carnatic beat (taalam)</a:t>
            </a: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of a mridangam solo.</a:t>
            </a: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 panose="02020603050405020304"/>
              <a:buChar char="●"/>
            </a:pP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the South Indian classical music genre (also called Carnatic music), the concept of rhythm is very well developed and sophisticated. </a:t>
            </a: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 panose="02020603050405020304"/>
              <a:buChar char="●"/>
            </a:pP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Every song/composition follows a certain beat cycle called </a:t>
            </a:r>
            <a:r>
              <a:rPr lang="en-GB" sz="1600" b="1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taalam</a:t>
            </a: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</a:t>
            </a: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 panose="02020603050405020304"/>
              <a:buChar char="●"/>
            </a:pP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During a concert, the percussionist, who typically plays a hand drum called </a:t>
            </a:r>
            <a:r>
              <a:rPr lang="en-GB" sz="1600" b="1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mridangam</a:t>
            </a: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performs a drum solo where he/she </a:t>
            </a:r>
            <a:r>
              <a:rPr lang="en-GB" sz="1600" b="1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improvises</a:t>
            </a: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on the taalam of the preceding song. </a:t>
            </a: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 panose="02020603050405020304"/>
              <a:buChar char="●"/>
            </a:pP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percussion solo can last from 5 to 10 minutes to as much as 30 to 40 minutes.</a:t>
            </a:r>
            <a:endParaRPr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377425" y="104775"/>
            <a:ext cx="19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Goal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8" name="Google Shape;68;p15"/>
          <p:cNvSpPr txBox="1"/>
          <p:nvPr>
            <p:ph type="body" idx="1"/>
          </p:nvPr>
        </p:nvSpPr>
        <p:spPr>
          <a:xfrm>
            <a:off x="311700" y="847675"/>
            <a:ext cx="8520600" cy="29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Given an audio clip of a drum solo, identify the taalam (beat cycle) in which it is performed.</a:t>
            </a:r>
            <a:endParaRPr sz="1600" b="1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 panose="02020603050405020304"/>
              <a:buChar char="●"/>
            </a:pPr>
            <a:r>
              <a:rPr lang="en-GB" sz="1600" b="1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 popular taalam (beat cycle) types</a:t>
            </a: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</a:t>
            </a: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thousands</a:t>
            </a: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possible in principle.</a:t>
            </a: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 panose="02020603050405020304"/>
              <a:buChar char="●"/>
            </a:pP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scope of this project is </a:t>
            </a:r>
            <a:r>
              <a:rPr lang="en-GB" sz="1600" b="1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restricted to 3</a:t>
            </a: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well-known taalams</a:t>
            </a:r>
            <a:r>
              <a:rPr lang="en-US" alt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 panose="02020603050405020304"/>
              <a:buChar char="●"/>
            </a:pP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Aadi (</a:t>
            </a:r>
            <a:r>
              <a:rPr lang="en-GB" sz="1600" b="1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8-beat cycle</a:t>
            </a: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), mishra-chapu (</a:t>
            </a:r>
            <a:r>
              <a:rPr lang="en-GB" sz="1600" b="1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7-beat cycle</a:t>
            </a: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 and khanda-chapu (</a:t>
            </a:r>
            <a:r>
              <a:rPr lang="en-GB" sz="1600" b="1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5-beat cycle</a:t>
            </a: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</a:t>
            </a: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 panose="02020603050405020304"/>
              <a:buChar char="●"/>
            </a:pP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Below are two clips of an 8-beat solo and a 5-beat solo. Can you tell which is which?</a:t>
            </a: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3" name="Demo-8-Beat-Sparsh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087880" y="3769360"/>
            <a:ext cx="495300" cy="495300"/>
          </a:xfrm>
          <a:prstGeom prst="rect">
            <a:avLst/>
          </a:prstGeom>
        </p:spPr>
      </p:pic>
      <p:pic>
        <p:nvPicPr>
          <p:cNvPr id="2" name="Demo-5-Beat-UKS">
            <a:hlinkClick r:id="" action="ppaction://media"/>
          </p:cNvPr>
          <p:cNvPicPr/>
          <p:nvPr>
            <a:audi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5954395" y="3735070"/>
            <a:ext cx="495300" cy="49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audio>
              <p:cMediaNode>
                <p:cTn id="2" fill="hold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>
                <p:cTn id="3" fill="hold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216700" y="64025"/>
            <a:ext cx="4628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 and Business Case</a:t>
            </a:r>
            <a:endParaRPr lang="en-GB"/>
          </a:p>
        </p:txBody>
      </p:sp>
      <p:sp>
        <p:nvSpPr>
          <p:cNvPr id="76" name="Google Shape;76;p16"/>
          <p:cNvSpPr txBox="1"/>
          <p:nvPr>
            <p:ph type="body" idx="1"/>
          </p:nvPr>
        </p:nvSpPr>
        <p:spPr>
          <a:xfrm>
            <a:off x="311700" y="755750"/>
            <a:ext cx="8520600" cy="31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F2328"/>
              </a:solidFill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 panose="02020603050405020304"/>
              <a:buChar char="●"/>
            </a:pPr>
            <a:r>
              <a:rPr lang="en-GB" sz="1600" b="1">
                <a:solidFill>
                  <a:srgbClr val="1F2328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About 100 to 120 million</a:t>
            </a:r>
            <a:r>
              <a:rPr lang="en-GB" sz="1600">
                <a:solidFill>
                  <a:srgbClr val="1F2328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Carnatic music listeners worldwide.</a:t>
            </a:r>
            <a:endParaRPr sz="1600">
              <a:solidFill>
                <a:srgbClr val="1F2328"/>
              </a:solidFill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F2328"/>
              </a:solidFill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 panose="02020603050405020304"/>
              <a:buChar char="●"/>
            </a:pPr>
            <a:r>
              <a:rPr lang="en-GB" sz="1600" b="1">
                <a:solidFill>
                  <a:srgbClr val="1F2328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“Search by beat”</a:t>
            </a:r>
            <a:r>
              <a:rPr lang="en-GB" sz="1600">
                <a:solidFill>
                  <a:srgbClr val="1F2328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functionality can be offered to users of music streaming services.</a:t>
            </a:r>
            <a:endParaRPr sz="1600">
              <a:solidFill>
                <a:srgbClr val="1F2328"/>
              </a:solidFill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F2328"/>
              </a:solidFill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 panose="02020603050405020304"/>
              <a:buChar char="●"/>
            </a:pPr>
            <a:r>
              <a:rPr lang="en-GB" sz="1600" b="1">
                <a:solidFill>
                  <a:srgbClr val="1F2328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Education, Catalog and Archival</a:t>
            </a:r>
            <a:r>
              <a:rPr lang="en-GB" sz="1600">
                <a:solidFill>
                  <a:srgbClr val="1F2328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A large number of recordings currently on tape (example All India Radio archives) can be digitized and automatically categorized by beat.</a:t>
            </a:r>
            <a:endParaRPr sz="1600">
              <a:solidFill>
                <a:srgbClr val="1F2328"/>
              </a:solidFill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F2328"/>
              </a:solidFill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 panose="02020603050405020304"/>
              <a:buChar char="●"/>
            </a:pPr>
            <a:r>
              <a:rPr lang="en-GB" sz="1600" b="1">
                <a:solidFill>
                  <a:srgbClr val="1F2328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Curiosity/Exploration:</a:t>
            </a:r>
            <a:r>
              <a:rPr lang="en-GB" sz="1600">
                <a:solidFill>
                  <a:srgbClr val="1F2328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Can ML/AI techniques be brought to bear to identify and classify Carnatic beats? Can ML/AI approach human expertise?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275575" y="99475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Sources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2" name="Google Shape;82;p17"/>
          <p:cNvSpPr txBox="1"/>
          <p:nvPr>
            <p:ph type="body" idx="1"/>
          </p:nvPr>
        </p:nvSpPr>
        <p:spPr>
          <a:xfrm>
            <a:off x="311700" y="847675"/>
            <a:ext cx="8722500" cy="2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 panose="02020603050405020304"/>
              <a:buChar char="●"/>
            </a:pPr>
            <a:r>
              <a:rPr lang="en-GB" sz="1600" i="1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Raw</a:t>
            </a: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data is simply an audio clip - say in mp3 format.</a:t>
            </a: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 panose="02020603050405020304"/>
              <a:buChar char="●"/>
            </a:pP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Numerous video and audio recordings of Carnatic music concerts, including the drum solo portion, are available on the </a:t>
            </a:r>
            <a:r>
              <a:rPr lang="en-GB" sz="1600" b="1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internet</a:t>
            </a: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</a:t>
            </a: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 panose="02020603050405020304"/>
              <a:buChar char="●"/>
            </a:pPr>
            <a:r>
              <a:rPr lang="en-GB" sz="1600" b="1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YouTube</a:t>
            </a: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(video) and </a:t>
            </a:r>
            <a:r>
              <a:rPr lang="en-GB" sz="1600" b="1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SangeethaPriya.org </a:t>
            </a: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(audio) host a large number of </a:t>
            </a: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high-quality recordings. </a:t>
            </a: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 panose="02020603050405020304"/>
              <a:buChar char="●"/>
            </a:pP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Several private collections and an active aficionado community who swap recordings.</a:t>
            </a: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247575" y="48550"/>
            <a:ext cx="25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Generation: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2554975" y="496575"/>
            <a:ext cx="3991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Vectorize Sound Intensity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9" name="Google Shape;89;p18"/>
          <p:cNvSpPr txBox="1"/>
          <p:nvPr>
            <p:ph type="body" idx="1"/>
          </p:nvPr>
        </p:nvSpPr>
        <p:spPr>
          <a:xfrm>
            <a:off x="311700" y="1381075"/>
            <a:ext cx="8722500" cy="21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 panose="02020603050405020304"/>
              <a:buChar char="●"/>
            </a:pP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Raw data (audio file) has to be transformed into a format suitable for analysis.</a:t>
            </a: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 panose="02020603050405020304"/>
              <a:buChar char="●"/>
            </a:pPr>
            <a:r>
              <a:rPr lang="en-GB" sz="1600" b="1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Idea</a:t>
            </a: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generate a </a:t>
            </a:r>
            <a:r>
              <a:rPr lang="en-GB" sz="1600" b="1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series of time stamps corresponding to each drum beat.</a:t>
            </a: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 panose="02020603050405020304"/>
              <a:buChar char="●"/>
            </a:pP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drum beat = </a:t>
            </a:r>
            <a:r>
              <a:rPr lang="en-GB" sz="1600" b="1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sudden rise in sound intensity (a spike)</a:t>
            </a: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with respect to the background intensity.</a:t>
            </a: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body" idx="1"/>
          </p:nvPr>
        </p:nvSpPr>
        <p:spPr>
          <a:xfrm>
            <a:off x="132400" y="619075"/>
            <a:ext cx="8912100" cy="15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Times New Roman" panose="02020603050405020304"/>
              <a:buChar char="●"/>
            </a:pPr>
            <a:r>
              <a:rPr lang="en-GB" sz="14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Ideally, analyze the mp3 file and detect intensity spikes. </a:t>
            </a:r>
            <a:r>
              <a:rPr lang="en-GB" sz="1400" b="1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But </a:t>
            </a:r>
            <a:r>
              <a:rPr lang="en-GB" sz="14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 requires mp3 file format expertise.</a:t>
            </a:r>
            <a:endParaRPr sz="14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Times New Roman" panose="02020603050405020304"/>
              <a:buChar char="●"/>
            </a:pPr>
            <a:r>
              <a:rPr lang="en-GB" sz="14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GB" sz="1400" b="1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Idea:</a:t>
            </a:r>
            <a:r>
              <a:rPr lang="en-GB" sz="14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Create an </a:t>
            </a:r>
            <a:r>
              <a:rPr lang="en-GB" sz="1400" b="1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image of the sound intensity</a:t>
            </a:r>
            <a:r>
              <a:rPr lang="en-GB" sz="14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by taking the screenshot of the waveform in </a:t>
            </a:r>
            <a:r>
              <a:rPr lang="en-GB" sz="1400" b="1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Audacity</a:t>
            </a:r>
            <a:r>
              <a:rPr lang="en-GB" sz="14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(a popular open-source app for audio editing and recording). </a:t>
            </a:r>
            <a:endParaRPr sz="14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Times New Roman" panose="02020603050405020304"/>
              <a:buChar char="●"/>
            </a:pPr>
            <a:r>
              <a:rPr lang="en-GB" sz="14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Analyze the image to detect spikes in intensity (drum beats)</a:t>
            </a:r>
            <a:endParaRPr sz="14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1287850" y="99475"/>
            <a:ext cx="643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Sound Intensity Vectorization: Image Analysis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09600" y="2069625"/>
            <a:ext cx="7920223" cy="29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body" idx="1"/>
          </p:nvPr>
        </p:nvSpPr>
        <p:spPr>
          <a:xfrm>
            <a:off x="132400" y="619075"/>
            <a:ext cx="8901900" cy="9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Times New Roman" panose="02020603050405020304"/>
              <a:buChar char="●"/>
            </a:pPr>
            <a:r>
              <a:rPr lang="en-GB" sz="14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Developed for this project (runs on Windows only).</a:t>
            </a:r>
            <a:r>
              <a:rPr lang="en-GB" sz="14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Scans the image to detect spikes.</a:t>
            </a:r>
            <a:endParaRPr sz="14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Times New Roman" panose="02020603050405020304"/>
              <a:buChar char="●"/>
            </a:pPr>
            <a:r>
              <a:rPr lang="en-GB" sz="14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Generates a vector of timestamps of the spike locations, normalized to 1. Screenshot below.</a:t>
            </a:r>
            <a:endParaRPr sz="14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2202250" y="99475"/>
            <a:ext cx="40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Custom Image Analysis App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43000" y="1232725"/>
            <a:ext cx="6444925" cy="386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body" idx="1"/>
          </p:nvPr>
        </p:nvSpPr>
        <p:spPr>
          <a:xfrm>
            <a:off x="311700" y="542875"/>
            <a:ext cx="8722500" cy="21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Times New Roman" panose="02020603050405020304"/>
              <a:buChar char="●"/>
            </a:pPr>
            <a:r>
              <a:rPr lang="en-GB" sz="14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Each data row corresponds to one audio clip, approximately 1 to 1.5 minutes long</a:t>
            </a:r>
            <a:endParaRPr sz="14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Times New Roman" panose="02020603050405020304"/>
              <a:buChar char="●"/>
            </a:pPr>
            <a:r>
              <a:rPr lang="en-GB" sz="1400">
                <a:solidFill>
                  <a:srgbClr val="1F2328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When vectorized, a clip produces about of 200 to 350 timestamps (</a:t>
            </a:r>
            <a:r>
              <a:rPr lang="en-GB" sz="1400" b="1">
                <a:solidFill>
                  <a:srgbClr val="1F2328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features</a:t>
            </a:r>
            <a:r>
              <a:rPr lang="en-GB" sz="1400">
                <a:solidFill>
                  <a:srgbClr val="1F2328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</a:t>
            </a:r>
            <a:r>
              <a:rPr lang="en-US" altLang="en-GB" sz="1400">
                <a:solidFill>
                  <a:srgbClr val="1F2328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1400">
              <a:solidFill>
                <a:srgbClr val="1F2328"/>
              </a:solidFill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Times New Roman" panose="02020603050405020304"/>
              <a:buChar char="●"/>
            </a:pPr>
            <a:r>
              <a:rPr lang="en-GB" sz="1400">
                <a:solidFill>
                  <a:srgbClr val="1F2328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250 timestamps retained for each row, extra columns discarded. </a:t>
            </a:r>
            <a:endParaRPr sz="1400">
              <a:solidFill>
                <a:srgbClr val="1F2328"/>
              </a:solidFill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Times New Roman" panose="02020603050405020304"/>
              <a:buChar char="●"/>
            </a:pPr>
            <a:r>
              <a:rPr lang="en-GB" sz="14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Shorter clips are dropped during analysis. No way to fill in missing values!</a:t>
            </a:r>
            <a:endParaRPr sz="14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Times New Roman" panose="02020603050405020304"/>
              <a:buChar char="●"/>
            </a:pPr>
            <a:r>
              <a:rPr lang="en-GB" sz="1400" b="1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Target = ‘Beats’</a:t>
            </a:r>
            <a:r>
              <a:rPr lang="en-GB" sz="14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column. 3 classes of beat cycles: </a:t>
            </a:r>
            <a:r>
              <a:rPr lang="en-GB" sz="1400" b="1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</a:t>
            </a:r>
            <a:r>
              <a:rPr lang="en-GB" sz="14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(8-beat),</a:t>
            </a:r>
            <a:r>
              <a:rPr lang="en-GB" sz="1400" b="1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K</a:t>
            </a:r>
            <a:r>
              <a:rPr lang="en-GB" sz="14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(5-beat) and </a:t>
            </a:r>
            <a:r>
              <a:rPr lang="en-GB" sz="1400" b="1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</a:t>
            </a:r>
            <a:r>
              <a:rPr lang="en-GB" sz="14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(7-beat)</a:t>
            </a:r>
            <a:endParaRPr sz="14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Times New Roman" panose="02020603050405020304"/>
              <a:buChar char="●"/>
            </a:pPr>
            <a:r>
              <a:rPr lang="en-GB" sz="1400" b="1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117 data points</a:t>
            </a:r>
            <a:r>
              <a:rPr lang="en-GB" sz="140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only. Very small dataset, generated manually. Well-balanced between classes.</a:t>
            </a:r>
            <a:endParaRPr sz="14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3275575" y="23275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Samples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28600" y="2604300"/>
            <a:ext cx="8825752" cy="229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7095</Words>
  <Application>WPS Presentation</Application>
  <PresentationFormat/>
  <Paragraphs>210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SimSun</vt:lpstr>
      <vt:lpstr>Wingdings</vt:lpstr>
      <vt:lpstr>Arial</vt:lpstr>
      <vt:lpstr>Times New Roman</vt:lpstr>
      <vt:lpstr>Courier New</vt:lpstr>
      <vt:lpstr>Microsoft YaHei</vt:lpstr>
      <vt:lpstr>Arial Unicode MS</vt:lpstr>
      <vt:lpstr>Simple Light</vt:lpstr>
      <vt:lpstr>Carnatic Beat Analysis</vt:lpstr>
      <vt:lpstr>Introduction and Background</vt:lpstr>
      <vt:lpstr>Project Goal</vt:lpstr>
      <vt:lpstr>Motivation and Business Case</vt:lpstr>
      <vt:lpstr>Data Sources</vt:lpstr>
      <vt:lpstr>Data Generation: </vt:lpstr>
      <vt:lpstr>Sound Intensity Vectorization: Image Analysis</vt:lpstr>
      <vt:lpstr>Custom Image Analysis App</vt:lpstr>
      <vt:lpstr>Data Samples</vt:lpstr>
      <vt:lpstr>Exploratory Data Analysis - 1</vt:lpstr>
      <vt:lpstr>Exploratory Data Analysis - 2</vt:lpstr>
      <vt:lpstr>Full Data Analysis - Classic Classifiers - 1</vt:lpstr>
      <vt:lpstr>Full Data Analysis - Classic Classifiers - 2</vt:lpstr>
      <vt:lpstr>Full Data Analysis - Neural Nets</vt:lpstr>
      <vt:lpstr>Probably will not match a Carnatic percussion expert’s accuracy.</vt:lpstr>
      <vt:lpstr>Future Steps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Carnatic Beat Analysis</dc:title>
  <dc:creator/>
  <cp:lastModifiedBy>anand_dev</cp:lastModifiedBy>
  <cp:revision>4</cp:revision>
  <dcterms:created xsi:type="dcterms:W3CDTF">2024-07-30T07:27:00Z</dcterms:created>
  <dcterms:modified xsi:type="dcterms:W3CDTF">2024-07-30T22:24:54Z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1B787AAA411A4446B5A7EF8507D71657_12</vt:lpwstr>
  </property>
  <property fmtid="{D5CDD505-2E9C-101B-9397-08002B2CF9AE}" pid="3" name="KSOProductBuildVer">
    <vt:lpwstr>1033-12.2.0.17153</vt:lpwstr>
  </property>
</Properties>
</file>