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44"/>
  </p:notesMasterIdLst>
  <p:sldIdLst>
    <p:sldId id="3825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10" r:id="rId42"/>
    <p:sldId id="383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768" y="1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6FE8-F2BF-B94F-8C0F-E2E4DB52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533400"/>
            <a:ext cx="10160000" cy="685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8238-DD41-4C47-A2A2-BDD772A7CA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080000" cy="502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B7C5F-1128-BD44-892C-0BD426DA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1295400"/>
            <a:ext cx="5080000" cy="502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D8039-E26B-8E41-8DB0-F0918B8D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4800" y="6400800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D7E1-D248-B74F-B1FC-94C33A0E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69FD-E1B5-204B-9727-5B2E59E5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fld id="{AAAE65B4-D003-CA41-8514-E2EDA6676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43858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  <p:sldLayoutId id="214748378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css_files/Bkground.html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-research.com/V2/generators/scrollbar.asp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147" y="2834640"/>
            <a:ext cx="6592824" cy="238658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Introduction-CSS</a:t>
            </a:r>
            <a:br>
              <a:rPr lang="en-US" b="1" i="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755355-BEA6-3845-83FF-DA66BB6E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F0B-AFE4-6541-8F3D-ECDBC24674B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5EA509F-1EF8-FB40-BBC8-6A50F63E8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(Internal)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DB7382D-F23B-CC4C-B59C-14DAC7C06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&lt;html&gt;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&lt;head&gt;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&lt;title&gt;Title&lt;/title&gt;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FF5050"/>
                </a:solidFill>
                <a:latin typeface="Courier New" panose="02070309020205020404" pitchFamily="49" charset="0"/>
              </a:rPr>
              <a:t>&lt;style type="text/css"&gt;</a:t>
            </a:r>
            <a:br>
              <a:rPr lang="en-US" altLang="en-US" b="1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FF505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</a:rPr>
              <a:t>&lt;!--[STYLE INFORMATION GOES HERE] --&gt;</a:t>
            </a:r>
            <a:b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FF5050"/>
                </a:solidFill>
                <a:latin typeface="Courier New" panose="02070309020205020404" pitchFamily="49" charset="0"/>
              </a:rPr>
              <a:t>    &lt;/style&gt;</a:t>
            </a:r>
            <a:br>
              <a:rPr lang="en-US" altLang="en-US" b="1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&lt;/head&gt;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&lt;body&gt;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   </a:t>
            </a:r>
            <a:r>
              <a:rPr lang="en-US" altLang="en-US" sz="2000" b="1">
                <a:latin typeface="Courier New" panose="02070309020205020404" pitchFamily="49" charset="0"/>
              </a:rPr>
              <a:t>[DOCUMENT BODY GOES HERE]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B11268-B4B5-6445-80D1-7DE6420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5F26-8579-3E44-B731-1C84891691E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996A5EF-BCD2-3442-B42A-AD1E89932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Linked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C52DED2-4A1C-C649-9C32-A21825391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External</a:t>
            </a:r>
            <a:r>
              <a:rPr lang="en-US" altLang="en-US"/>
              <a:t> style sheet</a:t>
            </a:r>
          </a:p>
          <a:p>
            <a:r>
              <a:rPr lang="en-US" altLang="en-US">
                <a:solidFill>
                  <a:schemeClr val="hlink"/>
                </a:solidFill>
              </a:rPr>
              <a:t>Styles are saved in a separate file, with the extension </a:t>
            </a:r>
            <a:r>
              <a:rPr lang="en-US" altLang="en-US" b="1">
                <a:solidFill>
                  <a:schemeClr val="hlink"/>
                </a:solidFill>
              </a:rPr>
              <a:t>.css</a:t>
            </a:r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/>
              <a:t>This single stylesheet can be used to define the look of multiple pages.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292E8D-767B-764D-8D63-E17DF4D0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11F7-113F-9A41-A919-404B2F921DB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C9E619E-9A08-1F47-BB5D-7322FC04B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(External)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17DC59-BD74-8F46-B222-40684D235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945D96F-8B41-284E-BD44-541BB8AB8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434340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 sz="2000"/>
              <a:t>p {font-family: verdana, sans-serif; font-size: 12pt; color: red}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h1 {font-family: serif; font-size: 14pt; color: green}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h2 {font-family: serif; font-size: 11pt; color: blue}</a:t>
            </a:r>
            <a:br>
              <a:rPr lang="en-US" altLang="en-US" sz="2000"/>
            </a:br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7244F77A-FC70-6748-83AB-AEF63B354865}"/>
              </a:ext>
            </a:extLst>
          </p:cNvPr>
          <p:cNvSpPr>
            <a:spLocks/>
          </p:cNvSpPr>
          <p:nvPr/>
        </p:nvSpPr>
        <p:spPr bwMode="auto">
          <a:xfrm>
            <a:off x="7772400" y="2133600"/>
            <a:ext cx="1676400" cy="1066800"/>
          </a:xfrm>
          <a:prstGeom prst="accentBorderCallout1">
            <a:avLst>
              <a:gd name="adj1" fmla="val 10713"/>
              <a:gd name="adj2" fmla="val -4546"/>
              <a:gd name="adj3" fmla="val 73361"/>
              <a:gd name="adj4" fmla="val -73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b="1"/>
              <a:t>Save this text file as </a:t>
            </a:r>
            <a:r>
              <a:rPr lang="en-US" altLang="en-US" b="1" i="1">
                <a:solidFill>
                  <a:srgbClr val="9900CC"/>
                </a:solidFill>
              </a:rPr>
              <a:t>whatever</a:t>
            </a:r>
            <a:r>
              <a:rPr lang="en-US" altLang="en-US" b="1">
                <a:solidFill>
                  <a:srgbClr val="9900CC"/>
                </a:solidFill>
              </a:rPr>
              <a:t>.css</a:t>
            </a:r>
          </a:p>
          <a:p>
            <a:pPr algn="ctr"/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BCB0C9E2-7547-5642-A0DF-C0C6E6814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1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 TextPad,Notepad, etc.…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EE1110-CA3E-CD45-9420-821A970E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12DB-DA7C-F843-99DE-D69CF16F311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AABD1E4-5DAD-3D4B-B8AB-ADE9EB9E2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(External)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E8BCA47-76EB-634B-A2DD-2E9EB8577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772400" cy="4495800"/>
          </a:xfrm>
        </p:spPr>
        <p:txBody>
          <a:bodyPr/>
          <a:lstStyle/>
          <a:p>
            <a:r>
              <a:rPr lang="en-US" altLang="en-US"/>
              <a:t>Example (continued)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	To apply the stylesheet “</a:t>
            </a:r>
            <a:r>
              <a:rPr lang="en-US" altLang="en-US" b="1" i="1">
                <a:solidFill>
                  <a:srgbClr val="9900CC"/>
                </a:solidFill>
              </a:rPr>
              <a:t>whatever</a:t>
            </a:r>
            <a:r>
              <a:rPr lang="en-US" altLang="en-US" b="1">
                <a:solidFill>
                  <a:srgbClr val="9900CC"/>
                </a:solidFill>
              </a:rPr>
              <a:t>.css</a:t>
            </a:r>
            <a:r>
              <a:rPr lang="en-US" altLang="en-US"/>
              <a:t>“ to an HTML document, call it in from the header: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&lt;head&gt;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&lt;link rel="stylesheet" href=“</a:t>
            </a:r>
            <a:r>
              <a:rPr lang="en-US" altLang="en-US" b="1" i="1">
                <a:solidFill>
                  <a:srgbClr val="9900CC"/>
                </a:solidFill>
                <a:latin typeface="Courier New" panose="02070309020205020404" pitchFamily="49" charset="0"/>
              </a:rPr>
              <a:t>whatever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.css</a:t>
            </a:r>
            <a:r>
              <a:rPr lang="en-US" altLang="en-US" b="1">
                <a:latin typeface="Courier New" panose="02070309020205020404" pitchFamily="49" charset="0"/>
              </a:rPr>
              <a:t>" type="text/css"&gt;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&lt;/head&gt;</a:t>
            </a:r>
            <a:br>
              <a:rPr lang="en-US" altLang="en-US" b="1">
                <a:latin typeface="Courier New" panose="02070309020205020404" pitchFamily="49" charset="0"/>
              </a:rPr>
            </a:b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79BD23-B9C3-4A41-8C33-716378C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EA86-6767-5B4B-BDE1-71C23497CE6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A421D6B-B4E0-854E-A260-C95613492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Inheritance: which style prevails when several are present?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D96A8E-EE11-5543-860B-5C75BD99E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696200" cy="3657600"/>
          </a:xfrm>
        </p:spPr>
        <p:txBody>
          <a:bodyPr/>
          <a:lstStyle/>
          <a:p>
            <a:r>
              <a:rPr lang="en-US" altLang="en-US"/>
              <a:t>Inline (local) overrides internal (global)</a:t>
            </a:r>
          </a:p>
          <a:p>
            <a:r>
              <a:rPr lang="en-US" altLang="en-US"/>
              <a:t>Internal (global) overrides external (linked).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3A6791-86DC-EC40-9278-E30D190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DB38-B141-324C-9EFF-C9250D35DAE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A1CDE65-A45A-1449-A425-4A15376EF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0E8C93D-A099-9E4F-8D41-E77BBBE03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/>
              <a:t>	The way styles will be used when there is more than one style specified for an HTML element:</a:t>
            </a:r>
            <a:br>
              <a:rPr lang="en-US" altLang="en-US" sz="2000"/>
            </a:br>
            <a:endParaRPr lang="en-US" altLang="en-US" sz="2000"/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Browser</a:t>
            </a:r>
            <a:r>
              <a:rPr lang="en-US" altLang="en-US" sz="2000"/>
              <a:t> default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External</a:t>
            </a:r>
            <a:r>
              <a:rPr lang="en-US" altLang="en-US" sz="2000"/>
              <a:t> Style Sheet </a:t>
            </a:r>
            <a:r>
              <a:rPr lang="en-US" altLang="en-US" sz="2000">
                <a:solidFill>
                  <a:srgbClr val="9900CC"/>
                </a:solidFill>
              </a:rPr>
              <a:t>(Linked) </a:t>
            </a:r>
            <a:r>
              <a:rPr lang="en-US" altLang="en-US" sz="2000"/>
              <a:t>(in an external .css file) </a:t>
            </a:r>
            <a:endParaRPr lang="en-US" altLang="en-US" sz="2000">
              <a:solidFill>
                <a:srgbClr val="9900CC"/>
              </a:solidFill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Internal </a:t>
            </a:r>
            <a:r>
              <a:rPr lang="en-US" altLang="en-US" sz="2000"/>
              <a:t>Style Sheet </a:t>
            </a:r>
            <a:r>
              <a:rPr lang="en-US" altLang="en-US" sz="2000">
                <a:solidFill>
                  <a:srgbClr val="9900CC"/>
                </a:solidFill>
              </a:rPr>
              <a:t>(Global, or embedded)</a:t>
            </a:r>
            <a:r>
              <a:rPr lang="en-US" altLang="en-US" sz="2000"/>
              <a:t> (inside the &lt;head&gt; tag)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Inline</a:t>
            </a:r>
            <a:r>
              <a:rPr lang="en-US" altLang="en-US" sz="2000"/>
              <a:t> Style </a:t>
            </a:r>
            <a:r>
              <a:rPr lang="en-US" altLang="en-US" sz="2000">
                <a:solidFill>
                  <a:srgbClr val="9900CC"/>
                </a:solidFill>
              </a:rPr>
              <a:t>(Local)</a:t>
            </a:r>
            <a:r>
              <a:rPr lang="en-US" altLang="en-US" sz="2000"/>
              <a:t> (inside HTML element) </a:t>
            </a:r>
            <a:endParaRPr lang="en-US" altLang="en-US" sz="2000">
              <a:solidFill>
                <a:schemeClr val="folHlink"/>
              </a:solidFill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2000"/>
          </a:p>
          <a:p>
            <a:pPr marL="381000" indent="-381000">
              <a:lnSpc>
                <a:spcPct val="80000"/>
              </a:lnSpc>
            </a:pPr>
            <a:r>
              <a:rPr lang="en-US" altLang="en-US" sz="2000"/>
              <a:t>An inline style (inside an HTML element) has the highest priority, which means that it will override every style declared inside the &lt;head&gt; tag, in an external style sheet, and in the browser (default value).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A80C63-3CE2-4F4A-BB44-663CDA74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58A-B25D-D840-A697-0ED254977A9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954B959-1894-2D49-818E-E7E5C53F0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try this now!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C0E281C-8D27-9948-8180-CA66EC0E5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&lt;h1 </a:t>
            </a:r>
            <a:r>
              <a:rPr lang="en-US" altLang="en-US">
                <a:solidFill>
                  <a:schemeClr val="hlink"/>
                </a:solidFill>
              </a:rPr>
              <a:t>style=“text-align: center; font-weight:bold; color: blue”</a:t>
            </a:r>
            <a:r>
              <a:rPr lang="en-US" altLang="en-US">
                <a:solidFill>
                  <a:srgbClr val="CC0000"/>
                </a:solidFill>
              </a:rPr>
              <a:t>&gt; </a:t>
            </a:r>
            <a:r>
              <a:rPr lang="en-US" altLang="en-US"/>
              <a:t>Styling with CSS!</a:t>
            </a:r>
            <a:r>
              <a:rPr lang="en-US" altLang="en-US">
                <a:solidFill>
                  <a:srgbClr val="CC0000"/>
                </a:solidFill>
              </a:rPr>
              <a:t> &lt;/h1&gt;</a:t>
            </a:r>
          </a:p>
          <a:p>
            <a:pPr lvl="1"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&lt;p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style="font-size: 10pt</a:t>
            </a:r>
            <a:r>
              <a:rPr lang="en-US" altLang="en-US" b="1">
                <a:solidFill>
                  <a:schemeClr val="hlink"/>
                </a:solidFill>
              </a:rPr>
              <a:t>;</a:t>
            </a:r>
            <a:r>
              <a:rPr lang="en-US" altLang="en-US">
                <a:solidFill>
                  <a:schemeClr val="hlink"/>
                </a:solidFill>
              </a:rPr>
              <a:t> color: red</a:t>
            </a:r>
            <a:r>
              <a:rPr lang="en-US" altLang="en-US" b="1">
                <a:solidFill>
                  <a:schemeClr val="hlink"/>
                </a:solidFill>
              </a:rPr>
              <a:t>;</a:t>
            </a:r>
            <a:r>
              <a:rPr lang="en-US" altLang="en-US">
                <a:solidFill>
                  <a:schemeClr val="hlink"/>
                </a:solidFill>
              </a:rPr>
              <a:t> font-weight: bold</a:t>
            </a:r>
            <a:r>
              <a:rPr lang="en-US" altLang="en-US" b="1">
                <a:solidFill>
                  <a:schemeClr val="hlink"/>
                </a:solidFill>
              </a:rPr>
              <a:t>;</a:t>
            </a:r>
            <a:r>
              <a:rPr lang="en-US" altLang="en-US">
                <a:solidFill>
                  <a:schemeClr val="hlink"/>
                </a:solidFill>
              </a:rPr>
              <a:t> font-family: Arial, Helvetica, sans-serif“</a:t>
            </a:r>
            <a:r>
              <a:rPr lang="en-US" altLang="en-US"/>
              <a:t> </a:t>
            </a:r>
            <a:r>
              <a:rPr lang="en-US" altLang="en-US">
                <a:solidFill>
                  <a:srgbClr val="CC0000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               </a:t>
            </a:r>
            <a:r>
              <a:rPr lang="en-US" altLang="en-US"/>
              <a:t>Write whatever you want here </a:t>
            </a:r>
            <a:r>
              <a:rPr lang="en-US" altLang="en-US">
                <a:solidFill>
                  <a:srgbClr val="CC0000"/>
                </a:solidFill>
              </a:rPr>
              <a:t>&lt;/p&gt;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604662-D7C7-6948-BB79-0776496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E528-E507-BB4F-9A3B-07DFB2043EC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032C03FB-3840-9048-A724-D7B93B7BF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properties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C4B47CF-5C0F-A542-971B-AD160918D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Separate properties with a semi-colon</a:t>
            </a:r>
          </a:p>
          <a:p>
            <a:pPr lvl="1"/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		</a:t>
            </a:r>
            <a:r>
              <a:rPr lang="en-US" altLang="en-US"/>
              <a:t>p {text-align:center</a:t>
            </a:r>
            <a:r>
              <a:rPr lang="en-US" altLang="en-US">
                <a:solidFill>
                  <a:srgbClr val="CC0000"/>
                </a:solidFill>
              </a:rPr>
              <a:t>;</a:t>
            </a:r>
            <a:r>
              <a:rPr lang="en-US" altLang="en-US"/>
              <a:t>color:red</a:t>
            </a:r>
            <a:r>
              <a:rPr lang="en-US" altLang="en-US">
                <a:solidFill>
                  <a:srgbClr val="CC0000"/>
                </a:solidFill>
              </a:rPr>
              <a:t>;</a:t>
            </a:r>
            <a:r>
              <a:rPr lang="en-US" altLang="en-US"/>
              <a:t> font-	family:Arial</a:t>
            </a:r>
            <a:r>
              <a:rPr lang="en-US" altLang="en-US">
                <a:solidFill>
                  <a:srgbClr val="CC0000"/>
                </a:solidFill>
              </a:rPr>
              <a:t>;</a:t>
            </a:r>
            <a:r>
              <a:rPr lang="en-US" altLang="en-US"/>
              <a:t> font-style:italic} 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12B575-A39D-6D4A-9BBC-B0E24E5B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08E-F534-6449-8A0F-179ED4846B9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7836893-3857-DE46-9795-A0F28D4C5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selectors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4A914FE-7CA0-2640-A6AD-2CE7F7D6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Separate selectors with a comma</a:t>
            </a:r>
          </a:p>
          <a:p>
            <a:pPr lvl="1"/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/>
              <a:t>		h1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h2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h3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h4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h5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h6 { color: green }</a:t>
            </a:r>
          </a:p>
          <a:p>
            <a:pPr>
              <a:buFontTx/>
              <a:buNone/>
            </a:pPr>
            <a:r>
              <a:rPr lang="en-US" altLang="en-US"/>
              <a:t>		(each header will be green)</a:t>
            </a:r>
          </a:p>
          <a:p>
            <a:r>
              <a:rPr lang="en-US" altLang="en-US"/>
              <a:t>Separate selectors with a space</a:t>
            </a:r>
          </a:p>
          <a:p>
            <a:pPr lvl="1"/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/>
              <a:t>		p li { color: red }</a:t>
            </a:r>
          </a:p>
          <a:p>
            <a:pPr>
              <a:buFontTx/>
              <a:buNone/>
            </a:pPr>
            <a:r>
              <a:rPr lang="en-US" altLang="en-US"/>
              <a:t>		(only items within a list </a:t>
            </a:r>
            <a:r>
              <a:rPr lang="en-US" altLang="en-US" b="1"/>
              <a:t>and</a:t>
            </a:r>
            <a:r>
              <a:rPr lang="en-US" altLang="en-US"/>
              <a:t> a 	paragraph tag will be red)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0A7EF9-926B-F141-A083-5856B1E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768-3043-E340-9AD9-C0A31F5DC9C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10E739F-3B59-FB49-B8AE-98CBAED3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Selector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A2C0667-33D9-8D44-8FE1-E536612F6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With a class selector you can define different styles for the same type of HTML element </a:t>
            </a:r>
          </a:p>
          <a:p>
            <a:r>
              <a:rPr lang="en-US" altLang="en-US"/>
              <a:t>Examples: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6600"/>
                </a:solidFill>
              </a:rPr>
              <a:t>	</a:t>
            </a:r>
            <a:r>
              <a:rPr lang="en-US" altLang="en-US">
                <a:solidFill>
                  <a:srgbClr val="FF33CC"/>
                </a:solidFill>
              </a:rPr>
              <a:t>First define the class:</a:t>
            </a:r>
          </a:p>
          <a:p>
            <a:pPr lvl="1">
              <a:buFontTx/>
              <a:buNone/>
            </a:pPr>
            <a:r>
              <a:rPr lang="en-US" altLang="en-US"/>
              <a:t>	p</a:t>
            </a:r>
            <a:r>
              <a:rPr lang="en-US" altLang="en-US">
                <a:solidFill>
                  <a:srgbClr val="CC0000"/>
                </a:solidFill>
              </a:rPr>
              <a:t>.right</a:t>
            </a:r>
            <a:r>
              <a:rPr lang="en-US" altLang="en-US"/>
              <a:t> {text-align: right; color: red; font-style: italic}</a:t>
            </a:r>
          </a:p>
          <a:p>
            <a:pPr lvl="1">
              <a:buFontTx/>
              <a:buNone/>
            </a:pPr>
            <a:r>
              <a:rPr lang="en-US" altLang="en-US"/>
              <a:t>	p</a:t>
            </a:r>
            <a:r>
              <a:rPr lang="en-US" altLang="en-US">
                <a:solidFill>
                  <a:srgbClr val="CC0000"/>
                </a:solidFill>
              </a:rPr>
              <a:t>.blue</a:t>
            </a:r>
            <a:r>
              <a:rPr lang="en-US" altLang="en-US"/>
              <a:t> {text-align: center; color:blue}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6600"/>
                </a:solidFill>
              </a:rPr>
              <a:t>	</a:t>
            </a:r>
            <a:r>
              <a:rPr lang="en-US" altLang="en-US">
                <a:solidFill>
                  <a:srgbClr val="FF33CC"/>
                </a:solidFill>
              </a:rPr>
              <a:t>Then use the class in your HTML  code :</a:t>
            </a:r>
          </a:p>
          <a:p>
            <a:pPr lvl="1">
              <a:buFontTx/>
              <a:buNone/>
            </a:pPr>
            <a:r>
              <a:rPr lang="en-US" altLang="en-US"/>
              <a:t>	&lt;p class="</a:t>
            </a:r>
            <a:r>
              <a:rPr lang="en-US" altLang="en-US">
                <a:solidFill>
                  <a:srgbClr val="CC0000"/>
                </a:solidFill>
              </a:rPr>
              <a:t>right</a:t>
            </a:r>
            <a:r>
              <a:rPr lang="en-US" altLang="en-US"/>
              <a:t>"&gt; This paragraph will be right-aligned, italic, and red. &lt;/p&gt;</a:t>
            </a:r>
          </a:p>
          <a:p>
            <a:pPr lvl="1">
              <a:buFontTx/>
              <a:buNone/>
            </a:pPr>
            <a:r>
              <a:rPr lang="en-US" altLang="en-US"/>
              <a:t>	&lt;p class=“</a:t>
            </a:r>
            <a:r>
              <a:rPr lang="en-US" altLang="en-US">
                <a:solidFill>
                  <a:srgbClr val="CC0000"/>
                </a:solidFill>
              </a:rPr>
              <a:t>blue</a:t>
            </a:r>
            <a:r>
              <a:rPr lang="en-US" altLang="en-US"/>
              <a:t>"&gt; This paragraph will be center-aligned and blue. &lt;/p&gt;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5498CE-9465-B542-9038-D56C8BCB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EE37-587E-6A44-9501-0679EFB637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167D9DE-E6BA-6C41-8FA6-F044C39BD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</a:t>
            </a:r>
            <a:r>
              <a:rPr lang="en-US" altLang="en-US">
                <a:solidFill>
                  <a:srgbClr val="CC0000"/>
                </a:solidFill>
              </a:rPr>
              <a:t>CSS</a:t>
            </a:r>
            <a:r>
              <a:rPr lang="en-US" altLang="en-US"/>
              <a:t>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76CB1-8855-E646-B23B-C4C73A77F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simple mechanism for controlling the style of a Web document without compromising its structure.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It allows you to separate visual design elements (layout, fonts, colors, margins, and so on) from the contents of a Web page.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Allows for faster downloads, streamlined site maintenance, and global control of design attributes across multiple pages.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4C1B4C-71F5-0B42-A652-E904E905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BFF-E0C8-AD42-9B71-5845AE6B617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B6EA9145-2EFA-1344-B1BE-56BABCCAF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Selector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E86B75E-CC59-184F-8E1E-3FD49A7A4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You can also omit the tag name in the selector to define a style that will be used by all HTML elements that have this class.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/>
              <a:t>	 </a:t>
            </a:r>
            <a:r>
              <a:rPr lang="en-US" altLang="en-US">
                <a:solidFill>
                  <a:srgbClr val="CC0000"/>
                </a:solidFill>
              </a:rPr>
              <a:t>.poem</a:t>
            </a:r>
            <a:r>
              <a:rPr lang="en-US" altLang="en-US"/>
              <a:t> {text-align: center; font-style:italic}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Any HTML element with class=“</a:t>
            </a:r>
            <a:r>
              <a:rPr lang="en-US" altLang="en-US">
                <a:solidFill>
                  <a:srgbClr val="CC0000"/>
                </a:solidFill>
              </a:rPr>
              <a:t>poem</a:t>
            </a:r>
            <a:r>
              <a:rPr lang="en-US" altLang="en-US"/>
              <a:t>" will be center-aligned 	and italic.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1BD63D-0275-7F4B-879E-E6A15E6A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F4D1-93B2-CC45-B27E-7B5BF22C678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AF93D55B-9182-084F-88A9-710E2467F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Selector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9608447-9A09-3648-93B7-B30346CE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(continued)</a:t>
            </a:r>
          </a:p>
          <a:p>
            <a:pPr>
              <a:buFontTx/>
              <a:buNone/>
            </a:pPr>
            <a:r>
              <a:rPr lang="en-US" altLang="en-US"/>
              <a:t>	Both elements below will follow the rules in the "</a:t>
            </a:r>
            <a:r>
              <a:rPr lang="en-US" altLang="en-US">
                <a:solidFill>
                  <a:srgbClr val="CC0000"/>
                </a:solidFill>
              </a:rPr>
              <a:t>.poem</a:t>
            </a:r>
            <a:r>
              <a:rPr lang="en-US" altLang="en-US"/>
              <a:t>“ class:  </a:t>
            </a:r>
          </a:p>
          <a:p>
            <a:pPr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&lt;h1 class=“</a:t>
            </a:r>
            <a:r>
              <a:rPr lang="en-US" altLang="en-US">
                <a:solidFill>
                  <a:srgbClr val="CC0000"/>
                </a:solidFill>
              </a:rPr>
              <a:t>poem</a:t>
            </a:r>
            <a:r>
              <a:rPr lang="en-US" altLang="en-US"/>
              <a:t>"&gt; This heading will be center-aligned and italic &lt;/h1&gt;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&lt;p class=“</a:t>
            </a:r>
            <a:r>
              <a:rPr lang="en-US" altLang="en-US">
                <a:solidFill>
                  <a:srgbClr val="CC0000"/>
                </a:solidFill>
              </a:rPr>
              <a:t>poem</a:t>
            </a:r>
            <a:r>
              <a:rPr lang="en-US" altLang="en-US"/>
              <a:t>"&gt; This paragraph will also be center-aligned and italic. &lt;/p&gt;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7A7257-E028-AA40-9936-AC0A4816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1BE1-8509-3842-92E8-92A250D5273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D700C371-2294-144E-8706-8328081EF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Example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A48FAB5-5813-C143-93D9-CA2523BA1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&lt;style&gt;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p {font-family: sans-serif; font-size: 10pt} </a:t>
            </a:r>
            <a:br>
              <a:rPr lang="en-US" altLang="en-US" sz="2000"/>
            </a:br>
            <a:r>
              <a:rPr lang="en-US" altLang="en-US" sz="2000"/>
              <a:t>h1 {font-family: serif; font-size: 30pt} </a:t>
            </a:r>
            <a:br>
              <a:rPr lang="en-US" altLang="en-US" sz="2000"/>
            </a:br>
            <a:r>
              <a:rPr lang="en-US" altLang="en-US" sz="2000"/>
              <a:t>h2 {font-family: serif; font-size: 24pt} </a:t>
            </a:r>
            <a:br>
              <a:rPr lang="en-US" altLang="en-US" sz="2000"/>
            </a:br>
            <a:r>
              <a:rPr lang="en-US" altLang="en-US" sz="2000"/>
              <a:t>.boldred {color: red; font-weight: bold} </a:t>
            </a:r>
            <a:br>
              <a:rPr lang="en-US" altLang="en-US" sz="2000"/>
            </a:br>
            <a:r>
              <a:rPr lang="en-US" altLang="en-US" sz="2000"/>
              <a:t>.green {color: green} </a:t>
            </a:r>
            <a:br>
              <a:rPr lang="en-US" altLang="en-US" sz="2000"/>
            </a:br>
            <a:r>
              <a:rPr lang="en-US" altLang="en-US" sz="2000"/>
              <a:t>.tinyblue {color: blue; font-size: 8pt}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&lt;/style&gt;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The tags and classes can then be used in combination: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&lt;h1 class=“boldred"&gt;This is rendered as 30-point red serif bold text.&lt;/h1&gt;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&lt;p class=“boldred"&gt;This is rendered as 10-point red sans-serif bold text.&lt;/p&gt;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335B10-50CA-EF4B-832F-2AF71799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3DE-EEDE-3948-82F4-B0751029857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F667FCE-384F-624C-9378-96870B812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57250"/>
            <a:ext cx="7620000" cy="3619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Applying styles to portions of a document: 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7511889-C968-6740-A673-A78D3B82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5257800"/>
          </a:xfrm>
        </p:spPr>
        <p:txBody>
          <a:bodyPr/>
          <a:lstStyle/>
          <a:p>
            <a:r>
              <a:rPr lang="en-US" altLang="en-US" b="1">
                <a:solidFill>
                  <a:srgbClr val="FF5050"/>
                </a:solidFill>
              </a:rPr>
              <a:t>&lt;div&gt;</a:t>
            </a:r>
          </a:p>
          <a:p>
            <a:pPr lvl="1"/>
            <a:r>
              <a:rPr lang="en-US" altLang="en-US"/>
              <a:t>A division tag: to “package” a block of document into one unit. It defines a block element.</a:t>
            </a:r>
          </a:p>
          <a:p>
            <a:pPr lvl="1"/>
            <a:r>
              <a:rPr lang="en-US" altLang="en-US"/>
              <a:t>Causes a line break, like &lt;br&gt; and &lt;p&gt;. </a:t>
            </a:r>
          </a:p>
          <a:p>
            <a:r>
              <a:rPr lang="en-US" altLang="en-US" b="1">
                <a:solidFill>
                  <a:srgbClr val="FF5050"/>
                </a:solidFill>
              </a:rPr>
              <a:t>&lt;span&gt;</a:t>
            </a:r>
          </a:p>
          <a:p>
            <a:pPr lvl="1"/>
            <a:r>
              <a:rPr lang="en-US" altLang="en-US"/>
              <a:t>“Wraps” a portion of text into a unit, but doesn't cause a line break. Allows styles to be applied to an 'elemental' region (such as a portion of a paragraph).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13F3D8-88D5-F24A-934C-A8B27A3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E7DF-711E-C44A-8516-A70B7AEBC4F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F2D1A3D4-C4A8-9D4B-8F38-0A318EEEE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57250"/>
            <a:ext cx="7620000" cy="3619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1C4EB0D-B7DC-1940-BA94-7687A976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828801"/>
            <a:ext cx="7772400" cy="4264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&lt;p&gt;&lt;span class="foo"&gt;This text is rendered as foo-style&lt;/span&gt; and this is not.  &lt;/p&gt;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&lt;div class="foo"&gt; </a:t>
            </a:r>
            <a:br>
              <a:rPr lang="en-US" altLang="en-US"/>
            </a:br>
            <a:r>
              <a:rPr lang="en-US" altLang="en-US"/>
              <a:t>&lt;p&gt;The "foo" style will be applied to this text, and to &lt;a href="page.html"&gt;this text&lt;/a&gt; as well. </a:t>
            </a:r>
            <a:br>
              <a:rPr lang="en-US" altLang="en-US"/>
            </a:br>
            <a:r>
              <a:rPr lang="en-US" altLang="en-US"/>
              <a:t>&lt;/div&gt;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094CDA-BD9B-8A49-8E87-D6348083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C00-BC7A-054E-92D1-4A58411C249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2F97E39B-A9C6-C74B-8400-1FFAB3907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- Font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428FDDD-BDA1-0D4C-BE65-0BF27FB37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font-family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Name, or serif, sans-serif, cursive, monospace</a:t>
            </a:r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font-style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normal, italic </a:t>
            </a:r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font-weight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normal, bold, 100, 200, 300, 400, 500, 600, 700, 800, 900 </a:t>
            </a:r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font-size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absolute-size, relative-size, length, percentage</a:t>
            </a:r>
          </a:p>
          <a:p>
            <a:pPr>
              <a:lnSpc>
                <a:spcPct val="80000"/>
              </a:lnSpc>
            </a:pPr>
            <a:r>
              <a:rPr lang="en-US" altLang="en-US"/>
              <a:t>font-variant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small-caps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8A59E5-1C29-5D46-8CA3-95B0D632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D823-9894-D749-A59E-18E4A2369DC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37315024-3C5E-E04A-BC09-C57B22EB8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- Text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955B95C-AACE-BC4A-9D34-06FB40A4A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text-decoration</a:t>
            </a:r>
          </a:p>
          <a:p>
            <a:pPr lvl="1"/>
            <a:r>
              <a:rPr lang="en-US" altLang="en-US"/>
              <a:t>underline, line-through </a:t>
            </a:r>
          </a:p>
          <a:p>
            <a:r>
              <a:rPr lang="en-US" altLang="en-US"/>
              <a:t>text-transform </a:t>
            </a:r>
          </a:p>
          <a:p>
            <a:pPr lvl="1"/>
            <a:r>
              <a:rPr lang="en-US" altLang="en-US"/>
              <a:t>capitalize, uppercase, lowercase, none </a:t>
            </a:r>
          </a:p>
          <a:p>
            <a:r>
              <a:rPr lang="en-US" altLang="en-US"/>
              <a:t>text-align</a:t>
            </a:r>
          </a:p>
          <a:p>
            <a:pPr lvl="1"/>
            <a:r>
              <a:rPr lang="en-US" altLang="en-US"/>
              <a:t>left, right, center, justify </a:t>
            </a:r>
          </a:p>
          <a:p>
            <a:r>
              <a:rPr lang="en-US" altLang="en-US"/>
              <a:t>text-indent </a:t>
            </a:r>
          </a:p>
          <a:p>
            <a:pPr lvl="1"/>
            <a:r>
              <a:rPr lang="en-US" altLang="en-US"/>
              <a:t>&lt;length&gt;, &lt;percentage&gt;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3C9334-7BA3-BA4D-9815-24A54913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7-169C-594B-BCF3-A950516AA07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05CFAFA-5BD2-F449-A3E8-7650C3732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- Position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7C4E417-8C5E-5443-9AE7-C54D4BC76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position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absolute, relative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&lt;length&gt;, &lt;percentage&gt;, auto 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left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&lt;length&gt;, &lt;percentage&gt;, auto </a:t>
            </a:r>
          </a:p>
          <a:p>
            <a:pPr>
              <a:lnSpc>
                <a:spcPct val="90000"/>
              </a:lnSpc>
            </a:pPr>
            <a:r>
              <a:rPr lang="en-US" altLang="en-US"/>
              <a:t>Z-index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&lt;number&gt;, auto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B6A30AC-FA6A-584D-BC4F-BD5BC43E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6E5-06B7-6941-A1F6-6FC02AAA253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DBD5AE20-477E-464E-9513-DFA414837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09800"/>
            <a:ext cx="6096000" cy="2057400"/>
          </a:xfrm>
        </p:spPr>
        <p:txBody>
          <a:bodyPr/>
          <a:lstStyle/>
          <a:p>
            <a:pPr algn="ctr"/>
            <a:r>
              <a:rPr lang="en-US" altLang="en-US"/>
              <a:t>A few more details about positioning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50800D-B6C8-6E40-8A8A-EB5C3744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B4E5-DEDA-7A42-98C1-713C7EC1279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14F5E35-7258-E34D-B61A-8D5F16B10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1451" y="620714"/>
            <a:ext cx="3751263" cy="59213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Positioning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C16E952-9491-344C-92B2-138FDFA1A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69288" cy="2706687"/>
          </a:xfrm>
        </p:spPr>
        <p:txBody>
          <a:bodyPr/>
          <a:lstStyle/>
          <a:p>
            <a:r>
              <a:rPr lang="en-US" altLang="en-US"/>
              <a:t>Upper left corner corresponds to (0,0)</a:t>
            </a:r>
          </a:p>
          <a:p>
            <a:r>
              <a:rPr lang="en-US" altLang="en-US"/>
              <a:t>The value of </a:t>
            </a:r>
            <a:r>
              <a:rPr lang="en-US" altLang="en-US" b="1"/>
              <a:t>top, bottom, right, left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can be expressed in:</a:t>
            </a:r>
          </a:p>
          <a:p>
            <a:pPr lvl="1"/>
            <a:r>
              <a:rPr lang="en-US" altLang="en-US" b="1"/>
              <a:t>Length</a:t>
            </a:r>
            <a:r>
              <a:rPr lang="en-US" altLang="en-US"/>
              <a:t> (measured in px, em, etc…)</a:t>
            </a:r>
          </a:p>
          <a:p>
            <a:pPr lvl="1"/>
            <a:r>
              <a:rPr lang="en-US" altLang="en-US" b="1"/>
              <a:t>Percentage </a:t>
            </a:r>
            <a:r>
              <a:rPr lang="en-US" altLang="en-US"/>
              <a:t>of the parent’s width</a:t>
            </a:r>
          </a:p>
        </p:txBody>
      </p:sp>
      <p:grpSp>
        <p:nvGrpSpPr>
          <p:cNvPr id="125956" name="Group 4">
            <a:extLst>
              <a:ext uri="{FF2B5EF4-FFF2-40B4-BE49-F238E27FC236}">
                <a16:creationId xmlns:a16="http://schemas.microsoft.com/office/drawing/2014/main" id="{C39BBD22-DCE9-8343-A786-3552BF826AC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52400"/>
            <a:ext cx="6324600" cy="6432550"/>
            <a:chOff x="0" y="96"/>
            <a:chExt cx="3984" cy="4052"/>
          </a:xfrm>
        </p:grpSpPr>
        <p:sp>
          <p:nvSpPr>
            <p:cNvPr id="125957" name="Text Box 5">
              <a:extLst>
                <a:ext uri="{FF2B5EF4-FFF2-40B4-BE49-F238E27FC236}">
                  <a16:creationId xmlns:a16="http://schemas.microsoft.com/office/drawing/2014/main" id="{5DD692C1-2661-6F47-A38D-0C9F0A240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Tahoma" panose="020B0604030504040204" pitchFamily="34" charset="0"/>
                </a:rPr>
                <a:t>(0,0)</a:t>
              </a:r>
            </a:p>
          </p:txBody>
        </p:sp>
        <p:sp>
          <p:nvSpPr>
            <p:cNvPr id="125958" name="Line 6">
              <a:extLst>
                <a:ext uri="{FF2B5EF4-FFF2-40B4-BE49-F238E27FC236}">
                  <a16:creationId xmlns:a16="http://schemas.microsoft.com/office/drawing/2014/main" id="{50EBF681-0663-E34F-9A86-FCD0DB14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35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959" name="Line 7">
              <a:extLst>
                <a:ext uri="{FF2B5EF4-FFF2-40B4-BE49-F238E27FC236}">
                  <a16:creationId xmlns:a16="http://schemas.microsoft.com/office/drawing/2014/main" id="{4FDC85C9-8BA3-1943-8929-3938E042D9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-1704" y="1944"/>
              <a:ext cx="3600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960" name="Text Box 8">
              <a:extLst>
                <a:ext uri="{FF2B5EF4-FFF2-40B4-BE49-F238E27FC236}">
                  <a16:creationId xmlns:a16="http://schemas.microsoft.com/office/drawing/2014/main" id="{44C4606E-E074-E946-9AB1-934CC9222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0"/>
              <a:ext cx="2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600" b="1">
                  <a:solidFill>
                    <a:schemeClr val="hlink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125961" name="Text Box 9">
              <a:extLst>
                <a:ext uri="{FF2B5EF4-FFF2-40B4-BE49-F238E27FC236}">
                  <a16:creationId xmlns:a16="http://schemas.microsoft.com/office/drawing/2014/main" id="{5542B707-392E-5F40-B1E3-DB598672B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6"/>
              <a:ext cx="2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600" b="1">
                  <a:solidFill>
                    <a:schemeClr val="hlink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6CCA65-66A2-2848-8F0D-541FAA9E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ACF0-A9A8-A74C-B57A-69DF4680D4D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06C4991-780E-0A4A-861E-AEA3F3CAA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5863" y="96839"/>
            <a:ext cx="7816850" cy="1412875"/>
          </a:xfrm>
        </p:spPr>
        <p:txBody>
          <a:bodyPr/>
          <a:lstStyle/>
          <a:p>
            <a:r>
              <a:rPr lang="en-US" altLang="en-US"/>
              <a:t>CSS vs. just HTML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E83044-5B8F-8646-8A91-E7072EA08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What can we do with CSS that we can’t do with HTML?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Control of backgrounds.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Set font size to the exact height you want.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Highlight words, entire paragraphs, headings or even individual letters with background colors. 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Overlap words and make logo-type headers without making images. 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Precise positioning.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Linked style sheets to control the look of a whole website from one single location.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And more.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C835E9-2821-2240-AB2C-1AEF95E2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337E-5980-564F-B6BA-841C30E8947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FBB1E553-DE4A-7F49-821C-F0726FD8F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z-index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4E4B270-96DE-CA4E-B042-B79ACC253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773238"/>
            <a:ext cx="8229600" cy="3429000"/>
          </a:xfrm>
        </p:spPr>
        <p:txBody>
          <a:bodyPr/>
          <a:lstStyle/>
          <a:p>
            <a:r>
              <a:rPr lang="en-US" altLang="en-US"/>
              <a:t>stacking order is called the </a:t>
            </a:r>
            <a:r>
              <a:rPr lang="en-US" altLang="en-US">
                <a:solidFill>
                  <a:srgbClr val="CC0000"/>
                </a:solidFill>
              </a:rPr>
              <a:t>z-index.</a:t>
            </a:r>
          </a:p>
          <a:p>
            <a:r>
              <a:rPr lang="en-US" altLang="en-US"/>
              <a:t>If elements overlap each other, </a:t>
            </a:r>
            <a:r>
              <a:rPr lang="en-US" altLang="en-US">
                <a:solidFill>
                  <a:srgbClr val="CC0000"/>
                </a:solidFill>
              </a:rPr>
              <a:t>the one with the higher z-index appears on top.</a:t>
            </a:r>
          </a:p>
          <a:p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/>
              <a:t>.topElement {position: absolute; </a:t>
            </a:r>
            <a:r>
              <a:rPr lang="en-US" altLang="en-US">
                <a:solidFill>
                  <a:srgbClr val="CC0000"/>
                </a:solidFill>
              </a:rPr>
              <a:t>z-index=2</a:t>
            </a:r>
            <a:r>
              <a:rPr lang="en-US" altLang="en-US"/>
              <a:t>; top:0px; left:0px; font-size:36pt; color:red}</a:t>
            </a:r>
          </a:p>
          <a:p>
            <a:endParaRPr lang="en-US" altLang="en-US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57E1F37-66D6-C840-AC2B-0B26740F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0FFD-54C9-6F49-9B84-C6EA4D791B3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6E6F526-6B39-8F49-B186-551A86C9C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85800"/>
            <a:ext cx="7620000" cy="685800"/>
          </a:xfrm>
        </p:spPr>
        <p:txBody>
          <a:bodyPr/>
          <a:lstStyle/>
          <a:p>
            <a:r>
              <a:rPr lang="en-US" altLang="en-US" sz="3200"/>
              <a:t>Using Boxes and Positioning for layout</a:t>
            </a:r>
          </a:p>
        </p:txBody>
      </p:sp>
      <p:pic>
        <p:nvPicPr>
          <p:cNvPr id="129028" name="Picture 4">
            <a:extLst>
              <a:ext uri="{FF2B5EF4-FFF2-40B4-BE49-F238E27FC236}">
                <a16:creationId xmlns:a16="http://schemas.microsoft.com/office/drawing/2014/main" id="{CC6B64FC-853E-B442-BC2E-15B2DB4AC1D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4864" y="2360614"/>
            <a:ext cx="7304087" cy="3502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B0937D-7A62-604F-8C47-F042A78E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9D7E-7369-2B4E-BAB4-0C0C89A57FA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FF37869B-2CEF-9945-887E-A14A5295B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 box: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5088241-96ED-B14D-A36F-9F07EB014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Margins are always transparent.</a:t>
            </a:r>
          </a:p>
          <a:p>
            <a:r>
              <a:rPr lang="en-US" altLang="en-US"/>
              <a:t>Borders come in various styles.</a:t>
            </a:r>
          </a:p>
          <a:p>
            <a:r>
              <a:rPr lang="en-US" altLang="en-US"/>
              <a:t>Background settings:</a:t>
            </a:r>
          </a:p>
          <a:p>
            <a:pPr lvl="1"/>
            <a:r>
              <a:rPr lang="en-US" altLang="en-US"/>
              <a:t>the area just inside the borders </a:t>
            </a:r>
          </a:p>
          <a:p>
            <a:pPr lvl="1"/>
            <a:r>
              <a:rPr lang="en-US" altLang="en-US"/>
              <a:t>includes both the padding and content areas.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30052" name="Picture 4" descr="definitions">
            <a:extLst>
              <a:ext uri="{FF2B5EF4-FFF2-40B4-BE49-F238E27FC236}">
                <a16:creationId xmlns:a16="http://schemas.microsoft.com/office/drawing/2014/main" id="{F1E5DC65-5245-BE48-810B-3F23F54F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67201"/>
            <a:ext cx="468153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CA0945-57E6-764E-92CC-D091E875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A14F-C676-F44A-9293-04011058756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275A0073-460A-3546-B9FE-0C212A4A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7D7670F-4402-464A-92FA-5E8576088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341438"/>
            <a:ext cx="5867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img { border-style: ridge;</a:t>
            </a:r>
          </a:p>
          <a:p>
            <a:pPr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		 border-width: 20px;</a:t>
            </a:r>
          </a:p>
          <a:p>
            <a:pPr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		 border-color:red green 				blue purple}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557D6290-D3BC-684D-951C-F1139457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95800"/>
            <a:ext cx="58674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h1 {background-color: #CC66FF;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	width: 50%;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  	padding: 20px}</a:t>
            </a:r>
            <a:r>
              <a:rPr lang="en-US" altLang="en-US" sz="320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600">
              <a:latin typeface="Tahoma" panose="020B0604030504040204" pitchFamily="34" charset="0"/>
            </a:endParaRP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3FE4F592-69C2-B848-805B-CD632B5B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257801"/>
            <a:ext cx="4724400" cy="1138773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tIns="365760" rIns="274320" bIns="36576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Tahoma" panose="020B0604030504040204" pitchFamily="34" charset="0"/>
              </a:rPr>
              <a:t>H1,50% ,purple background</a:t>
            </a:r>
          </a:p>
        </p:txBody>
      </p:sp>
      <p:pic>
        <p:nvPicPr>
          <p:cNvPr id="131078" name="Picture 6">
            <a:extLst>
              <a:ext uri="{FF2B5EF4-FFF2-40B4-BE49-F238E27FC236}">
                <a16:creationId xmlns:a16="http://schemas.microsoft.com/office/drawing/2014/main" id="{F93EECEA-18C4-B94A-B2F1-B76D554F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765175"/>
            <a:ext cx="2584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73692A-60CF-C64A-835B-E1F0DA96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65F4-0224-614C-88C2-46608B98358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779BC0A-FC37-A74B-8420-2D308C888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Border values</a:t>
            </a:r>
          </a:p>
        </p:txBody>
      </p:sp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7CA90CD1-3850-2042-8D07-A51FAC1E5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1557338"/>
          <a:ext cx="5791200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Photo Editor Photo" r:id="rId3" imgW="6489700" imgH="4432300" progId="MSPhotoEd.3">
                  <p:embed/>
                </p:oleObj>
              </mc:Choice>
              <mc:Fallback>
                <p:oleObj name="Photo Editor Photo" r:id="rId3" imgW="6489700" imgH="4432300" progId="MSPhotoEd.3">
                  <p:embed/>
                  <p:pic>
                    <p:nvPicPr>
                      <p:cNvPr id="132099" name="Object 3">
                        <a:extLst>
                          <a:ext uri="{FF2B5EF4-FFF2-40B4-BE49-F238E27FC236}">
                            <a16:creationId xmlns:a16="http://schemas.microsoft.com/office/drawing/2014/main" id="{7CA90CD1-3850-2042-8D07-A51FAC1E5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557338"/>
                        <a:ext cx="5791200" cy="395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C033C4-2012-7E47-BD6E-E4A379CC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D0B3-E6DB-3B4C-A65E-8653600CCA2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BBA88755-B6BA-EB49-84EA-FFDB2EED3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2C503B2-C187-D648-99D9-C8EA66C2D9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background-color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Hex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background-image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URL(image.jpg)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background-repeat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No-repeat, repeat-x, repeat-y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background-attachment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Fixed, scroll				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background-position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Top, left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p { background-position: 70px 10px; background-repeat: repeat-y; background-image: url(background.gif) } 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AA5E1082-AC41-184B-9D23-2B3C0C83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hlinkClick r:id="rId2" action="ppaction://hlinkfile"/>
              </a:rPr>
              <a:t>Example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D88152-598F-864A-82D0-5349A56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63D9-5A6F-3149-A998-8A80BF44BD9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0F79A961-F81D-1449-8FB7-98FE00182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Background repeat examples:</a:t>
            </a:r>
          </a:p>
        </p:txBody>
      </p:sp>
      <p:pic>
        <p:nvPicPr>
          <p:cNvPr id="134147" name="Picture 3">
            <a:extLst>
              <a:ext uri="{FF2B5EF4-FFF2-40B4-BE49-F238E27FC236}">
                <a16:creationId xmlns:a16="http://schemas.microsoft.com/office/drawing/2014/main" id="{B4FC8886-21C4-7A41-9604-04349C5B59D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1" y="1295400"/>
            <a:ext cx="6704013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75402F-6712-7643-801B-3B8616F4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D73-DDF8-4941-A862-AA91A1EED27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4A8EB0C-1A75-6F41-9A5B-0CBD4E308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Scroll Bar Color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959AB298-5841-D74E-9FD4-762973B32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Example:</a:t>
            </a:r>
            <a:r>
              <a:rPr lang="en-US" altLang="en-US" sz="2400"/>
              <a:t> </a:t>
            </a:r>
          </a:p>
          <a:p>
            <a:pPr>
              <a:buFontTx/>
              <a:buNone/>
            </a:pPr>
            <a:r>
              <a:rPr lang="en-US" altLang="en-US" sz="2400"/>
              <a:t>&lt;style&gt; </a:t>
            </a:r>
          </a:p>
          <a:p>
            <a:pPr>
              <a:buFontTx/>
              <a:buNone/>
            </a:pPr>
            <a:r>
              <a:rPr lang="en-US" altLang="en-US" sz="2400"/>
              <a:t>	body { color:black; </a:t>
            </a:r>
          </a:p>
          <a:p>
            <a:pPr>
              <a:buFontTx/>
              <a:buNone/>
            </a:pPr>
            <a:r>
              <a:rPr lang="en-US" altLang="en-US" sz="2400"/>
              <a:t>		background-color:#a0a0a0; </a:t>
            </a:r>
          </a:p>
          <a:p>
            <a:pPr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CC0000"/>
                </a:solidFill>
              </a:rPr>
              <a:t>scrollbar-face-color:#903030;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	scrollbar-arrow-color:#FFFFFF;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	scrollbar-track-color:#C0B0B0; 	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	scrollbar-shadow-color:rgb(0,0,0)</a:t>
            </a:r>
            <a:r>
              <a:rPr lang="en-US" altLang="en-US" sz="2400"/>
              <a:t>} </a:t>
            </a:r>
          </a:p>
          <a:p>
            <a:pPr>
              <a:buFontTx/>
              <a:buNone/>
            </a:pPr>
            <a:r>
              <a:rPr lang="en-US" altLang="en-US" sz="2400"/>
              <a:t>&lt;/style&gt; </a:t>
            </a:r>
          </a:p>
          <a:p>
            <a:r>
              <a:rPr lang="en-US" altLang="en-US"/>
              <a:t>CSS generator for scrollbars: </a:t>
            </a:r>
            <a:r>
              <a:rPr lang="en-US" altLang="en-US">
                <a:hlinkClick r:id="rId2"/>
              </a:rPr>
              <a:t>http://www.spectrum-research.com/V2/generators/scrollbar.asp</a:t>
            </a:r>
            <a:r>
              <a:rPr lang="en-US" altLang="en-US"/>
              <a:t> 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19C9F7-0B70-3F48-9B21-AD0B0954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E5B7-FFF4-744C-837B-FDC17B25B75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ED922154-D410-1949-B7BE-E781460D6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316D13A-AE07-EF43-A141-172DCBF1F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</a:t>
            </a:r>
            <a:r>
              <a:rPr lang="en-US" altLang="en-US" dirty="0" err="1"/>
              <a:t>condor.depaul.edu</a:t>
            </a:r>
            <a:r>
              <a:rPr lang="en-US" altLang="en-US" dirty="0"/>
              <a:t>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F60CBC-2082-FE43-8BBB-1996D8E2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C57F-84B3-B64C-BD89-A1D9220559D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7616A0B-6121-B540-A73C-BFCC875B8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write CSS?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CF9A3AA-7233-9A43-894C-B287A0C07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  <a:p>
            <a:r>
              <a:rPr lang="en-US" altLang="en-US" b="1"/>
              <a:t>Selector</a:t>
            </a:r>
          </a:p>
          <a:p>
            <a:pPr lvl="1"/>
            <a:r>
              <a:rPr lang="en-US" altLang="en-US"/>
              <a:t>HTML element tags </a:t>
            </a:r>
            <a:br>
              <a:rPr lang="en-US" altLang="en-US"/>
            </a:br>
            <a:r>
              <a:rPr lang="en-US" altLang="en-US"/>
              <a:t>(examples: p, h2, body, img, table)</a:t>
            </a:r>
          </a:p>
          <a:p>
            <a:pPr lvl="1"/>
            <a:r>
              <a:rPr lang="en-US" altLang="en-US"/>
              <a:t>class and ID names</a:t>
            </a:r>
          </a:p>
          <a:p>
            <a:r>
              <a:rPr lang="en-US" altLang="en-US" b="1"/>
              <a:t>Property</a:t>
            </a:r>
            <a:r>
              <a:rPr lang="en-US" altLang="en-US"/>
              <a:t> (examples: color, font-size)</a:t>
            </a:r>
          </a:p>
          <a:p>
            <a:r>
              <a:rPr lang="en-US" altLang="en-US" b="1"/>
              <a:t>Value</a:t>
            </a:r>
            <a:r>
              <a:rPr lang="en-US" altLang="en-US"/>
              <a:t> (examples: red, 14pt)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39F4EF-F297-FC43-85B8-7B833870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E754-4965-7D41-9531-77AEF269877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D4C6478-4D3E-F740-8276-77FCFF451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write CSS: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A237972-D853-BB41-9B09-871A77A6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77724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The basic syntax of a CSS rule: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5050"/>
                </a:solidFill>
              </a:rPr>
              <a:t>	selector</a:t>
            </a:r>
            <a:r>
              <a:rPr lang="en-US" altLang="en-US"/>
              <a:t> {</a:t>
            </a:r>
            <a:r>
              <a:rPr lang="en-US" altLang="en-US">
                <a:solidFill>
                  <a:schemeClr val="hlink"/>
                </a:solidFill>
              </a:rPr>
              <a:t>property 1</a:t>
            </a:r>
            <a:r>
              <a:rPr lang="en-US" altLang="en-US"/>
              <a:t>: </a:t>
            </a:r>
            <a:r>
              <a:rPr lang="en-US" altLang="en-US">
                <a:solidFill>
                  <a:srgbClr val="CC00CC"/>
                </a:solidFill>
              </a:rPr>
              <a:t>value 1</a:t>
            </a:r>
            <a:r>
              <a:rPr lang="en-US" altLang="en-US"/>
              <a:t>; </a:t>
            </a:r>
            <a:r>
              <a:rPr lang="en-US" altLang="en-US">
                <a:solidFill>
                  <a:schemeClr val="hlink"/>
                </a:solidFill>
              </a:rPr>
              <a:t>property 2</a:t>
            </a:r>
            <a:r>
              <a:rPr lang="en-US" altLang="en-US"/>
              <a:t>: </a:t>
            </a:r>
            <a:r>
              <a:rPr lang="en-US" altLang="en-US">
                <a:solidFill>
                  <a:srgbClr val="CC00CC"/>
                </a:solidFill>
              </a:rPr>
              <a:t>value 2</a:t>
            </a:r>
            <a:r>
              <a:rPr lang="en-US" altLang="en-US"/>
              <a:t>}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Example: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5050"/>
                </a:solidFill>
              </a:rPr>
              <a:t>	p</a:t>
            </a:r>
            <a:r>
              <a:rPr lang="en-US" altLang="en-US"/>
              <a:t> {</a:t>
            </a:r>
            <a:r>
              <a:rPr lang="en-US" altLang="en-US">
                <a:solidFill>
                  <a:schemeClr val="hlink"/>
                </a:solidFill>
              </a:rPr>
              <a:t>font-size</a:t>
            </a:r>
            <a:r>
              <a:rPr lang="en-US" altLang="en-US"/>
              <a:t>: </a:t>
            </a:r>
            <a:r>
              <a:rPr lang="en-US" altLang="en-US">
                <a:solidFill>
                  <a:srgbClr val="CC00CC"/>
                </a:solidFill>
              </a:rPr>
              <a:t>8pt</a:t>
            </a:r>
            <a:r>
              <a:rPr lang="en-US" altLang="en-US"/>
              <a:t>; </a:t>
            </a:r>
            <a:r>
              <a:rPr lang="en-US" altLang="en-US">
                <a:solidFill>
                  <a:schemeClr val="hlink"/>
                </a:solidFill>
              </a:rPr>
              <a:t>color:</a:t>
            </a:r>
            <a:r>
              <a:rPr lang="en-US" altLang="en-US"/>
              <a:t> </a:t>
            </a:r>
            <a:r>
              <a:rPr lang="en-US" altLang="en-US">
                <a:solidFill>
                  <a:srgbClr val="CC00CC"/>
                </a:solidFill>
              </a:rPr>
              <a:t>red</a:t>
            </a:r>
            <a:r>
              <a:rPr lang="en-US" altLang="en-US"/>
              <a:t>}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Notice the </a:t>
            </a:r>
            <a:r>
              <a:rPr lang="en-US" altLang="en-US" b="1">
                <a:solidFill>
                  <a:srgbClr val="FF5050"/>
                </a:solidFill>
              </a:rPr>
              <a:t>{ }</a:t>
            </a:r>
            <a:r>
              <a:rPr lang="en-US" altLang="en-US"/>
              <a:t> around the rule and the</a:t>
            </a:r>
            <a:r>
              <a:rPr lang="en-US" altLang="en-US" b="1">
                <a:solidFill>
                  <a:srgbClr val="FF5050"/>
                </a:solidFill>
              </a:rPr>
              <a:t> : </a:t>
            </a:r>
            <a:r>
              <a:rPr lang="en-US" altLang="en-US"/>
              <a:t>before each value!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17CE24-F302-3A41-9D05-05A24F11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A875-ADA4-7C4B-8F58-D9A24C33D1E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617FBFD-B0F7-5B4C-9D91-26AF8D0A0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ways to include CSS: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87373F-2973-524C-9327-4FDCFCFDF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447800"/>
            <a:ext cx="7162800" cy="4191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Local (Inline) 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Global (Embedded, or Internal)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Linked (External)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31D0DA-8DE9-164A-AC18-B6844FB8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C37-1AF1-B84B-85F6-5454DA36527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945BC82-4F9E-9F4F-9D3B-9E6953BBC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Local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DE1C202-EA63-8740-A232-10C0CF4CE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Inline</a:t>
            </a:r>
            <a:r>
              <a:rPr lang="en-US" altLang="en-US"/>
              <a:t> style sheet.</a:t>
            </a:r>
          </a:p>
          <a:p>
            <a:r>
              <a:rPr lang="en-US" altLang="en-US">
                <a:solidFill>
                  <a:schemeClr val="hlink"/>
                </a:solidFill>
              </a:rPr>
              <a:t>Placed inside tags.</a:t>
            </a:r>
          </a:p>
          <a:p>
            <a:r>
              <a:rPr lang="en-US" altLang="en-US"/>
              <a:t>Specific to a single instance of an html tag on a page.</a:t>
            </a:r>
          </a:p>
          <a:p>
            <a:r>
              <a:rPr lang="en-US" altLang="en-US" b="1"/>
              <a:t>Must </a:t>
            </a:r>
            <a:r>
              <a:rPr lang="en-US" altLang="en-US"/>
              <a:t>be used instead of &lt;font&gt; tags to specify font size, color, and typeface and to define margins, etc.</a:t>
            </a:r>
          </a:p>
          <a:p>
            <a:r>
              <a:rPr lang="en-US" altLang="en-US"/>
              <a:t>Use to override an external or embedded style specification. </a:t>
            </a:r>
            <a:endParaRPr lang="en-US" alt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0084F9-A545-3B41-928E-D0879342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BC9-C0C3-3041-9BEE-559B7D81FD4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B0181CB-0779-1445-AAB0-D7FE989EA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(inline)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40E7FA7-33D2-5A4B-A680-719D841D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CC0000"/>
                </a:solidFill>
              </a:rPr>
              <a:t>&lt;p</a:t>
            </a:r>
            <a:r>
              <a:rPr lang="en-US" altLang="en-US"/>
              <a:t> style="font-size: 10pt</a:t>
            </a:r>
            <a:r>
              <a:rPr lang="en-US" altLang="en-US" b="1">
                <a:solidFill>
                  <a:srgbClr val="FF5050"/>
                </a:solidFill>
              </a:rPr>
              <a:t>;</a:t>
            </a:r>
            <a:r>
              <a:rPr lang="en-US" altLang="en-US"/>
              <a:t> color: red</a:t>
            </a:r>
            <a:r>
              <a:rPr lang="en-US" altLang="en-US" b="1">
                <a:solidFill>
                  <a:srgbClr val="FF5050"/>
                </a:solidFill>
              </a:rPr>
              <a:t>;</a:t>
            </a:r>
            <a:r>
              <a:rPr lang="en-US" altLang="en-US"/>
              <a:t> font-weight: bold</a:t>
            </a:r>
            <a:r>
              <a:rPr lang="en-US" altLang="en-US" b="1">
                <a:solidFill>
                  <a:srgbClr val="FF5050"/>
                </a:solidFill>
              </a:rPr>
              <a:t>;</a:t>
            </a:r>
            <a:r>
              <a:rPr lang="en-US" altLang="en-US"/>
              <a:t> font-family: Arial, Helvetica, sans-serif"</a:t>
            </a:r>
            <a:r>
              <a:rPr lang="en-US" altLang="en-US">
                <a:solidFill>
                  <a:srgbClr val="CC0000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               </a:t>
            </a:r>
            <a:r>
              <a:rPr lang="en-US" altLang="en-US"/>
              <a:t>This is a local stylesheet declaration. </a:t>
            </a:r>
            <a:r>
              <a:rPr lang="en-US" altLang="en-US">
                <a:solidFill>
                  <a:srgbClr val="CC0000"/>
                </a:solidFill>
              </a:rPr>
              <a:t>&lt;/p&gt;</a:t>
            </a:r>
            <a:r>
              <a:rPr lang="en-US" altLang="en-US"/>
              <a:t> 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08366350-86E8-A040-8C4E-D1A67035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0"/>
            <a:ext cx="44958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>
            <a:extLst>
              <a:ext uri="{FF2B5EF4-FFF2-40B4-BE49-F238E27FC236}">
                <a16:creationId xmlns:a16="http://schemas.microsoft.com/office/drawing/2014/main" id="{87407BBF-F7A6-DC43-ACA3-B7A0A580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48201"/>
            <a:ext cx="182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On the browser: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21F06EEA-AE5F-C448-876C-ECE1D57E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11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EF6BE2-F8E6-B245-B8A0-AF3904F8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3E3D-8CE9-774B-BD71-FF6478A8FFF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CF20AC8-7D5A-9B43-B2F4-CA48F960C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Global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5810361-4D2D-584C-BD58-0B1A8284D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Embedded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CC0000"/>
                </a:solidFill>
              </a:rPr>
              <a:t>internal</a:t>
            </a:r>
            <a:r>
              <a:rPr lang="en-US" altLang="en-US"/>
              <a:t> style sheet</a:t>
            </a:r>
          </a:p>
          <a:p>
            <a:r>
              <a:rPr lang="en-US" altLang="en-US"/>
              <a:t>Applicable to an entire document</a:t>
            </a:r>
          </a:p>
          <a:p>
            <a:r>
              <a:rPr lang="en-US" altLang="en-US">
                <a:solidFill>
                  <a:schemeClr val="hlink"/>
                </a:solidFill>
              </a:rPr>
              <a:t>Styles are defined within the &lt;style&gt; &lt;/style&gt; tag, which is placed in the </a:t>
            </a:r>
            <a:r>
              <a:rPr lang="en-US" altLang="en-US" b="1">
                <a:solidFill>
                  <a:schemeClr val="hlink"/>
                </a:solidFill>
              </a:rPr>
              <a:t>header</a:t>
            </a:r>
            <a:r>
              <a:rPr lang="en-US" altLang="en-US">
                <a:solidFill>
                  <a:schemeClr val="hlink"/>
                </a:solidFill>
              </a:rPr>
              <a:t> of the html file (i.e., within &lt;head&gt; and &lt;/head&gt;).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1929</Words>
  <Application>Microsoft Macintosh PowerPoint</Application>
  <PresentationFormat>Widescreen</PresentationFormat>
  <Paragraphs>273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Avenir Next LT Pro</vt:lpstr>
      <vt:lpstr>Calibri</vt:lpstr>
      <vt:lpstr>Courier New</vt:lpstr>
      <vt:lpstr>Tahoma</vt:lpstr>
      <vt:lpstr>Tw Cen MT</vt:lpstr>
      <vt:lpstr>Wingdings</vt:lpstr>
      <vt:lpstr>ShapesVTI</vt:lpstr>
      <vt:lpstr>Microsoft Photo Editor 3.0 Photo</vt:lpstr>
      <vt:lpstr>Introduction-CSS </vt:lpstr>
      <vt:lpstr>What is CSS?</vt:lpstr>
      <vt:lpstr>CSS vs. just HTML </vt:lpstr>
      <vt:lpstr>How to write CSS?</vt:lpstr>
      <vt:lpstr>How to write CSS:</vt:lpstr>
      <vt:lpstr>Three ways to include CSS:</vt:lpstr>
      <vt:lpstr>1. Local</vt:lpstr>
      <vt:lpstr>Local (inline)</vt:lpstr>
      <vt:lpstr>2. Global</vt:lpstr>
      <vt:lpstr>Global (Internal)</vt:lpstr>
      <vt:lpstr>3. Linked</vt:lpstr>
      <vt:lpstr>Linked (External)</vt:lpstr>
      <vt:lpstr>Linked (External)</vt:lpstr>
      <vt:lpstr>Inheritance: which style prevails when several are present?</vt:lpstr>
      <vt:lpstr>Cascading</vt:lpstr>
      <vt:lpstr>Let’s try this now!</vt:lpstr>
      <vt:lpstr>Grouping properties</vt:lpstr>
      <vt:lpstr>Grouping selectors</vt:lpstr>
      <vt:lpstr>The class Selector</vt:lpstr>
      <vt:lpstr>The class Selector</vt:lpstr>
      <vt:lpstr>The class Selector</vt:lpstr>
      <vt:lpstr>Class Example</vt:lpstr>
      <vt:lpstr>Applying styles to portions of a document: </vt:lpstr>
      <vt:lpstr>Example</vt:lpstr>
      <vt:lpstr>Properties - Font</vt:lpstr>
      <vt:lpstr>Properties - Text</vt:lpstr>
      <vt:lpstr>Properties - Position</vt:lpstr>
      <vt:lpstr>A few more details about positioning</vt:lpstr>
      <vt:lpstr>Positioning</vt:lpstr>
      <vt:lpstr>The z-index</vt:lpstr>
      <vt:lpstr>Using Boxes and Positioning for layout</vt:lpstr>
      <vt:lpstr>In a box:</vt:lpstr>
      <vt:lpstr>Examples</vt:lpstr>
      <vt:lpstr>Border values</vt:lpstr>
      <vt:lpstr>Backgrounds</vt:lpstr>
      <vt:lpstr>Background repeat examples:</vt:lpstr>
      <vt:lpstr>Scroll Bar Color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and Why  React Native Is a Good Technical Solution? </dc:title>
  <dc:creator>Mayank Tiwari</dc:creator>
  <cp:lastModifiedBy>Mayank Tiwari</cp:lastModifiedBy>
  <cp:revision>42</cp:revision>
  <dcterms:created xsi:type="dcterms:W3CDTF">2020-11-13T08:35:25Z</dcterms:created>
  <dcterms:modified xsi:type="dcterms:W3CDTF">2021-08-03T15:01:24Z</dcterms:modified>
</cp:coreProperties>
</file>