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6" r:id="rId12"/>
    <p:sldId id="277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3" r:id="rId23"/>
    <p:sldId id="275" r:id="rId24"/>
  </p:sldIdLst>
  <p:sldSz cx="10080625" cy="7559675"/>
  <p:notesSz cx="7559675" cy="106918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E844C8-FE11-45A1-B37A-6BC0F9CE580C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265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FF0A60-CF5E-4052-8741-63AFF062616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5ABB3-7BD1-4AFE-8D8F-7036BE38BEAA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2BCF5-F030-4807-AFA5-CF1A629D7C45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6F42A-A243-41F4-9BB3-112E311D73A9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24DE0F-1DA5-4C27-9F89-94F9820C74F0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E65076-1424-4E69-9042-73AC60061490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40B323-41A4-4496-8C7C-58CF0D7D905E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1905728"/>
            <a:ext cx="8568531" cy="14351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340904"/>
            <a:ext cx="8568531" cy="23174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64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6FBDFD4A-5CBA-4252-B4A9-B00A24E39C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2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23462"/>
            <a:ext cx="9072563" cy="10822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270403"/>
            <a:ext cx="9072563" cy="448255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71564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64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21E9AFB1-F0EF-48D7-B309-0B45A05E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9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23462"/>
            <a:ext cx="9072563" cy="10822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270403"/>
            <a:ext cx="4355377" cy="4736296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64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221217" y="2270403"/>
            <a:ext cx="4355377" cy="4736296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64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58752"/>
            <a:ext cx="9072563" cy="9051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072563" cy="4871791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646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964627"/>
            <a:ext cx="9072563" cy="7992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072563" cy="4871791"/>
          </a:xfrm>
          <a:prstGeom prst="rect">
            <a:avLst/>
          </a:prstGeom>
        </p:spPr>
        <p:txBody>
          <a:bodyPr wrap="square" numCol="1" anchor="t"/>
          <a:lstStyle>
            <a:lvl1pPr marL="503972" indent="-503972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646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503972" indent="503972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BE573-E69B-4B7C-804C-E8760B9F3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0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23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  <p:pic>
        <p:nvPicPr>
          <p:cNvPr id="1029" name="Picture 6" descr="PP_MSU_chevron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0080625" cy="27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7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 ftr="0" dt="0"/>
  <p:txStyles>
    <p:titleStyle>
      <a:lvl1pPr algn="ctr" defTabSz="503972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503972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1007943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511915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2015886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77979" indent="-377979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27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818954" indent="-314982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86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259929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46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763900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5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267872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5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springer.com/static/pdf/961/art%3A10.1007%2Fs11263-007-0056-x.pdf?originUrl=http://link.springer.com/article/10.1007/s11263-007-0056-x&amp;token2=exp=1462284962~acl=/static/pdf/961/art%253A10.1007%252Fs11263-007-0056-x.pdf?originUrl%3Dhttp%3A%2F%2Flink.springer.com%2Farticle%2F10.1007%2Fs11263-007-0056-x*~hmac=318dba4981237ac092244620ebef8c605229ca1214e93b3c6f9b6a5dcac503e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567613" cy="151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/>
              <a:t>Analyzing Particle Jets with Persistent Homology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41801" y="3082726"/>
            <a:ext cx="9072563" cy="18510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 algn="ctr"/>
            <a:r>
              <a:rPr lang="de-DE" sz="3200" dirty="0">
                <a:latin typeface="Arial" pitchFamily="18"/>
              </a:rPr>
              <a:t>Noah Green</a:t>
            </a:r>
          </a:p>
          <a:p>
            <a:pPr lvl="0" algn="ctr"/>
            <a:r>
              <a:rPr lang="de-DE" sz="3200" dirty="0">
                <a:latin typeface="Arial" pitchFamily="18"/>
              </a:rPr>
              <a:t>PHY 480</a:t>
            </a:r>
          </a:p>
          <a:p>
            <a:pPr lvl="0" algn="ctr"/>
            <a:r>
              <a:rPr lang="de-DE" sz="3200" dirty="0">
                <a:latin typeface="Arial" pitchFamily="18"/>
              </a:rPr>
              <a:t>Michigan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60111"/>
          </a:xfrm>
        </p:spPr>
        <p:txBody>
          <a:bodyPr/>
          <a:lstStyle/>
          <a:p>
            <a:r>
              <a:rPr lang="en-US" dirty="0"/>
              <a:t>Clustering Challenges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07" y="1459149"/>
            <a:ext cx="9381022" cy="5807413"/>
          </a:xfrm>
        </p:spPr>
        <p:txBody>
          <a:bodyPr/>
          <a:lstStyle/>
          <a:p>
            <a:r>
              <a:rPr lang="en-US" sz="2400" dirty="0"/>
              <a:t>Luminosity challenge: to discover rare events, more intense beams must be used.</a:t>
            </a:r>
          </a:p>
          <a:p>
            <a:pPr lvl="1"/>
            <a:r>
              <a:rPr lang="en-US" sz="2400" dirty="0"/>
              <a:t>Many collisions can occur simultaneously. This can cause jets from different events to overlap in a problem called </a:t>
            </a:r>
            <a:r>
              <a:rPr lang="en-US" sz="2400" i="1" dirty="0"/>
              <a:t>pileup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Identify pileup events and remove them.</a:t>
            </a:r>
          </a:p>
          <a:p>
            <a:r>
              <a:rPr lang="en-US" sz="2400" dirty="0"/>
              <a:t>Energy challenge: to discover new physics, it is necessary to build accelerators that can reach ever higher energies in particle collisions. </a:t>
            </a:r>
          </a:p>
          <a:p>
            <a:pPr lvl="1"/>
            <a:r>
              <a:rPr lang="en-US" sz="2400" dirty="0"/>
              <a:t>In the center-of-momentum frame, jets leave the event back-to-back. However, if a relativistic heavy particle decays, they can come out nearly side-by-side in the lab-frame.</a:t>
            </a:r>
          </a:p>
          <a:p>
            <a:pPr lvl="1"/>
            <a:r>
              <a:rPr lang="en-US" sz="2400" dirty="0"/>
              <a:t>Current methods choose a large </a:t>
            </a:r>
            <a:r>
              <a:rPr lang="en-US" sz="2400" i="1" dirty="0"/>
              <a:t>R</a:t>
            </a:r>
            <a:r>
              <a:rPr lang="en-US" sz="2400" dirty="0"/>
              <a:t> in the jet clustering algorithm, then work the algorithm backwards to determine how many </a:t>
            </a:r>
            <a:r>
              <a:rPr lang="en-US" sz="2400" i="1" dirty="0" err="1"/>
              <a:t>subjets</a:t>
            </a:r>
            <a:r>
              <a:rPr lang="en-US" sz="2400" i="1" dirty="0"/>
              <a:t> </a:t>
            </a:r>
            <a:r>
              <a:rPr lang="en-US" sz="2400" dirty="0"/>
              <a:t>there are.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8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95353"/>
          </a:xfrm>
        </p:spPr>
        <p:txBody>
          <a:bodyPr/>
          <a:lstStyle/>
          <a:p>
            <a:r>
              <a:rPr lang="en-US" dirty="0"/>
              <a:t>Persistent Homology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18" y="1181297"/>
            <a:ext cx="8970476" cy="5700413"/>
          </a:xfrm>
        </p:spPr>
        <p:txBody>
          <a:bodyPr/>
          <a:lstStyle/>
          <a:p>
            <a:r>
              <a:rPr lang="en-US" dirty="0"/>
              <a:t>A mathematical tool to find the significant features in a point cloud</a:t>
            </a:r>
          </a:p>
          <a:p>
            <a:r>
              <a:rPr lang="en-US" dirty="0"/>
              <a:t>Does not pay attention to shape, only number of pieces and n-dimensional holes</a:t>
            </a:r>
          </a:p>
          <a:p>
            <a:r>
              <a:rPr lang="en-US" dirty="0"/>
              <a:t>Connects local features to global ones</a:t>
            </a:r>
          </a:p>
          <a:p>
            <a:r>
              <a:rPr lang="en-US" dirty="0"/>
              <a:t>Characterizes distance scales at which features live</a:t>
            </a:r>
          </a:p>
          <a:p>
            <a:r>
              <a:rPr lang="en-US" dirty="0"/>
              <a:t>Can characterize shape of manifold on which point live</a:t>
            </a:r>
          </a:p>
          <a:p>
            <a:pPr lvl="1"/>
            <a:r>
              <a:rPr lang="en-US" dirty="0"/>
              <a:t>Example: 9x9 patches of black and white images live on a Klein bottle.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04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031" y="1539350"/>
                <a:ext cx="9072563" cy="5572069"/>
              </a:xfrm>
            </p:spPr>
            <p:txBody>
              <a:bodyPr/>
              <a:lstStyle/>
              <a:p>
                <a:r>
                  <a:rPr lang="en-US" sz="2400" dirty="0"/>
                  <a:t>Simplex: an n-dimensional triangle</a:t>
                </a:r>
              </a:p>
              <a:p>
                <a:r>
                  <a:rPr lang="en-US" sz="2400" dirty="0"/>
                  <a:t>Simplicial complex: set of </a:t>
                </a:r>
                <a:r>
                  <a:rPr lang="en-US" sz="2400" dirty="0" err="1"/>
                  <a:t>simplices</a:t>
                </a:r>
                <a:r>
                  <a:rPr lang="en-US" sz="2400" dirty="0"/>
                  <a:t> that intersect entirely on an edge, or not at all</a:t>
                </a:r>
              </a:p>
              <a:p>
                <a:r>
                  <a:rPr lang="en-US" sz="2400" dirty="0"/>
                  <a:t>Boundary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6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960" dirty="0"/>
                  <a:t> is an oriented n-simplex – see figure</a:t>
                </a:r>
              </a:p>
              <a:p>
                <a:r>
                  <a:rPr lang="en-US" sz="2400" dirty="0"/>
                  <a:t>N-cycle: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N-boundary: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homology group</a:t>
                </a:r>
              </a:p>
              <a:p>
                <a:pPr lvl="1"/>
                <a:r>
                  <a:rPr lang="en-US" sz="1960" dirty="0"/>
                  <a:t>Rank gives # n-dimensional holes</a:t>
                </a:r>
                <a:endParaRPr lang="en-US" sz="1960" baseline="30000" dirty="0"/>
              </a:p>
              <a:p>
                <a:pPr lvl="1"/>
                <a:endParaRPr lang="en-US" sz="1960" baseline="30000" dirty="0"/>
              </a:p>
              <a:p>
                <a:endParaRPr lang="en-US" sz="2400" dirty="0"/>
              </a:p>
              <a:p>
                <a:r>
                  <a:rPr lang="en-US" sz="2400" dirty="0"/>
                  <a:t>Simplifies to finding Smith-normal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form of 2 boundary matrices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31" y="1539350"/>
                <a:ext cx="9072563" cy="5572069"/>
              </a:xfrm>
              <a:blipFill>
                <a:blip r:embed="rId2"/>
                <a:stretch>
                  <a:fillRect l="-941" t="-766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68" y="4096512"/>
            <a:ext cx="3480225" cy="2656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257" y="5424736"/>
                <a:ext cx="551775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)\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5424736"/>
                <a:ext cx="5517751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6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530854"/>
            <a:ext cx="9072563" cy="707505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031" y="1238358"/>
                <a:ext cx="9072563" cy="5846935"/>
              </a:xfrm>
            </p:spPr>
            <p:txBody>
              <a:bodyPr/>
              <a:lstStyle/>
              <a:p>
                <a:r>
                  <a:rPr lang="en-US" dirty="0"/>
                  <a:t>Filtration of simplicial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Sequence of simplicial complexes such that </a:t>
                </a:r>
              </a:p>
              <a:p>
                <a:pPr marL="40065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⊂…⊂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Rips filtration: draw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around each point and connect the n enclosed points as an n-simplex.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the complex formed when the ball encloses all points in the point cloud</a:t>
                </a:r>
              </a:p>
              <a:p>
                <a:r>
                  <a:rPr lang="en-US" dirty="0"/>
                  <a:t>Each dimension of the homology group for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attributed to some feature</a:t>
                </a:r>
              </a:p>
              <a:p>
                <a:r>
                  <a:rPr lang="en-US" dirty="0"/>
                  <a:t>Calculate that homology group over the filtration of a simplicial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find out which features were shared amongst the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31" y="1238358"/>
                <a:ext cx="9072563" cy="5846935"/>
              </a:xfrm>
              <a:blipFill>
                <a:blip r:embed="rId2"/>
                <a:stretch>
                  <a:fillRect l="-1478" t="-1147" r="-739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60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652" y="3103125"/>
            <a:ext cx="9445557" cy="1141650"/>
          </a:xfrm>
        </p:spPr>
        <p:txBody>
          <a:bodyPr/>
          <a:lstStyle/>
          <a:p>
            <a:r>
              <a:rPr lang="en-US" dirty="0"/>
              <a:t>Can persistent homology be used to improve or replace clustering algorithms?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BE573-E69B-4B7C-804C-E8760B9F345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125481"/>
          </a:xfrm>
        </p:spPr>
        <p:txBody>
          <a:bodyPr/>
          <a:lstStyle/>
          <a:p>
            <a:r>
              <a:rPr lang="en-US" dirty="0"/>
              <a:t>Persistent Homology?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1753" y="1332411"/>
            <a:ext cx="9095361" cy="5555301"/>
          </a:xfrm>
        </p:spPr>
        <p:txBody>
          <a:bodyPr/>
          <a:lstStyle/>
          <a:p>
            <a:r>
              <a:rPr lang="en-US" dirty="0"/>
              <a:t>Replace? </a:t>
            </a:r>
            <a:r>
              <a:rPr lang="en-US" b="1" dirty="0"/>
              <a:t>Probably not</a:t>
            </a:r>
            <a:r>
              <a:rPr lang="en-US" dirty="0"/>
              <a:t>. Clustering algorithms are very fast, while persistent homology is not. Algorithm must be used on millions of events.</a:t>
            </a:r>
          </a:p>
          <a:p>
            <a:endParaRPr lang="en-US" dirty="0"/>
          </a:p>
          <a:p>
            <a:r>
              <a:rPr lang="en-US" dirty="0"/>
              <a:t>Improve? </a:t>
            </a:r>
            <a:r>
              <a:rPr lang="en-US" b="1" dirty="0"/>
              <a:t>Possibly.</a:t>
            </a:r>
            <a:r>
              <a:rPr lang="en-US" dirty="0"/>
              <a:t> Persistent homology indicates the scale at which features in a point cloud live.</a:t>
            </a:r>
          </a:p>
          <a:p>
            <a:pPr lvl="1"/>
            <a:r>
              <a:rPr lang="en-US" dirty="0"/>
              <a:t>Could this be used to systematically choose a jet radius for clustering algorithms, based on energy, momentum, or position?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0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62834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Persistent Homology for Jet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1" y="1507788"/>
            <a:ext cx="8027237" cy="5379924"/>
          </a:xfrm>
        </p:spPr>
        <p:txBody>
          <a:bodyPr>
            <a:normAutofit/>
          </a:bodyPr>
          <a:lstStyle/>
          <a:p>
            <a:r>
              <a:rPr lang="en-US" dirty="0"/>
              <a:t>Compare persistence diagrams for events with top jets vs normal QCD jets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2" y="2836144"/>
            <a:ext cx="6468894" cy="3196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7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11473"/>
          </a:xfrm>
        </p:spPr>
        <p:txBody>
          <a:bodyPr/>
          <a:lstStyle/>
          <a:p>
            <a:r>
              <a:rPr lang="en-US" dirty="0"/>
              <a:t>Procedure: Monte-Carlo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25" y="1410511"/>
            <a:ext cx="8566089" cy="5477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Madgraph</a:t>
            </a:r>
            <a:r>
              <a:rPr lang="en-US" dirty="0"/>
              <a:t> Monte-Carlo event simulation to make events</a:t>
            </a:r>
          </a:p>
          <a:p>
            <a:pPr lvl="1"/>
            <a:r>
              <a:rPr lang="en-US" sz="2400" dirty="0"/>
              <a:t>Must simulate processes separately – regular QCD interactions 5-8 orders of magnitude more likely than top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Pythia to simulate hadronization to make jets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5" y="3322183"/>
            <a:ext cx="3745150" cy="264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28" y="3322184"/>
            <a:ext cx="3601829" cy="26471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Procedure: Clean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48" y="1353535"/>
                <a:ext cx="8858535" cy="5611580"/>
              </a:xfrm>
            </p:spPr>
            <p:txBody>
              <a:bodyPr/>
              <a:lstStyle/>
              <a:p>
                <a:r>
                  <a:rPr lang="en-US" dirty="0"/>
                  <a:t>Event generation returns all initial, intermediate, and final particles. </a:t>
                </a:r>
              </a:p>
              <a:p>
                <a:pPr lvl="1"/>
                <a:r>
                  <a:rPr lang="en-US" dirty="0"/>
                  <a:t>Only keep particles with no daughters since they are what we would see in a detector</a:t>
                </a:r>
              </a:p>
              <a:p>
                <a:r>
                  <a:rPr lang="en-US" dirty="0"/>
                  <a:t>Calculate distance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Throw out particles too close to the beam: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well measured in actual detector</a:t>
                </a:r>
              </a:p>
              <a:p>
                <a:r>
                  <a:rPr lang="en-US" dirty="0"/>
                  <a:t>Throw out isolated particles with nearest neighbor check.</a:t>
                </a:r>
              </a:p>
              <a:p>
                <a:pPr lvl="1"/>
                <a:r>
                  <a:rPr lang="en-US" dirty="0"/>
                  <a:t>Must have nearest neighbor within distance of ~4.0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48" y="1353535"/>
                <a:ext cx="8858535" cy="5611580"/>
              </a:xfrm>
              <a:blipFill>
                <a:blip r:embed="rId2"/>
                <a:stretch>
                  <a:fillRect l="-1444" t="-1194" r="-2613" b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Persistent Homology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35" y="1583218"/>
                <a:ext cx="9610928" cy="5634706"/>
              </a:xfrm>
            </p:spPr>
            <p:txBody>
              <a:bodyPr/>
              <a:lstStyle/>
              <a:p>
                <a:r>
                  <a:rPr lang="en-US" dirty="0"/>
                  <a:t>Wanted to keep structure of dense areas of particles</a:t>
                </a:r>
              </a:p>
              <a:p>
                <a:pPr lvl="1"/>
                <a:r>
                  <a:rPr lang="en-US" dirty="0"/>
                  <a:t>Used Rips filtration</a:t>
                </a:r>
              </a:p>
              <a:p>
                <a:r>
                  <a:rPr lang="en-US" dirty="0"/>
                  <a:t>Tried </a:t>
                </a:r>
                <a:r>
                  <a:rPr lang="en-US" i="1" dirty="0" err="1"/>
                  <a:t>javaplex</a:t>
                </a:r>
                <a:r>
                  <a:rPr lang="en-US" dirty="0"/>
                  <a:t> first</a:t>
                </a:r>
              </a:p>
              <a:p>
                <a:pPr lvl="1"/>
                <a:r>
                  <a:rPr lang="en-US" dirty="0"/>
                  <a:t>Software finds ALL </a:t>
                </a:r>
                <a:r>
                  <a:rPr lang="en-US" dirty="0" err="1"/>
                  <a:t>simplices</a:t>
                </a:r>
                <a:r>
                  <a:rPr lang="en-US" dirty="0"/>
                  <a:t> for a given filtration</a:t>
                </a:r>
              </a:p>
              <a:p>
                <a:pPr lvl="1"/>
                <a:r>
                  <a:rPr lang="en-US" dirty="0"/>
                  <a:t>Computationally 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simplices</a:t>
                </a:r>
                <a:r>
                  <a:rPr lang="en-US" dirty="0"/>
                  <a:t> for calculable events</a:t>
                </a:r>
              </a:p>
              <a:p>
                <a:r>
                  <a:rPr lang="en-US" dirty="0"/>
                  <a:t>Used </a:t>
                </a:r>
                <a:r>
                  <a:rPr lang="en-US" i="1" dirty="0" err="1"/>
                  <a:t>TDATools</a:t>
                </a:r>
                <a:r>
                  <a:rPr lang="en-US" dirty="0"/>
                  <a:t> instead</a:t>
                </a:r>
              </a:p>
              <a:p>
                <a:pPr lvl="1"/>
                <a:r>
                  <a:rPr lang="en-US" dirty="0"/>
                  <a:t>Much faster – only creates up to 2-simplices</a:t>
                </a:r>
              </a:p>
              <a:p>
                <a:pPr lvl="1"/>
                <a:r>
                  <a:rPr lang="en-US" dirty="0"/>
                  <a:t>Can only go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5" y="1583218"/>
                <a:ext cx="9610928" cy="5634706"/>
              </a:xfrm>
              <a:blipFill>
                <a:blip r:embed="rId2"/>
                <a:stretch>
                  <a:fillRect l="-1332" t="-12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4859" y="1661904"/>
            <a:ext cx="9072563" cy="534479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45000"/>
            </a:pPr>
            <a:r>
              <a:rPr lang="de-DE" sz="2000" dirty="0"/>
              <a:t>Introduction</a:t>
            </a:r>
          </a:p>
          <a:p>
            <a:pPr>
              <a:buSzPct val="45000"/>
            </a:pPr>
            <a:r>
              <a:rPr lang="de-DE" sz="2000" dirty="0"/>
              <a:t>The Standard Model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Quarks and Gluons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Particle Jets</a:t>
            </a:r>
          </a:p>
          <a:p>
            <a:pPr>
              <a:buSzPct val="45000"/>
            </a:pPr>
            <a:r>
              <a:rPr lang="de-DE" sz="2000" dirty="0"/>
              <a:t>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Clustering Algorithms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Challenges for jet clustering</a:t>
            </a:r>
          </a:p>
          <a:p>
            <a:pPr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2000" dirty="0">
                <a:latin typeface="Liberation Sans" pitchFamily="34"/>
              </a:rPr>
              <a:t>Persistent Homology Explaination </a:t>
            </a:r>
          </a:p>
          <a:p>
            <a:pPr>
              <a:buSzPct val="45000"/>
            </a:pPr>
            <a:r>
              <a:rPr lang="de-DE" sz="2000" dirty="0"/>
              <a:t>Persistent Homology For 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Monte-Carlo Generation of Events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Cleaning Events for For Persistent Homology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de-DE" sz="1559" dirty="0">
                <a:latin typeface="Liberation Sans" pitchFamily="34"/>
              </a:rPr>
              <a:t>Persistent Homology of Jet Events</a:t>
            </a:r>
          </a:p>
          <a:p>
            <a:pPr>
              <a:buSzPct val="45000"/>
            </a:pPr>
            <a:r>
              <a:rPr lang="de-DE" sz="20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Point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1" y="2262969"/>
            <a:ext cx="3733969" cy="3594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81" y="2290685"/>
            <a:ext cx="3713506" cy="3566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8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2482" y="2262970"/>
            <a:ext cx="8377434" cy="46247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Substructure of top jets appears to be clear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33" y="2253828"/>
            <a:ext cx="4061083" cy="304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9" y="2253828"/>
            <a:ext cx="4061083" cy="30477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0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92" y="2042863"/>
            <a:ext cx="8799104" cy="46247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Possibly picking up the “hole” between prongs of each jet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" y="2148346"/>
            <a:ext cx="4532009" cy="3401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37" y="2148346"/>
            <a:ext cx="4548659" cy="34136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0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9892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06" y="1169599"/>
            <a:ext cx="9017539" cy="6124699"/>
          </a:xfrm>
        </p:spPr>
        <p:txBody>
          <a:bodyPr/>
          <a:lstStyle/>
          <a:p>
            <a:r>
              <a:rPr lang="en-US" sz="2000" dirty="0"/>
              <a:t>Persistent homology seems to be able to resolve jet structure, substructure, and indicate appropriate jet radius</a:t>
            </a:r>
          </a:p>
          <a:p>
            <a:pPr lvl="1"/>
            <a:r>
              <a:rPr lang="en-US" sz="2000" dirty="0"/>
              <a:t>Calculations too slow to replace clustering algorithms</a:t>
            </a:r>
          </a:p>
          <a:p>
            <a:pPr lvl="2"/>
            <a:r>
              <a:rPr lang="en-US" sz="1559" dirty="0"/>
              <a:t>Write entirely in C++ to see if this is still the case</a:t>
            </a:r>
          </a:p>
          <a:p>
            <a:pPr lvl="1"/>
            <a:r>
              <a:rPr lang="en-US" sz="2000" dirty="0"/>
              <a:t>Small sample size for now. Need to measure distance between diagrams to verify segregation.</a:t>
            </a:r>
          </a:p>
          <a:p>
            <a:r>
              <a:rPr lang="en-US" sz="2440" dirty="0"/>
              <a:t>Future Work</a:t>
            </a:r>
          </a:p>
          <a:p>
            <a:pPr lvl="1"/>
            <a:r>
              <a:rPr lang="en-US" sz="2000" dirty="0"/>
              <a:t>Try persistent homology on jets post-clustering</a:t>
            </a:r>
          </a:p>
          <a:p>
            <a:pPr lvl="1"/>
            <a:r>
              <a:rPr lang="en-US" sz="2000" dirty="0"/>
              <a:t>Try clustering using jet radius from diagrams</a:t>
            </a:r>
          </a:p>
          <a:p>
            <a:pPr lvl="1"/>
            <a:r>
              <a:rPr lang="en-US" sz="2000" dirty="0"/>
              <a:t>Higher dimensional distance measures</a:t>
            </a:r>
          </a:p>
          <a:p>
            <a:pPr lvl="1"/>
            <a:r>
              <a:rPr lang="en-US" sz="2000" dirty="0"/>
              <a:t>N-</a:t>
            </a:r>
            <a:r>
              <a:rPr lang="en-US" sz="2000" dirty="0" err="1"/>
              <a:t>subjettiness</a:t>
            </a:r>
            <a:r>
              <a:rPr lang="en-US" sz="2000" dirty="0"/>
              <a:t> substructure variable separates </a:t>
            </a:r>
            <a:r>
              <a:rPr lang="en-US" sz="2000" dirty="0" err="1"/>
              <a:t>subjets</a:t>
            </a:r>
            <a:r>
              <a:rPr lang="en-US" sz="2000" dirty="0"/>
              <a:t> into </a:t>
            </a:r>
            <a:r>
              <a:rPr lang="en-US" sz="2000" dirty="0" err="1"/>
              <a:t>Voronoi</a:t>
            </a:r>
            <a:r>
              <a:rPr lang="en-US" sz="2000" dirty="0"/>
              <a:t> regions</a:t>
            </a:r>
          </a:p>
          <a:p>
            <a:pPr lvl="2"/>
            <a:r>
              <a:rPr lang="en-US" sz="1559" dirty="0" err="1"/>
              <a:t>Delauny</a:t>
            </a:r>
            <a:r>
              <a:rPr lang="en-US" sz="1559" dirty="0"/>
              <a:t> Complex?</a:t>
            </a:r>
          </a:p>
          <a:p>
            <a:pPr lvl="1"/>
            <a:r>
              <a:rPr lang="en-US" sz="2000" dirty="0"/>
              <a:t>Other applications of persistent homology could include looking at multiple variable analyses</a:t>
            </a:r>
          </a:p>
          <a:p>
            <a:pPr lvl="1"/>
            <a:r>
              <a:rPr lang="en-US" sz="2000" dirty="0"/>
              <a:t>High dimensional spaces, but only need to be computed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76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018477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92" y="1214789"/>
            <a:ext cx="8663301" cy="6079509"/>
          </a:xfrm>
        </p:spPr>
        <p:txBody>
          <a:bodyPr/>
          <a:lstStyle/>
          <a:p>
            <a:r>
              <a:rPr lang="en-US" sz="2400" dirty="0"/>
              <a:t>Jets are sprays of particles that correspond with quarks and gluons produced from a high-energy particle interaction.</a:t>
            </a:r>
          </a:p>
          <a:p>
            <a:r>
              <a:rPr lang="en-US" sz="2400" dirty="0"/>
              <a:t>Right now, there are a few different algorithms that cluster these sprays of particles together to identify the original quark/gluon.</a:t>
            </a:r>
          </a:p>
          <a:p>
            <a:r>
              <a:rPr lang="en-US" sz="2400" dirty="0"/>
              <a:t>As higher energies are reached in today’s particle accelerators, it is becoming more difficult to distinguish jets from one another.</a:t>
            </a:r>
          </a:p>
          <a:p>
            <a:r>
              <a:rPr lang="en-US" sz="2400" dirty="0"/>
              <a:t>Persistent homology is a new and developing tool that is being used extensively in pattern recognition and computer vision</a:t>
            </a:r>
          </a:p>
          <a:p>
            <a:r>
              <a:rPr lang="en-US" sz="2400" dirty="0"/>
              <a:t>Question: Can persistent homology be used to improve or replace current jet clustering algorithms and analyses?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9531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The Standard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4120" y="1655999"/>
            <a:ext cx="6725880" cy="5052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85788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Quarks and Gluons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5619" y="1379828"/>
            <a:ext cx="9166120" cy="5032375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In addition to fractional electric charge, quarks also carry a</a:t>
            </a:r>
            <a:r>
              <a:rPr lang="de-DE" sz="2800" i="1" dirty="0"/>
              <a:t> color charge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Color charge comes in red, blue, and green, along with anti-colors. Note that this is just a mnemonic to understand what interactions are possible.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Gluons are the carriers of the strong nuclear force, which interacts via color charge. Each gluon carries a color and an anti-color.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Unbound quarks are not seen in nature. Only color </a:t>
            </a:r>
            <a:r>
              <a:rPr lang="de-DE" sz="2800" i="1" dirty="0"/>
              <a:t>singlets</a:t>
            </a:r>
            <a:r>
              <a:rPr lang="de-DE" sz="2800" dirty="0"/>
              <a:t> can exist. These are states that have no color by combining a color and anti-color (mesons), or all three colors (baryons).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Particle Jets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0051" y="1767024"/>
            <a:ext cx="9072562" cy="5183188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Quarks cannot exist in unbound states due to the </a:t>
            </a:r>
            <a:r>
              <a:rPr lang="de-DE" sz="2400" i="1" dirty="0"/>
              <a:t>asymptotic freedom</a:t>
            </a:r>
            <a:r>
              <a:rPr lang="de-DE" sz="2400" dirty="0"/>
              <a:t> of the strong force.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Unlike photons, gluons have charge and can interact with each other.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When two quarks travel away from each other, the gluons that exchange interact with each other. This causes the force between the quarks to increase asymptotically.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If the quarks have enough energy, it becomes favorable for new particles to coalesce out of the vacuum to form new color singlet states.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This process is called </a:t>
            </a:r>
            <a:r>
              <a:rPr lang="de-DE" sz="2400" i="1" dirty="0"/>
              <a:t>hadronization</a:t>
            </a:r>
            <a:r>
              <a:rPr lang="de-DE" sz="2400" dirty="0"/>
              <a:t>, and it can happen many times over from the energy of the two original quarks to form two </a:t>
            </a:r>
            <a:r>
              <a:rPr lang="de-DE" sz="2400" i="1" dirty="0"/>
              <a:t>jets</a:t>
            </a:r>
            <a:r>
              <a:rPr lang="de-DE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Hadronization and Jets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719" y="2160308"/>
            <a:ext cx="4533600" cy="3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67191" y="2160307"/>
            <a:ext cx="4762079" cy="3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95084" y="1653701"/>
            <a:ext cx="12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7021" y="1653701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23924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939" y="1575882"/>
            <a:ext cx="8793805" cy="5311830"/>
          </a:xfrm>
        </p:spPr>
        <p:txBody>
          <a:bodyPr/>
          <a:lstStyle/>
          <a:p>
            <a:r>
              <a:rPr lang="en-US" dirty="0"/>
              <a:t>The energy and momentum of the original quark/gluon can be determined by adding together the particles that it produced.</a:t>
            </a:r>
          </a:p>
          <a:p>
            <a:r>
              <a:rPr lang="en-US" dirty="0"/>
              <a:t>There are several clustering algorithms that determine which particles to add together: </a:t>
            </a:r>
            <a:r>
              <a:rPr lang="en-US" dirty="0" err="1"/>
              <a:t>kt</a:t>
            </a:r>
            <a:r>
              <a:rPr lang="en-US" dirty="0"/>
              <a:t>, anti-</a:t>
            </a:r>
            <a:r>
              <a:rPr lang="en-US" dirty="0" err="1"/>
              <a:t>kt</a:t>
            </a:r>
            <a:r>
              <a:rPr lang="en-US" dirty="0"/>
              <a:t>, and Cambridge-Aachen.</a:t>
            </a:r>
          </a:p>
          <a:p>
            <a:r>
              <a:rPr lang="en-US" dirty="0"/>
              <a:t>They all work similarly. They just treat momentum differently.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0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general clustering algorithm goes as follows:</a:t>
                </a:r>
              </a:p>
              <a:p>
                <a:r>
                  <a:rPr lang="en-US" dirty="0"/>
                  <a:t>Take two particles and calculate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 is the transverse momentum of particle 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R is the jet radius, usually taken to be ~1.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 err="1"/>
                  <a:t>pseudorapidity</a:t>
                </a:r>
                <a:r>
                  <a:rPr lang="en-US" dirty="0"/>
                  <a:t>, and is used instead of a typical angular measurement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Lorentz invariant in the direction of the beam (i.e. we can do special relativity with it).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b>
                    </m:sSub>
                  </m:oMath>
                </a14:m>
                <a:r>
                  <a:rPr lang="en-US" dirty="0"/>
                  <a:t>, the energy-momentum vectors of the particles are added together. Otherwise, a new jet is started with particle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Kt</a:t>
                </a:r>
                <a:r>
                  <a:rPr lang="en-US" dirty="0"/>
                  <a:t>: l = 1        Cambridge-Aachen: l = 0        Anti-</a:t>
                </a:r>
                <a:r>
                  <a:rPr lang="en-US" dirty="0" err="1"/>
                  <a:t>kt</a:t>
                </a:r>
                <a:r>
                  <a:rPr lang="en-US" dirty="0"/>
                  <a:t>: l = -1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  <a:blipFill>
                <a:blip r:embed="rId2"/>
                <a:stretch>
                  <a:fillRect l="-1120" t="-2453" r="-1961" b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2228" y="2176519"/>
                <a:ext cx="3973882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28" y="2176519"/>
                <a:ext cx="3973882" cy="460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7916" y="2685435"/>
                <a:ext cx="1158651" cy="3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16" y="2685435"/>
                <a:ext cx="1158651" cy="332527"/>
              </a:xfrm>
              <a:prstGeom prst="rect">
                <a:avLst/>
              </a:prstGeom>
              <a:blipFill>
                <a:blip r:embed="rId4"/>
                <a:stretch>
                  <a:fillRect l="-4211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105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Power-Point-Helmet</Template>
  <TotalTime>3172</TotalTime>
  <Words>1077</Words>
  <Application>Microsoft Office PowerPoint</Application>
  <PresentationFormat>Custom</PresentationFormat>
  <Paragraphs>217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Cambria Math</vt:lpstr>
      <vt:lpstr>DejaVu Sans</vt:lpstr>
      <vt:lpstr>Gotham Book</vt:lpstr>
      <vt:lpstr>Gotham-Bold</vt:lpstr>
      <vt:lpstr>Liberation Sans</vt:lpstr>
      <vt:lpstr>Lohit Hindi</vt:lpstr>
      <vt:lpstr>StarSymbol</vt:lpstr>
      <vt:lpstr>Times New Roman</vt:lpstr>
      <vt:lpstr>WenQuanYi Zen Hei</vt:lpstr>
      <vt:lpstr>Wingdings</vt:lpstr>
      <vt:lpstr>MSU Template 1</vt:lpstr>
      <vt:lpstr>Analyzing Particle Jets with Persistent Homology</vt:lpstr>
      <vt:lpstr>Outline</vt:lpstr>
      <vt:lpstr>Introduction </vt:lpstr>
      <vt:lpstr>The Standard Model</vt:lpstr>
      <vt:lpstr>Quarks and Gluons</vt:lpstr>
      <vt:lpstr>Particle Jets</vt:lpstr>
      <vt:lpstr>Hadronization and Jets</vt:lpstr>
      <vt:lpstr>Jet Clustering</vt:lpstr>
      <vt:lpstr>Jet Clustering</vt:lpstr>
      <vt:lpstr>Clustering Challenges </vt:lpstr>
      <vt:lpstr>Persistent Homology</vt:lpstr>
      <vt:lpstr>Homology</vt:lpstr>
      <vt:lpstr>Persistence</vt:lpstr>
      <vt:lpstr>Can persistent homology be used to improve or replace clustering algorithms? </vt:lpstr>
      <vt:lpstr>Persistent Homology?</vt:lpstr>
      <vt:lpstr>Persistent Homology for Jet Analysis</vt:lpstr>
      <vt:lpstr>Procedure: Monte-Carlo</vt:lpstr>
      <vt:lpstr>Procedure: Clean Events</vt:lpstr>
      <vt:lpstr>Procedure: Persistent Homology</vt:lpstr>
      <vt:lpstr>Results: Point Clouds</vt:lpstr>
      <vt:lpstr>Results: H_0</vt:lpstr>
      <vt:lpstr>Results: H_1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Particle Jets with TDA</dc:title>
  <dc:creator>noah</dc:creator>
  <cp:lastModifiedBy>Noah Green</cp:lastModifiedBy>
  <cp:revision>54</cp:revision>
  <dcterms:created xsi:type="dcterms:W3CDTF">2016-04-24T10:06:55Z</dcterms:created>
  <dcterms:modified xsi:type="dcterms:W3CDTF">2016-05-04T12:34:55Z</dcterms:modified>
</cp:coreProperties>
</file>