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AE844C8-FE11-45A1-B37A-6BC0F9CE580C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2653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484999" y="900000"/>
            <a:ext cx="459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2FF0A60-CF5E-4052-8741-63AFF062616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7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05ABB3-7BD1-4AFE-8D8F-7036BE38BEAA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22BCF5-F030-4807-AFA5-CF1A629D7C45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66F42A-A243-41F4-9BB3-112E311D73A9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24DE0F-1DA5-4C27-9F89-94F9820C74F0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E65076-1424-4E69-9042-73AC60061490}" type="slidenum">
              <a:t>6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40B323-41A4-4496-8C7C-58CF0D7D905E}" type="slidenum">
              <a:t>7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DFD4A-5CBA-4252-B4A9-B00A24E39C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18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42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1"/>
            <a:ext cx="6615740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4157021"/>
            <a:ext cx="6020549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244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50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807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80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26BD0E-B5BE-462B-8286-32CAC4F148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9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60BF84-4299-4C15-B75F-EFB2807BB7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22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9AFB1-F0EF-48D7-B309-0B45A05E52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4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DBE573-E69B-4B7C-804C-E8760B9F3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94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049156-EE59-4A46-971A-7A1376D46B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49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1022AE-9A5A-4DCF-BFFF-0A11B23629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73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13159E-7FA2-4EE5-AA8A-0CC1472D1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4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DFA88-2ED8-4397-8083-765BE32DC6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491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16D3CD-D251-4BE8-B5BB-892E15EDFD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C26BD4-AA3D-481E-8F20-1DDD5345E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15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36D21E1-5869-4748-9675-0E7B8E8B35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6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503979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1" y="576263"/>
            <a:ext cx="7568119" cy="1517338"/>
          </a:xfrm>
        </p:spPr>
        <p:txBody>
          <a:bodyPr wrap="square">
            <a:spAutoFit/>
          </a:bodyPr>
          <a:lstStyle/>
          <a:p>
            <a:pPr lvl="0"/>
            <a:r>
              <a:rPr lang="de-DE" dirty="0"/>
              <a:t>Analyzing Particle Jets with Persistent Homology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3066668"/>
            <a:ext cx="9072563" cy="1851789"/>
          </a:xfrm>
        </p:spPr>
        <p:txBody>
          <a:bodyPr anchor="ctr">
            <a:spAutoFit/>
          </a:bodyPr>
          <a:lstStyle/>
          <a:p>
            <a:pPr lvl="0" algn="ctr"/>
            <a:r>
              <a:rPr lang="de-DE" sz="3200" dirty="0">
                <a:latin typeface="Arial" pitchFamily="18"/>
              </a:rPr>
              <a:t>Noah Green</a:t>
            </a:r>
          </a:p>
          <a:p>
            <a:pPr lvl="0" algn="ctr"/>
            <a:r>
              <a:rPr lang="de-DE" sz="3200" dirty="0">
                <a:latin typeface="Arial" pitchFamily="18"/>
              </a:rPr>
              <a:t>PHY 480</a:t>
            </a:r>
          </a:p>
          <a:p>
            <a:pPr lvl="0" algn="ctr"/>
            <a:r>
              <a:rPr lang="de-DE" sz="3200" dirty="0">
                <a:latin typeface="Arial" pitchFamily="18"/>
              </a:rPr>
              <a:t>Michigan State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960111"/>
          </a:xfrm>
        </p:spPr>
        <p:txBody>
          <a:bodyPr/>
          <a:lstStyle/>
          <a:p>
            <a:r>
              <a:rPr lang="en-US" dirty="0"/>
              <a:t>Clustering Challenges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9" y="1459149"/>
            <a:ext cx="9076569" cy="5807413"/>
          </a:xfrm>
        </p:spPr>
        <p:txBody>
          <a:bodyPr/>
          <a:lstStyle/>
          <a:p>
            <a:r>
              <a:rPr lang="en-US" dirty="0"/>
              <a:t>Luminosity challenge: to discover rare events, more intense beams must be used.</a:t>
            </a:r>
          </a:p>
          <a:p>
            <a:pPr lvl="1"/>
            <a:r>
              <a:rPr lang="en-US" dirty="0"/>
              <a:t>Many collisions can occur simultaneously. This can cause jets from different events to overlap in a problem called </a:t>
            </a:r>
            <a:r>
              <a:rPr lang="en-US" i="1" dirty="0"/>
              <a:t>pileup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Identify pileup events and remove them.</a:t>
            </a:r>
          </a:p>
          <a:p>
            <a:r>
              <a:rPr lang="en-US" dirty="0"/>
              <a:t>Energy challenge: to discover new physics, it is necessary to build accelerators that can reach ever higher energies in particle collisions. </a:t>
            </a:r>
          </a:p>
          <a:p>
            <a:pPr lvl="1"/>
            <a:r>
              <a:rPr lang="en-US" dirty="0"/>
              <a:t>In the center-of-momentum frame, jets leave the event back-to-back. However, if a relativistic heavy particle decays, they can come out nearly side-by-side in the lab-frame.</a:t>
            </a:r>
          </a:p>
          <a:p>
            <a:pPr lvl="1"/>
            <a:r>
              <a:rPr lang="en-US" dirty="0"/>
              <a:t>Current methods choose a large </a:t>
            </a:r>
            <a:r>
              <a:rPr lang="en-US" i="1" dirty="0"/>
              <a:t>R</a:t>
            </a:r>
            <a:r>
              <a:rPr lang="en-US" dirty="0"/>
              <a:t> in the jet clustering algorithm, then work the algorithm backwards to determine how many </a:t>
            </a:r>
            <a:r>
              <a:rPr lang="en-US" i="1" dirty="0" err="1"/>
              <a:t>subjets</a:t>
            </a:r>
            <a:r>
              <a:rPr lang="en-US" i="1" dirty="0"/>
              <a:t> </a:t>
            </a:r>
            <a:r>
              <a:rPr lang="en-US" dirty="0"/>
              <a:t>there are.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9698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652" y="3103125"/>
            <a:ext cx="9445557" cy="1141650"/>
          </a:xfrm>
        </p:spPr>
        <p:txBody>
          <a:bodyPr/>
          <a:lstStyle/>
          <a:p>
            <a:r>
              <a:rPr lang="en-US" dirty="0"/>
              <a:t>Can persistent homology be used to improve or replace clustering algorithms? </a:t>
            </a:r>
          </a:p>
        </p:txBody>
      </p:sp>
    </p:spTree>
    <p:extLst>
      <p:ext uri="{BB962C8B-B14F-4D97-AF65-F5344CB8AC3E}">
        <p14:creationId xmlns:p14="http://schemas.microsoft.com/office/powerpoint/2010/main" val="276112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125481"/>
          </a:xfrm>
        </p:spPr>
        <p:txBody>
          <a:bodyPr/>
          <a:lstStyle/>
          <a:p>
            <a:r>
              <a:rPr lang="en-US" dirty="0"/>
              <a:t>Persistent Homology?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1753" y="1624519"/>
            <a:ext cx="9095361" cy="5263193"/>
          </a:xfrm>
        </p:spPr>
        <p:txBody>
          <a:bodyPr/>
          <a:lstStyle/>
          <a:p>
            <a:r>
              <a:rPr lang="en-US" dirty="0"/>
              <a:t>Replace? </a:t>
            </a:r>
            <a:r>
              <a:rPr lang="en-US" b="1" dirty="0"/>
              <a:t>Probably not</a:t>
            </a:r>
            <a:r>
              <a:rPr lang="en-US" dirty="0"/>
              <a:t>. Clustering algorithms are very fast, while persistent homology is not. Algorithm must be used on millions of events.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Improve? </a:t>
            </a:r>
            <a:r>
              <a:rPr lang="en-US" b="1" dirty="0"/>
              <a:t>Possibly.</a:t>
            </a:r>
            <a:r>
              <a:rPr lang="en-US" dirty="0"/>
              <a:t> Persistent homology indicates the scale at which features in a point cloud live.</a:t>
            </a:r>
          </a:p>
          <a:p>
            <a:pPr lvl="1"/>
            <a:r>
              <a:rPr lang="en-US" dirty="0"/>
              <a:t>Could this be used to systematically choose a jet radius for clustering algorithms, based on energy, momentum, or position?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0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62834"/>
          </a:xfrm>
        </p:spPr>
        <p:txBody>
          <a:bodyPr/>
          <a:lstStyle/>
          <a:p>
            <a:r>
              <a:rPr lang="en-US" dirty="0"/>
              <a:t>TDA for Jet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81" y="1507788"/>
            <a:ext cx="8027237" cy="5379924"/>
          </a:xfrm>
        </p:spPr>
        <p:txBody>
          <a:bodyPr>
            <a:normAutofit/>
          </a:bodyPr>
          <a:lstStyle/>
          <a:p>
            <a:r>
              <a:rPr lang="en-US" dirty="0"/>
              <a:t>Compare persistence diagrams for events with top jets vs normal QCD jets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52" y="2836144"/>
            <a:ext cx="6468894" cy="31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7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911473"/>
          </a:xfrm>
        </p:spPr>
        <p:txBody>
          <a:bodyPr/>
          <a:lstStyle/>
          <a:p>
            <a:r>
              <a:rPr lang="en-US" dirty="0"/>
              <a:t>Procedure: Monte-Carlo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25" y="1410511"/>
            <a:ext cx="8566089" cy="54772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Madgraph</a:t>
            </a:r>
            <a:r>
              <a:rPr lang="en-US" dirty="0"/>
              <a:t> Monte-Carlo event simulation to make events</a:t>
            </a:r>
          </a:p>
          <a:p>
            <a:pPr lvl="1"/>
            <a:r>
              <a:rPr lang="en-US" dirty="0"/>
              <a:t>Must simulate processes separately – regular QCD interactions 5-8 orders of magnitude more likely than top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Use Pythia to simulate hadronization to make jets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0" y="3193871"/>
            <a:ext cx="3745150" cy="2647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85" y="3193870"/>
            <a:ext cx="3601829" cy="26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2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14196"/>
          </a:xfrm>
        </p:spPr>
        <p:txBody>
          <a:bodyPr/>
          <a:lstStyle/>
          <a:p>
            <a:r>
              <a:rPr lang="en-US" dirty="0"/>
              <a:t>Procedure: Clean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2481" y="1614792"/>
                <a:ext cx="8426071" cy="5272920"/>
              </a:xfrm>
            </p:spPr>
            <p:txBody>
              <a:bodyPr/>
              <a:lstStyle/>
              <a:p>
                <a:r>
                  <a:rPr lang="en-US" dirty="0"/>
                  <a:t>Event generation returns all initial, intermediate, and final particles. </a:t>
                </a:r>
              </a:p>
              <a:p>
                <a:pPr lvl="1"/>
                <a:r>
                  <a:rPr lang="en-US" dirty="0"/>
                  <a:t>Only keep particles with no daughters since they are what we would see in a detector</a:t>
                </a:r>
              </a:p>
              <a:p>
                <a:endParaRPr lang="en-US" dirty="0"/>
              </a:p>
              <a:p>
                <a:r>
                  <a:rPr lang="en-US" dirty="0"/>
                  <a:t>Calculate distance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space</a:t>
                </a:r>
              </a:p>
              <a:p>
                <a:endParaRPr lang="en-US" dirty="0"/>
              </a:p>
              <a:p>
                <a:r>
                  <a:rPr lang="en-US" dirty="0"/>
                  <a:t>Throw out particles too close to the beam: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well measured in actual detector</a:t>
                </a:r>
              </a:p>
              <a:p>
                <a:endParaRPr lang="en-US" dirty="0"/>
              </a:p>
              <a:p>
                <a:r>
                  <a:rPr lang="en-US" dirty="0"/>
                  <a:t>Throw out isolated particles with nearest neighbor check.</a:t>
                </a:r>
              </a:p>
              <a:p>
                <a:pPr lvl="1"/>
                <a:r>
                  <a:rPr lang="en-US" dirty="0"/>
                  <a:t>Must have nearest neighbor within distance of ~4.0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481" y="1614792"/>
                <a:ext cx="8426071" cy="5272920"/>
              </a:xfrm>
              <a:blipFill>
                <a:blip r:embed="rId2"/>
                <a:stretch>
                  <a:fillRect l="-507" t="-809" b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88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Persistent Homology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835" y="2042864"/>
                <a:ext cx="9610928" cy="5175060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Wanted to keep structure of dense areas of particles</a:t>
                </a:r>
              </a:p>
              <a:p>
                <a:pPr lvl="1"/>
                <a:r>
                  <a:rPr lang="en-US" dirty="0"/>
                  <a:t>Used Rips filtration</a:t>
                </a:r>
              </a:p>
              <a:p>
                <a:endParaRPr lang="en-US" dirty="0"/>
              </a:p>
              <a:p>
                <a:r>
                  <a:rPr lang="en-US" dirty="0"/>
                  <a:t>Tried </a:t>
                </a:r>
                <a:r>
                  <a:rPr lang="en-US" dirty="0" err="1"/>
                  <a:t>javaplex</a:t>
                </a:r>
                <a:r>
                  <a:rPr lang="en-US" dirty="0"/>
                  <a:t> first</a:t>
                </a:r>
              </a:p>
              <a:p>
                <a:pPr lvl="1"/>
                <a:r>
                  <a:rPr lang="en-US" dirty="0"/>
                  <a:t>Computationally expensive: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simplices</a:t>
                </a:r>
                <a:r>
                  <a:rPr lang="en-US" dirty="0"/>
                  <a:t> for calculable events</a:t>
                </a:r>
              </a:p>
              <a:p>
                <a:endParaRPr lang="en-US" dirty="0"/>
              </a:p>
              <a:p>
                <a:r>
                  <a:rPr lang="en-US" dirty="0"/>
                  <a:t>Used </a:t>
                </a:r>
                <a:r>
                  <a:rPr lang="en-US" dirty="0" err="1"/>
                  <a:t>TDATools</a:t>
                </a:r>
                <a:r>
                  <a:rPr lang="en-US" dirty="0"/>
                  <a:t> instead</a:t>
                </a:r>
              </a:p>
              <a:p>
                <a:pPr lvl="1"/>
                <a:r>
                  <a:rPr lang="en-US" dirty="0"/>
                  <a:t>Much faster due to Rips-Collapse algorithm</a:t>
                </a:r>
              </a:p>
              <a:p>
                <a:pPr lvl="1"/>
                <a:r>
                  <a:rPr lang="en-US" dirty="0"/>
                  <a:t>Can only go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35" y="2042864"/>
                <a:ext cx="9610928" cy="5175060"/>
              </a:xfrm>
              <a:blipFill>
                <a:blip r:embed="rId2"/>
                <a:stretch>
                  <a:fillRect l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370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33" y="2253828"/>
            <a:ext cx="4061083" cy="3047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2329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Jets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6803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Jets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12482" y="2262970"/>
            <a:ext cx="8377434" cy="462474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Substructure of top jets appears to be clear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9" y="2253828"/>
            <a:ext cx="4061083" cy="30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0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370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42329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Jets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6803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Jets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292" y="2042863"/>
            <a:ext cx="8799104" cy="462474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Possibly picking up the “hole” between prongs of each jet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4" y="2148346"/>
            <a:ext cx="4532009" cy="34011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37" y="2148346"/>
            <a:ext cx="4548659" cy="34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0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Point Clouds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2329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Jets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6803" y="1779014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Jets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1" y="2262969"/>
            <a:ext cx="3733969" cy="3594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81" y="2290685"/>
            <a:ext cx="3713506" cy="35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8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018477"/>
          </a:xfrm>
        </p:spPr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82" y="1653702"/>
            <a:ext cx="7399132" cy="5234010"/>
          </a:xfrm>
        </p:spPr>
        <p:txBody>
          <a:bodyPr/>
          <a:lstStyle/>
          <a:p>
            <a:r>
              <a:rPr lang="en-US" dirty="0"/>
              <a:t>Jets are sprays of particles that correspond with quarks and gluons produced from a high-energy particle interaction.</a:t>
            </a:r>
          </a:p>
          <a:p>
            <a:r>
              <a:rPr lang="en-US" dirty="0"/>
              <a:t>Right now, there are a few different algorithms that cluster these sprays of particles together to identify the original quark/gluon.</a:t>
            </a:r>
          </a:p>
          <a:p>
            <a:r>
              <a:rPr lang="en-US" dirty="0"/>
              <a:t>As higher energies are reached in today’s particle accelerators, it is becoming more difficult to distinguish jets from one another.</a:t>
            </a:r>
          </a:p>
          <a:p>
            <a:r>
              <a:rPr lang="en-US" dirty="0"/>
              <a:t>Question: Can TDA improve or replace current jet clustering algorithms and analyses?</a:t>
            </a:r>
          </a:p>
        </p:txBody>
      </p:sp>
    </p:spTree>
    <p:extLst>
      <p:ext uri="{BB962C8B-B14F-4D97-AF65-F5344CB8AC3E}">
        <p14:creationId xmlns:p14="http://schemas.microsoft.com/office/powerpoint/2010/main" val="37619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9892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5" y="1488334"/>
            <a:ext cx="9017539" cy="5399378"/>
          </a:xfrm>
        </p:spPr>
        <p:txBody>
          <a:bodyPr/>
          <a:lstStyle/>
          <a:p>
            <a:r>
              <a:rPr lang="en-US" dirty="0"/>
              <a:t>Persistent homology seems to be able to resolve jet structure, substructure, and indicate appropriate jet radius</a:t>
            </a:r>
          </a:p>
          <a:p>
            <a:pPr lvl="1"/>
            <a:r>
              <a:rPr lang="en-US" dirty="0"/>
              <a:t>Calculations too slow to replace clustering algorithms</a:t>
            </a:r>
          </a:p>
          <a:p>
            <a:pPr lvl="1"/>
            <a:r>
              <a:rPr lang="en-US" dirty="0"/>
              <a:t>Small sample size for now. Need to measure distance between diagrams and group together.</a:t>
            </a:r>
          </a:p>
          <a:p>
            <a:pPr lvl="1"/>
            <a:r>
              <a:rPr lang="en-US" dirty="0"/>
              <a:t>Try clustering using jet radius from diagrams</a:t>
            </a:r>
          </a:p>
          <a:p>
            <a:pPr lvl="1"/>
            <a:r>
              <a:rPr lang="en-US" dirty="0"/>
              <a:t>Higher dimensional distance measures?</a:t>
            </a:r>
          </a:p>
          <a:p>
            <a:r>
              <a:rPr lang="en-US" dirty="0"/>
              <a:t>N-</a:t>
            </a:r>
            <a:r>
              <a:rPr lang="en-US" dirty="0" err="1"/>
              <a:t>subjettiness</a:t>
            </a:r>
            <a:r>
              <a:rPr lang="en-US" dirty="0"/>
              <a:t> substructure variable separates </a:t>
            </a:r>
            <a:r>
              <a:rPr lang="en-US" dirty="0" err="1"/>
              <a:t>subjets</a:t>
            </a:r>
            <a:r>
              <a:rPr lang="en-US" dirty="0"/>
              <a:t> into </a:t>
            </a:r>
            <a:r>
              <a:rPr lang="en-US" dirty="0" err="1"/>
              <a:t>Voronoi</a:t>
            </a:r>
            <a:r>
              <a:rPr lang="en-US" dirty="0"/>
              <a:t> regions</a:t>
            </a:r>
          </a:p>
          <a:p>
            <a:pPr lvl="1"/>
            <a:r>
              <a:rPr lang="en-US" dirty="0" err="1"/>
              <a:t>Delauny</a:t>
            </a:r>
            <a:r>
              <a:rPr lang="en-US" dirty="0"/>
              <a:t> Complex?</a:t>
            </a:r>
          </a:p>
          <a:p>
            <a:r>
              <a:rPr lang="en-US" dirty="0"/>
              <a:t>Other applications of TDA could include looking at multiple variable analyses</a:t>
            </a:r>
          </a:p>
          <a:p>
            <a:pPr lvl="1"/>
            <a:r>
              <a:rPr lang="en-US" dirty="0"/>
              <a:t>High dimensional spaces, but only need to be computed once</a:t>
            </a:r>
          </a:p>
        </p:txBody>
      </p:sp>
    </p:spTree>
    <p:extLst>
      <p:ext uri="{BB962C8B-B14F-4D97-AF65-F5344CB8AC3E}">
        <p14:creationId xmlns:p14="http://schemas.microsoft.com/office/powerpoint/2010/main" val="150576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76263"/>
            <a:ext cx="7200900" cy="719137"/>
          </a:xfrm>
        </p:spPr>
        <p:txBody>
          <a:bodyPr/>
          <a:lstStyle/>
          <a:p>
            <a:pPr lvl="0"/>
            <a:r>
              <a:rPr lang="de-DE"/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9026" y="1786973"/>
            <a:ext cx="9072563" cy="4384675"/>
          </a:xfrm>
        </p:spPr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de-DE" dirty="0"/>
              <a:t>The Standard Model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Quarks and Gluons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Particle Jets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Jet Analysis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Clustering Algorithms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Challenges for jet clustering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TDA For Jet Analysis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Monte-Carlo Generation of Events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Cleaning Events for TDA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de-DE" sz="2600" dirty="0">
                <a:latin typeface="Liberation Sans" pitchFamily="34"/>
              </a:rPr>
              <a:t>Persistent Homology of Jet Events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1285" y="595718"/>
            <a:ext cx="7200900" cy="719137"/>
          </a:xfrm>
        </p:spPr>
        <p:txBody>
          <a:bodyPr/>
          <a:lstStyle/>
          <a:p>
            <a:pPr lvl="0"/>
            <a:r>
              <a:rPr lang="de-DE" dirty="0"/>
              <a:t>The Standard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94120" y="1655999"/>
            <a:ext cx="6725880" cy="505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5370" y="585991"/>
            <a:ext cx="7200900" cy="719137"/>
          </a:xfrm>
        </p:spPr>
        <p:txBody>
          <a:bodyPr/>
          <a:lstStyle/>
          <a:p>
            <a:pPr lvl="0"/>
            <a:r>
              <a:rPr lang="de-DE" dirty="0"/>
              <a:t>Quarks and Gluons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9650" y="1735138"/>
            <a:ext cx="9070975" cy="50323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/>
              <a:t>In addition to fractional electric charge, quarks also carry a</a:t>
            </a:r>
            <a:r>
              <a:rPr lang="de-DE" i="1"/>
              <a:t> color charge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Color charge comes in red, blue, and green, along with anti-colors. Note that this is just a mnemonic to understand what interactions are possible.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Gluons are the carriers of the strong nuclear force, which interacts via color charge. Each gluon carries a color and an anti-color.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Unbound quarks are not seen in nature. Only color </a:t>
            </a:r>
            <a:r>
              <a:rPr lang="de-DE" i="1"/>
              <a:t>singlets</a:t>
            </a:r>
            <a:r>
              <a:rPr lang="de-DE"/>
              <a:t> can exist. These are states that have no color by combining a color and anti-color (mesons), or all three colors (baryons).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64205" y="547080"/>
            <a:ext cx="7200900" cy="719137"/>
          </a:xfrm>
        </p:spPr>
        <p:txBody>
          <a:bodyPr/>
          <a:lstStyle/>
          <a:p>
            <a:pPr lvl="0"/>
            <a:r>
              <a:rPr lang="de-DE" dirty="0"/>
              <a:t>Particle Jets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4205" y="1819680"/>
            <a:ext cx="9072563" cy="518318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dirty="0"/>
              <a:t>Quarks cannot exist in unbound states due to the </a:t>
            </a:r>
            <a:r>
              <a:rPr lang="de-DE" i="1" dirty="0"/>
              <a:t>asymptotic freedom</a:t>
            </a:r>
            <a:r>
              <a:rPr lang="de-DE" dirty="0"/>
              <a:t> of the strong force.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Unlike photons, gluons have charge and can interact with each other.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When two quarks travel away from each other, the gluons that exchange interact with each other. This causes the force between the quarks to increase asymptotically.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If the quarks have enough energy, it becomes favorable for new particles to coalesce out of the vacuum to form new color singlet states.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This process is called </a:t>
            </a:r>
            <a:r>
              <a:rPr lang="de-DE" i="1" dirty="0"/>
              <a:t>hadronization</a:t>
            </a:r>
            <a:r>
              <a:rPr lang="de-DE" dirty="0"/>
              <a:t>, and it can happen many times over from the energy of the two original quarks to form two </a:t>
            </a:r>
            <a:r>
              <a:rPr lang="de-DE" i="1" dirty="0"/>
              <a:t>jets</a:t>
            </a:r>
            <a:r>
              <a:rPr lang="de-DE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76263"/>
            <a:ext cx="7200900" cy="719137"/>
          </a:xfrm>
        </p:spPr>
        <p:txBody>
          <a:bodyPr/>
          <a:lstStyle/>
          <a:p>
            <a:pPr lvl="0"/>
            <a:r>
              <a:rPr lang="de-DE"/>
              <a:t>Hadronization and Jets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719" y="2160308"/>
            <a:ext cx="4533600" cy="3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67191" y="2160307"/>
            <a:ext cx="4762079" cy="3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795084" y="1653701"/>
            <a:ext cx="12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7021" y="1653701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23924"/>
          </a:xfrm>
        </p:spPr>
        <p:txBody>
          <a:bodyPr/>
          <a:lstStyle/>
          <a:p>
            <a:r>
              <a:rPr lang="en-US" dirty="0"/>
              <a:t>Jet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939" y="1575882"/>
            <a:ext cx="8793805" cy="5311830"/>
          </a:xfrm>
        </p:spPr>
        <p:txBody>
          <a:bodyPr/>
          <a:lstStyle/>
          <a:p>
            <a:r>
              <a:rPr lang="en-US" dirty="0"/>
              <a:t>The energy and momentum of the original quark/gluon can be determined by adding together the particles that it produced.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several clustering algorithms that determine which particles to add together: </a:t>
            </a:r>
            <a:r>
              <a:rPr lang="en-US" dirty="0" err="1"/>
              <a:t>kt</a:t>
            </a:r>
            <a:r>
              <a:rPr lang="en-US" dirty="0"/>
              <a:t>, anti-</a:t>
            </a:r>
            <a:r>
              <a:rPr lang="en-US" dirty="0" err="1"/>
              <a:t>kt</a:t>
            </a:r>
            <a:r>
              <a:rPr lang="en-US" dirty="0"/>
              <a:t>, and Cambridge-Aachen.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all work similarly. They just treat momentum differently. </a:t>
            </a:r>
          </a:p>
        </p:txBody>
      </p:sp>
    </p:spTree>
    <p:extLst>
      <p:ext uri="{BB962C8B-B14F-4D97-AF65-F5344CB8AC3E}">
        <p14:creationId xmlns:p14="http://schemas.microsoft.com/office/powerpoint/2010/main" val="237820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9" y="499039"/>
            <a:ext cx="7778066" cy="814196"/>
          </a:xfrm>
        </p:spPr>
        <p:txBody>
          <a:bodyPr/>
          <a:lstStyle/>
          <a:p>
            <a:r>
              <a:rPr lang="en-US" dirty="0"/>
              <a:t>Jet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2481" y="1420238"/>
                <a:ext cx="8708173" cy="54674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general clustering algorithm goes as follows:</a:t>
                </a:r>
              </a:p>
              <a:p>
                <a:r>
                  <a:rPr lang="en-US" dirty="0"/>
                  <a:t>Take two particles and calculate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/>
                  <a:t> is the transverse momentum of particle </a:t>
                </a:r>
                <a:r>
                  <a:rPr lang="en-US" i="1" dirty="0" err="1"/>
                  <a:t>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R is the jet radius, usually taken to be ~1.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 err="1"/>
                  <a:t>pseudorapidity</a:t>
                </a:r>
                <a:r>
                  <a:rPr lang="en-US" dirty="0"/>
                  <a:t>, and is used instead of a typical angular measurement because it is Lorentz invariant in the direction of the beam (i.e. we can do special relativity with it). </a:t>
                </a:r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𝑖𝐵</m:t>
                        </m:r>
                      </m:sub>
                    </m:sSub>
                  </m:oMath>
                </a14:m>
                <a:r>
                  <a:rPr lang="en-US" dirty="0"/>
                  <a:t>, the energy-momentum vectors of the particles are added together. Otherwise, a new jet is started with particle </a:t>
                </a:r>
                <a:r>
                  <a:rPr lang="en-US" i="1" dirty="0" err="1"/>
                  <a:t>i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Kt</a:t>
                </a:r>
                <a:r>
                  <a:rPr lang="en-US" dirty="0"/>
                  <a:t>: l = 1        Cambridge-Aachen: l = 0        Anti-</a:t>
                </a:r>
                <a:r>
                  <a:rPr lang="en-US" dirty="0" err="1"/>
                  <a:t>kt</a:t>
                </a:r>
                <a:r>
                  <a:rPr lang="en-US" dirty="0"/>
                  <a:t>: l = -1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481" y="1420238"/>
                <a:ext cx="8708173" cy="5467473"/>
              </a:xfrm>
              <a:blipFill>
                <a:blip r:embed="rId2"/>
                <a:stretch>
                  <a:fillRect l="-490" t="-1449" r="-910" b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63664" y="2367841"/>
                <a:ext cx="3047154" cy="367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664" y="2367841"/>
                <a:ext cx="3047154" cy="367345"/>
              </a:xfrm>
              <a:prstGeom prst="rect">
                <a:avLst/>
              </a:prstGeom>
              <a:blipFill>
                <a:blip r:embed="rId3"/>
                <a:stretch>
                  <a:fillRect l="-2400" r="-1200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7916" y="2842189"/>
                <a:ext cx="1158651" cy="332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𝑖𝐵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16" y="2842189"/>
                <a:ext cx="1158651" cy="332527"/>
              </a:xfrm>
              <a:prstGeom prst="rect">
                <a:avLst/>
              </a:prstGeom>
              <a:blipFill>
                <a:blip r:embed="rId4"/>
                <a:stretch>
                  <a:fillRect l="-4211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1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2508</TotalTime>
  <Words>885</Words>
  <Application>Microsoft Office PowerPoint</Application>
  <PresentationFormat>Custom</PresentationFormat>
  <Paragraphs>171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DejaVu Sans</vt:lpstr>
      <vt:lpstr>Liberation Sans</vt:lpstr>
      <vt:lpstr>Lohit Hindi</vt:lpstr>
      <vt:lpstr>StarSymbol</vt:lpstr>
      <vt:lpstr>Times New Roman</vt:lpstr>
      <vt:lpstr>WenQuanYi Zen Hei</vt:lpstr>
      <vt:lpstr>Wingdings 3</vt:lpstr>
      <vt:lpstr>Ion</vt:lpstr>
      <vt:lpstr>Analyzing Particle Jets with Persistent Homology</vt:lpstr>
      <vt:lpstr>Introduction </vt:lpstr>
      <vt:lpstr>Outline</vt:lpstr>
      <vt:lpstr>The Standard Model</vt:lpstr>
      <vt:lpstr>Quarks and Gluons</vt:lpstr>
      <vt:lpstr>Particle Jets</vt:lpstr>
      <vt:lpstr>Hadronization and Jets</vt:lpstr>
      <vt:lpstr>Jet Clustering</vt:lpstr>
      <vt:lpstr>Jet Clustering</vt:lpstr>
      <vt:lpstr>Clustering Challenges </vt:lpstr>
      <vt:lpstr>Can persistent homology be used to improve or replace clustering algorithms? </vt:lpstr>
      <vt:lpstr>Persistent Homology?</vt:lpstr>
      <vt:lpstr>TDA for Jet Analysis</vt:lpstr>
      <vt:lpstr>Procedure: Monte-Carlo</vt:lpstr>
      <vt:lpstr>Procedure: Clean Events</vt:lpstr>
      <vt:lpstr>Procedure: Persistent Homology</vt:lpstr>
      <vt:lpstr>Results: H_0</vt:lpstr>
      <vt:lpstr>Results: H_1</vt:lpstr>
      <vt:lpstr>Results: Point Clouds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Particle Jets with TDA</dc:title>
  <dc:creator>noah</dc:creator>
  <cp:lastModifiedBy>Noah Green</cp:lastModifiedBy>
  <cp:revision>38</cp:revision>
  <dcterms:created xsi:type="dcterms:W3CDTF">2016-04-24T10:06:55Z</dcterms:created>
  <dcterms:modified xsi:type="dcterms:W3CDTF">2016-05-03T02:00:26Z</dcterms:modified>
</cp:coreProperties>
</file>