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98" r:id="rId3"/>
  </p:sldMasterIdLst>
  <p:notesMasterIdLst>
    <p:notesMasterId r:id="rId18"/>
  </p:notesMasterIdLst>
  <p:sldIdLst>
    <p:sldId id="256" r:id="rId4"/>
    <p:sldId id="257" r:id="rId5"/>
    <p:sldId id="259" r:id="rId6"/>
    <p:sldId id="269" r:id="rId7"/>
    <p:sldId id="261" r:id="rId8"/>
    <p:sldId id="260" r:id="rId9"/>
    <p:sldId id="263" r:id="rId10"/>
    <p:sldId id="271" r:id="rId11"/>
    <p:sldId id="264" r:id="rId12"/>
    <p:sldId id="273" r:id="rId13"/>
    <p:sldId id="274" r:id="rId14"/>
    <p:sldId id="275" r:id="rId15"/>
    <p:sldId id="266" r:id="rId16"/>
    <p:sldId id="27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8D711-7773-41B4-8B32-0F21B50A60B8}" v="345" dt="2025-02-12T16:50:03.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302" y="-9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7679E-0E38-421C-9C89-F23D7F201938}" type="doc">
      <dgm:prSet loTypeId="urn:microsoft.com/office/officeart/2005/8/layout/process4" loCatId="list" qsTypeId="urn:microsoft.com/office/officeart/2005/8/quickstyle/simple2" qsCatId="simple" csTypeId="urn:microsoft.com/office/officeart/2005/8/colors/accent3_5" csCatId="accent3" phldr="1"/>
      <dgm:spPr/>
      <dgm:t>
        <a:bodyPr/>
        <a:lstStyle/>
        <a:p>
          <a:endParaRPr lang="en-IN"/>
        </a:p>
      </dgm:t>
    </dgm:pt>
    <dgm:pt modelId="{44B2A351-E9CF-42CF-8099-653AFA71B04B}">
      <dgm:prSet phldrT="[Text]"/>
      <dgm:spPr/>
      <dgm:t>
        <a:bodyPr/>
        <a:lstStyle/>
        <a:p>
          <a:r>
            <a:rPr lang="en-IN" dirty="0"/>
            <a:t> 1.Material Installation</a:t>
          </a:r>
        </a:p>
      </dgm:t>
    </dgm:pt>
    <dgm:pt modelId="{0430D1C6-F611-4EB4-804A-50623687F481}" type="parTrans" cxnId="{00CF3BAA-7987-47E3-AE49-7F3B4CD31BDE}">
      <dgm:prSet/>
      <dgm:spPr/>
      <dgm:t>
        <a:bodyPr/>
        <a:lstStyle/>
        <a:p>
          <a:endParaRPr lang="en-IN"/>
        </a:p>
      </dgm:t>
    </dgm:pt>
    <dgm:pt modelId="{976304C8-7EE6-44F2-93F2-CABE3FC0C7E9}" type="sibTrans" cxnId="{00CF3BAA-7987-47E3-AE49-7F3B4CD31BDE}">
      <dgm:prSet/>
      <dgm:spPr/>
      <dgm:t>
        <a:bodyPr/>
        <a:lstStyle/>
        <a:p>
          <a:endParaRPr lang="en-IN"/>
        </a:p>
      </dgm:t>
    </dgm:pt>
    <dgm:pt modelId="{B0092D4A-9811-4222-97D8-9CC42C25DC2F}">
      <dgm:prSet phldrT="[Text]"/>
      <dgm:spPr/>
      <dgm:t>
        <a:bodyPr/>
        <a:lstStyle/>
        <a:p>
          <a:r>
            <a:rPr lang="en-IN" dirty="0"/>
            <a:t>4.Stores in Supercapacitors  or batteries</a:t>
          </a:r>
        </a:p>
      </dgm:t>
    </dgm:pt>
    <dgm:pt modelId="{DD44A3BC-3D60-4750-85F0-B03DA20028AB}" type="parTrans" cxnId="{64D5154D-1F29-4FC4-A579-39EBCA664CC0}">
      <dgm:prSet/>
      <dgm:spPr/>
      <dgm:t>
        <a:bodyPr/>
        <a:lstStyle/>
        <a:p>
          <a:endParaRPr lang="en-IN"/>
        </a:p>
      </dgm:t>
    </dgm:pt>
    <dgm:pt modelId="{35ABD364-031A-4E10-92F1-28318D6D4D74}" type="sibTrans" cxnId="{64D5154D-1F29-4FC4-A579-39EBCA664CC0}">
      <dgm:prSet/>
      <dgm:spPr/>
      <dgm:t>
        <a:bodyPr/>
        <a:lstStyle/>
        <a:p>
          <a:endParaRPr lang="en-IN"/>
        </a:p>
      </dgm:t>
    </dgm:pt>
    <dgm:pt modelId="{99901B48-9AC8-4FEF-AFED-F997782E5C97}">
      <dgm:prSet phldrT="[Text]"/>
      <dgm:spPr/>
      <dgm:t>
        <a:bodyPr/>
        <a:lstStyle/>
        <a:p>
          <a:r>
            <a:rPr lang="en-IN" dirty="0"/>
            <a:t>5.Utilizing the electrical energy</a:t>
          </a:r>
        </a:p>
      </dgm:t>
    </dgm:pt>
    <dgm:pt modelId="{9B2620D6-79F2-4078-8C42-32E8001E4F70}" type="parTrans" cxnId="{14259B4F-8921-46CA-9CF2-1124C5785530}">
      <dgm:prSet/>
      <dgm:spPr/>
      <dgm:t>
        <a:bodyPr/>
        <a:lstStyle/>
        <a:p>
          <a:endParaRPr lang="en-IN"/>
        </a:p>
      </dgm:t>
    </dgm:pt>
    <dgm:pt modelId="{ECB32803-9D29-469F-A919-BE68AB0BFFDF}" type="sibTrans" cxnId="{14259B4F-8921-46CA-9CF2-1124C5785530}">
      <dgm:prSet/>
      <dgm:spPr/>
      <dgm:t>
        <a:bodyPr/>
        <a:lstStyle/>
        <a:p>
          <a:endParaRPr lang="en-IN"/>
        </a:p>
      </dgm:t>
    </dgm:pt>
    <dgm:pt modelId="{B748FBAD-EB92-4640-BF69-E2ECE49D039C}">
      <dgm:prSet/>
      <dgm:spPr/>
      <dgm:t>
        <a:bodyPr/>
        <a:lstStyle/>
        <a:p>
          <a:r>
            <a:rPr lang="en-IN" dirty="0"/>
            <a:t>2.Creating Pressure on them</a:t>
          </a:r>
        </a:p>
      </dgm:t>
    </dgm:pt>
    <dgm:pt modelId="{EFED9E6B-3A84-48CB-8A82-FE969CB44F9A}" type="parTrans" cxnId="{001CFE55-65B9-4A2D-903F-79E64EAD901D}">
      <dgm:prSet/>
      <dgm:spPr/>
      <dgm:t>
        <a:bodyPr/>
        <a:lstStyle/>
        <a:p>
          <a:endParaRPr lang="en-IN"/>
        </a:p>
      </dgm:t>
    </dgm:pt>
    <dgm:pt modelId="{DB877879-4908-41FB-BD94-B826376860D3}" type="sibTrans" cxnId="{001CFE55-65B9-4A2D-903F-79E64EAD901D}">
      <dgm:prSet/>
      <dgm:spPr/>
      <dgm:t>
        <a:bodyPr/>
        <a:lstStyle/>
        <a:p>
          <a:endParaRPr lang="en-IN"/>
        </a:p>
      </dgm:t>
    </dgm:pt>
    <dgm:pt modelId="{0B138504-D5FF-4F22-8F6C-FBF47E79B841}">
      <dgm:prSet/>
      <dgm:spPr/>
      <dgm:t>
        <a:bodyPr/>
        <a:lstStyle/>
        <a:p>
          <a:r>
            <a:rPr lang="en-IN" dirty="0"/>
            <a:t>3.Generates electrical energy</a:t>
          </a:r>
        </a:p>
      </dgm:t>
    </dgm:pt>
    <dgm:pt modelId="{164F4DF1-C32D-46C7-A872-20F9F59CC07C}" type="parTrans" cxnId="{36A01247-CE6C-4C0E-93D0-EC5E6DFD3CA3}">
      <dgm:prSet/>
      <dgm:spPr/>
      <dgm:t>
        <a:bodyPr/>
        <a:lstStyle/>
        <a:p>
          <a:endParaRPr lang="en-IN"/>
        </a:p>
      </dgm:t>
    </dgm:pt>
    <dgm:pt modelId="{E987F359-4B84-40F8-998C-9AFFD3ABB751}" type="sibTrans" cxnId="{36A01247-CE6C-4C0E-93D0-EC5E6DFD3CA3}">
      <dgm:prSet/>
      <dgm:spPr/>
      <dgm:t>
        <a:bodyPr/>
        <a:lstStyle/>
        <a:p>
          <a:endParaRPr lang="en-IN"/>
        </a:p>
      </dgm:t>
    </dgm:pt>
    <dgm:pt modelId="{13C66363-5145-4B94-A2D7-5683EFA2D018}">
      <dgm:prSet/>
      <dgm:spPr/>
      <dgm:t>
        <a:bodyPr/>
        <a:lstStyle/>
        <a:p>
          <a:r>
            <a:rPr lang="en-IN" dirty="0"/>
            <a:t>6.Sustainable Urban Infrastructure</a:t>
          </a:r>
        </a:p>
      </dgm:t>
    </dgm:pt>
    <dgm:pt modelId="{EFD20166-5620-4B4C-A07C-C3788BE2865F}" type="parTrans" cxnId="{0A5A6B12-39A8-459B-A40F-492E653EA0A9}">
      <dgm:prSet/>
      <dgm:spPr/>
      <dgm:t>
        <a:bodyPr/>
        <a:lstStyle/>
        <a:p>
          <a:endParaRPr lang="en-IN"/>
        </a:p>
      </dgm:t>
    </dgm:pt>
    <dgm:pt modelId="{93F8CD13-569D-45B9-B076-DECB2FC6759C}" type="sibTrans" cxnId="{0A5A6B12-39A8-459B-A40F-492E653EA0A9}">
      <dgm:prSet/>
      <dgm:spPr/>
      <dgm:t>
        <a:bodyPr/>
        <a:lstStyle/>
        <a:p>
          <a:endParaRPr lang="en-IN"/>
        </a:p>
      </dgm:t>
    </dgm:pt>
    <dgm:pt modelId="{3822FDA3-026C-4F87-934B-121D064BA4F2}" type="pres">
      <dgm:prSet presAssocID="{ED97679E-0E38-421C-9C89-F23D7F201938}" presName="Name0" presStyleCnt="0">
        <dgm:presLayoutVars>
          <dgm:dir/>
          <dgm:animLvl val="lvl"/>
          <dgm:resizeHandles val="exact"/>
        </dgm:presLayoutVars>
      </dgm:prSet>
      <dgm:spPr/>
    </dgm:pt>
    <dgm:pt modelId="{923CBF91-042A-4D27-9F23-AC1115FA4BBC}" type="pres">
      <dgm:prSet presAssocID="{13C66363-5145-4B94-A2D7-5683EFA2D018}" presName="boxAndChildren" presStyleCnt="0"/>
      <dgm:spPr/>
    </dgm:pt>
    <dgm:pt modelId="{FCCA039C-9965-49CA-A9E6-BA46988D9226}" type="pres">
      <dgm:prSet presAssocID="{13C66363-5145-4B94-A2D7-5683EFA2D018}" presName="parentTextBox" presStyleLbl="node1" presStyleIdx="0" presStyleCnt="6"/>
      <dgm:spPr/>
    </dgm:pt>
    <dgm:pt modelId="{74987D99-760F-44EC-A3FE-F7E60A1928A0}" type="pres">
      <dgm:prSet presAssocID="{ECB32803-9D29-469F-A919-BE68AB0BFFDF}" presName="sp" presStyleCnt="0"/>
      <dgm:spPr/>
    </dgm:pt>
    <dgm:pt modelId="{16DA7B2B-38EA-4444-9DFD-6BA733052246}" type="pres">
      <dgm:prSet presAssocID="{99901B48-9AC8-4FEF-AFED-F997782E5C97}" presName="arrowAndChildren" presStyleCnt="0"/>
      <dgm:spPr/>
    </dgm:pt>
    <dgm:pt modelId="{C295A2B1-3966-4F7D-A077-6DE0F8F1FEF2}" type="pres">
      <dgm:prSet presAssocID="{99901B48-9AC8-4FEF-AFED-F997782E5C97}" presName="parentTextArrow" presStyleLbl="node1" presStyleIdx="1" presStyleCnt="6"/>
      <dgm:spPr/>
    </dgm:pt>
    <dgm:pt modelId="{107D4B31-57B9-4BFC-A079-C0A3A023FE70}" type="pres">
      <dgm:prSet presAssocID="{35ABD364-031A-4E10-92F1-28318D6D4D74}" presName="sp" presStyleCnt="0"/>
      <dgm:spPr/>
    </dgm:pt>
    <dgm:pt modelId="{63B350BA-49BF-4921-A7AB-215177BCFC72}" type="pres">
      <dgm:prSet presAssocID="{B0092D4A-9811-4222-97D8-9CC42C25DC2F}" presName="arrowAndChildren" presStyleCnt="0"/>
      <dgm:spPr/>
    </dgm:pt>
    <dgm:pt modelId="{9B18BFED-F2D3-42EC-83F9-6B7DE4DC2605}" type="pres">
      <dgm:prSet presAssocID="{B0092D4A-9811-4222-97D8-9CC42C25DC2F}" presName="parentTextArrow" presStyleLbl="node1" presStyleIdx="2" presStyleCnt="6"/>
      <dgm:spPr/>
    </dgm:pt>
    <dgm:pt modelId="{87B785BF-7C50-46C9-964C-82AB0ECA7020}" type="pres">
      <dgm:prSet presAssocID="{E987F359-4B84-40F8-998C-9AFFD3ABB751}" presName="sp" presStyleCnt="0"/>
      <dgm:spPr/>
    </dgm:pt>
    <dgm:pt modelId="{86BE6E2E-A4E5-4703-AF77-5DA6B3510FC6}" type="pres">
      <dgm:prSet presAssocID="{0B138504-D5FF-4F22-8F6C-FBF47E79B841}" presName="arrowAndChildren" presStyleCnt="0"/>
      <dgm:spPr/>
    </dgm:pt>
    <dgm:pt modelId="{39636240-E02B-4209-BAC3-B3EBCB35BB43}" type="pres">
      <dgm:prSet presAssocID="{0B138504-D5FF-4F22-8F6C-FBF47E79B841}" presName="parentTextArrow" presStyleLbl="node1" presStyleIdx="3" presStyleCnt="6"/>
      <dgm:spPr/>
    </dgm:pt>
    <dgm:pt modelId="{6F0793EC-02DB-485F-A352-BC4177518EAB}" type="pres">
      <dgm:prSet presAssocID="{DB877879-4908-41FB-BD94-B826376860D3}" presName="sp" presStyleCnt="0"/>
      <dgm:spPr/>
    </dgm:pt>
    <dgm:pt modelId="{471E05FF-9CAC-4B88-9BBC-8750EE57DF55}" type="pres">
      <dgm:prSet presAssocID="{B748FBAD-EB92-4640-BF69-E2ECE49D039C}" presName="arrowAndChildren" presStyleCnt="0"/>
      <dgm:spPr/>
    </dgm:pt>
    <dgm:pt modelId="{5B8A1B61-FB49-4195-B772-7282A6282355}" type="pres">
      <dgm:prSet presAssocID="{B748FBAD-EB92-4640-BF69-E2ECE49D039C}" presName="parentTextArrow" presStyleLbl="node1" presStyleIdx="4" presStyleCnt="6"/>
      <dgm:spPr/>
    </dgm:pt>
    <dgm:pt modelId="{3793A2DE-5024-463B-86B7-615F747345B7}" type="pres">
      <dgm:prSet presAssocID="{976304C8-7EE6-44F2-93F2-CABE3FC0C7E9}" presName="sp" presStyleCnt="0"/>
      <dgm:spPr/>
    </dgm:pt>
    <dgm:pt modelId="{4CF4416E-3B1C-45BC-8913-AAB35F3B755F}" type="pres">
      <dgm:prSet presAssocID="{44B2A351-E9CF-42CF-8099-653AFA71B04B}" presName="arrowAndChildren" presStyleCnt="0"/>
      <dgm:spPr/>
    </dgm:pt>
    <dgm:pt modelId="{2D151ED3-42E5-4E4D-910F-AD0B92FB777E}" type="pres">
      <dgm:prSet presAssocID="{44B2A351-E9CF-42CF-8099-653AFA71B04B}" presName="parentTextArrow" presStyleLbl="node1" presStyleIdx="5" presStyleCnt="6" custLinFactNeighborY="2350"/>
      <dgm:spPr/>
    </dgm:pt>
  </dgm:ptLst>
  <dgm:cxnLst>
    <dgm:cxn modelId="{E38B160E-4237-4EAC-A5ED-9811B01A4AB3}" type="presOf" srcId="{13C66363-5145-4B94-A2D7-5683EFA2D018}" destId="{FCCA039C-9965-49CA-A9E6-BA46988D9226}" srcOrd="0" destOrd="0" presId="urn:microsoft.com/office/officeart/2005/8/layout/process4"/>
    <dgm:cxn modelId="{0A5A6B12-39A8-459B-A40F-492E653EA0A9}" srcId="{ED97679E-0E38-421C-9C89-F23D7F201938}" destId="{13C66363-5145-4B94-A2D7-5683EFA2D018}" srcOrd="5" destOrd="0" parTransId="{EFD20166-5620-4B4C-A07C-C3788BE2865F}" sibTransId="{93F8CD13-569D-45B9-B076-DECB2FC6759C}"/>
    <dgm:cxn modelId="{0400CC16-8BDA-4C85-95B5-97012D6258ED}" type="presOf" srcId="{B748FBAD-EB92-4640-BF69-E2ECE49D039C}" destId="{5B8A1B61-FB49-4195-B772-7282A6282355}" srcOrd="0" destOrd="0" presId="urn:microsoft.com/office/officeart/2005/8/layout/process4"/>
    <dgm:cxn modelId="{36A01247-CE6C-4C0E-93D0-EC5E6DFD3CA3}" srcId="{ED97679E-0E38-421C-9C89-F23D7F201938}" destId="{0B138504-D5FF-4F22-8F6C-FBF47E79B841}" srcOrd="2" destOrd="0" parTransId="{164F4DF1-C32D-46C7-A872-20F9F59CC07C}" sibTransId="{E987F359-4B84-40F8-998C-9AFFD3ABB751}"/>
    <dgm:cxn modelId="{64D5154D-1F29-4FC4-A579-39EBCA664CC0}" srcId="{ED97679E-0E38-421C-9C89-F23D7F201938}" destId="{B0092D4A-9811-4222-97D8-9CC42C25DC2F}" srcOrd="3" destOrd="0" parTransId="{DD44A3BC-3D60-4750-85F0-B03DA20028AB}" sibTransId="{35ABD364-031A-4E10-92F1-28318D6D4D74}"/>
    <dgm:cxn modelId="{14259B4F-8921-46CA-9CF2-1124C5785530}" srcId="{ED97679E-0E38-421C-9C89-F23D7F201938}" destId="{99901B48-9AC8-4FEF-AFED-F997782E5C97}" srcOrd="4" destOrd="0" parTransId="{9B2620D6-79F2-4078-8C42-32E8001E4F70}" sibTransId="{ECB32803-9D29-469F-A919-BE68AB0BFFDF}"/>
    <dgm:cxn modelId="{001CFE55-65B9-4A2D-903F-79E64EAD901D}" srcId="{ED97679E-0E38-421C-9C89-F23D7F201938}" destId="{B748FBAD-EB92-4640-BF69-E2ECE49D039C}" srcOrd="1" destOrd="0" parTransId="{EFED9E6B-3A84-48CB-8A82-FE969CB44F9A}" sibTransId="{DB877879-4908-41FB-BD94-B826376860D3}"/>
    <dgm:cxn modelId="{BF035979-FC73-4152-86FC-EF0E437E42F9}" type="presOf" srcId="{0B138504-D5FF-4F22-8F6C-FBF47E79B841}" destId="{39636240-E02B-4209-BAC3-B3EBCB35BB43}" srcOrd="0" destOrd="0" presId="urn:microsoft.com/office/officeart/2005/8/layout/process4"/>
    <dgm:cxn modelId="{47DC169E-B915-4B07-8F6A-2A6C631AC9C1}" type="presOf" srcId="{99901B48-9AC8-4FEF-AFED-F997782E5C97}" destId="{C295A2B1-3966-4F7D-A077-6DE0F8F1FEF2}" srcOrd="0" destOrd="0" presId="urn:microsoft.com/office/officeart/2005/8/layout/process4"/>
    <dgm:cxn modelId="{DD1A41A3-211C-421E-AC97-06EE045B016C}" type="presOf" srcId="{44B2A351-E9CF-42CF-8099-653AFA71B04B}" destId="{2D151ED3-42E5-4E4D-910F-AD0B92FB777E}" srcOrd="0" destOrd="0" presId="urn:microsoft.com/office/officeart/2005/8/layout/process4"/>
    <dgm:cxn modelId="{00CF3BAA-7987-47E3-AE49-7F3B4CD31BDE}" srcId="{ED97679E-0E38-421C-9C89-F23D7F201938}" destId="{44B2A351-E9CF-42CF-8099-653AFA71B04B}" srcOrd="0" destOrd="0" parTransId="{0430D1C6-F611-4EB4-804A-50623687F481}" sibTransId="{976304C8-7EE6-44F2-93F2-CABE3FC0C7E9}"/>
    <dgm:cxn modelId="{2E1B2FC1-9297-4706-8609-8CB98617D9C7}" type="presOf" srcId="{B0092D4A-9811-4222-97D8-9CC42C25DC2F}" destId="{9B18BFED-F2D3-42EC-83F9-6B7DE4DC2605}" srcOrd="0" destOrd="0" presId="urn:microsoft.com/office/officeart/2005/8/layout/process4"/>
    <dgm:cxn modelId="{1C4756ED-7960-43D2-8536-2CA57F60FD0E}" type="presOf" srcId="{ED97679E-0E38-421C-9C89-F23D7F201938}" destId="{3822FDA3-026C-4F87-934B-121D064BA4F2}" srcOrd="0" destOrd="0" presId="urn:microsoft.com/office/officeart/2005/8/layout/process4"/>
    <dgm:cxn modelId="{3259E69C-26BF-4B33-9737-E51A46A1B61E}" type="presParOf" srcId="{3822FDA3-026C-4F87-934B-121D064BA4F2}" destId="{923CBF91-042A-4D27-9F23-AC1115FA4BBC}" srcOrd="0" destOrd="0" presId="urn:microsoft.com/office/officeart/2005/8/layout/process4"/>
    <dgm:cxn modelId="{2B8A41B6-1249-4789-8259-966835295F24}" type="presParOf" srcId="{923CBF91-042A-4D27-9F23-AC1115FA4BBC}" destId="{FCCA039C-9965-49CA-A9E6-BA46988D9226}" srcOrd="0" destOrd="0" presId="urn:microsoft.com/office/officeart/2005/8/layout/process4"/>
    <dgm:cxn modelId="{659B435C-6944-4F09-A5EB-0BCDC535A23D}" type="presParOf" srcId="{3822FDA3-026C-4F87-934B-121D064BA4F2}" destId="{74987D99-760F-44EC-A3FE-F7E60A1928A0}" srcOrd="1" destOrd="0" presId="urn:microsoft.com/office/officeart/2005/8/layout/process4"/>
    <dgm:cxn modelId="{AE68C63D-3815-4704-A541-27881B612B11}" type="presParOf" srcId="{3822FDA3-026C-4F87-934B-121D064BA4F2}" destId="{16DA7B2B-38EA-4444-9DFD-6BA733052246}" srcOrd="2" destOrd="0" presId="urn:microsoft.com/office/officeart/2005/8/layout/process4"/>
    <dgm:cxn modelId="{55D4CE4F-BAE5-49BC-869C-CA27C1A15E62}" type="presParOf" srcId="{16DA7B2B-38EA-4444-9DFD-6BA733052246}" destId="{C295A2B1-3966-4F7D-A077-6DE0F8F1FEF2}" srcOrd="0" destOrd="0" presId="urn:microsoft.com/office/officeart/2005/8/layout/process4"/>
    <dgm:cxn modelId="{7DE27E28-37D1-4D9C-97A2-7206EA86CFF8}" type="presParOf" srcId="{3822FDA3-026C-4F87-934B-121D064BA4F2}" destId="{107D4B31-57B9-4BFC-A079-C0A3A023FE70}" srcOrd="3" destOrd="0" presId="urn:microsoft.com/office/officeart/2005/8/layout/process4"/>
    <dgm:cxn modelId="{DFE40CA2-135C-4536-B7EC-2AE8DC607AFC}" type="presParOf" srcId="{3822FDA3-026C-4F87-934B-121D064BA4F2}" destId="{63B350BA-49BF-4921-A7AB-215177BCFC72}" srcOrd="4" destOrd="0" presId="urn:microsoft.com/office/officeart/2005/8/layout/process4"/>
    <dgm:cxn modelId="{9DF5979E-9142-4AFB-9669-31895CF5BEC7}" type="presParOf" srcId="{63B350BA-49BF-4921-A7AB-215177BCFC72}" destId="{9B18BFED-F2D3-42EC-83F9-6B7DE4DC2605}" srcOrd="0" destOrd="0" presId="urn:microsoft.com/office/officeart/2005/8/layout/process4"/>
    <dgm:cxn modelId="{A935AF30-1FF9-478A-A684-3535D0285912}" type="presParOf" srcId="{3822FDA3-026C-4F87-934B-121D064BA4F2}" destId="{87B785BF-7C50-46C9-964C-82AB0ECA7020}" srcOrd="5" destOrd="0" presId="urn:microsoft.com/office/officeart/2005/8/layout/process4"/>
    <dgm:cxn modelId="{7C589453-D9E2-4AB1-B7E1-85D809E290F1}" type="presParOf" srcId="{3822FDA3-026C-4F87-934B-121D064BA4F2}" destId="{86BE6E2E-A4E5-4703-AF77-5DA6B3510FC6}" srcOrd="6" destOrd="0" presId="urn:microsoft.com/office/officeart/2005/8/layout/process4"/>
    <dgm:cxn modelId="{A5F7B91D-0FBB-4301-A268-2141B2BACD73}" type="presParOf" srcId="{86BE6E2E-A4E5-4703-AF77-5DA6B3510FC6}" destId="{39636240-E02B-4209-BAC3-B3EBCB35BB43}" srcOrd="0" destOrd="0" presId="urn:microsoft.com/office/officeart/2005/8/layout/process4"/>
    <dgm:cxn modelId="{055CEF48-412D-489B-AF51-068E4BC5ADD6}" type="presParOf" srcId="{3822FDA3-026C-4F87-934B-121D064BA4F2}" destId="{6F0793EC-02DB-485F-A352-BC4177518EAB}" srcOrd="7" destOrd="0" presId="urn:microsoft.com/office/officeart/2005/8/layout/process4"/>
    <dgm:cxn modelId="{1A295615-C083-44CC-A1FB-45089D6F22F9}" type="presParOf" srcId="{3822FDA3-026C-4F87-934B-121D064BA4F2}" destId="{471E05FF-9CAC-4B88-9BBC-8750EE57DF55}" srcOrd="8" destOrd="0" presId="urn:microsoft.com/office/officeart/2005/8/layout/process4"/>
    <dgm:cxn modelId="{5A3E9123-8CED-450E-88B0-B866A9E79CAA}" type="presParOf" srcId="{471E05FF-9CAC-4B88-9BBC-8750EE57DF55}" destId="{5B8A1B61-FB49-4195-B772-7282A6282355}" srcOrd="0" destOrd="0" presId="urn:microsoft.com/office/officeart/2005/8/layout/process4"/>
    <dgm:cxn modelId="{8A7558CC-5AD7-4F76-AB59-399220CAA5DE}" type="presParOf" srcId="{3822FDA3-026C-4F87-934B-121D064BA4F2}" destId="{3793A2DE-5024-463B-86B7-615F747345B7}" srcOrd="9" destOrd="0" presId="urn:microsoft.com/office/officeart/2005/8/layout/process4"/>
    <dgm:cxn modelId="{8CC7FE86-BB21-4046-B09A-61C4132DD235}" type="presParOf" srcId="{3822FDA3-026C-4F87-934B-121D064BA4F2}" destId="{4CF4416E-3B1C-45BC-8913-AAB35F3B755F}" srcOrd="10" destOrd="0" presId="urn:microsoft.com/office/officeart/2005/8/layout/process4"/>
    <dgm:cxn modelId="{C1B3DAB7-B8F8-4BFD-90EF-AF793684B574}" type="presParOf" srcId="{4CF4416E-3B1C-45BC-8913-AAB35F3B755F}" destId="{2D151ED3-42E5-4E4D-910F-AD0B92FB777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A039C-9965-49CA-A9E6-BA46988D9226}">
      <dsp:nvSpPr>
        <dsp:cNvPr id="0" name=""/>
        <dsp:cNvSpPr/>
      </dsp:nvSpPr>
      <dsp:spPr>
        <a:xfrm>
          <a:off x="0" y="3174000"/>
          <a:ext cx="4771800" cy="416585"/>
        </a:xfrm>
        <a:prstGeom prst="rect">
          <a:avLst/>
        </a:prstGeom>
        <a:solidFill>
          <a:schemeClr val="accent3">
            <a:alpha val="90000"/>
            <a:hueOff val="0"/>
            <a:satOff val="0"/>
            <a:lumOff val="0"/>
            <a:alphaOff val="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6.Sustainable Urban Infrastructure</a:t>
          </a:r>
        </a:p>
      </dsp:txBody>
      <dsp:txXfrm>
        <a:off x="0" y="3174000"/>
        <a:ext cx="4771800" cy="416585"/>
      </dsp:txXfrm>
    </dsp:sp>
    <dsp:sp modelId="{C295A2B1-3966-4F7D-A077-6DE0F8F1FEF2}">
      <dsp:nvSpPr>
        <dsp:cNvPr id="0" name=""/>
        <dsp:cNvSpPr/>
      </dsp:nvSpPr>
      <dsp:spPr>
        <a:xfrm rot="10800000">
          <a:off x="0" y="2539540"/>
          <a:ext cx="4771800" cy="640709"/>
        </a:xfrm>
        <a:prstGeom prst="upArrowCallout">
          <a:avLst/>
        </a:prstGeom>
        <a:solidFill>
          <a:schemeClr val="accent3">
            <a:alpha val="90000"/>
            <a:hueOff val="0"/>
            <a:satOff val="0"/>
            <a:lumOff val="0"/>
            <a:alphaOff val="-8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5.Utilizing the electrical energy</a:t>
          </a:r>
        </a:p>
      </dsp:txBody>
      <dsp:txXfrm rot="10800000">
        <a:off x="0" y="2539540"/>
        <a:ext cx="4771800" cy="416313"/>
      </dsp:txXfrm>
    </dsp:sp>
    <dsp:sp modelId="{9B18BFED-F2D3-42EC-83F9-6B7DE4DC2605}">
      <dsp:nvSpPr>
        <dsp:cNvPr id="0" name=""/>
        <dsp:cNvSpPr/>
      </dsp:nvSpPr>
      <dsp:spPr>
        <a:xfrm rot="10800000">
          <a:off x="0" y="1905080"/>
          <a:ext cx="4771800" cy="640709"/>
        </a:xfrm>
        <a:prstGeom prst="upArrowCallout">
          <a:avLst/>
        </a:prstGeom>
        <a:solidFill>
          <a:schemeClr val="accent3">
            <a:alpha val="90000"/>
            <a:hueOff val="0"/>
            <a:satOff val="0"/>
            <a:lumOff val="0"/>
            <a:alphaOff val="-16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4.Stores in Supercapacitors  or batteries</a:t>
          </a:r>
        </a:p>
      </dsp:txBody>
      <dsp:txXfrm rot="10800000">
        <a:off x="0" y="1905080"/>
        <a:ext cx="4771800" cy="416313"/>
      </dsp:txXfrm>
    </dsp:sp>
    <dsp:sp modelId="{39636240-E02B-4209-BAC3-B3EBCB35BB43}">
      <dsp:nvSpPr>
        <dsp:cNvPr id="0" name=""/>
        <dsp:cNvSpPr/>
      </dsp:nvSpPr>
      <dsp:spPr>
        <a:xfrm rot="10800000">
          <a:off x="0" y="1270619"/>
          <a:ext cx="4771800" cy="640709"/>
        </a:xfrm>
        <a:prstGeom prst="upArrowCallout">
          <a:avLst/>
        </a:prstGeom>
        <a:solidFill>
          <a:schemeClr val="accent3">
            <a:alpha val="90000"/>
            <a:hueOff val="0"/>
            <a:satOff val="0"/>
            <a:lumOff val="0"/>
            <a:alphaOff val="-24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3.Generates electrical energy</a:t>
          </a:r>
        </a:p>
      </dsp:txBody>
      <dsp:txXfrm rot="10800000">
        <a:off x="0" y="1270619"/>
        <a:ext cx="4771800" cy="416313"/>
      </dsp:txXfrm>
    </dsp:sp>
    <dsp:sp modelId="{5B8A1B61-FB49-4195-B772-7282A6282355}">
      <dsp:nvSpPr>
        <dsp:cNvPr id="0" name=""/>
        <dsp:cNvSpPr/>
      </dsp:nvSpPr>
      <dsp:spPr>
        <a:xfrm rot="10800000">
          <a:off x="0" y="636159"/>
          <a:ext cx="4771800" cy="640709"/>
        </a:xfrm>
        <a:prstGeom prst="upArrowCallout">
          <a:avLst/>
        </a:prstGeom>
        <a:solidFill>
          <a:schemeClr val="accent3">
            <a:alpha val="90000"/>
            <a:hueOff val="0"/>
            <a:satOff val="0"/>
            <a:lumOff val="0"/>
            <a:alphaOff val="-32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2.Creating Pressure on them</a:t>
          </a:r>
        </a:p>
      </dsp:txBody>
      <dsp:txXfrm rot="10800000">
        <a:off x="0" y="636159"/>
        <a:ext cx="4771800" cy="416313"/>
      </dsp:txXfrm>
    </dsp:sp>
    <dsp:sp modelId="{2D151ED3-42E5-4E4D-910F-AD0B92FB777E}">
      <dsp:nvSpPr>
        <dsp:cNvPr id="0" name=""/>
        <dsp:cNvSpPr/>
      </dsp:nvSpPr>
      <dsp:spPr>
        <a:xfrm rot="10800000">
          <a:off x="0" y="16755"/>
          <a:ext cx="4771800" cy="640709"/>
        </a:xfrm>
        <a:prstGeom prst="upArrowCallout">
          <a:avLst/>
        </a:prstGeom>
        <a:solidFill>
          <a:schemeClr val="accent3">
            <a:alpha val="90000"/>
            <a:hueOff val="0"/>
            <a:satOff val="0"/>
            <a:lumOff val="0"/>
            <a:alphaOff val="-40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 1.Material Installation</a:t>
          </a:r>
        </a:p>
      </dsp:txBody>
      <dsp:txXfrm rot="10800000">
        <a:off x="0" y="16755"/>
        <a:ext cx="4771800" cy="4163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6BA33-C1FE-4B79-ABCB-DF4F47E72310}" type="datetimeFigureOut">
              <a:rPr lang="en-IN" smtClean="0"/>
              <a:t>12-02-2025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94710-8635-4773-8CCE-262C5A4370D5}" type="slidenum">
              <a:rPr lang="en-IN" smtClean="0"/>
              <a:t>‹#›</a:t>
            </a:fld>
            <a:endParaRPr lang="en-IN" dirty="0"/>
          </a:p>
        </p:txBody>
      </p:sp>
    </p:spTree>
    <p:extLst>
      <p:ext uri="{BB962C8B-B14F-4D97-AF65-F5344CB8AC3E}">
        <p14:creationId xmlns:p14="http://schemas.microsoft.com/office/powerpoint/2010/main" val="10228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B94710-8635-4773-8CCE-262C5A4370D5}" type="slidenum">
              <a:rPr lang="en-IN" smtClean="0"/>
              <a:t>1</a:t>
            </a:fld>
            <a:endParaRPr lang="en-IN" dirty="0"/>
          </a:p>
        </p:txBody>
      </p:sp>
    </p:spTree>
    <p:extLst>
      <p:ext uri="{BB962C8B-B14F-4D97-AF65-F5344CB8AC3E}">
        <p14:creationId xmlns:p14="http://schemas.microsoft.com/office/powerpoint/2010/main" val="4557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2932200" y="539280"/>
            <a:ext cx="3279600" cy="8726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Google Shape;9;p2"/>
          <p:cNvSpPr/>
          <p:nvPr/>
        </p:nvSpPr>
        <p:spPr>
          <a:xfrm>
            <a:off x="-189000" y="3649320"/>
            <a:ext cx="3424320" cy="34243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6" name="Google Shape;10;p2"/>
          <p:cNvSpPr/>
          <p:nvPr/>
        </p:nvSpPr>
        <p:spPr>
          <a:xfrm rot="16200000" flipH="1">
            <a:off x="357120" y="-1908000"/>
            <a:ext cx="8428320" cy="7662600"/>
          </a:xfrm>
          <a:prstGeom prst="wave">
            <a:avLst>
              <a:gd name="adj1" fmla="val 8291"/>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2" name="Google Shape;11;p2"/>
          <p:cNvSpPr/>
          <p:nvPr/>
        </p:nvSpPr>
        <p:spPr>
          <a:xfrm>
            <a:off x="6602400" y="-1847520"/>
            <a:ext cx="3424320" cy="34243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3" name="PlaceHolder 1"/>
          <p:cNvSpPr>
            <a:spLocks noGrp="1"/>
          </p:cNvSpPr>
          <p:nvPr>
            <p:ph type="title"/>
          </p:nvPr>
        </p:nvSpPr>
        <p:spPr>
          <a:xfrm>
            <a:off x="1777680" y="1037160"/>
            <a:ext cx="5588280" cy="255312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4236480" y="1577880"/>
            <a:ext cx="4194360" cy="841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27" name="Google Shape;92;p14"/>
          <p:cNvSpPr/>
          <p:nvPr/>
        </p:nvSpPr>
        <p:spPr>
          <a:xfrm rot="16200000" flipH="1">
            <a:off x="-2852280" y="533880"/>
            <a:ext cx="7511400" cy="6379560"/>
          </a:xfrm>
          <a:prstGeom prst="wave">
            <a:avLst>
              <a:gd name="adj1" fmla="val 8698"/>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1" name="Google Shape;55;p9"/>
          <p:cNvSpPr/>
          <p:nvPr/>
        </p:nvSpPr>
        <p:spPr>
          <a:xfrm>
            <a:off x="6472800" y="2950920"/>
            <a:ext cx="3309120" cy="33091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2" name="Google Shape;56;p9"/>
          <p:cNvSpPr/>
          <p:nvPr/>
        </p:nvSpPr>
        <p:spPr>
          <a:xfrm>
            <a:off x="-637920" y="-358560"/>
            <a:ext cx="3309120" cy="33091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3" name="Google Shape;57;p9"/>
          <p:cNvSpPr/>
          <p:nvPr/>
        </p:nvSpPr>
        <p:spPr>
          <a:xfrm rot="5400000">
            <a:off x="584640" y="-1147320"/>
            <a:ext cx="7511400" cy="7253640"/>
          </a:xfrm>
          <a:prstGeom prst="wave">
            <a:avLst>
              <a:gd name="adj1" fmla="val 8698"/>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4" name="PlaceHolder 1"/>
          <p:cNvSpPr>
            <a:spLocks noGrp="1"/>
          </p:cNvSpPr>
          <p:nvPr>
            <p:ph type="title"/>
          </p:nvPr>
        </p:nvSpPr>
        <p:spPr>
          <a:xfrm>
            <a:off x="2187000" y="1577880"/>
            <a:ext cx="4769280" cy="841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15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776600" y="1617874"/>
            <a:ext cx="5590800" cy="1099457"/>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500" b="0" strike="noStrike" spc="-1" dirty="0">
                <a:solidFill>
                  <a:schemeClr val="dk1"/>
                </a:solidFill>
                <a:latin typeface="Lexend Exa Medium"/>
                <a:ea typeface="Lexend Exa Medium"/>
              </a:rPr>
              <a:t>Energy Harvesting</a:t>
            </a:r>
            <a:endParaRPr lang="fr-FR" sz="5500" b="0" strike="noStrike" spc="-1" dirty="0">
              <a:solidFill>
                <a:schemeClr val="dk1"/>
              </a:solidFill>
              <a:latin typeface="Arial"/>
            </a:endParaRPr>
          </a:p>
        </p:txBody>
      </p:sp>
      <p:sp>
        <p:nvSpPr>
          <p:cNvPr id="159" name="PlaceHolder 2"/>
          <p:cNvSpPr>
            <a:spLocks noGrp="1"/>
          </p:cNvSpPr>
          <p:nvPr>
            <p:ph type="subTitle"/>
          </p:nvPr>
        </p:nvSpPr>
        <p:spPr>
          <a:xfrm>
            <a:off x="2543400" y="2899697"/>
            <a:ext cx="4057200" cy="638161"/>
          </a:xfrm>
          <a:prstGeom prst="rect">
            <a:avLst/>
          </a:prstGeom>
          <a:noFill/>
          <a:ln w="9360">
            <a:solidFill>
              <a:schemeClr val="dk1"/>
            </a:solidFill>
            <a:round/>
          </a:ln>
        </p:spPr>
        <p:txBody>
          <a:bodyPr lIns="91440" tIns="91440" rIns="91440" bIns="91440" anchor="t">
            <a:normAutofit fontScale="95688" lnSpcReduction="10000"/>
          </a:bodyPr>
          <a:lstStyle/>
          <a:p>
            <a:pPr indent="0" algn="ctr">
              <a:lnSpc>
                <a:spcPct val="100000"/>
              </a:lnSpc>
              <a:buNone/>
              <a:tabLst>
                <a:tab pos="0" algn="l"/>
              </a:tabLst>
            </a:pPr>
            <a:r>
              <a:rPr lang="en" sz="1600" b="0" strike="noStrike" spc="-1" dirty="0">
                <a:solidFill>
                  <a:schemeClr val="dk1"/>
                </a:solidFill>
                <a:latin typeface="Lato"/>
                <a:ea typeface="Lato"/>
              </a:rPr>
              <a:t>Utilizing Piezoelectric technology to reduce urban temperatures in India.</a:t>
            </a:r>
            <a:endParaRPr lang="en-US" sz="1600" b="0" strike="noStrike" spc="-1" dirty="0">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EF1B-1082-BE54-4859-6553BBA0085E}"/>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DD2416CA-A3B1-B5A8-CB92-64AEBDD787C1}"/>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Before Implementation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DE57D7E9-8474-7EB4-D637-C3286BEB30C1}"/>
              </a:ext>
            </a:extLst>
          </p:cNvPr>
          <p:cNvSpPr>
            <a:spLocks noGrp="1"/>
          </p:cNvSpPr>
          <p:nvPr>
            <p:ph type="subTitle"/>
          </p:nvPr>
        </p:nvSpPr>
        <p:spPr>
          <a:xfrm>
            <a:off x="1993901" y="1701182"/>
            <a:ext cx="4231971" cy="2338314"/>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Site Selection : Highways, Toll roads, Express Ways.</a:t>
            </a:r>
          </a:p>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Material Selection : </a:t>
            </a:r>
            <a:r>
              <a:rPr lang="en-US" sz="1400" spc="-1" dirty="0" err="1">
                <a:solidFill>
                  <a:srgbClr val="FFFFFF"/>
                </a:solidFill>
                <a:latin typeface="OpenSymbol"/>
              </a:rPr>
              <a:t>PiezoElectric</a:t>
            </a:r>
            <a:r>
              <a:rPr lang="en-US" sz="1400" spc="-1" dirty="0">
                <a:solidFill>
                  <a:srgbClr val="FFFFFF"/>
                </a:solidFill>
                <a:latin typeface="OpenSymbol"/>
              </a:rPr>
              <a:t> ceramics and polymers.</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Structural Integration : Asphalt (or) Concrete.</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Energy Storage : Batteries and Supercapacitors.</a:t>
            </a: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5304AAD9-C4E5-2E33-2835-03D937B244CB}"/>
              </a:ext>
            </a:extLst>
          </p:cNvPr>
          <p:cNvSpPr txBox="1">
            <a:spLocks/>
          </p:cNvSpPr>
          <p:nvPr/>
        </p:nvSpPr>
        <p:spPr>
          <a:xfrm>
            <a:off x="1301675" y="1023004"/>
            <a:ext cx="4578364" cy="63188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Planning and setup :</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7291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99CB6-B4F8-73B1-9FC2-99F4DBBF2941}"/>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5ED54860-E4C5-EBD9-57B3-9EFB81A2BE3A}"/>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spc="-1" dirty="0">
                <a:solidFill>
                  <a:schemeClr val="dk1"/>
                </a:solidFill>
                <a:latin typeface="Lexend Exa Medium"/>
              </a:rPr>
              <a:t>After</a:t>
            </a:r>
            <a:r>
              <a:rPr lang="en" sz="3600" b="0" strike="noStrike" spc="-1" dirty="0">
                <a:solidFill>
                  <a:schemeClr val="dk1"/>
                </a:solidFill>
                <a:latin typeface="Lexend Exa Medium"/>
              </a:rPr>
              <a:t> Implementation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41429438-CC3B-F014-287A-2845B169FEFF}"/>
              </a:ext>
            </a:extLst>
          </p:cNvPr>
          <p:cNvSpPr>
            <a:spLocks noGrp="1"/>
          </p:cNvSpPr>
          <p:nvPr>
            <p:ph type="subTitle"/>
          </p:nvPr>
        </p:nvSpPr>
        <p:spPr>
          <a:xfrm>
            <a:off x="1993901" y="1701181"/>
            <a:ext cx="4231971" cy="2419315"/>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Generation Process : </a:t>
            </a:r>
            <a:r>
              <a:rPr lang="en-US" sz="1400" spc="-1" dirty="0">
                <a:solidFill>
                  <a:srgbClr val="FFFFFF"/>
                </a:solidFill>
                <a:latin typeface="OpenSymbol"/>
              </a:rPr>
              <a:t>Apply Pressure </a:t>
            </a:r>
            <a:r>
              <a:rPr lang="en-US" sz="1400" spc="-1" dirty="0">
                <a:solidFill>
                  <a:srgbClr val="FFFFFF"/>
                </a:solidFill>
                <a:latin typeface="OpenSymbol"/>
                <a:sym typeface="Wingdings" panose="05000000000000000000" pitchFamily="2" charset="2"/>
              </a:rPr>
              <a:t>Generates Energy.</a:t>
            </a:r>
            <a:endParaRPr lang="en-US" sz="1400" b="0" strike="noStrike" spc="-1" dirty="0">
              <a:solidFill>
                <a:srgbClr val="FFFFFF"/>
              </a:solidFill>
              <a:latin typeface="OpenSymbol"/>
            </a:endParaRPr>
          </a:p>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Utilization : Charging EV vehicles, Traffic signals, board signs e.t.c</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Monitoring and </a:t>
            </a:r>
            <a:r>
              <a:rPr lang="en-US" sz="1400" b="0" strike="noStrike" spc="-1" dirty="0" err="1">
                <a:solidFill>
                  <a:srgbClr val="FFFFFF"/>
                </a:solidFill>
                <a:latin typeface="OpenSymbol"/>
              </a:rPr>
              <a:t>Maintainance</a:t>
            </a:r>
            <a:r>
              <a:rPr lang="en-US" sz="1400" b="0" strike="noStrike" spc="-1" dirty="0">
                <a:solidFill>
                  <a:srgbClr val="FFFFFF"/>
                </a:solidFill>
                <a:latin typeface="OpenSymbol"/>
              </a:rPr>
              <a:t> : IOT based sensors for indicating  the levels of electricity generation and wear &amp; tear of </a:t>
            </a:r>
            <a:r>
              <a:rPr lang="en-US" sz="1400" b="0" strike="noStrike" spc="-1" dirty="0" err="1">
                <a:solidFill>
                  <a:srgbClr val="FFFFFF"/>
                </a:solidFill>
                <a:latin typeface="OpenSymbol"/>
              </a:rPr>
              <a:t>panels,ceramics</a:t>
            </a:r>
            <a:r>
              <a:rPr lang="en-US" sz="1400" b="0" strike="noStrike" spc="-1" dirty="0">
                <a:solidFill>
                  <a:srgbClr val="FFFFFF"/>
                </a:solidFill>
                <a:latin typeface="OpenSymbol"/>
              </a:rPr>
              <a:t>.</a:t>
            </a: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9831F878-F48C-5A81-F3EA-9946B4F3A1F1}"/>
              </a:ext>
            </a:extLst>
          </p:cNvPr>
          <p:cNvSpPr txBox="1">
            <a:spLocks/>
          </p:cNvSpPr>
          <p:nvPr/>
        </p:nvSpPr>
        <p:spPr>
          <a:xfrm>
            <a:off x="1785768" y="1023004"/>
            <a:ext cx="4900109" cy="631882"/>
          </a:xfrm>
          <a:prstGeom prst="rect">
            <a:avLst/>
          </a:prstGeom>
          <a:noFill/>
          <a:ln w="0">
            <a:noFill/>
          </a:ln>
        </p:spPr>
        <p:txBody>
          <a:bodyPr lIns="91440" tIns="91440" rIns="91440" bIns="91440" anchor="t">
            <a:normAutofit fontScale="81933"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Energy generation and utilization :</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71152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3FD02-E09C-2143-C317-B2A2880CD495}"/>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53C02407-BA44-94EB-3A6A-F63ED0695542}"/>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Potential Benefits</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9C8E453A-1C81-CDFE-B4CA-AA2FC5BD7848}"/>
              </a:ext>
            </a:extLst>
          </p:cNvPr>
          <p:cNvSpPr>
            <a:spLocks noGrp="1"/>
          </p:cNvSpPr>
          <p:nvPr>
            <p:ph type="subTitle"/>
          </p:nvPr>
        </p:nvSpPr>
        <p:spPr>
          <a:xfrm>
            <a:off x="1850315" y="1174056"/>
            <a:ext cx="4563815" cy="3032184"/>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Renewable energy from existing road infrastructure.</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Can reduce Highway electric cost</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Works 24/7  with continuous vehicle movement</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Supports smart city/country and sus</a:t>
            </a: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tainable initiatives.</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Reduces the air pollution from the thermal power plants.</a:t>
            </a:r>
          </a:p>
        </p:txBody>
      </p:sp>
    </p:spTree>
    <p:extLst>
      <p:ext uri="{BB962C8B-B14F-4D97-AF65-F5344CB8AC3E}">
        <p14:creationId xmlns:p14="http://schemas.microsoft.com/office/powerpoint/2010/main" val="267130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idx="4294967295"/>
          </p:nvPr>
        </p:nvSpPr>
        <p:spPr>
          <a:xfrm>
            <a:off x="4023633" y="666750"/>
            <a:ext cx="4772025" cy="83820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dirty="0">
                <a:solidFill>
                  <a:schemeClr val="dk1"/>
                </a:solidFill>
                <a:latin typeface="Lexend Exa Medium"/>
                <a:ea typeface="Lexend Exa Medium"/>
              </a:rPr>
              <a:t>Test and Conclusion:</a:t>
            </a:r>
            <a:endParaRPr lang="fr-FR" sz="4500" b="0" strike="noStrike" spc="-1" dirty="0">
              <a:solidFill>
                <a:schemeClr val="dk1"/>
              </a:solidFill>
              <a:latin typeface="Arial"/>
            </a:endParaRPr>
          </a:p>
        </p:txBody>
      </p:sp>
      <p:sp>
        <p:nvSpPr>
          <p:cNvPr id="2" name="Rectangle: Rounded Corners 1">
            <a:extLst>
              <a:ext uri="{FF2B5EF4-FFF2-40B4-BE49-F238E27FC236}">
                <a16:creationId xmlns:a16="http://schemas.microsoft.com/office/drawing/2014/main" id="{8F34AC3F-3E60-2DB6-9703-0258390778F9}"/>
              </a:ext>
            </a:extLst>
          </p:cNvPr>
          <p:cNvSpPr/>
          <p:nvPr/>
        </p:nvSpPr>
        <p:spPr>
          <a:xfrm>
            <a:off x="224518" y="274863"/>
            <a:ext cx="3543300" cy="1964871"/>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Alternate Process 2">
            <a:extLst>
              <a:ext uri="{FF2B5EF4-FFF2-40B4-BE49-F238E27FC236}">
                <a16:creationId xmlns:a16="http://schemas.microsoft.com/office/drawing/2014/main" id="{B763FDAE-9663-D279-DEF6-C573E6483F7B}"/>
              </a:ext>
            </a:extLst>
          </p:cNvPr>
          <p:cNvSpPr/>
          <p:nvPr/>
        </p:nvSpPr>
        <p:spPr>
          <a:xfrm>
            <a:off x="272143" y="2849337"/>
            <a:ext cx="3448050" cy="2144486"/>
          </a:xfrm>
          <a:prstGeom prst="flowChartAlternateProcess">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id="{A8F2C706-9AE1-4146-01DF-97D026A6E07B}"/>
              </a:ext>
            </a:extLst>
          </p:cNvPr>
          <p:cNvSpPr/>
          <p:nvPr/>
        </p:nvSpPr>
        <p:spPr>
          <a:xfrm>
            <a:off x="1683204" y="2334984"/>
            <a:ext cx="625928" cy="419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laceHolder 2">
            <a:extLst>
              <a:ext uri="{FF2B5EF4-FFF2-40B4-BE49-F238E27FC236}">
                <a16:creationId xmlns:a16="http://schemas.microsoft.com/office/drawing/2014/main" id="{03474F3A-B7FA-2B3E-1C51-8E8C0EA0749B}"/>
              </a:ext>
            </a:extLst>
          </p:cNvPr>
          <p:cNvSpPr txBox="1">
            <a:spLocks/>
          </p:cNvSpPr>
          <p:nvPr/>
        </p:nvSpPr>
        <p:spPr>
          <a:xfrm>
            <a:off x="4611914" y="1726890"/>
            <a:ext cx="4231971" cy="1635289"/>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r">
              <a:lnSpc>
                <a:spcPct val="100000"/>
              </a:lnSpc>
              <a:buFont typeface="Wingdings" panose="05000000000000000000" pitchFamily="2" charset="2"/>
              <a:buChar char="§"/>
              <a:tabLst>
                <a:tab pos="0" algn="l"/>
              </a:tabLst>
            </a:pPr>
            <a:r>
              <a:rPr lang="en-US" sz="1400" spc="-1" dirty="0">
                <a:solidFill>
                  <a:srgbClr val="FFFFFF"/>
                </a:solidFill>
                <a:latin typeface="OpenSymbol"/>
              </a:rPr>
              <a:t>At present, Piezoelectric Technology is already utilizing in </a:t>
            </a:r>
            <a:r>
              <a:rPr lang="en-US" sz="1400" spc="-1" dirty="0" err="1">
                <a:solidFill>
                  <a:srgbClr val="FFFFFF"/>
                </a:solidFill>
                <a:latin typeface="OpenSymbol"/>
              </a:rPr>
              <a:t>china</a:t>
            </a:r>
            <a:r>
              <a:rPr lang="en-US" sz="1400" spc="-1" dirty="0">
                <a:solidFill>
                  <a:srgbClr val="FFFFFF"/>
                </a:solidFill>
                <a:latin typeface="OpenSymbol"/>
              </a:rPr>
              <a:t> and developing in </a:t>
            </a:r>
            <a:r>
              <a:rPr lang="en-US" sz="1400" spc="-1" dirty="0" err="1">
                <a:solidFill>
                  <a:srgbClr val="FFFFFF"/>
                </a:solidFill>
                <a:latin typeface="OpenSymbol"/>
              </a:rPr>
              <a:t>india</a:t>
            </a:r>
            <a:r>
              <a:rPr lang="en-US" sz="1400" spc="-1" dirty="0">
                <a:solidFill>
                  <a:srgbClr val="FFFFFF"/>
                </a:solidFill>
                <a:latin typeface="OpenSymbol"/>
              </a:rPr>
              <a:t>.</a:t>
            </a:r>
          </a:p>
          <a:p>
            <a:pPr marL="514350" indent="-285750" algn="r">
              <a:lnSpc>
                <a:spcPct val="100000"/>
              </a:lnSpc>
              <a:buFont typeface="Wingdings" panose="05000000000000000000" pitchFamily="2" charset="2"/>
              <a:buChar char="§"/>
              <a:tabLst>
                <a:tab pos="0" algn="l"/>
              </a:tabLst>
            </a:pPr>
            <a:r>
              <a:rPr lang="en-US" sz="1400" spc="-1" dirty="0">
                <a:solidFill>
                  <a:srgbClr val="FFFFFF"/>
                </a:solidFill>
                <a:latin typeface="OpenSymbol"/>
              </a:rPr>
              <a:t>Researches and institutions across the country exploring the various application of Piezoelectric Materials.</a:t>
            </a:r>
          </a:p>
          <a:p>
            <a:pPr marL="514350" indent="-285750">
              <a:lnSpc>
                <a:spcPct val="100000"/>
              </a:lnSpc>
              <a:buFont typeface="Wingdings" panose="05000000000000000000" pitchFamily="2" charset="2"/>
              <a:buChar char="§"/>
              <a:tabLst>
                <a:tab pos="0" algn="l"/>
              </a:tabLst>
            </a:pPr>
            <a:endParaRPr lang="en-US" sz="1400" spc="-1" dirty="0">
              <a:solidFill>
                <a:srgbClr val="FFFFFF"/>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F225C-9088-B2E3-5C17-117CBA0E68C3}"/>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9BD28216-265D-9668-5713-971B15804619}"/>
              </a:ext>
            </a:extLst>
          </p:cNvPr>
          <p:cNvSpPr>
            <a:spLocks noGrp="1"/>
          </p:cNvSpPr>
          <p:nvPr>
            <p:ph type="title"/>
          </p:nvPr>
        </p:nvSpPr>
        <p:spPr>
          <a:xfrm>
            <a:off x="2186100" y="1046340"/>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Thank you!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F1284EA1-7A97-C307-4A2D-471D4211EA8D}"/>
              </a:ext>
            </a:extLst>
          </p:cNvPr>
          <p:cNvSpPr>
            <a:spLocks noGrp="1"/>
          </p:cNvSpPr>
          <p:nvPr>
            <p:ph type="subTitle"/>
          </p:nvPr>
        </p:nvSpPr>
        <p:spPr>
          <a:xfrm>
            <a:off x="1947134" y="2126108"/>
            <a:ext cx="4563815" cy="1133333"/>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Do you have any doubts?</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Presentation link : </a:t>
            </a:r>
          </a:p>
        </p:txBody>
      </p:sp>
    </p:spTree>
    <p:extLst>
      <p:ext uri="{BB962C8B-B14F-4D97-AF65-F5344CB8AC3E}">
        <p14:creationId xmlns:p14="http://schemas.microsoft.com/office/powerpoint/2010/main" val="89788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238640" y="1581120"/>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Introduction</a:t>
            </a:r>
            <a:endParaRPr lang="fr-FR" sz="4500" b="0" strike="noStrike" spc="-1" dirty="0">
              <a:solidFill>
                <a:schemeClr val="dk1"/>
              </a:solidFill>
              <a:latin typeface="Arial"/>
            </a:endParaRPr>
          </a:p>
        </p:txBody>
      </p:sp>
      <p:sp>
        <p:nvSpPr>
          <p:cNvPr id="161" name="PlaceHolder 2"/>
          <p:cNvSpPr>
            <a:spLocks noGrp="1"/>
          </p:cNvSpPr>
          <p:nvPr>
            <p:ph type="subTitle"/>
          </p:nvPr>
        </p:nvSpPr>
        <p:spPr>
          <a:xfrm>
            <a:off x="4238640" y="2419199"/>
            <a:ext cx="4190760" cy="1586743"/>
          </a:xfrm>
          <a:prstGeom prst="rect">
            <a:avLst/>
          </a:prstGeom>
          <a:noFill/>
          <a:ln w="0">
            <a:noFill/>
          </a:ln>
        </p:spPr>
        <p:txBody>
          <a:bodyPr lIns="91440" tIns="91440" rIns="91440" bIns="91440" anchor="t">
            <a:normAutofit fontScale="94443"/>
          </a:bodyPr>
          <a:lstStyle/>
          <a:p>
            <a:pPr indent="0" algn="r">
              <a:lnSpc>
                <a:spcPct val="100000"/>
              </a:lnSpc>
              <a:buNone/>
              <a:tabLst>
                <a:tab pos="0" algn="l"/>
              </a:tabLst>
            </a:pPr>
            <a:r>
              <a:rPr lang="en" sz="1600" b="0" strike="noStrike" spc="-1" dirty="0">
                <a:solidFill>
                  <a:schemeClr val="dk1"/>
                </a:solidFill>
                <a:latin typeface="Lato"/>
                <a:ea typeface="Lato"/>
              </a:rPr>
              <a:t>This presentation focuses on energy harvesting methods, particularly piezoelectric technology, to combat urban heat in Indian metropolitan areas. We will explore its significance, impact on temperature control, and implementation strategies.</a:t>
            </a:r>
            <a:endParaRPr lang="en-US" sz="1600" b="0" strike="noStrike" spc="-1" dirty="0">
              <a:solidFill>
                <a:srgbClr val="FFFFFF"/>
              </a:solidFill>
              <a:latin typeface="OpenSymbol"/>
            </a:endParaRPr>
          </a:p>
        </p:txBody>
      </p:sp>
      <p:sp>
        <p:nvSpPr>
          <p:cNvPr id="162" name="Google Shape;275;p37"/>
          <p:cNvSpPr/>
          <p:nvPr/>
        </p:nvSpPr>
        <p:spPr>
          <a:xfrm flipH="1">
            <a:off x="144720" y="859320"/>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768939" y="1254245"/>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4500" b="0" strike="noStrike" spc="-1" dirty="0">
                <a:solidFill>
                  <a:schemeClr val="dk1"/>
                </a:solidFill>
                <a:latin typeface="Arial"/>
              </a:rPr>
              <a:t>Empathise :</a:t>
            </a:r>
          </a:p>
        </p:txBody>
      </p:sp>
      <p:sp>
        <p:nvSpPr>
          <p:cNvPr id="168" name="PlaceHolder 2"/>
          <p:cNvSpPr>
            <a:spLocks noGrp="1"/>
          </p:cNvSpPr>
          <p:nvPr>
            <p:ph type="subTitle"/>
          </p:nvPr>
        </p:nvSpPr>
        <p:spPr>
          <a:xfrm>
            <a:off x="1939524" y="3185497"/>
            <a:ext cx="4771800" cy="1046695"/>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OpenSymbol"/>
              </a:rPr>
              <a:t>High Energy Consumption : Factories ,Air conditioners, vehicles, e.t.c</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Traffic and vehicular pollution.</a:t>
            </a:r>
          </a:p>
          <a:p>
            <a:pPr marL="514350" indent="-285750" algn="ctr">
              <a:lnSpc>
                <a:spcPct val="100000"/>
              </a:lnSpc>
              <a:tabLst>
                <a:tab pos="0" algn="l"/>
              </a:tabLst>
            </a:pPr>
            <a:endParaRPr lang="en-US" sz="1600" b="0" strike="noStrike" spc="-1" dirty="0">
              <a:solidFill>
                <a:srgbClr val="FFFFFF"/>
              </a:solidFill>
              <a:latin typeface="OpenSymbol"/>
            </a:endParaRPr>
          </a:p>
        </p:txBody>
      </p:sp>
      <p:sp>
        <p:nvSpPr>
          <p:cNvPr id="3" name="PlaceHolder 2">
            <a:extLst>
              <a:ext uri="{FF2B5EF4-FFF2-40B4-BE49-F238E27FC236}">
                <a16:creationId xmlns:a16="http://schemas.microsoft.com/office/drawing/2014/main" id="{21ABBFCD-49B5-69DF-DC1B-2FC9D40E0291}"/>
              </a:ext>
            </a:extLst>
          </p:cNvPr>
          <p:cNvSpPr txBox="1">
            <a:spLocks/>
          </p:cNvSpPr>
          <p:nvPr/>
        </p:nvSpPr>
        <p:spPr>
          <a:xfrm>
            <a:off x="1963234" y="2130065"/>
            <a:ext cx="4771800" cy="109353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Font typeface="Arial" panose="020B0604020202020204" pitchFamily="34" charset="0"/>
              <a:buNone/>
              <a:tabLst>
                <a:tab pos="0" algn="l"/>
              </a:tabLst>
            </a:pPr>
            <a:r>
              <a:rPr lang="en-US" sz="1600" spc="-1" dirty="0">
                <a:solidFill>
                  <a:srgbClr val="FFFFFF"/>
                </a:solidFill>
                <a:latin typeface="OpenSymbol"/>
              </a:rPr>
              <a:t>Metropolitan cities are experiencing higher temperatures due to several factors, primarily caused by Urbanization and Human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850ED-6B8E-D79F-8958-7300042F76F6}"/>
            </a:ext>
          </a:extLst>
        </p:cNvPr>
        <p:cNvGrpSpPr/>
        <p:nvPr/>
      </p:nvGrpSpPr>
      <p:grpSpPr>
        <a:xfrm>
          <a:off x="0" y="0"/>
          <a:ext cx="0" cy="0"/>
          <a:chOff x="0" y="0"/>
          <a:chExt cx="0" cy="0"/>
        </a:xfrm>
      </p:grpSpPr>
      <p:sp>
        <p:nvSpPr>
          <p:cNvPr id="167" name="PlaceHolder 1">
            <a:extLst>
              <a:ext uri="{FF2B5EF4-FFF2-40B4-BE49-F238E27FC236}">
                <a16:creationId xmlns:a16="http://schemas.microsoft.com/office/drawing/2014/main" id="{32148D36-EC75-D4DF-CD17-4C848D271FB5}"/>
              </a:ext>
            </a:extLst>
          </p:cNvPr>
          <p:cNvSpPr>
            <a:spLocks noGrp="1"/>
          </p:cNvSpPr>
          <p:nvPr>
            <p:ph type="title"/>
          </p:nvPr>
        </p:nvSpPr>
        <p:spPr>
          <a:xfrm>
            <a:off x="1896686" y="1058605"/>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4500" b="0" strike="noStrike" spc="-1" dirty="0">
                <a:solidFill>
                  <a:schemeClr val="dk1"/>
                </a:solidFill>
                <a:latin typeface="Arial"/>
              </a:rPr>
              <a:t>Define :</a:t>
            </a:r>
          </a:p>
        </p:txBody>
      </p:sp>
      <p:sp>
        <p:nvSpPr>
          <p:cNvPr id="168" name="PlaceHolder 2">
            <a:extLst>
              <a:ext uri="{FF2B5EF4-FFF2-40B4-BE49-F238E27FC236}">
                <a16:creationId xmlns:a16="http://schemas.microsoft.com/office/drawing/2014/main" id="{794CE859-AC84-D7B0-D449-82635768A813}"/>
              </a:ext>
            </a:extLst>
          </p:cNvPr>
          <p:cNvSpPr>
            <a:spLocks noGrp="1"/>
          </p:cNvSpPr>
          <p:nvPr>
            <p:ph type="subTitle"/>
          </p:nvPr>
        </p:nvSpPr>
        <p:spPr>
          <a:xfrm>
            <a:off x="1934786" y="1981201"/>
            <a:ext cx="4771800" cy="2645229"/>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In order to decrease the higher temperatures in urban area’s. We need to decrease the Thermal Emissions.</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Major cause of higher energy is releasing excess thermal emissions, and lack of greenery and water bodies.</a:t>
            </a:r>
          </a:p>
        </p:txBody>
      </p:sp>
    </p:spTree>
    <p:extLst>
      <p:ext uri="{BB962C8B-B14F-4D97-AF65-F5344CB8AC3E}">
        <p14:creationId xmlns:p14="http://schemas.microsoft.com/office/powerpoint/2010/main" val="386298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238640" y="1581120"/>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Role of Thermal Emission</a:t>
            </a:r>
            <a:endParaRPr lang="fr-FR" sz="4500" b="0" strike="noStrike" spc="-1" dirty="0">
              <a:solidFill>
                <a:schemeClr val="dk1"/>
              </a:solidFill>
              <a:latin typeface="Arial"/>
            </a:endParaRPr>
          </a:p>
        </p:txBody>
      </p:sp>
      <p:sp>
        <p:nvSpPr>
          <p:cNvPr id="172" name="PlaceHolder 2"/>
          <p:cNvSpPr>
            <a:spLocks noGrp="1"/>
          </p:cNvSpPr>
          <p:nvPr>
            <p:ph type="subTitle"/>
          </p:nvPr>
        </p:nvSpPr>
        <p:spPr>
          <a:xfrm>
            <a:off x="3929743" y="2419199"/>
            <a:ext cx="4499657" cy="1771801"/>
          </a:xfrm>
          <a:prstGeom prst="rect">
            <a:avLst/>
          </a:prstGeom>
          <a:noFill/>
          <a:ln w="0">
            <a:noFill/>
          </a:ln>
        </p:spPr>
        <p:txBody>
          <a:bodyPr lIns="91440" tIns="91440" rIns="91440" bIns="91440" anchor="t">
            <a:normAutofit fontScale="91923" lnSpcReduction="10000"/>
          </a:bodyPr>
          <a:lstStyle/>
          <a:p>
            <a:pPr indent="0" algn="r">
              <a:lnSpc>
                <a:spcPct val="100000"/>
              </a:lnSpc>
              <a:buNone/>
              <a:tabLst>
                <a:tab pos="0" algn="l"/>
              </a:tabLst>
            </a:pPr>
            <a:r>
              <a:rPr lang="en" sz="1600" b="0" strike="noStrike" spc="-1" dirty="0">
                <a:solidFill>
                  <a:schemeClr val="dk1"/>
                </a:solidFill>
                <a:latin typeface="Lato"/>
                <a:ea typeface="Lato"/>
              </a:rPr>
              <a:t>Thermal emissions in urban environments result from various sources, such as vehicular traffic, industrial activities, and HVAC systems. These emissions contribute significantly to the urban heat island effect, where city areas experience higher temperatures than surrounding rural areas. </a:t>
            </a:r>
            <a:endParaRPr lang="en" sz="1600" spc="-1" dirty="0">
              <a:solidFill>
                <a:schemeClr val="dk1"/>
              </a:solidFill>
              <a:latin typeface="Lato"/>
              <a:ea typeface="Lato"/>
            </a:endParaRPr>
          </a:p>
          <a:p>
            <a:pPr indent="0" algn="r">
              <a:lnSpc>
                <a:spcPct val="100000"/>
              </a:lnSpc>
              <a:buNone/>
              <a:tabLst>
                <a:tab pos="0" algn="l"/>
              </a:tabLst>
            </a:pPr>
            <a:endParaRPr lang="en-US" sz="1600" b="0" strike="noStrike" spc="-1" dirty="0">
              <a:solidFill>
                <a:srgbClr val="FFFFFF"/>
              </a:solidFill>
              <a:latin typeface="OpenSymbol"/>
            </a:endParaRPr>
          </a:p>
        </p:txBody>
      </p:sp>
      <p:sp>
        <p:nvSpPr>
          <p:cNvPr id="173" name="Google Shape;275;p37"/>
          <p:cNvSpPr/>
          <p:nvPr/>
        </p:nvSpPr>
        <p:spPr>
          <a:xfrm flipH="1">
            <a:off x="144720" y="859320"/>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847700" y="1102148"/>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spc="-1" dirty="0">
                <a:solidFill>
                  <a:schemeClr val="dk1"/>
                </a:solidFill>
                <a:latin typeface="Lexend Exa Medium"/>
              </a:rPr>
              <a:t>Ideate :</a:t>
            </a:r>
            <a:endParaRPr lang="fr-FR" sz="4500" b="0" strike="noStrike" spc="-1" dirty="0">
              <a:solidFill>
                <a:schemeClr val="dk1"/>
              </a:solidFill>
              <a:latin typeface="Arial"/>
            </a:endParaRPr>
          </a:p>
        </p:txBody>
      </p:sp>
      <p:sp>
        <p:nvSpPr>
          <p:cNvPr id="170" name="PlaceHolder 2"/>
          <p:cNvSpPr>
            <a:spLocks noGrp="1"/>
          </p:cNvSpPr>
          <p:nvPr>
            <p:ph type="subTitle"/>
          </p:nvPr>
        </p:nvSpPr>
        <p:spPr>
          <a:xfrm>
            <a:off x="2117614" y="2454218"/>
            <a:ext cx="4231971" cy="1317681"/>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The effect behind the technology is Piezoelectric effect which converts the Mechanical energy to Electrical energy.</a:t>
            </a:r>
            <a:endParaRPr lang="en-US" sz="1400" b="0" strike="noStrike" spc="-1" dirty="0">
              <a:solidFill>
                <a:srgbClr val="FFFFFF"/>
              </a:solidFill>
              <a:latin typeface="OpenSymbol"/>
            </a:endParaRP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EC69F52C-BE4F-346F-7CB2-88409D3A9D32}"/>
              </a:ext>
            </a:extLst>
          </p:cNvPr>
          <p:cNvSpPr txBox="1">
            <a:spLocks/>
          </p:cNvSpPr>
          <p:nvPr/>
        </p:nvSpPr>
        <p:spPr>
          <a:xfrm>
            <a:off x="1510243" y="1822337"/>
            <a:ext cx="4771800" cy="63188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Piezoelectric</a:t>
            </a:r>
            <a:r>
              <a:rPr lang="en-US" sz="1600" spc="-1" dirty="0">
                <a:solidFill>
                  <a:srgbClr val="FFFFFF"/>
                </a:solidFill>
                <a:latin typeface="OpenSymbol"/>
              </a:rPr>
              <a:t> </a:t>
            </a:r>
            <a:r>
              <a:rPr lang="en-US" sz="2900" spc="-1" dirty="0">
                <a:solidFill>
                  <a:srgbClr val="FFFFFF"/>
                </a:solidFill>
                <a:latin typeface="OpenSymbol"/>
              </a:rPr>
              <a:t>Technology</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4216869" y="1581479"/>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Overview of Piezoelectric Effect</a:t>
            </a:r>
            <a:endParaRPr lang="fr-FR" sz="4500" b="0" strike="noStrike" spc="-1" dirty="0">
              <a:solidFill>
                <a:schemeClr val="dk1"/>
              </a:solidFill>
              <a:latin typeface="Arial"/>
            </a:endParaRPr>
          </a:p>
        </p:txBody>
      </p:sp>
      <p:sp>
        <p:nvSpPr>
          <p:cNvPr id="179" name="PlaceHolder 2"/>
          <p:cNvSpPr>
            <a:spLocks noGrp="1"/>
          </p:cNvSpPr>
          <p:nvPr>
            <p:ph type="subTitle"/>
          </p:nvPr>
        </p:nvSpPr>
        <p:spPr>
          <a:xfrm>
            <a:off x="4238640" y="2419199"/>
            <a:ext cx="4190760" cy="2054829"/>
          </a:xfrm>
          <a:prstGeom prst="rect">
            <a:avLst/>
          </a:prstGeom>
          <a:noFill/>
          <a:ln w="0">
            <a:noFill/>
          </a:ln>
        </p:spPr>
        <p:txBody>
          <a:bodyPr lIns="91440" tIns="91440" rIns="91440" bIns="91440" anchor="t">
            <a:normAutofit fontScale="83178" lnSpcReduction="10000"/>
          </a:bodyPr>
          <a:lstStyle/>
          <a:p>
            <a:pPr indent="0" algn="r">
              <a:lnSpc>
                <a:spcPct val="100000"/>
              </a:lnSpc>
              <a:buNone/>
              <a:tabLst>
                <a:tab pos="0" algn="l"/>
              </a:tabLst>
            </a:pPr>
            <a:r>
              <a:rPr lang="en" sz="1600" b="0" strike="noStrike" spc="-1" dirty="0">
                <a:solidFill>
                  <a:schemeClr val="dk1"/>
                </a:solidFill>
                <a:latin typeface="Lato"/>
                <a:ea typeface="Lato"/>
              </a:rPr>
              <a:t>The piezoelectric effect describes the ability of certain materials to generate electrical voltage when mechanical stress is applied. This phenomenon can be harnessed in various applications, such as sensors and energy harvesting systems. In urban contexts, piezoelectric materials can be embedded in roads and walkways to convert kinetic energy from pedestrian and vehicle movements into usable electrical energy, promoting sustainability and energy efficiency.</a:t>
            </a:r>
            <a:endParaRPr lang="en-US" sz="1600" b="0" strike="noStrike" spc="-1" dirty="0">
              <a:solidFill>
                <a:srgbClr val="FFFFFF"/>
              </a:solidFill>
              <a:latin typeface="OpenSymbol"/>
            </a:endParaRPr>
          </a:p>
        </p:txBody>
      </p:sp>
      <p:sp>
        <p:nvSpPr>
          <p:cNvPr id="180" name="Google Shape;275;p37"/>
          <p:cNvSpPr/>
          <p:nvPr/>
        </p:nvSpPr>
        <p:spPr>
          <a:xfrm flipH="1">
            <a:off x="106620" y="946406"/>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C4F82-3581-EE74-A0D4-DE8F5FFB182C}"/>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69C02EA5-BFA4-BE68-E92E-E7892D934CF4}"/>
              </a:ext>
            </a:extLst>
          </p:cNvPr>
          <p:cNvSpPr/>
          <p:nvPr/>
        </p:nvSpPr>
        <p:spPr>
          <a:xfrm>
            <a:off x="121104" y="996043"/>
            <a:ext cx="3899055" cy="2646093"/>
          </a:xfrm>
          <a:prstGeom prst="flowChartAlternateProcess">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PlaceHolder 1">
            <a:extLst>
              <a:ext uri="{FF2B5EF4-FFF2-40B4-BE49-F238E27FC236}">
                <a16:creationId xmlns:a16="http://schemas.microsoft.com/office/drawing/2014/main" id="{78EECE2D-86A5-9F0E-49AB-DDD882FF20CC}"/>
              </a:ext>
            </a:extLst>
          </p:cNvPr>
          <p:cNvSpPr txBox="1">
            <a:spLocks/>
          </p:cNvSpPr>
          <p:nvPr/>
        </p:nvSpPr>
        <p:spPr>
          <a:xfrm>
            <a:off x="4020159" y="466420"/>
            <a:ext cx="4772025" cy="677796"/>
          </a:xfrm>
          <a:prstGeom prst="rect">
            <a:avLst/>
          </a:prstGeom>
          <a:noFill/>
          <a:ln w="0">
            <a:noFill/>
          </a:ln>
        </p:spPr>
        <p:txBody>
          <a:bodyPr lIns="91440" tIns="91440" rIns="91440" bIns="9144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4500" spc="-1">
                <a:solidFill>
                  <a:schemeClr val="dk1"/>
                </a:solidFill>
                <a:latin typeface="Lexend Exa Medium"/>
              </a:rPr>
              <a:t>Prototype :</a:t>
            </a:r>
            <a:endParaRPr lang="fr-FR" sz="4500" spc="-1" dirty="0">
              <a:solidFill>
                <a:schemeClr val="dk1"/>
              </a:solidFill>
              <a:latin typeface="Arial"/>
            </a:endParaRPr>
          </a:p>
        </p:txBody>
      </p:sp>
      <p:sp>
        <p:nvSpPr>
          <p:cNvPr id="7" name="PlaceHolder 1">
            <a:extLst>
              <a:ext uri="{FF2B5EF4-FFF2-40B4-BE49-F238E27FC236}">
                <a16:creationId xmlns:a16="http://schemas.microsoft.com/office/drawing/2014/main" id="{08937B07-D157-37D8-7FCB-242B6F58654D}"/>
              </a:ext>
            </a:extLst>
          </p:cNvPr>
          <p:cNvSpPr txBox="1">
            <a:spLocks/>
          </p:cNvSpPr>
          <p:nvPr/>
        </p:nvSpPr>
        <p:spPr>
          <a:xfrm>
            <a:off x="4293484" y="1079638"/>
            <a:ext cx="4428612" cy="3088950"/>
          </a:xfrm>
          <a:prstGeom prst="rect">
            <a:avLst/>
          </a:prstGeom>
          <a:noFill/>
          <a:ln w="0">
            <a:noFill/>
          </a:ln>
        </p:spPr>
        <p:txBody>
          <a:bodyPr lIns="91440" tIns="91440" rIns="91440" bIns="9144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In India largest means of transport is road ways.</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To implement Piezoelectric Technology under the road has a great potential for sustainable energy generation.</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In pavement region (or) under the concrete, asphalt layers these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piezoelectric</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ceramics, polymers should be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installed</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So, that pressure ( Mechanical energy )  from heavy vehicles causes to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generate</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an electric charge. </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More pressure causes more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electricity</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generaton</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203472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962000" y="-43543"/>
            <a:ext cx="4771800" cy="7674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spc="-1" dirty="0">
                <a:solidFill>
                  <a:schemeClr val="dk1"/>
                </a:solidFill>
                <a:latin typeface="Lexend Exa Medium"/>
              </a:rPr>
              <a:t>Flow chart :</a:t>
            </a:r>
            <a:endParaRPr lang="fr-FR" sz="4500" b="0" strike="noStrike" spc="-1" dirty="0">
              <a:solidFill>
                <a:schemeClr val="dk1"/>
              </a:solidFill>
              <a:latin typeface="Arial"/>
            </a:endParaRPr>
          </a:p>
        </p:txBody>
      </p:sp>
      <p:graphicFrame>
        <p:nvGraphicFramePr>
          <p:cNvPr id="4" name="Diagram 3">
            <a:extLst>
              <a:ext uri="{FF2B5EF4-FFF2-40B4-BE49-F238E27FC236}">
                <a16:creationId xmlns:a16="http://schemas.microsoft.com/office/drawing/2014/main" id="{88D86ABF-24F5-79EC-D32C-0D683687BACE}"/>
              </a:ext>
            </a:extLst>
          </p:cNvPr>
          <p:cNvGraphicFramePr/>
          <p:nvPr>
            <p:extLst>
              <p:ext uri="{D42A27DB-BD31-4B8C-83A1-F6EECF244321}">
                <p14:modId xmlns:p14="http://schemas.microsoft.com/office/powerpoint/2010/main" val="1251696711"/>
              </p:ext>
            </p:extLst>
          </p:nvPr>
        </p:nvGraphicFramePr>
        <p:xfrm>
          <a:off x="1896685" y="930728"/>
          <a:ext cx="4771800" cy="3592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TotalTime>
  <Words>565</Words>
  <Application>Microsoft Office PowerPoint</Application>
  <PresentationFormat>On-screen Show (16:9)</PresentationFormat>
  <Paragraphs>54</Paragraphs>
  <Slides>14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Calibri</vt:lpstr>
      <vt:lpstr>Lato</vt:lpstr>
      <vt:lpstr>Lexend Exa Medium</vt:lpstr>
      <vt:lpstr>OpenSymbol</vt:lpstr>
      <vt:lpstr>Symbol</vt:lpstr>
      <vt:lpstr>Wingdings</vt:lpstr>
      <vt:lpstr>Trauma &amp; Emergency Center by Slidesgo</vt:lpstr>
      <vt:lpstr>Trauma &amp; Emergency Center by Slidesgo</vt:lpstr>
      <vt:lpstr>Trauma &amp; Emergency Center by Slidesgo</vt:lpstr>
      <vt:lpstr>Energy Harvesting</vt:lpstr>
      <vt:lpstr>Introduction</vt:lpstr>
      <vt:lpstr>Empathise :</vt:lpstr>
      <vt:lpstr>Define :</vt:lpstr>
      <vt:lpstr>Role of Thermal Emission</vt:lpstr>
      <vt:lpstr>Ideate :</vt:lpstr>
      <vt:lpstr>Overview of Piezoelectric Effect</vt:lpstr>
      <vt:lpstr>PowerPoint Presentation</vt:lpstr>
      <vt:lpstr>Flow chart :</vt:lpstr>
      <vt:lpstr>Before Implementation </vt:lpstr>
      <vt:lpstr>After Implementation </vt:lpstr>
      <vt:lpstr>Potential Benefits</vt:lpstr>
      <vt:lpstr>Test and Conclusion:</vt:lpstr>
      <vt:lpstr>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Vamsi</dc:creator>
  <cp:lastModifiedBy>Sai Vamsi</cp:lastModifiedBy>
  <cp:revision>2</cp:revision>
  <dcterms:modified xsi:type="dcterms:W3CDTF">2025-02-12T17:02:52Z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2025-02-12T14:07:42Z</dcterms:created>
  <dc:creator>Unknown Creator</dc:creator>
  <dc:description/>
  <dc:language>en-US</dc:language>
  <cp:lastModifiedBy>Unknown Creator</cp:lastModifiedBy>
  <dcterms:modified xsi:type="dcterms:W3CDTF">2025-02-12T14:07:42Z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