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70" r:id="rId8"/>
    <p:sldId id="272" r:id="rId9"/>
    <p:sldId id="271" r:id="rId10"/>
    <p:sldId id="262" r:id="rId11"/>
    <p:sldId id="268" r:id="rId12"/>
    <p:sldId id="269" r:id="rId13"/>
    <p:sldId id="273" r:id="rId14"/>
    <p:sldId id="274" r:id="rId15"/>
    <p:sldId id="263" r:id="rId16"/>
    <p:sldId id="264" r:id="rId17"/>
    <p:sldId id="275" r:id="rId18"/>
    <p:sldId id="265" r:id="rId19"/>
    <p:sldId id="266"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9529d1d8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529d1d8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C97F613-A133-9AAC-1920-2B13D9F4B916}"/>
            </a:ext>
          </a:extLst>
        </p:cNvPr>
        <p:cNvGrpSpPr/>
        <p:nvPr/>
      </p:nvGrpSpPr>
      <p:grpSpPr>
        <a:xfrm>
          <a:off x="0" y="0"/>
          <a:ext cx="0" cy="0"/>
          <a:chOff x="0" y="0"/>
          <a:chExt cx="0" cy="0"/>
        </a:xfrm>
      </p:grpSpPr>
      <p:sp>
        <p:nvSpPr>
          <p:cNvPr id="86" name="Google Shape;86;g319529d1d80_0_36:notes">
            <a:extLst>
              <a:ext uri="{FF2B5EF4-FFF2-40B4-BE49-F238E27FC236}">
                <a16:creationId xmlns:a16="http://schemas.microsoft.com/office/drawing/2014/main" id="{A4BFE671-21A6-26D8-8D14-7F03794B8A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529d1d80_0_36:notes">
            <a:extLst>
              <a:ext uri="{FF2B5EF4-FFF2-40B4-BE49-F238E27FC236}">
                <a16:creationId xmlns:a16="http://schemas.microsoft.com/office/drawing/2014/main" id="{8BD7B680-EAA6-BF8A-E90E-E61ABE3911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83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028743A-1284-783D-C950-205738892352}"/>
            </a:ext>
          </a:extLst>
        </p:cNvPr>
        <p:cNvGrpSpPr/>
        <p:nvPr/>
      </p:nvGrpSpPr>
      <p:grpSpPr>
        <a:xfrm>
          <a:off x="0" y="0"/>
          <a:ext cx="0" cy="0"/>
          <a:chOff x="0" y="0"/>
          <a:chExt cx="0" cy="0"/>
        </a:xfrm>
      </p:grpSpPr>
      <p:sp>
        <p:nvSpPr>
          <p:cNvPr id="86" name="Google Shape;86;g319529d1d80_0_36:notes">
            <a:extLst>
              <a:ext uri="{FF2B5EF4-FFF2-40B4-BE49-F238E27FC236}">
                <a16:creationId xmlns:a16="http://schemas.microsoft.com/office/drawing/2014/main" id="{014808D9-0000-6F3E-2E96-E24B8AD07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529d1d80_0_36:notes">
            <a:extLst>
              <a:ext uri="{FF2B5EF4-FFF2-40B4-BE49-F238E27FC236}">
                <a16:creationId xmlns:a16="http://schemas.microsoft.com/office/drawing/2014/main" id="{606533EA-6A0F-E576-C8C3-9C1755DC9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7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A2DCABC-370F-A283-C70D-3C603EE095B1}"/>
            </a:ext>
          </a:extLst>
        </p:cNvPr>
        <p:cNvGrpSpPr/>
        <p:nvPr/>
      </p:nvGrpSpPr>
      <p:grpSpPr>
        <a:xfrm>
          <a:off x="0" y="0"/>
          <a:ext cx="0" cy="0"/>
          <a:chOff x="0" y="0"/>
          <a:chExt cx="0" cy="0"/>
        </a:xfrm>
      </p:grpSpPr>
      <p:sp>
        <p:nvSpPr>
          <p:cNvPr id="86" name="Google Shape;86;g319529d1d80_0_36:notes">
            <a:extLst>
              <a:ext uri="{FF2B5EF4-FFF2-40B4-BE49-F238E27FC236}">
                <a16:creationId xmlns:a16="http://schemas.microsoft.com/office/drawing/2014/main" id="{59E40FE8-DEE3-3F34-8B81-D83852417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529d1d80_0_36:notes">
            <a:extLst>
              <a:ext uri="{FF2B5EF4-FFF2-40B4-BE49-F238E27FC236}">
                <a16:creationId xmlns:a16="http://schemas.microsoft.com/office/drawing/2014/main" id="{A8EF3A75-B314-1F9B-121B-F18C56FF15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29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5DF4FF3-8850-E6B4-C9D4-A43B5EF11736}"/>
            </a:ext>
          </a:extLst>
        </p:cNvPr>
        <p:cNvGrpSpPr/>
        <p:nvPr/>
      </p:nvGrpSpPr>
      <p:grpSpPr>
        <a:xfrm>
          <a:off x="0" y="0"/>
          <a:ext cx="0" cy="0"/>
          <a:chOff x="0" y="0"/>
          <a:chExt cx="0" cy="0"/>
        </a:xfrm>
      </p:grpSpPr>
      <p:sp>
        <p:nvSpPr>
          <p:cNvPr id="86" name="Google Shape;86;g319529d1d80_0_36:notes">
            <a:extLst>
              <a:ext uri="{FF2B5EF4-FFF2-40B4-BE49-F238E27FC236}">
                <a16:creationId xmlns:a16="http://schemas.microsoft.com/office/drawing/2014/main" id="{C9E42B30-ABA6-12BA-70AE-C8A39714AB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529d1d80_0_36:notes">
            <a:extLst>
              <a:ext uri="{FF2B5EF4-FFF2-40B4-BE49-F238E27FC236}">
                <a16:creationId xmlns:a16="http://schemas.microsoft.com/office/drawing/2014/main" id="{930FD5A3-2923-A61F-25C4-635AFD265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952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9529d1d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9529d1d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9529d1d8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9529d1d8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E1D8F143-E18B-AC69-8685-9E4D1DD385D8}"/>
            </a:ext>
          </a:extLst>
        </p:cNvPr>
        <p:cNvGrpSpPr/>
        <p:nvPr/>
      </p:nvGrpSpPr>
      <p:grpSpPr>
        <a:xfrm>
          <a:off x="0" y="0"/>
          <a:ext cx="0" cy="0"/>
          <a:chOff x="0" y="0"/>
          <a:chExt cx="0" cy="0"/>
        </a:xfrm>
      </p:grpSpPr>
      <p:sp>
        <p:nvSpPr>
          <p:cNvPr id="98" name="Google Shape;98;g319529d1d80_0_49:notes">
            <a:extLst>
              <a:ext uri="{FF2B5EF4-FFF2-40B4-BE49-F238E27FC236}">
                <a16:creationId xmlns:a16="http://schemas.microsoft.com/office/drawing/2014/main" id="{742627DE-CD14-C9EF-F62E-AED9E29FA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9529d1d80_0_49:notes">
            <a:extLst>
              <a:ext uri="{FF2B5EF4-FFF2-40B4-BE49-F238E27FC236}">
                <a16:creationId xmlns:a16="http://schemas.microsoft.com/office/drawing/2014/main" id="{69ACA463-36AF-ACF7-680D-75F96D770B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169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9529d1d8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9529d1d8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9529d1d8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9529d1d8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19529d1d8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19529d1d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9529d1d8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9529d1d8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19529d1d8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9529d1d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9529d1d8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9529d1d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9529d1d8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9529d1d8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9529d1d8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529d1d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6DEB6CA0-2D2D-7D8B-62F0-D1A0248E6CAA}"/>
            </a:ext>
          </a:extLst>
        </p:cNvPr>
        <p:cNvGrpSpPr/>
        <p:nvPr/>
      </p:nvGrpSpPr>
      <p:grpSpPr>
        <a:xfrm>
          <a:off x="0" y="0"/>
          <a:ext cx="0" cy="0"/>
          <a:chOff x="0" y="0"/>
          <a:chExt cx="0" cy="0"/>
        </a:xfrm>
      </p:grpSpPr>
      <p:sp>
        <p:nvSpPr>
          <p:cNvPr id="80" name="Google Shape;80;g319529d1d80_0_29:notes">
            <a:extLst>
              <a:ext uri="{FF2B5EF4-FFF2-40B4-BE49-F238E27FC236}">
                <a16:creationId xmlns:a16="http://schemas.microsoft.com/office/drawing/2014/main" id="{C25AE391-DDF1-9FE2-A54C-B20BBC9863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529d1d80_0_29:notes">
            <a:extLst>
              <a:ext uri="{FF2B5EF4-FFF2-40B4-BE49-F238E27FC236}">
                <a16:creationId xmlns:a16="http://schemas.microsoft.com/office/drawing/2014/main" id="{A73F59A3-E421-6EC2-A5B7-7A9058ABEA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27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945E4F13-B4F0-4E59-EEE0-0B538EB06EB3}"/>
            </a:ext>
          </a:extLst>
        </p:cNvPr>
        <p:cNvGrpSpPr/>
        <p:nvPr/>
      </p:nvGrpSpPr>
      <p:grpSpPr>
        <a:xfrm>
          <a:off x="0" y="0"/>
          <a:ext cx="0" cy="0"/>
          <a:chOff x="0" y="0"/>
          <a:chExt cx="0" cy="0"/>
        </a:xfrm>
      </p:grpSpPr>
      <p:sp>
        <p:nvSpPr>
          <p:cNvPr id="80" name="Google Shape;80;g319529d1d80_0_29:notes">
            <a:extLst>
              <a:ext uri="{FF2B5EF4-FFF2-40B4-BE49-F238E27FC236}">
                <a16:creationId xmlns:a16="http://schemas.microsoft.com/office/drawing/2014/main" id="{BBEFF167-F7AD-8D83-13BB-D83552F317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529d1d80_0_29:notes">
            <a:extLst>
              <a:ext uri="{FF2B5EF4-FFF2-40B4-BE49-F238E27FC236}">
                <a16:creationId xmlns:a16="http://schemas.microsoft.com/office/drawing/2014/main" id="{39C1FF82-0D64-88EF-CA23-9B031EBDB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99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A27011FB-0519-B9D1-8E62-4A1064AA172E}"/>
            </a:ext>
          </a:extLst>
        </p:cNvPr>
        <p:cNvGrpSpPr/>
        <p:nvPr/>
      </p:nvGrpSpPr>
      <p:grpSpPr>
        <a:xfrm>
          <a:off x="0" y="0"/>
          <a:ext cx="0" cy="0"/>
          <a:chOff x="0" y="0"/>
          <a:chExt cx="0" cy="0"/>
        </a:xfrm>
      </p:grpSpPr>
      <p:sp>
        <p:nvSpPr>
          <p:cNvPr id="80" name="Google Shape;80;g319529d1d80_0_29:notes">
            <a:extLst>
              <a:ext uri="{FF2B5EF4-FFF2-40B4-BE49-F238E27FC236}">
                <a16:creationId xmlns:a16="http://schemas.microsoft.com/office/drawing/2014/main" id="{90135A06-2D39-AB40-5140-CBEC21CE87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529d1d80_0_29:notes">
            <a:extLst>
              <a:ext uri="{FF2B5EF4-FFF2-40B4-BE49-F238E27FC236}">
                <a16:creationId xmlns:a16="http://schemas.microsoft.com/office/drawing/2014/main" id="{B6826ACF-73D9-DB09-4330-834E44659E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29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657351"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61304"/>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Development Details – Data Preprocessing</a:t>
            </a:r>
            <a:endParaRPr sz="2500" b="1" dirty="0">
              <a:latin typeface="Times New Roman"/>
              <a:ea typeface="Times New Roman"/>
              <a:cs typeface="Times New Roman"/>
              <a:sym typeface="Times New Roman"/>
            </a:endParaRPr>
          </a:p>
        </p:txBody>
      </p:sp>
      <p:sp>
        <p:nvSpPr>
          <p:cNvPr id="90" name="Google Shape;90;p19"/>
          <p:cNvSpPr txBox="1">
            <a:spLocks noGrp="1"/>
          </p:cNvSpPr>
          <p:nvPr>
            <p:ph type="body" idx="1"/>
          </p:nvPr>
        </p:nvSpPr>
        <p:spPr>
          <a:xfrm>
            <a:off x="311700" y="634004"/>
            <a:ext cx="8520600" cy="4124829"/>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a:ea typeface="Times New Roman"/>
                <a:cs typeface="Times New Roman"/>
                <a:sym typeface="Times New Roman"/>
              </a:rPr>
              <a:t>1) Preprocessing Steps:</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Annotation: Extract bounding box coordinates (</a:t>
            </a:r>
            <a:r>
              <a:rPr lang="en-US" sz="1200" dirty="0" err="1">
                <a:solidFill>
                  <a:schemeClr val="dk1"/>
                </a:solidFill>
                <a:latin typeface="Times New Roman"/>
                <a:ea typeface="Times New Roman"/>
                <a:cs typeface="Times New Roman"/>
                <a:sym typeface="Times New Roman"/>
              </a:rPr>
              <a:t>x_min</a:t>
            </a:r>
            <a:r>
              <a:rPr lang="en-US" sz="1200" dirty="0">
                <a:solidFill>
                  <a:schemeClr val="dk1"/>
                </a:solidFill>
                <a:latin typeface="Times New Roman"/>
                <a:ea typeface="Times New Roman"/>
                <a:cs typeface="Times New Roman"/>
                <a:sym typeface="Times New Roman"/>
              </a:rPr>
              <a:t>, </a:t>
            </a:r>
            <a:r>
              <a:rPr lang="en-US" sz="1200" dirty="0" err="1">
                <a:solidFill>
                  <a:schemeClr val="dk1"/>
                </a:solidFill>
                <a:latin typeface="Times New Roman"/>
                <a:ea typeface="Times New Roman"/>
                <a:cs typeface="Times New Roman"/>
                <a:sym typeface="Times New Roman"/>
              </a:rPr>
              <a:t>y_min</a:t>
            </a:r>
            <a:r>
              <a:rPr lang="en-US" sz="1200" dirty="0">
                <a:solidFill>
                  <a:schemeClr val="dk1"/>
                </a:solidFill>
                <a:latin typeface="Times New Roman"/>
                <a:ea typeface="Times New Roman"/>
                <a:cs typeface="Times New Roman"/>
                <a:sym typeface="Times New Roman"/>
              </a:rPr>
              <a:t>, </a:t>
            </a:r>
            <a:r>
              <a:rPr lang="en-US" sz="1200" dirty="0" err="1">
                <a:solidFill>
                  <a:schemeClr val="dk1"/>
                </a:solidFill>
                <a:latin typeface="Times New Roman"/>
                <a:ea typeface="Times New Roman"/>
                <a:cs typeface="Times New Roman"/>
                <a:sym typeface="Times New Roman"/>
              </a:rPr>
              <a:t>x_max</a:t>
            </a:r>
            <a:r>
              <a:rPr lang="en-US" sz="1200" dirty="0">
                <a:solidFill>
                  <a:schemeClr val="dk1"/>
                </a:solidFill>
                <a:latin typeface="Times New Roman"/>
                <a:ea typeface="Times New Roman"/>
                <a:cs typeface="Times New Roman"/>
                <a:sym typeface="Times New Roman"/>
              </a:rPr>
              <a:t>, </a:t>
            </a:r>
            <a:r>
              <a:rPr lang="en-US" sz="1200" dirty="0" err="1">
                <a:solidFill>
                  <a:schemeClr val="dk1"/>
                </a:solidFill>
                <a:latin typeface="Times New Roman"/>
                <a:ea typeface="Times New Roman"/>
                <a:cs typeface="Times New Roman"/>
                <a:sym typeface="Times New Roman"/>
              </a:rPr>
              <a:t>y_max</a:t>
            </a:r>
            <a:r>
              <a:rPr lang="en-US" sz="1200" dirty="0">
                <a:solidFill>
                  <a:schemeClr val="dk1"/>
                </a:solidFill>
                <a:latin typeface="Times New Roman"/>
                <a:ea typeface="Times New Roman"/>
                <a:cs typeface="Times New Roman"/>
                <a:sym typeface="Times New Roman"/>
              </a:rPr>
              <a:t>).</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a:ea typeface="Times New Roman"/>
                <a:cs typeface="Times New Roman"/>
                <a:sym typeface="Times New Roman"/>
              </a:rPr>
              <a:t>2) Image Enhancement:</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Thresholding: Improve contrast.</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Noise Removal: Reduce image artifacts.</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Grayscale to RGB: Ensure consistent color formats.</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Contrast Enhancement: Enhance visibility of plate details.</a:t>
            </a:r>
          </a:p>
          <a:p>
            <a:pPr marL="0" lvl="0" indent="0" algn="just" rtl="0">
              <a:spcBef>
                <a:spcPts val="1400"/>
              </a:spcBef>
              <a:spcAft>
                <a:spcPts val="0"/>
              </a:spcAft>
              <a:buClr>
                <a:schemeClr val="dk1"/>
              </a:buClr>
              <a:buSzPts val="1100"/>
              <a:buFont typeface="Arial"/>
              <a:buNone/>
            </a:pPr>
            <a:r>
              <a:rPr lang="en-US" sz="1200" dirty="0">
                <a:solidFill>
                  <a:schemeClr val="dk1"/>
                </a:solidFill>
                <a:latin typeface="Times New Roman"/>
                <a:ea typeface="Times New Roman"/>
                <a:cs typeface="Times New Roman"/>
                <a:sym typeface="Times New Roman"/>
              </a:rPr>
              <a:t>Normalization: Standardize pixel values and bounding box coordinates.</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a:ea typeface="Times New Roman"/>
                <a:cs typeface="Times New Roman"/>
                <a:sym typeface="Times New Roman"/>
              </a:rPr>
              <a:t>3) XML Annotation Example</a:t>
            </a:r>
            <a:r>
              <a:rPr lang="en-US" sz="1200" dirty="0">
                <a:solidFill>
                  <a:schemeClr val="dk1"/>
                </a:solidFill>
                <a:latin typeface="Times New Roman"/>
                <a:ea typeface="Times New Roman"/>
                <a:cs typeface="Times New Roman"/>
                <a:sym typeface="Times New Roman"/>
              </a:rPr>
              <a:t>: Label Master generates XML with bounding box.</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a:ea typeface="Times New Roman"/>
                <a:cs typeface="Times New Roman"/>
                <a:sym typeface="Times New Roman"/>
              </a:rPr>
              <a:t>4) Result: </a:t>
            </a:r>
            <a:r>
              <a:rPr lang="en-US" sz="1200" dirty="0">
                <a:solidFill>
                  <a:schemeClr val="dk1"/>
                </a:solidFill>
                <a:latin typeface="Times New Roman"/>
                <a:ea typeface="Times New Roman"/>
                <a:cs typeface="Times New Roman"/>
                <a:sym typeface="Times New Roman"/>
              </a:rPr>
              <a:t>Structured, enhanced dataset ready for accurate license plate detection and recognition.</a:t>
            </a:r>
            <a:endParaRPr sz="12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7AFDF5E9-53E7-BC2F-98A8-F0E51D19988F}"/>
            </a:ext>
          </a:extLst>
        </p:cNvPr>
        <p:cNvGrpSpPr/>
        <p:nvPr/>
      </p:nvGrpSpPr>
      <p:grpSpPr>
        <a:xfrm>
          <a:off x="0" y="0"/>
          <a:ext cx="0" cy="0"/>
          <a:chOff x="0" y="0"/>
          <a:chExt cx="0" cy="0"/>
        </a:xfrm>
      </p:grpSpPr>
      <p:sp>
        <p:nvSpPr>
          <p:cNvPr id="89" name="Google Shape;89;p19">
            <a:extLst>
              <a:ext uri="{FF2B5EF4-FFF2-40B4-BE49-F238E27FC236}">
                <a16:creationId xmlns:a16="http://schemas.microsoft.com/office/drawing/2014/main" id="{59A31A86-952B-A50C-AE41-EA3FC457B26C}"/>
              </a:ext>
            </a:extLst>
          </p:cNvPr>
          <p:cNvSpPr txBox="1">
            <a:spLocks noGrp="1"/>
          </p:cNvSpPr>
          <p:nvPr>
            <p:ph type="title"/>
          </p:nvPr>
        </p:nvSpPr>
        <p:spPr>
          <a:xfrm>
            <a:off x="311700" y="61304"/>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Development Details – Data Preprocessing</a:t>
            </a:r>
            <a:endParaRPr sz="2500" b="1" dirty="0">
              <a:latin typeface="Times New Roman"/>
              <a:ea typeface="Times New Roman"/>
              <a:cs typeface="Times New Roman"/>
              <a:sym typeface="Times New Roman"/>
            </a:endParaRPr>
          </a:p>
        </p:txBody>
      </p:sp>
      <p:sp>
        <p:nvSpPr>
          <p:cNvPr id="90" name="Google Shape;90;p19">
            <a:extLst>
              <a:ext uri="{FF2B5EF4-FFF2-40B4-BE49-F238E27FC236}">
                <a16:creationId xmlns:a16="http://schemas.microsoft.com/office/drawing/2014/main" id="{F6F5E17D-12CE-562F-3AEB-4B5920F4FDB8}"/>
              </a:ext>
            </a:extLst>
          </p:cNvPr>
          <p:cNvSpPr txBox="1">
            <a:spLocks noGrp="1"/>
          </p:cNvSpPr>
          <p:nvPr>
            <p:ph type="body" idx="1"/>
          </p:nvPr>
        </p:nvSpPr>
        <p:spPr>
          <a:xfrm>
            <a:off x="311700" y="863549"/>
            <a:ext cx="8520600" cy="4124829"/>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US" sz="1800" b="1" dirty="0">
                <a:solidFill>
                  <a:schemeClr val="tx1"/>
                </a:solidFill>
                <a:effectLst/>
                <a:latin typeface="Times New Roman" panose="02020603050405020304" pitchFamily="18" charset="0"/>
                <a:ea typeface="Times New Roman" panose="02020603050405020304" pitchFamily="18" charset="0"/>
              </a:rPr>
              <a:t>Tools and State of Art models used:</a:t>
            </a:r>
          </a:p>
          <a:p>
            <a:pPr marL="0" lvl="0" indent="0" algn="l" rtl="0">
              <a:spcBef>
                <a:spcPts val="1200"/>
              </a:spcBef>
              <a:spcAft>
                <a:spcPts val="1200"/>
              </a:spcAft>
              <a:buNone/>
            </a:pPr>
            <a:endParaRPr sz="1200" dirty="0"/>
          </a:p>
        </p:txBody>
      </p:sp>
      <p:pic>
        <p:nvPicPr>
          <p:cNvPr id="2" name="Picture 1" descr="A group of logos on a white background&#10;&#10;Description automatically generated">
            <a:extLst>
              <a:ext uri="{FF2B5EF4-FFF2-40B4-BE49-F238E27FC236}">
                <a16:creationId xmlns:a16="http://schemas.microsoft.com/office/drawing/2014/main" id="{A12AE8AE-23C4-CF87-B8B4-4394B646B72D}"/>
              </a:ext>
            </a:extLst>
          </p:cNvPr>
          <p:cNvPicPr>
            <a:picLocks noChangeAspect="1"/>
          </p:cNvPicPr>
          <p:nvPr/>
        </p:nvPicPr>
        <p:blipFill>
          <a:blip r:embed="rId3"/>
          <a:stretch>
            <a:fillRect/>
          </a:stretch>
        </p:blipFill>
        <p:spPr>
          <a:xfrm>
            <a:off x="2114550" y="1543049"/>
            <a:ext cx="4053840" cy="2736901"/>
          </a:xfrm>
          <a:prstGeom prst="rect">
            <a:avLst/>
          </a:prstGeom>
        </p:spPr>
      </p:pic>
    </p:spTree>
    <p:extLst>
      <p:ext uri="{BB962C8B-B14F-4D97-AF65-F5344CB8AC3E}">
        <p14:creationId xmlns:p14="http://schemas.microsoft.com/office/powerpoint/2010/main" val="15321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3E7560CF-0728-56D7-B40F-11DECCFA748E}"/>
            </a:ext>
          </a:extLst>
        </p:cNvPr>
        <p:cNvGrpSpPr/>
        <p:nvPr/>
      </p:nvGrpSpPr>
      <p:grpSpPr>
        <a:xfrm>
          <a:off x="0" y="0"/>
          <a:ext cx="0" cy="0"/>
          <a:chOff x="0" y="0"/>
          <a:chExt cx="0" cy="0"/>
        </a:xfrm>
      </p:grpSpPr>
      <p:sp>
        <p:nvSpPr>
          <p:cNvPr id="89" name="Google Shape;89;p19">
            <a:extLst>
              <a:ext uri="{FF2B5EF4-FFF2-40B4-BE49-F238E27FC236}">
                <a16:creationId xmlns:a16="http://schemas.microsoft.com/office/drawing/2014/main" id="{0F087AD7-08EB-82D2-0645-D97157F3DA73}"/>
              </a:ext>
            </a:extLst>
          </p:cNvPr>
          <p:cNvSpPr txBox="1">
            <a:spLocks noGrp="1"/>
          </p:cNvSpPr>
          <p:nvPr>
            <p:ph type="title"/>
          </p:nvPr>
        </p:nvSpPr>
        <p:spPr>
          <a:xfrm>
            <a:off x="99428" y="-199954"/>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Development Details – </a:t>
            </a:r>
            <a:r>
              <a:rPr lang="en-US" sz="2300" b="1" dirty="0">
                <a:latin typeface="Times New Roman" panose="02020603050405020304" pitchFamily="18" charset="0"/>
                <a:ea typeface="Times New Roman"/>
                <a:cs typeface="Times New Roman" panose="02020603050405020304" pitchFamily="18" charset="0"/>
                <a:sym typeface="Times New Roman"/>
              </a:rPr>
              <a:t>M</a:t>
            </a:r>
            <a:r>
              <a:rPr lang="en-US" sz="2300" b="1" dirty="0">
                <a:latin typeface="Times New Roman" panose="02020603050405020304" pitchFamily="18" charset="0"/>
                <a:cs typeface="Times New Roman" panose="02020603050405020304" pitchFamily="18" charset="0"/>
              </a:rPr>
              <a:t>ethodology</a:t>
            </a:r>
            <a:endParaRPr sz="23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9">
            <a:extLst>
              <a:ext uri="{FF2B5EF4-FFF2-40B4-BE49-F238E27FC236}">
                <a16:creationId xmlns:a16="http://schemas.microsoft.com/office/drawing/2014/main" id="{319EA68C-BD48-172D-5937-3A5BBBD84009}"/>
              </a:ext>
            </a:extLst>
          </p:cNvPr>
          <p:cNvSpPr txBox="1">
            <a:spLocks noGrp="1"/>
          </p:cNvSpPr>
          <p:nvPr>
            <p:ph type="body" idx="1"/>
          </p:nvPr>
        </p:nvSpPr>
        <p:spPr>
          <a:xfrm>
            <a:off x="311700" y="372746"/>
            <a:ext cx="8520600" cy="4770754"/>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US" sz="900" b="1" dirty="0">
                <a:solidFill>
                  <a:schemeClr val="tx1"/>
                </a:solidFill>
                <a:latin typeface="Times New Roman" panose="02020603050405020304" pitchFamily="18" charset="0"/>
                <a:cs typeface="Times New Roman" panose="02020603050405020304" pitchFamily="18" charset="0"/>
              </a:rPr>
              <a:t>Data Import and Preprocessing:</a:t>
            </a:r>
          </a:p>
          <a:p>
            <a:pPr marL="285750" lvl="0" indent="-2857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Data Import: Load car images and XML annotations.</a:t>
            </a:r>
          </a:p>
          <a:p>
            <a:pPr marL="285750" lvl="0" indent="-2857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XML Parsing: Extract bounding box coordinates with </a:t>
            </a:r>
            <a:r>
              <a:rPr lang="en-US" sz="900" dirty="0" err="1">
                <a:latin typeface="Times New Roman" panose="02020603050405020304" pitchFamily="18" charset="0"/>
                <a:cs typeface="Times New Roman" panose="02020603050405020304" pitchFamily="18" charset="0"/>
              </a:rPr>
              <a:t>xml.etree.ElementTree</a:t>
            </a:r>
            <a:r>
              <a:rPr lang="en-US" sz="900" dirty="0">
                <a:latin typeface="Times New Roman" panose="02020603050405020304" pitchFamily="18" charset="0"/>
                <a:cs typeface="Times New Roman" panose="02020603050405020304" pitchFamily="18" charset="0"/>
              </a:rPr>
              <a:t>.</a:t>
            </a:r>
          </a:p>
          <a:p>
            <a:pPr marL="285750" lvl="0" indent="-285750" algn="just" rtl="0">
              <a:spcBef>
                <a:spcPts val="1200"/>
              </a:spcBef>
              <a:spcAft>
                <a:spcPts val="1200"/>
              </a:spcAft>
              <a:buFont typeface="Arial" panose="020B0604020202020204" pitchFamily="34" charset="0"/>
              <a:buChar char="•"/>
            </a:pPr>
            <a:r>
              <a:rPr lang="en-US" sz="900" dirty="0" err="1">
                <a:latin typeface="Times New Roman" panose="02020603050405020304" pitchFamily="18" charset="0"/>
                <a:cs typeface="Times New Roman" panose="02020603050405020304" pitchFamily="18" charset="0"/>
              </a:rPr>
              <a:t>DataFrame</a:t>
            </a:r>
            <a:r>
              <a:rPr lang="en-US" sz="900" dirty="0">
                <a:latin typeface="Times New Roman" panose="02020603050405020304" pitchFamily="18" charset="0"/>
                <a:cs typeface="Times New Roman" panose="02020603050405020304" pitchFamily="18" charset="0"/>
              </a:rPr>
              <a:t> Storage: Store coordinates and metadata in Pandas.</a:t>
            </a:r>
          </a:p>
          <a:p>
            <a:pPr marL="285750" lvl="0" indent="-2857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Image Preprocessing: Resize to 224x224 (</a:t>
            </a:r>
            <a:r>
              <a:rPr lang="en-US" sz="900" dirty="0" err="1">
                <a:latin typeface="Times New Roman" panose="02020603050405020304" pitchFamily="18" charset="0"/>
                <a:cs typeface="Times New Roman" panose="02020603050405020304" pitchFamily="18" charset="0"/>
              </a:rPr>
              <a:t>Keras</a:t>
            </a:r>
            <a:r>
              <a:rPr lang="en-US" sz="900" dirty="0">
                <a:latin typeface="Times New Roman" panose="02020603050405020304" pitchFamily="18" charset="0"/>
                <a:cs typeface="Times New Roman" panose="02020603050405020304" pitchFamily="18" charset="0"/>
              </a:rPr>
              <a:t>), normalize pixel </a:t>
            </a:r>
            <a:r>
              <a:rPr lang="en-US" sz="900" dirty="0" err="1">
                <a:latin typeface="Times New Roman" panose="02020603050405020304" pitchFamily="18" charset="0"/>
                <a:cs typeface="Times New Roman" panose="02020603050405020304" pitchFamily="18" charset="0"/>
              </a:rPr>
              <a:t>values.Bounding</a:t>
            </a:r>
            <a:r>
              <a:rPr lang="en-US" sz="900" dirty="0">
                <a:latin typeface="Times New Roman" panose="02020603050405020304" pitchFamily="18" charset="0"/>
                <a:cs typeface="Times New Roman" panose="02020603050405020304" pitchFamily="18" charset="0"/>
              </a:rPr>
              <a:t> Box Normalization: Normalize coordinates for consistency.</a:t>
            </a:r>
          </a:p>
          <a:p>
            <a:pPr marL="285750" lvl="0" indent="-2857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Data Splitting: Train-test split (80-20) using scikit-learn.</a:t>
            </a:r>
          </a:p>
          <a:p>
            <a:pPr marL="0" lvl="0" indent="0" algn="just" rtl="0">
              <a:spcBef>
                <a:spcPts val="1200"/>
              </a:spcBef>
              <a:spcAft>
                <a:spcPts val="1200"/>
              </a:spcAft>
              <a:buNone/>
            </a:pPr>
            <a:r>
              <a:rPr lang="en-US" sz="900" b="1" dirty="0">
                <a:solidFill>
                  <a:schemeClr val="tx1"/>
                </a:solidFill>
                <a:latin typeface="Times New Roman" panose="02020603050405020304" pitchFamily="18" charset="0"/>
                <a:cs typeface="Times New Roman" panose="02020603050405020304" pitchFamily="18" charset="0"/>
              </a:rPr>
              <a:t>Model Architecture:</a:t>
            </a:r>
          </a:p>
          <a:p>
            <a:pPr marL="171450" indent="-171450" algn="just">
              <a:spcBef>
                <a:spcPts val="1200"/>
              </a:spcBef>
              <a:spcAft>
                <a:spcPts val="1200"/>
              </a:spcAft>
              <a:buFont typeface="Arial" panose="020B0604020202020204" pitchFamily="34" charset="0"/>
              <a:buChar char="•"/>
            </a:pPr>
            <a:r>
              <a:rPr lang="en-US" sz="900" dirty="0">
                <a:solidFill>
                  <a:schemeClr val="bg2"/>
                </a:solidFill>
                <a:latin typeface="Times New Roman" panose="02020603050405020304" pitchFamily="18" charset="0"/>
                <a:cs typeface="Times New Roman" panose="02020603050405020304" pitchFamily="18" charset="0"/>
              </a:rPr>
              <a:t>Base Model: InceptionResNetV2 with pre-trained ImageNet weights.</a:t>
            </a:r>
          </a:p>
          <a:p>
            <a:pPr marL="171450" indent="-171450" algn="just">
              <a:spcBef>
                <a:spcPts val="1200"/>
              </a:spcBef>
              <a:spcAft>
                <a:spcPts val="1200"/>
              </a:spcAft>
              <a:buFont typeface="Arial" panose="020B0604020202020204" pitchFamily="34" charset="0"/>
              <a:buChar char="•"/>
            </a:pPr>
            <a:r>
              <a:rPr lang="en-US" sz="900" dirty="0">
                <a:solidFill>
                  <a:schemeClr val="bg2"/>
                </a:solidFill>
                <a:latin typeface="Times New Roman" panose="02020603050405020304" pitchFamily="18" charset="0"/>
                <a:cs typeface="Times New Roman" panose="02020603050405020304" pitchFamily="18" charset="0"/>
              </a:rPr>
              <a:t>Custom Layers: Dense layers (500, 250 neurons, </a:t>
            </a:r>
            <a:r>
              <a:rPr lang="en-US" sz="900" dirty="0" err="1">
                <a:solidFill>
                  <a:schemeClr val="bg2"/>
                </a:solidFill>
                <a:latin typeface="Times New Roman" panose="02020603050405020304" pitchFamily="18" charset="0"/>
                <a:cs typeface="Times New Roman" panose="02020603050405020304" pitchFamily="18" charset="0"/>
              </a:rPr>
              <a:t>ReLU</a:t>
            </a:r>
            <a:r>
              <a:rPr lang="en-US" sz="900" dirty="0">
                <a:solidFill>
                  <a:schemeClr val="bg2"/>
                </a:solidFill>
                <a:latin typeface="Times New Roman" panose="02020603050405020304" pitchFamily="18" charset="0"/>
                <a:cs typeface="Times New Roman" panose="02020603050405020304" pitchFamily="18" charset="0"/>
              </a:rPr>
              <a:t>) and final output layer (4 neurons, sigmoid activation).</a:t>
            </a:r>
          </a:p>
          <a:p>
            <a:pPr marL="171450" indent="-171450" algn="just">
              <a:spcBef>
                <a:spcPts val="1200"/>
              </a:spcBef>
              <a:spcAft>
                <a:spcPts val="1200"/>
              </a:spcAft>
              <a:buFont typeface="Arial" panose="020B0604020202020204" pitchFamily="34" charset="0"/>
              <a:buChar char="•"/>
            </a:pPr>
            <a:r>
              <a:rPr lang="en-US" sz="900" dirty="0">
                <a:solidFill>
                  <a:schemeClr val="bg2"/>
                </a:solidFill>
                <a:latin typeface="Times New Roman" panose="02020603050405020304" pitchFamily="18" charset="0"/>
                <a:cs typeface="Times New Roman" panose="02020603050405020304" pitchFamily="18" charset="0"/>
              </a:rPr>
              <a:t>Compilation: Optimized with Adam; MSE loss for bounding box regression.</a:t>
            </a:r>
          </a:p>
          <a:p>
            <a:pPr marL="0" lvl="0" indent="0" algn="just" rtl="0">
              <a:spcBef>
                <a:spcPts val="1200"/>
              </a:spcBef>
              <a:spcAft>
                <a:spcPts val="1200"/>
              </a:spcAft>
              <a:buNone/>
            </a:pPr>
            <a:endParaRPr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57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BADD3B5A-9F05-1EEC-74A0-79964E8F794A}"/>
            </a:ext>
          </a:extLst>
        </p:cNvPr>
        <p:cNvGrpSpPr/>
        <p:nvPr/>
      </p:nvGrpSpPr>
      <p:grpSpPr>
        <a:xfrm>
          <a:off x="0" y="0"/>
          <a:ext cx="0" cy="0"/>
          <a:chOff x="0" y="0"/>
          <a:chExt cx="0" cy="0"/>
        </a:xfrm>
      </p:grpSpPr>
      <p:sp>
        <p:nvSpPr>
          <p:cNvPr id="89" name="Google Shape;89;p19">
            <a:extLst>
              <a:ext uri="{FF2B5EF4-FFF2-40B4-BE49-F238E27FC236}">
                <a16:creationId xmlns:a16="http://schemas.microsoft.com/office/drawing/2014/main" id="{BF0E5E2A-F3A9-58C9-B03E-9D48C3EF691B}"/>
              </a:ext>
            </a:extLst>
          </p:cNvPr>
          <p:cNvSpPr txBox="1">
            <a:spLocks noGrp="1"/>
          </p:cNvSpPr>
          <p:nvPr>
            <p:ph type="title"/>
          </p:nvPr>
        </p:nvSpPr>
        <p:spPr>
          <a:xfrm>
            <a:off x="99428" y="-199954"/>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Development Details – </a:t>
            </a:r>
            <a:r>
              <a:rPr lang="en-US" sz="2300" b="1" dirty="0">
                <a:latin typeface="Times New Roman" panose="02020603050405020304" pitchFamily="18" charset="0"/>
                <a:ea typeface="Times New Roman"/>
                <a:cs typeface="Times New Roman" panose="02020603050405020304" pitchFamily="18" charset="0"/>
                <a:sym typeface="Times New Roman"/>
              </a:rPr>
              <a:t>M</a:t>
            </a:r>
            <a:r>
              <a:rPr lang="en-US" sz="2300" b="1" dirty="0">
                <a:latin typeface="Times New Roman" panose="02020603050405020304" pitchFamily="18" charset="0"/>
                <a:cs typeface="Times New Roman" panose="02020603050405020304" pitchFamily="18" charset="0"/>
              </a:rPr>
              <a:t>ethodology</a:t>
            </a:r>
            <a:endParaRPr sz="23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9">
            <a:extLst>
              <a:ext uri="{FF2B5EF4-FFF2-40B4-BE49-F238E27FC236}">
                <a16:creationId xmlns:a16="http://schemas.microsoft.com/office/drawing/2014/main" id="{F4BE1651-E3B9-AE8B-7BAF-8BD79EE3E0E2}"/>
              </a:ext>
            </a:extLst>
          </p:cNvPr>
          <p:cNvSpPr txBox="1">
            <a:spLocks noGrp="1"/>
          </p:cNvSpPr>
          <p:nvPr>
            <p:ph type="body" idx="1"/>
          </p:nvPr>
        </p:nvSpPr>
        <p:spPr>
          <a:xfrm>
            <a:off x="311700" y="372746"/>
            <a:ext cx="8520600" cy="4770754"/>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US" sz="1100" b="1" dirty="0">
                <a:solidFill>
                  <a:schemeClr val="bg2"/>
                </a:solidFill>
                <a:latin typeface="Times New Roman" panose="02020603050405020304" pitchFamily="18" charset="0"/>
                <a:cs typeface="Times New Roman" panose="02020603050405020304" pitchFamily="18" charset="0"/>
              </a:rPr>
              <a:t>Model Training:</a:t>
            </a:r>
          </a:p>
          <a:p>
            <a:pPr marL="171450" indent="-171450" algn="just">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Training: TensorFlow’s fit() method; batch size 10, 100 epochs.</a:t>
            </a:r>
          </a:p>
          <a:p>
            <a:pPr marL="171450" indent="-171450" algn="just">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Monitoring: Real-time performance visualization with </a:t>
            </a:r>
            <a:r>
              <a:rPr lang="en-US" sz="900" dirty="0" err="1">
                <a:latin typeface="Times New Roman" panose="02020603050405020304" pitchFamily="18" charset="0"/>
                <a:cs typeface="Times New Roman" panose="02020603050405020304" pitchFamily="18" charset="0"/>
              </a:rPr>
              <a:t>TensorBoard</a:t>
            </a:r>
            <a:r>
              <a:rPr lang="en-US" sz="900" dirty="0">
                <a:latin typeface="Times New Roman" panose="02020603050405020304" pitchFamily="18" charset="0"/>
                <a:cs typeface="Times New Roman" panose="02020603050405020304" pitchFamily="18" charset="0"/>
              </a:rPr>
              <a:t>.</a:t>
            </a:r>
          </a:p>
          <a:p>
            <a:pPr marL="171450" indent="-171450" algn="just">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Model Saving: Save trained model as </a:t>
            </a:r>
            <a:r>
              <a:rPr lang="en-US" sz="900" dirty="0" err="1">
                <a:latin typeface="Times New Roman" panose="02020603050405020304" pitchFamily="18" charset="0"/>
                <a:cs typeface="Times New Roman" panose="02020603050405020304" pitchFamily="18" charset="0"/>
              </a:rPr>
              <a:t>Plate_Tracker.keras</a:t>
            </a:r>
            <a:r>
              <a:rPr lang="en-US" sz="900" dirty="0">
                <a:latin typeface="Times New Roman" panose="02020603050405020304" pitchFamily="18" charset="0"/>
                <a:cs typeface="Times New Roman" panose="02020603050405020304" pitchFamily="18" charset="0"/>
              </a:rPr>
              <a:t>.</a:t>
            </a:r>
          </a:p>
          <a:p>
            <a:pPr marL="0" lvl="0" indent="0" algn="just" rtl="0">
              <a:spcBef>
                <a:spcPts val="1200"/>
              </a:spcBef>
              <a:spcAft>
                <a:spcPts val="1200"/>
              </a:spcAft>
              <a:buNone/>
            </a:pPr>
            <a:r>
              <a:rPr lang="en-US" sz="1100" b="1" dirty="0">
                <a:latin typeface="Times New Roman" panose="02020603050405020304" pitchFamily="18" charset="0"/>
                <a:cs typeface="Times New Roman" panose="02020603050405020304" pitchFamily="18" charset="0"/>
              </a:rPr>
              <a:t>Bounding Box Detection:</a:t>
            </a:r>
          </a:p>
          <a:p>
            <a:pPr marL="171450" lvl="0" indent="-1714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Inference: Load saved model, predict bounding box on test images.</a:t>
            </a:r>
          </a:p>
          <a:p>
            <a:pPr marL="171450" lvl="0" indent="-1714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Visualization: Draw bounding box using OpenCV; display with </a:t>
            </a:r>
            <a:r>
              <a:rPr lang="en-US" sz="900" dirty="0" err="1">
                <a:latin typeface="Times New Roman" panose="02020603050405020304" pitchFamily="18" charset="0"/>
                <a:cs typeface="Times New Roman" panose="02020603050405020304" pitchFamily="18" charset="0"/>
              </a:rPr>
              <a:t>Plotly</a:t>
            </a:r>
            <a:r>
              <a:rPr lang="en-US" sz="900" dirty="0">
                <a:latin typeface="Times New Roman" panose="02020603050405020304" pitchFamily="18" charset="0"/>
                <a:cs typeface="Times New Roman" panose="02020603050405020304" pitchFamily="18" charset="0"/>
              </a:rPr>
              <a:t> Express.</a:t>
            </a:r>
          </a:p>
          <a:p>
            <a:pPr marL="171450" lvl="0" indent="-1714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Text Extraction: ROI Preprocessing: Resizing, contrast enhancement (CLAHE), noise reduction, thresholding, morphological operations.</a:t>
            </a:r>
          </a:p>
          <a:p>
            <a:pPr marL="171450" lvl="0" indent="-1714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OCR: </a:t>
            </a:r>
            <a:r>
              <a:rPr lang="en-US" sz="900" dirty="0" err="1">
                <a:latin typeface="Times New Roman" panose="02020603050405020304" pitchFamily="18" charset="0"/>
                <a:cs typeface="Times New Roman" panose="02020603050405020304" pitchFamily="18" charset="0"/>
              </a:rPr>
              <a:t>PyTesseract</a:t>
            </a:r>
            <a:r>
              <a:rPr lang="en-US" sz="900" dirty="0">
                <a:latin typeface="Times New Roman" panose="02020603050405020304" pitchFamily="18" charset="0"/>
                <a:cs typeface="Times New Roman" panose="02020603050405020304" pitchFamily="18" charset="0"/>
              </a:rPr>
              <a:t> extracts text from the processed ROI.</a:t>
            </a:r>
          </a:p>
          <a:p>
            <a:pPr marL="171450" lvl="0" indent="-171450" algn="just" rtl="0">
              <a:spcBef>
                <a:spcPts val="1200"/>
              </a:spcBef>
              <a:spcAft>
                <a:spcPts val="12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Text Cleaning: Filter non-alphanumeric characters for accurate recognition.</a:t>
            </a:r>
            <a:endParaRPr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65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07DEB7A7-CB2B-9D32-3196-154C98361C3B}"/>
            </a:ext>
          </a:extLst>
        </p:cNvPr>
        <p:cNvGrpSpPr/>
        <p:nvPr/>
      </p:nvGrpSpPr>
      <p:grpSpPr>
        <a:xfrm>
          <a:off x="0" y="0"/>
          <a:ext cx="0" cy="0"/>
          <a:chOff x="0" y="0"/>
          <a:chExt cx="0" cy="0"/>
        </a:xfrm>
      </p:grpSpPr>
      <p:sp>
        <p:nvSpPr>
          <p:cNvPr id="89" name="Google Shape;89;p19">
            <a:extLst>
              <a:ext uri="{FF2B5EF4-FFF2-40B4-BE49-F238E27FC236}">
                <a16:creationId xmlns:a16="http://schemas.microsoft.com/office/drawing/2014/main" id="{65EB0E17-6056-430D-0EBA-EB811C98AB20}"/>
              </a:ext>
            </a:extLst>
          </p:cNvPr>
          <p:cNvSpPr txBox="1">
            <a:spLocks noGrp="1"/>
          </p:cNvSpPr>
          <p:nvPr>
            <p:ph type="title"/>
          </p:nvPr>
        </p:nvSpPr>
        <p:spPr>
          <a:xfrm>
            <a:off x="172907" y="126617"/>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Development Details – </a:t>
            </a:r>
            <a:r>
              <a:rPr lang="en-US" sz="2300" b="1" dirty="0">
                <a:latin typeface="Times New Roman" panose="02020603050405020304" pitchFamily="18" charset="0"/>
                <a:ea typeface="Times New Roman"/>
                <a:cs typeface="Times New Roman" panose="02020603050405020304" pitchFamily="18" charset="0"/>
                <a:sym typeface="Times New Roman"/>
              </a:rPr>
              <a:t>M</a:t>
            </a:r>
            <a:r>
              <a:rPr lang="en-US" sz="2300" b="1" dirty="0">
                <a:latin typeface="Times New Roman" panose="02020603050405020304" pitchFamily="18" charset="0"/>
                <a:cs typeface="Times New Roman" panose="02020603050405020304" pitchFamily="18" charset="0"/>
              </a:rPr>
              <a:t>ethodology</a:t>
            </a:r>
            <a:endParaRPr sz="23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9">
            <a:extLst>
              <a:ext uri="{FF2B5EF4-FFF2-40B4-BE49-F238E27FC236}">
                <a16:creationId xmlns:a16="http://schemas.microsoft.com/office/drawing/2014/main" id="{B9B618A1-0A75-1F96-2A0F-667D726018ED}"/>
              </a:ext>
            </a:extLst>
          </p:cNvPr>
          <p:cNvSpPr txBox="1">
            <a:spLocks noGrp="1"/>
          </p:cNvSpPr>
          <p:nvPr>
            <p:ph type="body" idx="1"/>
          </p:nvPr>
        </p:nvSpPr>
        <p:spPr>
          <a:xfrm>
            <a:off x="172907" y="1009560"/>
            <a:ext cx="8520600" cy="4770754"/>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US" dirty="0">
                <a:solidFill>
                  <a:schemeClr val="bg2"/>
                </a:solidFill>
                <a:latin typeface="Times New Roman" panose="02020603050405020304" pitchFamily="18" charset="0"/>
                <a:cs typeface="Times New Roman" panose="02020603050405020304" pitchFamily="18" charset="0"/>
              </a:rPr>
              <a:t>Bounding Box Detection:</a:t>
            </a:r>
          </a:p>
          <a:p>
            <a:pPr marL="0" lvl="0" indent="0" algn="just" rtl="0">
              <a:spcBef>
                <a:spcPts val="1200"/>
              </a:spcBef>
              <a:spcAft>
                <a:spcPts val="1200"/>
              </a:spcAft>
              <a:buNone/>
            </a:pPr>
            <a:endParaRPr lang="en-US" dirty="0">
              <a:solidFill>
                <a:schemeClr val="bg2"/>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bg2"/>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1ADFC1-FB4C-DC4C-441B-BF5607CA6EAD}"/>
              </a:ext>
            </a:extLst>
          </p:cNvPr>
          <p:cNvPicPr>
            <a:picLocks noChangeAspect="1"/>
          </p:cNvPicPr>
          <p:nvPr/>
        </p:nvPicPr>
        <p:blipFill>
          <a:blip r:embed="rId3"/>
          <a:stretch>
            <a:fillRect/>
          </a:stretch>
        </p:blipFill>
        <p:spPr>
          <a:xfrm>
            <a:off x="2318657" y="1980565"/>
            <a:ext cx="4065813" cy="1868170"/>
          </a:xfrm>
          <a:prstGeom prst="rect">
            <a:avLst/>
          </a:prstGeom>
        </p:spPr>
      </p:pic>
    </p:spTree>
    <p:extLst>
      <p:ext uri="{BB962C8B-B14F-4D97-AF65-F5344CB8AC3E}">
        <p14:creationId xmlns:p14="http://schemas.microsoft.com/office/powerpoint/2010/main" val="48122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&amp; Adjustments</a:t>
            </a:r>
            <a:endParaRPr>
              <a:latin typeface="Times New Roman"/>
              <a:ea typeface="Times New Roman"/>
              <a:cs typeface="Times New Roman"/>
              <a:sym typeface="Times New Roman"/>
            </a:endParaRPr>
          </a:p>
        </p:txBody>
      </p:sp>
      <p:sp>
        <p:nvSpPr>
          <p:cNvPr id="96" name="Google Shape;96;p20"/>
          <p:cNvSpPr txBox="1">
            <a:spLocks noGrp="1"/>
          </p:cNvSpPr>
          <p:nvPr>
            <p:ph type="body" idx="1"/>
          </p:nvPr>
        </p:nvSpPr>
        <p:spPr>
          <a:xfrm>
            <a:off x="499479" y="948367"/>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dirty="0">
                <a:solidFill>
                  <a:schemeClr val="dk1"/>
                </a:solidFill>
                <a:latin typeface="Times New Roman" panose="02020603050405020304" pitchFamily="18" charset="0"/>
                <a:cs typeface="Times New Roman" panose="02020603050405020304" pitchFamily="18" charset="0"/>
              </a:rPr>
              <a:t>Low-light Performance:</a:t>
            </a:r>
            <a:endParaRPr sz="1400" b="1"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1200"/>
              </a:spcBef>
              <a:spcAft>
                <a:spcPts val="0"/>
              </a:spcAft>
              <a:buClr>
                <a:schemeClr val="dk1"/>
              </a:buClr>
              <a:buSzPts val="1400"/>
              <a:buChar char="●"/>
            </a:pPr>
            <a:r>
              <a:rPr lang="en" sz="1400" dirty="0">
                <a:solidFill>
                  <a:schemeClr val="dk1"/>
                </a:solidFill>
                <a:latin typeface="Times New Roman" panose="02020603050405020304" pitchFamily="18" charset="0"/>
                <a:cs typeface="Times New Roman" panose="02020603050405020304" pitchFamily="18" charset="0"/>
              </a:rPr>
              <a:t>Preprocessing pipeline enhanced with contrast and brightness adjustments.</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400" b="1" dirty="0">
                <a:solidFill>
                  <a:schemeClr val="dk1"/>
                </a:solidFill>
                <a:latin typeface="Times New Roman" panose="02020603050405020304" pitchFamily="18" charset="0"/>
                <a:cs typeface="Times New Roman" panose="02020603050405020304" pitchFamily="18" charset="0"/>
              </a:rPr>
              <a:t>Speed Optimization:</a:t>
            </a:r>
            <a:endParaRPr sz="1400" b="1"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1200"/>
              </a:spcBef>
              <a:spcAft>
                <a:spcPts val="0"/>
              </a:spcAft>
              <a:buClr>
                <a:schemeClr val="dk1"/>
              </a:buClr>
              <a:buSzPts val="1400"/>
              <a:buChar char="●"/>
            </a:pPr>
            <a:r>
              <a:rPr lang="en" sz="1400" dirty="0">
                <a:solidFill>
                  <a:schemeClr val="dk1"/>
                </a:solidFill>
                <a:latin typeface="Times New Roman" panose="02020603050405020304" pitchFamily="18" charset="0"/>
                <a:cs typeface="Times New Roman" panose="02020603050405020304" pitchFamily="18" charset="0"/>
              </a:rPr>
              <a:t>Batch processing to reduce inference times.</a:t>
            </a:r>
            <a:endParaRPr sz="1400"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1"/>
              </a:buClr>
              <a:buSzPts val="1400"/>
              <a:buChar char="●"/>
            </a:pPr>
            <a:r>
              <a:rPr lang="en" sz="1400" dirty="0">
                <a:solidFill>
                  <a:schemeClr val="dk1"/>
                </a:solidFill>
                <a:latin typeface="Times New Roman" panose="02020603050405020304" pitchFamily="18" charset="0"/>
                <a:cs typeface="Times New Roman" panose="02020603050405020304" pitchFamily="18" charset="0"/>
              </a:rPr>
              <a:t>Simplified model complexity for faster real-time responses.</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400" b="1" dirty="0">
                <a:solidFill>
                  <a:schemeClr val="dk1"/>
                </a:solidFill>
                <a:latin typeface="Times New Roman" panose="02020603050405020304" pitchFamily="18" charset="0"/>
                <a:cs typeface="Times New Roman" panose="02020603050405020304" pitchFamily="18" charset="0"/>
              </a:rPr>
              <a:t>Other Challenges:</a:t>
            </a:r>
            <a:endParaRPr sz="1400" b="1"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1200"/>
              </a:spcBef>
              <a:spcAft>
                <a:spcPts val="0"/>
              </a:spcAft>
              <a:buClr>
                <a:schemeClr val="dk1"/>
              </a:buClr>
              <a:buSzPts val="1400"/>
              <a:buChar char="●"/>
            </a:pPr>
            <a:r>
              <a:rPr lang="en" sz="1400" dirty="0">
                <a:solidFill>
                  <a:schemeClr val="dk1"/>
                </a:solidFill>
                <a:latin typeface="Times New Roman" panose="02020603050405020304" pitchFamily="18" charset="0"/>
                <a:cs typeface="Times New Roman" panose="02020603050405020304" pitchFamily="18" charset="0"/>
              </a:rPr>
              <a:t>Dealing with partially obscured license plates.</a:t>
            </a:r>
            <a:endParaRPr sz="1400"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1"/>
              </a:buClr>
              <a:buSzPts val="1400"/>
              <a:buChar char="●"/>
            </a:pPr>
            <a:r>
              <a:rPr lang="en" sz="1400" dirty="0">
                <a:solidFill>
                  <a:schemeClr val="dk1"/>
                </a:solidFill>
                <a:latin typeface="Times New Roman" panose="02020603050405020304" pitchFamily="18" charset="0"/>
                <a:cs typeface="Times New Roman" panose="02020603050405020304" pitchFamily="18" charset="0"/>
              </a:rPr>
              <a:t>Recognizing plates on vehicles moving at high speeds.</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100" b="1" dirty="0">
                <a:latin typeface="Times New Roman"/>
                <a:ea typeface="Times New Roman"/>
                <a:cs typeface="Times New Roman"/>
                <a:sym typeface="Times New Roman"/>
              </a:rPr>
              <a:t> Results</a:t>
            </a:r>
            <a:endParaRPr sz="3100" b="1" dirty="0">
              <a:latin typeface="Times New Roman"/>
              <a:ea typeface="Times New Roman"/>
              <a:cs typeface="Times New Roman"/>
              <a:sym typeface="Times New Roman"/>
            </a:endParaRPr>
          </a:p>
        </p:txBody>
      </p:sp>
      <p:sp>
        <p:nvSpPr>
          <p:cNvPr id="102" name="Google Shape;102;p21"/>
          <p:cNvSpPr txBox="1">
            <a:spLocks noGrp="1"/>
          </p:cNvSpPr>
          <p:nvPr>
            <p:ph type="body" idx="1"/>
          </p:nvPr>
        </p:nvSpPr>
        <p:spPr>
          <a:xfrm>
            <a:off x="564793" y="566150"/>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endParaRPr sz="1700" b="1" dirty="0">
              <a:solidFill>
                <a:schemeClr val="dk1"/>
              </a:solidFill>
              <a:latin typeface="Times New Roman"/>
              <a:ea typeface="Times New Roman"/>
              <a:cs typeface="Times New Roman"/>
              <a:sym typeface="Times New Roman"/>
            </a:endParaRPr>
          </a:p>
          <a:p>
            <a:pPr marL="457200" lvl="0" indent="-323850" algn="l" rtl="0">
              <a:spcBef>
                <a:spcPts val="120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Recognition Performance:</a:t>
            </a:r>
            <a:endParaRPr sz="1500" b="1" dirty="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High accuracy achieved at 10m, 30m, and 50m distances.</a:t>
            </a:r>
            <a:endParaRPr sz="1500" dirty="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Successfully recognized license plates under varying lighting conditions.</a:t>
            </a:r>
            <a:endParaRPr sz="1500" dirty="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Data Management:</a:t>
            </a:r>
            <a:endParaRPr sz="1500" b="1" dirty="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License plate data stored in a structured database for tracking and reporting.</a:t>
            </a:r>
            <a:endParaRPr sz="1500" dirty="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Use Case Validation:</a:t>
            </a:r>
            <a:endParaRPr sz="1500" b="1" dirty="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Effective application in parking lots, traffic monitoring, and vehicle tracking.</a:t>
            </a:r>
            <a:endParaRPr sz="15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53B9DFFF-CCFC-35FD-DC10-98EC35E0ECE0}"/>
            </a:ext>
          </a:extLst>
        </p:cNvPr>
        <p:cNvGrpSpPr/>
        <p:nvPr/>
      </p:nvGrpSpPr>
      <p:grpSpPr>
        <a:xfrm>
          <a:off x="0" y="0"/>
          <a:ext cx="0" cy="0"/>
          <a:chOff x="0" y="0"/>
          <a:chExt cx="0" cy="0"/>
        </a:xfrm>
      </p:grpSpPr>
      <p:sp>
        <p:nvSpPr>
          <p:cNvPr id="101" name="Google Shape;101;p21">
            <a:extLst>
              <a:ext uri="{FF2B5EF4-FFF2-40B4-BE49-F238E27FC236}">
                <a16:creationId xmlns:a16="http://schemas.microsoft.com/office/drawing/2014/main" id="{220B6066-37E9-2F97-9D54-29BF282AEEAD}"/>
              </a:ext>
            </a:extLst>
          </p:cNvPr>
          <p:cNvSpPr txBox="1">
            <a:spLocks noGrp="1"/>
          </p:cNvSpPr>
          <p:nvPr>
            <p:ph type="title"/>
          </p:nvPr>
        </p:nvSpPr>
        <p:spPr>
          <a:xfrm>
            <a:off x="189236" y="275673"/>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latin typeface="Times New Roman"/>
                <a:ea typeface="Times New Roman"/>
                <a:cs typeface="Times New Roman"/>
                <a:sym typeface="Times New Roman"/>
              </a:rPr>
              <a:t> Results</a:t>
            </a:r>
            <a:endParaRPr sz="2400" b="1" dirty="0">
              <a:latin typeface="Times New Roman"/>
              <a:ea typeface="Times New Roman"/>
              <a:cs typeface="Times New Roman"/>
              <a:sym typeface="Times New Roman"/>
            </a:endParaRPr>
          </a:p>
        </p:txBody>
      </p:sp>
      <p:sp>
        <p:nvSpPr>
          <p:cNvPr id="102" name="Google Shape;102;p21">
            <a:extLst>
              <a:ext uri="{FF2B5EF4-FFF2-40B4-BE49-F238E27FC236}">
                <a16:creationId xmlns:a16="http://schemas.microsoft.com/office/drawing/2014/main" id="{9A4C748A-9016-3786-5764-63F28F5F08A1}"/>
              </a:ext>
            </a:extLst>
          </p:cNvPr>
          <p:cNvSpPr txBox="1">
            <a:spLocks noGrp="1"/>
          </p:cNvSpPr>
          <p:nvPr>
            <p:ph type="body" idx="1"/>
          </p:nvPr>
        </p:nvSpPr>
        <p:spPr>
          <a:xfrm>
            <a:off x="189236" y="101772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Loss Vs </a:t>
            </a:r>
            <a:r>
              <a:rPr lang="en-US" b="1" dirty="0" err="1">
                <a:latin typeface="Times New Roman" panose="02020603050405020304" pitchFamily="18" charset="0"/>
                <a:cs typeface="Times New Roman" panose="02020603050405020304" pitchFamily="18" charset="0"/>
              </a:rPr>
              <a:t>Epchos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ModelAccuracy</a:t>
            </a:r>
            <a:r>
              <a:rPr lang="en-US" b="1" dirty="0">
                <a:latin typeface="Times New Roman" panose="02020603050405020304" pitchFamily="18" charset="0"/>
                <a:cs typeface="Times New Roman" panose="02020603050405020304" pitchFamily="18" charset="0"/>
              </a:rPr>
              <a:t> Vs </a:t>
            </a:r>
            <a:r>
              <a:rPr lang="en-US" b="1" dirty="0" err="1">
                <a:latin typeface="Times New Roman" panose="02020603050405020304" pitchFamily="18" charset="0"/>
                <a:cs typeface="Times New Roman" panose="02020603050405020304" pitchFamily="18" charset="0"/>
              </a:rPr>
              <a:t>Epchos</a:t>
            </a:r>
            <a:endParaRPr lang="en-US" b="1"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p>
        </p:txBody>
      </p:sp>
      <p:pic>
        <p:nvPicPr>
          <p:cNvPr id="3" name="Picture 2" descr="A graph showing the number of epoch&#10;&#10;Description automatically generated with medium confidence">
            <a:extLst>
              <a:ext uri="{FF2B5EF4-FFF2-40B4-BE49-F238E27FC236}">
                <a16:creationId xmlns:a16="http://schemas.microsoft.com/office/drawing/2014/main" id="{C65BC23D-67D3-95B1-9206-D9804E090671}"/>
              </a:ext>
            </a:extLst>
          </p:cNvPr>
          <p:cNvPicPr>
            <a:picLocks noChangeAspect="1"/>
          </p:cNvPicPr>
          <p:nvPr/>
        </p:nvPicPr>
        <p:blipFill>
          <a:blip r:embed="rId3"/>
          <a:stretch>
            <a:fillRect/>
          </a:stretch>
        </p:blipFill>
        <p:spPr>
          <a:xfrm>
            <a:off x="4637995" y="1900327"/>
            <a:ext cx="3505706" cy="2225448"/>
          </a:xfrm>
          <a:prstGeom prst="rect">
            <a:avLst/>
          </a:prstGeom>
        </p:spPr>
      </p:pic>
      <p:pic>
        <p:nvPicPr>
          <p:cNvPr id="5" name="Picture 4" descr="A graph showing loss and loss of epcot&#10;&#10;Description automatically generated">
            <a:extLst>
              <a:ext uri="{FF2B5EF4-FFF2-40B4-BE49-F238E27FC236}">
                <a16:creationId xmlns:a16="http://schemas.microsoft.com/office/drawing/2014/main" id="{B64732AA-1EE3-FFF5-073E-37CEA0E03BBD}"/>
              </a:ext>
            </a:extLst>
          </p:cNvPr>
          <p:cNvPicPr>
            <a:picLocks noChangeAspect="1"/>
          </p:cNvPicPr>
          <p:nvPr/>
        </p:nvPicPr>
        <p:blipFill>
          <a:blip r:embed="rId4"/>
          <a:stretch>
            <a:fillRect/>
          </a:stretch>
        </p:blipFill>
        <p:spPr>
          <a:xfrm>
            <a:off x="434164" y="1929129"/>
            <a:ext cx="3505706" cy="2191066"/>
          </a:xfrm>
          <a:prstGeom prst="rect">
            <a:avLst/>
          </a:prstGeom>
        </p:spPr>
      </p:pic>
    </p:spTree>
    <p:extLst>
      <p:ext uri="{BB962C8B-B14F-4D97-AF65-F5344CB8AC3E}">
        <p14:creationId xmlns:p14="http://schemas.microsoft.com/office/powerpoint/2010/main" val="189037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Clr>
                <a:schemeClr val="dk1"/>
              </a:buClr>
              <a:buSzPct val="47826"/>
              <a:buFont typeface="Arial"/>
              <a:buNone/>
            </a:pPr>
            <a:r>
              <a:rPr lang="en" sz="2300" b="1"/>
              <a:t>Future Scope</a:t>
            </a:r>
            <a:endParaRPr sz="2300" b="1"/>
          </a:p>
          <a:p>
            <a:pPr marL="457200" lvl="0" indent="0" algn="l" rtl="0">
              <a:lnSpc>
                <a:spcPct val="115000"/>
              </a:lnSpc>
              <a:spcBef>
                <a:spcPts val="1200"/>
              </a:spcBef>
              <a:spcAft>
                <a:spcPts val="0"/>
              </a:spcAft>
              <a:buNone/>
            </a:pPr>
            <a:endParaRPr sz="1100"/>
          </a:p>
          <a:p>
            <a:pPr marL="0" lvl="0" indent="0" algn="l" rtl="0">
              <a:spcBef>
                <a:spcPts val="1200"/>
              </a:spcBef>
              <a:spcAft>
                <a:spcPts val="0"/>
              </a:spcAft>
              <a:buNone/>
            </a:pPr>
            <a:endParaRPr/>
          </a:p>
        </p:txBody>
      </p:sp>
      <p:sp>
        <p:nvSpPr>
          <p:cNvPr id="108" name="Google Shape;108;p22"/>
          <p:cNvSpPr txBox="1">
            <a:spLocks noGrp="1"/>
          </p:cNvSpPr>
          <p:nvPr>
            <p:ph type="body" idx="1"/>
          </p:nvPr>
        </p:nvSpPr>
        <p:spPr>
          <a:xfrm>
            <a:off x="499479" y="1144311"/>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b="1" dirty="0">
                <a:solidFill>
                  <a:schemeClr val="dk1"/>
                </a:solidFill>
                <a:latin typeface="Times New Roman"/>
                <a:ea typeface="Times New Roman"/>
                <a:cs typeface="Times New Roman"/>
                <a:sym typeface="Times New Roman"/>
              </a:rPr>
              <a:t>Preprocessing Enhancements:</a:t>
            </a:r>
            <a:endParaRPr sz="1300" b="1" dirty="0">
              <a:solidFill>
                <a:schemeClr val="dk1"/>
              </a:solidFill>
              <a:latin typeface="Times New Roman"/>
              <a:ea typeface="Times New Roman"/>
              <a:cs typeface="Times New Roman"/>
              <a:sym typeface="Times New Roman"/>
            </a:endParaRPr>
          </a:p>
          <a:p>
            <a:pPr marL="457200" lvl="0" indent="-311150" algn="l" rtl="0">
              <a:spcBef>
                <a:spcPts val="120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Incorporate bilateral filtering and tilt correction for better accuracy.</a:t>
            </a:r>
            <a:endParaRPr sz="13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300" b="1" dirty="0">
                <a:solidFill>
                  <a:schemeClr val="dk1"/>
                </a:solidFill>
                <a:latin typeface="Times New Roman"/>
                <a:ea typeface="Times New Roman"/>
                <a:cs typeface="Times New Roman"/>
                <a:sym typeface="Times New Roman"/>
              </a:rPr>
              <a:t>Machine Learning Improvements:</a:t>
            </a:r>
            <a:endParaRPr sz="1300" b="1" dirty="0">
              <a:solidFill>
                <a:schemeClr val="dk1"/>
              </a:solidFill>
              <a:latin typeface="Times New Roman"/>
              <a:ea typeface="Times New Roman"/>
              <a:cs typeface="Times New Roman"/>
              <a:sym typeface="Times New Roman"/>
            </a:endParaRPr>
          </a:p>
          <a:p>
            <a:pPr marL="457200" lvl="0" indent="-311150" algn="l" rtl="0">
              <a:spcBef>
                <a:spcPts val="120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Adaptive models tailored for country-specific plates and regional variations.</a:t>
            </a:r>
            <a:endParaRPr sz="13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300" b="1" dirty="0">
                <a:solidFill>
                  <a:schemeClr val="dk1"/>
                </a:solidFill>
                <a:latin typeface="Times New Roman"/>
                <a:ea typeface="Times New Roman"/>
                <a:cs typeface="Times New Roman"/>
                <a:sym typeface="Times New Roman"/>
              </a:rPr>
              <a:t>Advanced OCR Features:</a:t>
            </a:r>
            <a:endParaRPr sz="1300" b="1" dirty="0">
              <a:solidFill>
                <a:schemeClr val="dk1"/>
              </a:solidFill>
              <a:latin typeface="Times New Roman"/>
              <a:ea typeface="Times New Roman"/>
              <a:cs typeface="Times New Roman"/>
              <a:sym typeface="Times New Roman"/>
            </a:endParaRPr>
          </a:p>
          <a:p>
            <a:pPr marL="457200" lvl="0" indent="-311150" algn="l" rtl="0">
              <a:spcBef>
                <a:spcPts val="120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Integrate dynamic text recognition for better accuracy under diverse conditions.</a:t>
            </a:r>
            <a:endParaRPr sz="13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300" b="1" dirty="0">
                <a:solidFill>
                  <a:schemeClr val="dk1"/>
                </a:solidFill>
                <a:latin typeface="Times New Roman"/>
                <a:ea typeface="Times New Roman"/>
                <a:cs typeface="Times New Roman"/>
                <a:sym typeface="Times New Roman"/>
              </a:rPr>
              <a:t>Broader Applications:</a:t>
            </a:r>
            <a:r>
              <a:rPr lang="en" sz="1300" dirty="0">
                <a:solidFill>
                  <a:schemeClr val="dk1"/>
                </a:solidFill>
                <a:latin typeface="Times New Roman"/>
                <a:ea typeface="Times New Roman"/>
                <a:cs typeface="Times New Roman"/>
                <a:sym typeface="Times New Roman"/>
              </a:rPr>
              <a:t> Expand use cases to toll booths, security checkpoints, and city-wide traffic systems.</a:t>
            </a:r>
            <a:endParaRPr sz="13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500" b="1">
                <a:latin typeface="Times New Roman"/>
                <a:ea typeface="Times New Roman"/>
                <a:cs typeface="Times New Roman"/>
                <a:sym typeface="Times New Roman"/>
              </a:rPr>
              <a:t> Conclusion</a:t>
            </a:r>
            <a:endParaRPr sz="4000">
              <a:latin typeface="Times New Roman"/>
              <a:ea typeface="Times New Roman"/>
              <a:cs typeface="Times New Roman"/>
              <a:sym typeface="Times New Roman"/>
            </a:endParaRPr>
          </a:p>
        </p:txBody>
      </p:sp>
      <p:sp>
        <p:nvSpPr>
          <p:cNvPr id="114" name="Google Shape;114;p23"/>
          <p:cNvSpPr txBox="1">
            <a:spLocks noGrp="1"/>
          </p:cNvSpPr>
          <p:nvPr>
            <p:ph type="body" idx="1"/>
          </p:nvPr>
        </p:nvSpPr>
        <p:spPr>
          <a:xfrm>
            <a:off x="311700" y="1103489"/>
            <a:ext cx="8520600" cy="3416400"/>
          </a:xfrm>
          <a:prstGeom prst="rect">
            <a:avLst/>
          </a:prstGeom>
        </p:spPr>
        <p:txBody>
          <a:bodyPr spcFirstLastPara="1" wrap="square" lIns="91425" tIns="91425" rIns="91425" bIns="91425" anchor="t" anchorCtr="0">
            <a:normAutofit fontScale="92500"/>
          </a:bodyPr>
          <a:lstStyle/>
          <a:p>
            <a:pPr marL="285750" lvl="0" indent="-285750" algn="just" rtl="0">
              <a:spcBef>
                <a:spcPts val="1400"/>
              </a:spcBef>
              <a:spcAft>
                <a:spcPts val="0"/>
              </a:spcAft>
              <a:buClr>
                <a:schemeClr val="dk1"/>
              </a:buClr>
              <a:buSzPts val="1100"/>
              <a:buFont typeface="Wingdings" panose="05000000000000000000" pitchFamily="2" charset="2"/>
              <a:buChar char="Ø"/>
            </a:pPr>
            <a:r>
              <a:rPr lang="en-US" sz="1300" dirty="0">
                <a:solidFill>
                  <a:schemeClr val="dk1"/>
                </a:solidFill>
                <a:latin typeface="Times New Roman" panose="02020603050405020304" pitchFamily="18" charset="0"/>
                <a:cs typeface="Times New Roman" panose="02020603050405020304" pitchFamily="18" charset="0"/>
              </a:rPr>
              <a:t>The Plate Tracker project effectively created an automated system for recognizing license plates that combines deep learning and sophisticated image processing techniques. Through the use of transfer learning and the InceptionResNetV2 architecture, we were able to detect and locate license plates with strong performance under a variety of circumstances. A carefully selected dataset was used to train the model, and XML annotations were used to provide exact bounding box coordinates.</a:t>
            </a:r>
          </a:p>
          <a:p>
            <a:pPr marL="285750" lvl="0" indent="-285750" algn="just" rtl="0">
              <a:spcBef>
                <a:spcPts val="1400"/>
              </a:spcBef>
              <a:spcAft>
                <a:spcPts val="0"/>
              </a:spcAft>
              <a:buClr>
                <a:schemeClr val="dk1"/>
              </a:buClr>
              <a:buSzPts val="1100"/>
              <a:buFont typeface="Wingdings" panose="05000000000000000000" pitchFamily="2" charset="2"/>
              <a:buChar char="Ø"/>
            </a:pPr>
            <a:r>
              <a:rPr lang="en-US" sz="1300" dirty="0">
                <a:solidFill>
                  <a:schemeClr val="dk1"/>
                </a:solidFill>
                <a:latin typeface="Times New Roman" panose="02020603050405020304" pitchFamily="18" charset="0"/>
                <a:cs typeface="Times New Roman" panose="02020603050405020304" pitchFamily="18" charset="0"/>
              </a:rPr>
              <a:t>The system's capabilities were further improved by the use of </a:t>
            </a:r>
            <a:r>
              <a:rPr lang="en-US" sz="1300" dirty="0" err="1">
                <a:solidFill>
                  <a:schemeClr val="dk1"/>
                </a:solidFill>
                <a:latin typeface="Times New Roman" panose="02020603050405020304" pitchFamily="18" charset="0"/>
                <a:cs typeface="Times New Roman" panose="02020603050405020304" pitchFamily="18" charset="0"/>
              </a:rPr>
              <a:t>PyTesseract</a:t>
            </a:r>
            <a:r>
              <a:rPr lang="en-US" sz="1300" dirty="0">
                <a:solidFill>
                  <a:schemeClr val="dk1"/>
                </a:solidFill>
                <a:latin typeface="Times New Roman" panose="02020603050405020304" pitchFamily="18" charset="0"/>
                <a:cs typeface="Times New Roman" panose="02020603050405020304" pitchFamily="18" charset="0"/>
              </a:rPr>
              <a:t> for text extraction, which made it possible to accurately recognize alphanumeric characters from detected license plates. We proved the efficacy of fusing cutting-edge deep learning models with conventional OCR methods using a methodical approach that comprised data preprocessing, model training, and evaluation.</a:t>
            </a:r>
          </a:p>
          <a:p>
            <a:pPr marL="285750" lvl="0" indent="-285750" algn="just" rtl="0">
              <a:spcBef>
                <a:spcPts val="1400"/>
              </a:spcBef>
              <a:spcAft>
                <a:spcPts val="0"/>
              </a:spcAft>
              <a:buClr>
                <a:schemeClr val="dk1"/>
              </a:buClr>
              <a:buSzPts val="1100"/>
              <a:buFont typeface="Wingdings" panose="05000000000000000000" pitchFamily="2" charset="2"/>
              <a:buChar char="Ø"/>
            </a:pPr>
            <a:r>
              <a:rPr lang="en-US" sz="1300" dirty="0">
                <a:solidFill>
                  <a:schemeClr val="dk1"/>
                </a:solidFill>
                <a:latin typeface="Times New Roman" panose="02020603050405020304" pitchFamily="18" charset="0"/>
                <a:cs typeface="Times New Roman" panose="02020603050405020304" pitchFamily="18" charset="0"/>
              </a:rPr>
              <a:t>The findings show that our system is capable of accurately detecting and extracting license plate information, which qualifies it for use in automated vehicle identification, traffic management, and security surveillance applications. Future research could examine additional ways to improve model performance, like integrating more sophisticated architectures or adding more preprocessing methods to deal with difficult</a:t>
            </a:r>
            <a:endParaRPr sz="13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dirty="0">
                <a:latin typeface="Times New Roman"/>
                <a:ea typeface="Times New Roman"/>
                <a:cs typeface="Times New Roman"/>
                <a:sym typeface="Times New Roman"/>
              </a:rPr>
              <a:t>Abstract</a:t>
            </a:r>
            <a:endParaRPr sz="2320" dirty="0">
              <a:latin typeface="Times New Roman"/>
              <a:ea typeface="Times New Roman"/>
              <a:cs typeface="Times New Roman"/>
              <a:sym typeface="Times New Roman"/>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US" sz="1800" dirty="0">
                <a:effectLst/>
                <a:latin typeface="Times New Roman" panose="02020603050405020304" pitchFamily="18" charset="0"/>
                <a:ea typeface="Times New Roman" panose="02020603050405020304" pitchFamily="18" charset="0"/>
              </a:rPr>
              <a:t>The goal of this project is to increase the effectiveness of parking management by creating a foundational system for text extraction and license plate detection. The system recognizes and extracts text from photos of license plates by using digital image processing techniques. After capturing the image and preprocessing it to improve its quality, the license plate region is precisely detected. Text is then extracted from the designated Region of Interest (ROI) using optical character recognition (OCR). This project establishes the foundation for parking facility automated vehicle identification. By integrating with the current parking management infrastructure, facility managers and patrons will benefit from less manual intervention, lower operating expenses, and an enhanced user experience. This expandable solution offers a strong foundation for upcoming improvements to automated car entry and exit procedures.</a:t>
            </a:r>
            <a:endParaRPr sz="24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63500" marR="76200" lvl="0" indent="0" algn="just" rtl="0">
              <a:lnSpc>
                <a:spcPct val="150000"/>
              </a:lnSpc>
              <a:spcBef>
                <a:spcPts val="0"/>
              </a:spcBef>
              <a:spcAft>
                <a:spcPts val="0"/>
              </a:spcAft>
              <a:buClr>
                <a:schemeClr val="dk1"/>
              </a:buClr>
              <a:buSzPts val="1100"/>
              <a:buFont typeface="Arial"/>
              <a:buNone/>
            </a:pPr>
            <a:r>
              <a:rPr lang="en" sz="1500" b="1">
                <a:latin typeface="Times New Roman"/>
                <a:ea typeface="Times New Roman"/>
                <a:cs typeface="Times New Roman"/>
                <a:sym typeface="Times New Roman"/>
              </a:rPr>
              <a:t>REFERENCES</a:t>
            </a:r>
            <a:endParaRPr sz="3300"/>
          </a:p>
        </p:txBody>
      </p:sp>
      <p:sp>
        <p:nvSpPr>
          <p:cNvPr id="120" name="Google Shape;120;p24"/>
          <p:cNvSpPr txBox="1">
            <a:spLocks noGrp="1"/>
          </p:cNvSpPr>
          <p:nvPr>
            <p:ph type="body" idx="1"/>
          </p:nvPr>
        </p:nvSpPr>
        <p:spPr>
          <a:xfrm>
            <a:off x="311700" y="731375"/>
            <a:ext cx="8520600" cy="3416400"/>
          </a:xfrm>
          <a:prstGeom prst="rect">
            <a:avLst/>
          </a:prstGeom>
        </p:spPr>
        <p:txBody>
          <a:bodyPr spcFirstLastPara="1" wrap="square" lIns="91425" tIns="91425" rIns="91425" bIns="91425" anchor="t" anchorCtr="0">
            <a:normAutofit lnSpcReduction="10000"/>
          </a:bodyPr>
          <a:lstStyle/>
          <a:p>
            <a:pPr marL="63500" marR="76200" lvl="0" indent="0" algn="just" rtl="0">
              <a:lnSpc>
                <a:spcPct val="150000"/>
              </a:lnSpc>
              <a:spcBef>
                <a:spcPts val="0"/>
              </a:spcBef>
              <a:spcAft>
                <a:spcPts val="0"/>
              </a:spcAft>
              <a:buClr>
                <a:schemeClr val="dk1"/>
              </a:buClr>
              <a:buSzPts val="1100"/>
              <a:buFont typeface="Arial"/>
              <a:buNone/>
            </a:pPr>
            <a:endParaRPr sz="1200" b="1"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[1] Luo X., Ma D., Jin S., Gong Y., Wang D. Queue length estimation for signalized intersections using license plate recognition data. IEEE Intell. Transp. Syst. Mag. 2019;11:209–220. doi: 10.1109/MITS.2019.2919541</a:t>
            </a:r>
            <a:endParaRPr sz="1200"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[2] Tsakanikas, V.; Dagiuklas, T. Video surveillance systems-current status and future trends. Comput. Electr. Eng. 2018, 70, 736–753.</a:t>
            </a:r>
            <a:endParaRPr sz="1200"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[3] Shan Du; Ibrahim, M.; Shehata, M.; Badawy, W., "Automatic License Plate Recognition (ALPR): A State-of-the-Art Review," Circuits and Systems for Video Technology, IEEE Transactions on , vol.23, no.2, pp.311,325, Feb. 2013</a:t>
            </a:r>
            <a:endParaRPr sz="1200"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[4] B. Well and N. Ronald, Two-Dimensional Imaging, Englewood Cliffs, NJ, Prentice Hall, 1995, pp. 505-537.</a:t>
            </a:r>
            <a:endParaRPr sz="1200"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[5] M. Fang, C. Liang, and X. Zhao, "A method based on rough set and SOFM neural network for the car's plate character recognition, " in Intelligent Control and Automation, WCICA 2004, Fifth World Congress on, 5, 2004, 4037-4040. IEEE.</a:t>
            </a:r>
            <a:endParaRPr sz="1200" dirty="0">
              <a:solidFill>
                <a:schemeClr val="dk1"/>
              </a:solidFill>
              <a:latin typeface="Times New Roman"/>
              <a:ea typeface="Times New Roman"/>
              <a:cs typeface="Times New Roman"/>
              <a:sym typeface="Times New Roman"/>
            </a:endParaRPr>
          </a:p>
          <a:p>
            <a:pPr marL="63500" marR="76200" lvl="0" indent="0" algn="just" rtl="0">
              <a:lnSpc>
                <a:spcPct val="15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[6] E. R. Lee, P. K. Kim, and H. J. Kim, "Automatic recognition of a car license plate using color image Processing, " in Image Processing, ICIP-94., IEEE International Conference, 2, 1994, 301-305</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54550" y="85797"/>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dirty="0">
                <a:latin typeface="Times New Roman"/>
                <a:ea typeface="Times New Roman"/>
                <a:cs typeface="Times New Roman"/>
                <a:sym typeface="Times New Roman"/>
              </a:rPr>
              <a:t>Introduction</a:t>
            </a:r>
            <a:endParaRPr sz="3800" dirty="0">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863550"/>
            <a:ext cx="8520600" cy="39942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1400"/>
              </a:spcBef>
              <a:spcAft>
                <a:spcPts val="0"/>
              </a:spcAft>
              <a:buClr>
                <a:schemeClr val="dk1"/>
              </a:buClr>
              <a:buSzPct val="84615"/>
              <a:buFont typeface="Arial"/>
              <a:buNone/>
            </a:pPr>
            <a:r>
              <a:rPr lang="en-US" sz="1300" b="1" dirty="0">
                <a:solidFill>
                  <a:schemeClr val="dk1"/>
                </a:solidFill>
                <a:latin typeface="Times New Roman" panose="02020603050405020304" pitchFamily="18" charset="0"/>
                <a:cs typeface="Times New Roman" panose="02020603050405020304" pitchFamily="18" charset="0"/>
              </a:rPr>
              <a:t>What is ALPR?</a:t>
            </a:r>
          </a:p>
          <a:p>
            <a:pPr marL="0" lvl="0" indent="0" algn="just" rtl="0">
              <a:spcBef>
                <a:spcPts val="1400"/>
              </a:spcBef>
              <a:spcAft>
                <a:spcPts val="0"/>
              </a:spcAft>
              <a:buClr>
                <a:schemeClr val="dk1"/>
              </a:buClr>
              <a:buSzPct val="84615"/>
              <a:buFont typeface="Arial"/>
              <a:buNone/>
            </a:pPr>
            <a:r>
              <a:rPr lang="en-US" sz="1300" dirty="0">
                <a:solidFill>
                  <a:schemeClr val="dk1"/>
                </a:solidFill>
                <a:latin typeface="Times New Roman" panose="02020603050405020304" pitchFamily="18" charset="0"/>
                <a:cs typeface="Times New Roman" panose="02020603050405020304" pitchFamily="18" charset="0"/>
              </a:rPr>
              <a:t>ALPR is an advanced computer vision and image processing system designed to automatically detect and identify vehicle license plates. It uses digital images or video recordings to capture and analyze alphanumeric characters.</a:t>
            </a:r>
          </a:p>
          <a:p>
            <a:pPr marL="0" lvl="0" indent="0" algn="just" rtl="0">
              <a:spcBef>
                <a:spcPts val="1400"/>
              </a:spcBef>
              <a:spcAft>
                <a:spcPts val="0"/>
              </a:spcAft>
              <a:buClr>
                <a:schemeClr val="dk1"/>
              </a:buClr>
              <a:buSzPct val="84615"/>
              <a:buFont typeface="Arial"/>
              <a:buNone/>
            </a:pPr>
            <a:r>
              <a:rPr lang="en-US" sz="1300" b="1" dirty="0">
                <a:solidFill>
                  <a:schemeClr val="dk1"/>
                </a:solidFill>
                <a:latin typeface="Times New Roman" panose="02020603050405020304" pitchFamily="18" charset="0"/>
                <a:cs typeface="Times New Roman" panose="02020603050405020304" pitchFamily="18" charset="0"/>
              </a:rPr>
              <a:t>Key Applications:</a:t>
            </a:r>
          </a:p>
          <a:p>
            <a:pPr marL="0" lvl="0" indent="0" algn="just" rtl="0">
              <a:spcBef>
                <a:spcPts val="1400"/>
              </a:spcBef>
              <a:spcAft>
                <a:spcPts val="0"/>
              </a:spcAft>
              <a:buClr>
                <a:schemeClr val="dk1"/>
              </a:buClr>
              <a:buSzPct val="84615"/>
              <a:buFont typeface="Arial"/>
              <a:buNone/>
            </a:pPr>
            <a:r>
              <a:rPr lang="en-US" sz="1300" dirty="0">
                <a:solidFill>
                  <a:schemeClr val="dk1"/>
                </a:solidFill>
                <a:latin typeface="Times New Roman" panose="02020603050405020304" pitchFamily="18" charset="0"/>
                <a:cs typeface="Times New Roman" panose="02020603050405020304" pitchFamily="18" charset="0"/>
              </a:rPr>
              <a:t>Traffic Monitoring and Enforcement Parking Management Automation Toll Collection Systems Security and Surveillance</a:t>
            </a:r>
          </a:p>
          <a:p>
            <a:pPr marL="0" lvl="0" indent="0" algn="just" rtl="0">
              <a:spcBef>
                <a:spcPts val="1400"/>
              </a:spcBef>
              <a:spcAft>
                <a:spcPts val="0"/>
              </a:spcAft>
              <a:buClr>
                <a:schemeClr val="dk1"/>
              </a:buClr>
              <a:buSzPct val="84615"/>
              <a:buFont typeface="Arial"/>
              <a:buNone/>
            </a:pPr>
            <a:r>
              <a:rPr lang="en-US" sz="1300" b="1" dirty="0">
                <a:solidFill>
                  <a:schemeClr val="dk1"/>
                </a:solidFill>
                <a:latin typeface="Times New Roman" panose="02020603050405020304" pitchFamily="18" charset="0"/>
                <a:cs typeface="Times New Roman" panose="02020603050405020304" pitchFamily="18" charset="0"/>
              </a:rPr>
              <a:t>Adaptability:</a:t>
            </a:r>
          </a:p>
          <a:p>
            <a:pPr marL="0" lvl="0" indent="0" algn="just" rtl="0">
              <a:spcBef>
                <a:spcPts val="1400"/>
              </a:spcBef>
              <a:spcAft>
                <a:spcPts val="0"/>
              </a:spcAft>
              <a:buClr>
                <a:schemeClr val="dk1"/>
              </a:buClr>
              <a:buSzPct val="84615"/>
              <a:buFont typeface="Arial"/>
              <a:buNone/>
            </a:pPr>
            <a:r>
              <a:rPr lang="en-US" sz="1300" dirty="0">
                <a:solidFill>
                  <a:schemeClr val="dk1"/>
                </a:solidFill>
                <a:latin typeface="Times New Roman" panose="02020603050405020304" pitchFamily="18" charset="0"/>
                <a:cs typeface="Times New Roman" panose="02020603050405020304" pitchFamily="18" charset="0"/>
              </a:rPr>
              <a:t>Fixed Systems: Mounted on infrastructure like toll booths and traffic lights. Mobile Systems: Installed on vehicles for dynamic, real-time monitoring.</a:t>
            </a:r>
          </a:p>
          <a:p>
            <a:pPr marL="0" lvl="0" indent="0" algn="just" rtl="0">
              <a:spcBef>
                <a:spcPts val="1400"/>
              </a:spcBef>
              <a:spcAft>
                <a:spcPts val="0"/>
              </a:spcAft>
              <a:buClr>
                <a:schemeClr val="dk1"/>
              </a:buClr>
              <a:buSzPct val="84615"/>
              <a:buFont typeface="Arial"/>
              <a:buNone/>
            </a:pPr>
            <a:r>
              <a:rPr lang="en-US" sz="1300" b="1" dirty="0">
                <a:solidFill>
                  <a:schemeClr val="dk1"/>
                </a:solidFill>
                <a:latin typeface="Times New Roman" panose="02020603050405020304" pitchFamily="18" charset="0"/>
                <a:cs typeface="Times New Roman" panose="02020603050405020304" pitchFamily="18" charset="0"/>
              </a:rPr>
              <a:t>Technological Advancements:</a:t>
            </a:r>
          </a:p>
          <a:p>
            <a:pPr marL="0" lvl="0" indent="0" algn="just" rtl="0">
              <a:spcBef>
                <a:spcPts val="1400"/>
              </a:spcBef>
              <a:spcAft>
                <a:spcPts val="0"/>
              </a:spcAft>
              <a:buClr>
                <a:schemeClr val="dk1"/>
              </a:buClr>
              <a:buSzPct val="84615"/>
              <a:buFont typeface="Arial"/>
              <a:buNone/>
            </a:pPr>
            <a:r>
              <a:rPr lang="en-US" sz="1300" dirty="0">
                <a:solidFill>
                  <a:schemeClr val="dk1"/>
                </a:solidFill>
                <a:latin typeface="Times New Roman" panose="02020603050405020304" pitchFamily="18" charset="0"/>
                <a:cs typeface="Times New Roman" panose="02020603050405020304" pitchFamily="18" charset="0"/>
              </a:rPr>
              <a:t>Integration with Deep Learning Algorithms enhances accuracy and adaptability. Facilitates real-time data analysis, aiding intelligent transportation systems globally.</a:t>
            </a:r>
          </a:p>
          <a:p>
            <a:pPr marL="0" lvl="0" indent="0" algn="just" rtl="0">
              <a:spcBef>
                <a:spcPts val="1400"/>
              </a:spcBef>
              <a:spcAft>
                <a:spcPts val="0"/>
              </a:spcAft>
              <a:buClr>
                <a:schemeClr val="dk1"/>
              </a:buClr>
              <a:buSzPct val="84615"/>
              <a:buFont typeface="Arial"/>
              <a:buNone/>
            </a:pPr>
            <a:r>
              <a:rPr lang="en-US" sz="1300" b="1" dirty="0">
                <a:solidFill>
                  <a:schemeClr val="dk1"/>
                </a:solidFill>
                <a:latin typeface="Times New Roman" panose="02020603050405020304" pitchFamily="18" charset="0"/>
                <a:cs typeface="Times New Roman" panose="02020603050405020304" pitchFamily="18" charset="0"/>
              </a:rPr>
              <a:t>Our Project</a:t>
            </a:r>
            <a:r>
              <a:rPr lang="en-US" sz="1300" dirty="0">
                <a:solidFill>
                  <a:schemeClr val="dk1"/>
                </a:solidFill>
                <a:latin typeface="Times New Roman" panose="02020603050405020304" pitchFamily="18" charset="0"/>
                <a:cs typeface="Times New Roman" panose="02020603050405020304" pitchFamily="18" charset="0"/>
              </a:rPr>
              <a:t>: Plate Tracker Utilizes state-of-the-art image processing and machine learning techniques. Multi-step approach to accurately extract and process license plate data.</a:t>
            </a:r>
            <a:endParaRPr sz="13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Background</a:t>
            </a:r>
            <a:endParaRPr dirty="0"/>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Source:</a:t>
            </a:r>
            <a:r>
              <a:rPr lang="en" sz="1300" dirty="0">
                <a:solidFill>
                  <a:schemeClr val="dk1"/>
                </a:solidFill>
                <a:latin typeface="Times New Roman" panose="02020603050405020304" pitchFamily="18" charset="0"/>
                <a:cs typeface="Times New Roman" panose="02020603050405020304" pitchFamily="18" charset="0"/>
              </a:rPr>
              <a:t> Kaggle’s public dataset of vehicle images, chosen for its diversity in lighting and angles.</a:t>
            </a:r>
            <a:endParaRPr sz="13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Dataset Features:</a:t>
            </a:r>
            <a:endParaRPr sz="1300" b="1"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120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Clear visibility of license plates.</a:t>
            </a:r>
            <a:endParaRPr sz="1300"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Includes varied lighting conditions (day/night) and angles.</a:t>
            </a:r>
            <a:endParaRPr sz="1300"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Contains images of cars, motorcycles, and other vehicles.</a:t>
            </a:r>
            <a:endParaRPr sz="13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Preparation Steps:</a:t>
            </a:r>
            <a:endParaRPr sz="1300" b="1"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120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Image normalization for uniform brightness and contrast.</a:t>
            </a:r>
            <a:endParaRPr sz="1300"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Bounding box adjustments to standardize spatial relationships.</a:t>
            </a:r>
            <a:endParaRPr sz="1300" dirty="0">
              <a:solidFill>
                <a:schemeClr val="dk1"/>
              </a:solidFill>
              <a:latin typeface="Times New Roman" panose="02020603050405020304" pitchFamily="18" charset="0"/>
              <a:cs typeface="Times New Roman" panose="02020603050405020304" pitchFamily="18" charset="0"/>
            </a:endParaRPr>
          </a:p>
          <a:p>
            <a:pPr marL="457200" lvl="0" indent="-311150" algn="just" rtl="0">
              <a:spcBef>
                <a:spcPts val="0"/>
              </a:spcBef>
              <a:spcAft>
                <a:spcPts val="0"/>
              </a:spcAft>
              <a:buClr>
                <a:schemeClr val="dk1"/>
              </a:buClr>
              <a:buSzPts val="1300"/>
              <a:buChar char="●"/>
            </a:pPr>
            <a:r>
              <a:rPr lang="en" sz="1300" dirty="0">
                <a:solidFill>
                  <a:schemeClr val="dk1"/>
                </a:solidFill>
                <a:latin typeface="Times New Roman" panose="02020603050405020304" pitchFamily="18" charset="0"/>
                <a:cs typeface="Times New Roman" panose="02020603050405020304" pitchFamily="18" charset="0"/>
              </a:rPr>
              <a:t>Conversion of XML annotations for easier data handling.</a:t>
            </a:r>
            <a:endParaRPr sz="13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Purpose:</a:t>
            </a:r>
            <a:r>
              <a:rPr lang="en" sz="1300" dirty="0">
                <a:solidFill>
                  <a:schemeClr val="dk1"/>
                </a:solidFill>
                <a:latin typeface="Times New Roman" panose="02020603050405020304" pitchFamily="18" charset="0"/>
                <a:cs typeface="Times New Roman" panose="02020603050405020304" pitchFamily="18" charset="0"/>
              </a:rPr>
              <a:t> A robust dataset ensures the model’s performance under real-world conditions.</a:t>
            </a:r>
            <a:endParaRPr sz="13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990"/>
              <a:buFont typeface="Arial"/>
              <a:buNone/>
            </a:pPr>
            <a:r>
              <a:rPr lang="en" sz="2370" b="1"/>
              <a:t>Objectives</a:t>
            </a:r>
            <a:endParaRPr sz="2370" b="1"/>
          </a:p>
          <a:p>
            <a:pPr marL="457200" lvl="0" indent="0" algn="l" rtl="0">
              <a:lnSpc>
                <a:spcPct val="115000"/>
              </a:lnSpc>
              <a:spcBef>
                <a:spcPts val="1200"/>
              </a:spcBef>
              <a:spcAft>
                <a:spcPts val="0"/>
              </a:spcAft>
              <a:buNone/>
            </a:pPr>
            <a:endParaRPr sz="2190"/>
          </a:p>
          <a:p>
            <a:pPr marL="0" lvl="0" indent="0" algn="l" rtl="0">
              <a:spcBef>
                <a:spcPts val="1200"/>
              </a:spcBef>
              <a:spcAft>
                <a:spcPts val="0"/>
              </a:spcAft>
              <a:buSzPts val="990"/>
              <a:buNone/>
            </a:pPr>
            <a:endParaRPr sz="3720"/>
          </a:p>
        </p:txBody>
      </p:sp>
      <p:sp>
        <p:nvSpPr>
          <p:cNvPr id="78" name="Google Shape;78;p17"/>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700" b="1" dirty="0">
                <a:solidFill>
                  <a:schemeClr val="dk1"/>
                </a:solidFill>
                <a:latin typeface="Times New Roman" panose="02020603050405020304" pitchFamily="18" charset="0"/>
                <a:cs typeface="Times New Roman" panose="02020603050405020304" pitchFamily="18" charset="0"/>
              </a:rPr>
              <a:t>Primary Goal:</a:t>
            </a:r>
            <a:r>
              <a:rPr lang="en" sz="1700" dirty="0">
                <a:solidFill>
                  <a:schemeClr val="dk1"/>
                </a:solidFill>
                <a:latin typeface="Times New Roman" panose="02020603050405020304" pitchFamily="18" charset="0"/>
                <a:cs typeface="Times New Roman" panose="02020603050405020304" pitchFamily="18" charset="0"/>
              </a:rPr>
              <a:t> Develop a highly accurate and adaptive ALPR system for parking management.</a:t>
            </a:r>
            <a:endParaRPr sz="1700" dirty="0">
              <a:solidFill>
                <a:schemeClr val="dk1"/>
              </a:solidFill>
              <a:latin typeface="Times New Roman" panose="02020603050405020304" pitchFamily="18" charset="0"/>
              <a:cs typeface="Times New Roman" panose="02020603050405020304" pitchFamily="18" charset="0"/>
            </a:endParaRPr>
          </a:p>
          <a:p>
            <a:pPr marL="457200" lvl="0" indent="0" algn="just" rtl="0">
              <a:spcBef>
                <a:spcPts val="1200"/>
              </a:spcBef>
              <a:spcAft>
                <a:spcPts val="0"/>
              </a:spcAft>
              <a:buNone/>
            </a:pPr>
            <a:r>
              <a:rPr lang="en" sz="1700" b="1" dirty="0">
                <a:solidFill>
                  <a:schemeClr val="dk1"/>
                </a:solidFill>
                <a:latin typeface="Times New Roman" panose="02020603050405020304" pitchFamily="18" charset="0"/>
                <a:cs typeface="Times New Roman" panose="02020603050405020304" pitchFamily="18" charset="0"/>
              </a:rPr>
              <a:t>Specific Objectives:</a:t>
            </a:r>
            <a:endParaRPr sz="1700" b="1" dirty="0">
              <a:solidFill>
                <a:schemeClr val="dk1"/>
              </a:solidFill>
              <a:latin typeface="Times New Roman" panose="02020603050405020304" pitchFamily="18" charset="0"/>
              <a:cs typeface="Times New Roman" panose="02020603050405020304" pitchFamily="18" charset="0"/>
            </a:endParaRPr>
          </a:p>
          <a:p>
            <a:pPr marL="914400" lvl="1" indent="-336550" algn="just" rtl="0">
              <a:spcBef>
                <a:spcPts val="1200"/>
              </a:spcBef>
              <a:spcAft>
                <a:spcPts val="0"/>
              </a:spcAft>
              <a:buClr>
                <a:schemeClr val="dk1"/>
              </a:buClr>
              <a:buSzPts val="1700"/>
              <a:buAutoNum type="arabicPeriod"/>
            </a:pPr>
            <a:r>
              <a:rPr lang="en" sz="1700" dirty="0">
                <a:solidFill>
                  <a:schemeClr val="dk1"/>
                </a:solidFill>
                <a:latin typeface="Times New Roman" panose="02020603050405020304" pitchFamily="18" charset="0"/>
                <a:cs typeface="Times New Roman" panose="02020603050405020304" pitchFamily="18" charset="0"/>
              </a:rPr>
              <a:t>Real-time license plate detection across diverse conditions (lighting, angles).</a:t>
            </a:r>
            <a:endParaRPr sz="1700" dirty="0">
              <a:solidFill>
                <a:schemeClr val="dk1"/>
              </a:solidFill>
              <a:latin typeface="Times New Roman" panose="02020603050405020304" pitchFamily="18" charset="0"/>
              <a:cs typeface="Times New Roman" panose="02020603050405020304" pitchFamily="18" charset="0"/>
            </a:endParaRPr>
          </a:p>
          <a:p>
            <a:pPr marL="914400" lvl="1" indent="-336550" algn="just" rtl="0">
              <a:spcBef>
                <a:spcPts val="0"/>
              </a:spcBef>
              <a:spcAft>
                <a:spcPts val="0"/>
              </a:spcAft>
              <a:buClr>
                <a:schemeClr val="dk1"/>
              </a:buClr>
              <a:buSzPts val="1700"/>
              <a:buAutoNum type="arabicPeriod"/>
            </a:pPr>
            <a:r>
              <a:rPr lang="en" sz="1700" dirty="0">
                <a:solidFill>
                  <a:schemeClr val="dk1"/>
                </a:solidFill>
                <a:latin typeface="Times New Roman" panose="02020603050405020304" pitchFamily="18" charset="0"/>
                <a:cs typeface="Times New Roman" panose="02020603050405020304" pitchFamily="18" charset="0"/>
              </a:rPr>
              <a:t>Automating entry/exit processes using access control mechanisms.</a:t>
            </a:r>
            <a:endParaRPr sz="1700" dirty="0">
              <a:solidFill>
                <a:schemeClr val="dk1"/>
              </a:solidFill>
              <a:latin typeface="Times New Roman" panose="02020603050405020304" pitchFamily="18" charset="0"/>
              <a:cs typeface="Times New Roman" panose="02020603050405020304" pitchFamily="18" charset="0"/>
            </a:endParaRPr>
          </a:p>
          <a:p>
            <a:pPr marL="914400" lvl="1" indent="-336550" algn="just" rtl="0">
              <a:spcBef>
                <a:spcPts val="0"/>
              </a:spcBef>
              <a:spcAft>
                <a:spcPts val="0"/>
              </a:spcAft>
              <a:buClr>
                <a:schemeClr val="dk1"/>
              </a:buClr>
              <a:buSzPts val="1700"/>
              <a:buAutoNum type="arabicPeriod"/>
            </a:pPr>
            <a:r>
              <a:rPr lang="en" sz="1700" dirty="0">
                <a:solidFill>
                  <a:schemeClr val="dk1"/>
                </a:solidFill>
                <a:latin typeface="Times New Roman" panose="02020603050405020304" pitchFamily="18" charset="0"/>
                <a:cs typeface="Times New Roman" panose="02020603050405020304" pitchFamily="18" charset="0"/>
              </a:rPr>
              <a:t>Streamlining parking fee calculation and payment processing.</a:t>
            </a:r>
            <a:endParaRPr sz="1700" dirty="0">
              <a:solidFill>
                <a:schemeClr val="dk1"/>
              </a:solidFill>
              <a:latin typeface="Times New Roman" panose="02020603050405020304" pitchFamily="18" charset="0"/>
              <a:cs typeface="Times New Roman" panose="02020603050405020304" pitchFamily="18" charset="0"/>
            </a:endParaRPr>
          </a:p>
          <a:p>
            <a:pPr marL="914400" lvl="1" indent="-336550" algn="just" rtl="0">
              <a:spcBef>
                <a:spcPts val="0"/>
              </a:spcBef>
              <a:spcAft>
                <a:spcPts val="0"/>
              </a:spcAft>
              <a:buClr>
                <a:schemeClr val="dk1"/>
              </a:buClr>
              <a:buSzPts val="1700"/>
              <a:buAutoNum type="arabicPeriod"/>
            </a:pPr>
            <a:r>
              <a:rPr lang="en" sz="1700" dirty="0">
                <a:solidFill>
                  <a:schemeClr val="dk1"/>
                </a:solidFill>
                <a:latin typeface="Times New Roman" panose="02020603050405020304" pitchFamily="18" charset="0"/>
                <a:cs typeface="Times New Roman" panose="02020603050405020304" pitchFamily="18" charset="0"/>
              </a:rPr>
              <a:t>Providing real-time vehicle tracking to enhance security.</a:t>
            </a:r>
            <a:endParaRPr sz="1700" dirty="0">
              <a:solidFill>
                <a:schemeClr val="dk1"/>
              </a:solidFill>
              <a:latin typeface="Times New Roman" panose="02020603050405020304" pitchFamily="18" charset="0"/>
              <a:cs typeface="Times New Roman" panose="02020603050405020304" pitchFamily="18" charset="0"/>
            </a:endParaRPr>
          </a:p>
          <a:p>
            <a:pPr marL="914400" lvl="1" indent="-336550" algn="just" rtl="0">
              <a:spcBef>
                <a:spcPts val="0"/>
              </a:spcBef>
              <a:spcAft>
                <a:spcPts val="0"/>
              </a:spcAft>
              <a:buClr>
                <a:schemeClr val="dk1"/>
              </a:buClr>
              <a:buSzPts val="1700"/>
              <a:buAutoNum type="arabicPeriod"/>
            </a:pPr>
            <a:r>
              <a:rPr lang="en" sz="1700" dirty="0">
                <a:solidFill>
                  <a:schemeClr val="dk1"/>
                </a:solidFill>
                <a:latin typeface="Times New Roman" panose="02020603050405020304" pitchFamily="18" charset="0"/>
                <a:cs typeface="Times New Roman" panose="02020603050405020304" pitchFamily="18" charset="0"/>
              </a:rPr>
              <a:t>Minimizing operational costs by reducing manual involvement.</a:t>
            </a:r>
            <a:endParaRPr sz="17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300" b="1">
                <a:latin typeface="Times New Roman"/>
                <a:ea typeface="Times New Roman"/>
                <a:cs typeface="Times New Roman"/>
                <a:sym typeface="Times New Roman"/>
              </a:rPr>
              <a:t>Workflow Overview</a:t>
            </a:r>
            <a:endParaRPr sz="3800">
              <a:latin typeface="Times New Roman"/>
              <a:ea typeface="Times New Roman"/>
              <a:cs typeface="Times New Roman"/>
              <a:sym typeface="Times New Roman"/>
            </a:endParaRPr>
          </a:p>
        </p:txBody>
      </p:sp>
      <p:sp>
        <p:nvSpPr>
          <p:cNvPr id="84" name="Google Shape;84;p18"/>
          <p:cNvSpPr txBox="1">
            <a:spLocks noGrp="1"/>
          </p:cNvSpPr>
          <p:nvPr>
            <p:ph type="body" idx="1"/>
          </p:nvPr>
        </p:nvSpPr>
        <p:spPr>
          <a:xfrm>
            <a:off x="311700" y="654454"/>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1400"/>
              </a:spcBef>
              <a:spcAft>
                <a:spcPts val="0"/>
              </a:spcAft>
              <a:buClr>
                <a:schemeClr val="dk1"/>
              </a:buClr>
              <a:buSzPts val="1100"/>
              <a:buFont typeface="Arial"/>
              <a:buNone/>
            </a:pPr>
            <a:endParaRPr sz="1300" b="1" dirty="0">
              <a:solidFill>
                <a:schemeClr val="dk1"/>
              </a:solidFill>
            </a:endParaRPr>
          </a:p>
          <a:p>
            <a:pPr marL="457200" lvl="0" indent="-330200" algn="just" rtl="0">
              <a:spcBef>
                <a:spcPts val="1200"/>
              </a:spcBef>
              <a:spcAft>
                <a:spcPts val="0"/>
              </a:spcAft>
              <a:buClr>
                <a:schemeClr val="dk1"/>
              </a:buClr>
              <a:buSzPts val="1600"/>
              <a:buFont typeface="Times New Roman"/>
              <a:buChar char="●"/>
            </a:pPr>
            <a:r>
              <a:rPr lang="en" sz="1600" b="1" dirty="0">
                <a:solidFill>
                  <a:schemeClr val="dk1"/>
                </a:solidFill>
                <a:latin typeface="Times New Roman"/>
                <a:ea typeface="Times New Roman"/>
                <a:cs typeface="Times New Roman"/>
                <a:sym typeface="Times New Roman"/>
              </a:rPr>
              <a:t>Phase 1: Research and Planning (Weeks 1–2):</a:t>
            </a:r>
            <a:endParaRPr sz="1600" b="1"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Requirement analysis to understand parking facility needs.</a:t>
            </a:r>
            <a:endParaRPr sz="1600"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Identification of challenges: lighting variations, plate angles, and data security concerns.</a:t>
            </a:r>
            <a:endParaRPr sz="1600" dirty="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 sz="1600" b="1" dirty="0">
                <a:solidFill>
                  <a:schemeClr val="dk1"/>
                </a:solidFill>
                <a:latin typeface="Times New Roman"/>
                <a:ea typeface="Times New Roman"/>
                <a:cs typeface="Times New Roman"/>
                <a:sym typeface="Times New Roman"/>
              </a:rPr>
              <a:t>Phase 2: Development (Week 3):</a:t>
            </a:r>
            <a:endParaRPr sz="1600" b="1"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Data preprocessing: Noise reduction, contour detection, and edge enhancement using OpenCV.</a:t>
            </a:r>
            <a:endParaRPr sz="1600"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Model experimentation: YOLO for object detection, custom approaches for text extraction.</a:t>
            </a:r>
            <a:endParaRPr sz="1600" dirty="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 sz="1600" b="1" dirty="0">
                <a:solidFill>
                  <a:schemeClr val="dk1"/>
                </a:solidFill>
                <a:latin typeface="Times New Roman"/>
                <a:ea typeface="Times New Roman"/>
                <a:cs typeface="Times New Roman"/>
                <a:sym typeface="Times New Roman"/>
              </a:rPr>
              <a:t>Phase 3: Testing and Optimization (Week 4):</a:t>
            </a:r>
            <a:endParaRPr sz="1600" b="1"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Testing system performance on real-world scenarios.</a:t>
            </a:r>
            <a:endParaRPr sz="1600" dirty="0">
              <a:solidFill>
                <a:schemeClr val="dk1"/>
              </a:solidFill>
              <a:latin typeface="Times New Roman"/>
              <a:ea typeface="Times New Roman"/>
              <a:cs typeface="Times New Roman"/>
              <a:sym typeface="Times New Roman"/>
            </a:endParaRPr>
          </a:p>
          <a:p>
            <a:pPr marL="914400" lvl="1" indent="-330200" algn="just"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Fine-tuning preprocessing and recognition techniques.</a:t>
            </a:r>
            <a:endParaRPr sz="16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F8A70C92-0B77-7707-46CD-0094CBDD2395}"/>
            </a:ext>
          </a:extLst>
        </p:cNvPr>
        <p:cNvGrpSpPr/>
        <p:nvPr/>
      </p:nvGrpSpPr>
      <p:grpSpPr>
        <a:xfrm>
          <a:off x="0" y="0"/>
          <a:ext cx="0" cy="0"/>
          <a:chOff x="0" y="0"/>
          <a:chExt cx="0" cy="0"/>
        </a:xfrm>
      </p:grpSpPr>
      <p:sp>
        <p:nvSpPr>
          <p:cNvPr id="83" name="Google Shape;83;p18">
            <a:extLst>
              <a:ext uri="{FF2B5EF4-FFF2-40B4-BE49-F238E27FC236}">
                <a16:creationId xmlns:a16="http://schemas.microsoft.com/office/drawing/2014/main" id="{BA692384-BC29-07DA-676E-81516AB5F8D2}"/>
              </a:ext>
            </a:extLst>
          </p:cNvPr>
          <p:cNvSpPr txBox="1">
            <a:spLocks noGrp="1"/>
          </p:cNvSpPr>
          <p:nvPr>
            <p:ph type="title"/>
          </p:nvPr>
        </p:nvSpPr>
        <p:spPr>
          <a:xfrm>
            <a:off x="311700" y="69468"/>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400"/>
              </a:spcAft>
              <a:buClr>
                <a:schemeClr val="dk1"/>
              </a:buClr>
              <a:buSzPts val="1100"/>
              <a:buFont typeface="Arial"/>
              <a:buNone/>
            </a:pPr>
            <a:r>
              <a:rPr lang="en-US" sz="2000" b="1" dirty="0">
                <a:latin typeface="Times New Roman" panose="02020603050405020304" pitchFamily="18" charset="0"/>
                <a:cs typeface="Times New Roman" panose="02020603050405020304" pitchFamily="18" charset="0"/>
              </a:rPr>
              <a:t>Literature Review Overview</a:t>
            </a:r>
            <a:endParaRPr sz="2000" b="1" dirty="0">
              <a:latin typeface="Times New Roman" panose="02020603050405020304" pitchFamily="18" charset="0"/>
              <a:ea typeface="Times New Roman"/>
              <a:cs typeface="Times New Roman" panose="02020603050405020304" pitchFamily="18" charset="0"/>
              <a:sym typeface="Times New Roman"/>
            </a:endParaRPr>
          </a:p>
        </p:txBody>
      </p:sp>
      <p:sp>
        <p:nvSpPr>
          <p:cNvPr id="84" name="Google Shape;84;p18">
            <a:extLst>
              <a:ext uri="{FF2B5EF4-FFF2-40B4-BE49-F238E27FC236}">
                <a16:creationId xmlns:a16="http://schemas.microsoft.com/office/drawing/2014/main" id="{4DA30F9E-0B61-DD57-3205-32940E07B784}"/>
              </a:ext>
            </a:extLst>
          </p:cNvPr>
          <p:cNvSpPr txBox="1">
            <a:spLocks noGrp="1"/>
          </p:cNvSpPr>
          <p:nvPr>
            <p:ph type="body" idx="1"/>
          </p:nvPr>
        </p:nvSpPr>
        <p:spPr>
          <a:xfrm>
            <a:off x="801557" y="639357"/>
            <a:ext cx="8520600" cy="4370593"/>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1"/>
              </a:buClr>
              <a:buSzPts val="1100"/>
              <a:buFont typeface="Arial"/>
              <a:buNone/>
            </a:pPr>
            <a:r>
              <a:rPr lang="en-US" sz="1100" b="1" dirty="0">
                <a:solidFill>
                  <a:schemeClr val="dk1"/>
                </a:solidFill>
                <a:latin typeface="Times New Roman" panose="02020603050405020304" pitchFamily="18" charset="0"/>
                <a:cs typeface="Times New Roman" panose="02020603050405020304" pitchFamily="18" charset="0"/>
              </a:rPr>
              <a:t>Key Technologies Used:</a:t>
            </a:r>
          </a:p>
          <a:p>
            <a:pPr marL="0" lvl="0" indent="0" algn="just" rtl="0">
              <a:spcBef>
                <a:spcPts val="1400"/>
              </a:spcBef>
              <a:spcAft>
                <a:spcPts val="0"/>
              </a:spcAft>
              <a:buClr>
                <a:schemeClr val="dk1"/>
              </a:buClr>
              <a:buSzPts val="1100"/>
              <a:buFont typeface="Arial"/>
              <a:buNone/>
            </a:pPr>
            <a:r>
              <a:rPr lang="en-US" sz="1100" b="1" dirty="0">
                <a:solidFill>
                  <a:schemeClr val="dk1"/>
                </a:solidFill>
                <a:latin typeface="Times New Roman" panose="02020603050405020304" pitchFamily="18" charset="0"/>
                <a:cs typeface="Times New Roman" panose="02020603050405020304" pitchFamily="18" charset="0"/>
              </a:rPr>
              <a:t>InceptionNetV2:</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Convolutional neural network with 164 layers trained on ImageNet.</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Hybrid architecture (Inception + Residual connections).Enhances training speed and prevents vanishing gradients.</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Adapted for our project with pre-trained weights for accurate license plate detection.</a:t>
            </a:r>
          </a:p>
          <a:p>
            <a:pPr marL="0" lvl="0" indent="0" algn="just" rtl="0">
              <a:spcBef>
                <a:spcPts val="1400"/>
              </a:spcBef>
              <a:spcAft>
                <a:spcPts val="0"/>
              </a:spcAft>
              <a:buClr>
                <a:schemeClr val="dk1"/>
              </a:buClr>
              <a:buSzPts val="1100"/>
              <a:buFont typeface="Arial"/>
              <a:buNone/>
            </a:pPr>
            <a:r>
              <a:rPr lang="en-US" sz="1100" b="1" dirty="0" err="1">
                <a:solidFill>
                  <a:schemeClr val="dk1"/>
                </a:solidFill>
                <a:latin typeface="Times New Roman" panose="02020603050405020304" pitchFamily="18" charset="0"/>
                <a:cs typeface="Times New Roman" panose="02020603050405020304" pitchFamily="18" charset="0"/>
              </a:rPr>
              <a:t>PyTesseract</a:t>
            </a:r>
            <a:r>
              <a:rPr lang="en-US" sz="1100" b="1" dirty="0">
                <a:solidFill>
                  <a:schemeClr val="dk1"/>
                </a:solidFill>
                <a:latin typeface="Times New Roman" panose="02020603050405020304" pitchFamily="18" charset="0"/>
                <a:cs typeface="Times New Roman" panose="02020603050405020304" pitchFamily="18" charset="0"/>
              </a:rPr>
              <a:t> OCR:</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Python wrapper for Google’s Tesseract OCR engine.</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Supports multiple image formats (JPEG, PNG, TIFF).</a:t>
            </a:r>
          </a:p>
          <a:p>
            <a:pPr marL="0" lvl="0" indent="0" algn="just" rtl="0">
              <a:spcBef>
                <a:spcPts val="1400"/>
              </a:spcBef>
              <a:spcAft>
                <a:spcPts val="0"/>
              </a:spcAft>
              <a:buClr>
                <a:schemeClr val="dk1"/>
              </a:buClr>
              <a:buSzPts val="1100"/>
              <a:buFont typeface="Arial"/>
              <a:buNone/>
            </a:pPr>
            <a:r>
              <a:rPr lang="en-US" sz="1100" b="1" dirty="0">
                <a:solidFill>
                  <a:schemeClr val="dk1"/>
                </a:solidFill>
                <a:latin typeface="Times New Roman" panose="02020603050405020304" pitchFamily="18" charset="0"/>
                <a:cs typeface="Times New Roman" panose="02020603050405020304" pitchFamily="18" charset="0"/>
              </a:rPr>
              <a:t>Key features:</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Language detection and bounding box extraction.</a:t>
            </a:r>
          </a:p>
          <a:p>
            <a:pPr marL="0" lvl="0" indent="0" algn="just" rtl="0">
              <a:spcBef>
                <a:spcPts val="1400"/>
              </a:spcBef>
              <a:spcAft>
                <a:spcPts val="0"/>
              </a:spcAft>
              <a:buClr>
                <a:schemeClr val="dk1"/>
              </a:buClr>
              <a:buSzPts val="1100"/>
              <a:buFont typeface="Arial"/>
              <a:buNone/>
            </a:pPr>
            <a:r>
              <a:rPr lang="en-US" sz="1100" dirty="0">
                <a:solidFill>
                  <a:schemeClr val="dk1"/>
                </a:solidFill>
                <a:latin typeface="Times New Roman" panose="02020603050405020304" pitchFamily="18" charset="0"/>
                <a:cs typeface="Times New Roman" panose="02020603050405020304" pitchFamily="18" charset="0"/>
              </a:rPr>
              <a:t>Preprocessing with OpenCV for noise reduction, thresholding, and contrast enhancement.</a:t>
            </a:r>
            <a:endParaRPr sz="11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65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F5C92962-244F-B158-04C0-1664A58D8F14}"/>
            </a:ext>
          </a:extLst>
        </p:cNvPr>
        <p:cNvGrpSpPr/>
        <p:nvPr/>
      </p:nvGrpSpPr>
      <p:grpSpPr>
        <a:xfrm>
          <a:off x="0" y="0"/>
          <a:ext cx="0" cy="0"/>
          <a:chOff x="0" y="0"/>
          <a:chExt cx="0" cy="0"/>
        </a:xfrm>
      </p:grpSpPr>
      <p:sp>
        <p:nvSpPr>
          <p:cNvPr id="83" name="Google Shape;83;p18">
            <a:extLst>
              <a:ext uri="{FF2B5EF4-FFF2-40B4-BE49-F238E27FC236}">
                <a16:creationId xmlns:a16="http://schemas.microsoft.com/office/drawing/2014/main" id="{13BC873E-E5A8-31DA-3680-DF2701027E7E}"/>
              </a:ext>
            </a:extLst>
          </p:cNvPr>
          <p:cNvSpPr txBox="1">
            <a:spLocks noGrp="1"/>
          </p:cNvSpPr>
          <p:nvPr>
            <p:ph type="title"/>
          </p:nvPr>
        </p:nvSpPr>
        <p:spPr>
          <a:xfrm>
            <a:off x="311699" y="0"/>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400"/>
              </a:spcAft>
              <a:buClr>
                <a:schemeClr val="dk1"/>
              </a:buClr>
              <a:buSzPts val="1100"/>
              <a:buFont typeface="Arial"/>
              <a:buNone/>
            </a:pPr>
            <a:r>
              <a:rPr lang="en-US" sz="2000" b="1" dirty="0">
                <a:latin typeface="Times New Roman" panose="02020603050405020304" pitchFamily="18" charset="0"/>
                <a:cs typeface="Times New Roman" panose="02020603050405020304" pitchFamily="18" charset="0"/>
              </a:rPr>
              <a:t>Literature Review Overview</a:t>
            </a:r>
            <a:endParaRPr sz="2000" b="1" dirty="0">
              <a:latin typeface="Times New Roman" panose="02020603050405020304" pitchFamily="18" charset="0"/>
              <a:ea typeface="Times New Roman"/>
              <a:cs typeface="Times New Roman" panose="02020603050405020304" pitchFamily="18" charset="0"/>
              <a:sym typeface="Times New Roman"/>
            </a:endParaRPr>
          </a:p>
        </p:txBody>
      </p:sp>
      <p:sp>
        <p:nvSpPr>
          <p:cNvPr id="84" name="Google Shape;84;p18">
            <a:extLst>
              <a:ext uri="{FF2B5EF4-FFF2-40B4-BE49-F238E27FC236}">
                <a16:creationId xmlns:a16="http://schemas.microsoft.com/office/drawing/2014/main" id="{33736781-4D6B-8BA0-AC4F-2B7478D6E83B}"/>
              </a:ext>
            </a:extLst>
          </p:cNvPr>
          <p:cNvSpPr txBox="1">
            <a:spLocks noGrp="1"/>
          </p:cNvSpPr>
          <p:nvPr>
            <p:ph type="body" idx="1"/>
          </p:nvPr>
        </p:nvSpPr>
        <p:spPr>
          <a:xfrm>
            <a:off x="466822" y="572700"/>
            <a:ext cx="8520600" cy="4370593"/>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1"/>
              </a:buClr>
              <a:buSzPts val="1100"/>
              <a:buFont typeface="Arial"/>
              <a:buNone/>
            </a:pPr>
            <a:r>
              <a:rPr lang="en-US" sz="2000" b="1" dirty="0">
                <a:solidFill>
                  <a:schemeClr val="tx1"/>
                </a:solidFill>
                <a:effectLst/>
                <a:latin typeface="Times New Roman" panose="02020603050405020304" pitchFamily="18" charset="0"/>
                <a:ea typeface="Times New Roman" panose="02020603050405020304" pitchFamily="18" charset="0"/>
              </a:rPr>
              <a:t>InceptioResNetV2 Architecture</a:t>
            </a:r>
          </a:p>
          <a:p>
            <a:pPr marL="0" lvl="0" indent="0" algn="just" rtl="0">
              <a:spcBef>
                <a:spcPts val="1400"/>
              </a:spcBef>
              <a:spcAft>
                <a:spcPts val="0"/>
              </a:spcAft>
              <a:buClr>
                <a:schemeClr val="dk1"/>
              </a:buClr>
              <a:buSzPts val="1100"/>
              <a:buFont typeface="Arial"/>
              <a:buNone/>
            </a:pPr>
            <a:endParaRPr sz="2000" dirty="0">
              <a:solidFill>
                <a:schemeClr val="dk1"/>
              </a:solidFill>
              <a:latin typeface="Times New Roman" panose="02020603050405020304" pitchFamily="18" charset="0"/>
              <a:cs typeface="Times New Roman" panose="02020603050405020304" pitchFamily="18" charset="0"/>
            </a:endParaRPr>
          </a:p>
        </p:txBody>
      </p:sp>
      <p:pic>
        <p:nvPicPr>
          <p:cNvPr id="2" name="Picture 1" descr="A diagram of a pool&#10;&#10;Description automatically generated">
            <a:extLst>
              <a:ext uri="{FF2B5EF4-FFF2-40B4-BE49-F238E27FC236}">
                <a16:creationId xmlns:a16="http://schemas.microsoft.com/office/drawing/2014/main" id="{9F2D48D8-B8BA-F0C8-25EB-78F7FB9BE90F}"/>
              </a:ext>
            </a:extLst>
          </p:cNvPr>
          <p:cNvPicPr>
            <a:picLocks noChangeAspect="1"/>
          </p:cNvPicPr>
          <p:nvPr/>
        </p:nvPicPr>
        <p:blipFill>
          <a:blip r:embed="rId3"/>
          <a:stretch>
            <a:fillRect/>
          </a:stretch>
        </p:blipFill>
        <p:spPr>
          <a:xfrm>
            <a:off x="1306286" y="1265464"/>
            <a:ext cx="2877230" cy="3507241"/>
          </a:xfrm>
          <a:prstGeom prst="rect">
            <a:avLst/>
          </a:prstGeom>
        </p:spPr>
      </p:pic>
      <p:sp>
        <p:nvSpPr>
          <p:cNvPr id="3" name="TextBox 2">
            <a:extLst>
              <a:ext uri="{FF2B5EF4-FFF2-40B4-BE49-F238E27FC236}">
                <a16:creationId xmlns:a16="http://schemas.microsoft.com/office/drawing/2014/main" id="{AB9F194E-9171-F49B-0676-FB38D198DACD}"/>
              </a:ext>
            </a:extLst>
          </p:cNvPr>
          <p:cNvSpPr txBox="1"/>
          <p:nvPr/>
        </p:nvSpPr>
        <p:spPr>
          <a:xfrm>
            <a:off x="5086350" y="837623"/>
            <a:ext cx="277511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Sample XML Coordinates</a:t>
            </a:r>
          </a:p>
        </p:txBody>
      </p:sp>
      <p:pic>
        <p:nvPicPr>
          <p:cNvPr id="5" name="Picture 4" descr="A black screen with white text&#10;&#10;Description automatically generated">
            <a:extLst>
              <a:ext uri="{FF2B5EF4-FFF2-40B4-BE49-F238E27FC236}">
                <a16:creationId xmlns:a16="http://schemas.microsoft.com/office/drawing/2014/main" id="{608DC277-93C8-2E6A-B23F-588109AB6F2E}"/>
              </a:ext>
            </a:extLst>
          </p:cNvPr>
          <p:cNvPicPr>
            <a:picLocks noChangeAspect="1"/>
          </p:cNvPicPr>
          <p:nvPr/>
        </p:nvPicPr>
        <p:blipFill>
          <a:blip r:embed="rId4"/>
          <a:stretch>
            <a:fillRect/>
          </a:stretch>
        </p:blipFill>
        <p:spPr>
          <a:xfrm>
            <a:off x="5129438" y="1895384"/>
            <a:ext cx="2708275" cy="1489710"/>
          </a:xfrm>
          <a:prstGeom prst="rect">
            <a:avLst/>
          </a:prstGeom>
        </p:spPr>
      </p:pic>
    </p:spTree>
    <p:extLst>
      <p:ext uri="{BB962C8B-B14F-4D97-AF65-F5344CB8AC3E}">
        <p14:creationId xmlns:p14="http://schemas.microsoft.com/office/powerpoint/2010/main" val="154649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5945CCC9-839C-9E9D-AE86-2093DDB8B31E}"/>
            </a:ext>
          </a:extLst>
        </p:cNvPr>
        <p:cNvGrpSpPr/>
        <p:nvPr/>
      </p:nvGrpSpPr>
      <p:grpSpPr>
        <a:xfrm>
          <a:off x="0" y="0"/>
          <a:ext cx="0" cy="0"/>
          <a:chOff x="0" y="0"/>
          <a:chExt cx="0" cy="0"/>
        </a:xfrm>
      </p:grpSpPr>
      <p:sp>
        <p:nvSpPr>
          <p:cNvPr id="83" name="Google Shape;83;p18">
            <a:extLst>
              <a:ext uri="{FF2B5EF4-FFF2-40B4-BE49-F238E27FC236}">
                <a16:creationId xmlns:a16="http://schemas.microsoft.com/office/drawing/2014/main" id="{BDE3CB8C-9484-BACD-1724-74BD0B21CEC3}"/>
              </a:ext>
            </a:extLst>
          </p:cNvPr>
          <p:cNvSpPr txBox="1">
            <a:spLocks noGrp="1"/>
          </p:cNvSpPr>
          <p:nvPr>
            <p:ph type="title"/>
          </p:nvPr>
        </p:nvSpPr>
        <p:spPr>
          <a:xfrm>
            <a:off x="311700" y="69468"/>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400"/>
              </a:spcAft>
              <a:buClr>
                <a:schemeClr val="dk1"/>
              </a:buClr>
              <a:buSzPts val="1100"/>
              <a:buFont typeface="Arial"/>
              <a:buNone/>
            </a:pPr>
            <a:r>
              <a:rPr lang="en-US" sz="2000" b="1" dirty="0">
                <a:latin typeface="Times New Roman" panose="02020603050405020304" pitchFamily="18" charset="0"/>
                <a:cs typeface="Times New Roman" panose="02020603050405020304" pitchFamily="18" charset="0"/>
              </a:rPr>
              <a:t>Literature Review Overview</a:t>
            </a:r>
            <a:endParaRPr sz="2000" b="1" dirty="0">
              <a:latin typeface="Times New Roman" panose="02020603050405020304" pitchFamily="18" charset="0"/>
              <a:ea typeface="Times New Roman"/>
              <a:cs typeface="Times New Roman" panose="02020603050405020304" pitchFamily="18" charset="0"/>
              <a:sym typeface="Times New Roman"/>
            </a:endParaRPr>
          </a:p>
        </p:txBody>
      </p:sp>
      <p:sp>
        <p:nvSpPr>
          <p:cNvPr id="84" name="Google Shape;84;p18">
            <a:extLst>
              <a:ext uri="{FF2B5EF4-FFF2-40B4-BE49-F238E27FC236}">
                <a16:creationId xmlns:a16="http://schemas.microsoft.com/office/drawing/2014/main" id="{E5C14960-E833-3A3B-D822-6FD842BC818F}"/>
              </a:ext>
            </a:extLst>
          </p:cNvPr>
          <p:cNvSpPr txBox="1">
            <a:spLocks noGrp="1"/>
          </p:cNvSpPr>
          <p:nvPr>
            <p:ph type="body" idx="1"/>
          </p:nvPr>
        </p:nvSpPr>
        <p:spPr>
          <a:xfrm>
            <a:off x="744407" y="703439"/>
            <a:ext cx="8520600" cy="4370593"/>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Supporting Tools:</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TensorFlow/</a:t>
            </a:r>
            <a:r>
              <a:rPr lang="en-US" sz="1200" b="1" dirty="0" err="1">
                <a:solidFill>
                  <a:schemeClr val="dk1"/>
                </a:solidFill>
                <a:latin typeface="Times New Roman" panose="02020603050405020304" pitchFamily="18" charset="0"/>
                <a:cs typeface="Times New Roman" panose="02020603050405020304" pitchFamily="18" charset="0"/>
              </a:rPr>
              <a:t>Keras</a:t>
            </a:r>
            <a:r>
              <a:rPr lang="en-US" sz="1200" b="1" dirty="0">
                <a:solidFill>
                  <a:schemeClr val="dk1"/>
                </a:solidFill>
                <a:latin typeface="Times New Roman" panose="02020603050405020304" pitchFamily="18" charset="0"/>
                <a:cs typeface="Times New Roman" panose="02020603050405020304" pitchFamily="18" charset="0"/>
              </a:rPr>
              <a:t>: </a:t>
            </a:r>
            <a:r>
              <a:rPr lang="en-US" sz="1200" dirty="0">
                <a:solidFill>
                  <a:schemeClr val="dk1"/>
                </a:solidFill>
                <a:latin typeface="Times New Roman" panose="02020603050405020304" pitchFamily="18" charset="0"/>
                <a:cs typeface="Times New Roman" panose="02020603050405020304" pitchFamily="18" charset="0"/>
              </a:rPr>
              <a:t>Model development and training.</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OpenCV: </a:t>
            </a:r>
            <a:r>
              <a:rPr lang="en-US" sz="1200" dirty="0">
                <a:solidFill>
                  <a:schemeClr val="dk1"/>
                </a:solidFill>
                <a:latin typeface="Times New Roman" panose="02020603050405020304" pitchFamily="18" charset="0"/>
                <a:cs typeface="Times New Roman" panose="02020603050405020304" pitchFamily="18" charset="0"/>
              </a:rPr>
              <a:t>Image processing and ROI detection.</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Pandas/NumPy: </a:t>
            </a:r>
            <a:r>
              <a:rPr lang="en-US" sz="1200" dirty="0">
                <a:solidFill>
                  <a:schemeClr val="dk1"/>
                </a:solidFill>
                <a:latin typeface="Times New Roman" panose="02020603050405020304" pitchFamily="18" charset="0"/>
                <a:cs typeface="Times New Roman" panose="02020603050405020304" pitchFamily="18" charset="0"/>
              </a:rPr>
              <a:t>Data handling and manipulation.</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Matplotlib/</a:t>
            </a:r>
            <a:r>
              <a:rPr lang="en-US" sz="1200" b="1" dirty="0" err="1">
                <a:solidFill>
                  <a:schemeClr val="dk1"/>
                </a:solidFill>
                <a:latin typeface="Times New Roman" panose="02020603050405020304" pitchFamily="18" charset="0"/>
                <a:cs typeface="Times New Roman" panose="02020603050405020304" pitchFamily="18" charset="0"/>
              </a:rPr>
              <a:t>Plotly</a:t>
            </a:r>
            <a:r>
              <a:rPr lang="en-US" sz="1200" b="1" dirty="0">
                <a:solidFill>
                  <a:schemeClr val="dk1"/>
                </a:solidFill>
                <a:latin typeface="Times New Roman" panose="02020603050405020304" pitchFamily="18" charset="0"/>
                <a:cs typeface="Times New Roman" panose="02020603050405020304" pitchFamily="18" charset="0"/>
              </a:rPr>
              <a:t>: </a:t>
            </a:r>
            <a:r>
              <a:rPr lang="en-US" sz="1200" dirty="0">
                <a:solidFill>
                  <a:schemeClr val="dk1"/>
                </a:solidFill>
                <a:latin typeface="Times New Roman" panose="02020603050405020304" pitchFamily="18" charset="0"/>
                <a:cs typeface="Times New Roman" panose="02020603050405020304" pitchFamily="18" charset="0"/>
              </a:rPr>
              <a:t>Visualization.</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Key Insights:</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Deep Learning Advances: </a:t>
            </a:r>
            <a:r>
              <a:rPr lang="en-US" sz="1200" dirty="0">
                <a:solidFill>
                  <a:schemeClr val="dk1"/>
                </a:solidFill>
                <a:latin typeface="Times New Roman" panose="02020603050405020304" pitchFamily="18" charset="0"/>
                <a:cs typeface="Times New Roman" panose="02020603050405020304" pitchFamily="18" charset="0"/>
              </a:rPr>
              <a:t>CNNs and models like YOLOv8 improve real-time detection.</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Preprocessing Techniques: </a:t>
            </a:r>
            <a:r>
              <a:rPr lang="en-US" sz="1200" dirty="0">
                <a:solidFill>
                  <a:schemeClr val="dk1"/>
                </a:solidFill>
                <a:latin typeface="Times New Roman" panose="02020603050405020304" pitchFamily="18" charset="0"/>
                <a:cs typeface="Times New Roman" panose="02020603050405020304" pitchFamily="18" charset="0"/>
              </a:rPr>
              <a:t>Enhance OCR accuracy with noise reduction, thresholding, and resizing.</a:t>
            </a:r>
          </a:p>
          <a:p>
            <a:pPr marL="0" lvl="0" indent="0" algn="just" rtl="0">
              <a:spcBef>
                <a:spcPts val="1400"/>
              </a:spcBef>
              <a:spcAft>
                <a:spcPts val="0"/>
              </a:spcAft>
              <a:buClr>
                <a:schemeClr val="dk1"/>
              </a:buClr>
              <a:buSzPts val="1100"/>
              <a:buFont typeface="Arial"/>
              <a:buNone/>
            </a:pPr>
            <a:r>
              <a:rPr lang="en-US" sz="1200" b="1" dirty="0">
                <a:solidFill>
                  <a:schemeClr val="dk1"/>
                </a:solidFill>
                <a:latin typeface="Times New Roman" panose="02020603050405020304" pitchFamily="18" charset="0"/>
                <a:cs typeface="Times New Roman" panose="02020603050405020304" pitchFamily="18" charset="0"/>
              </a:rPr>
              <a:t>Integration: </a:t>
            </a:r>
            <a:r>
              <a:rPr lang="en-US" sz="1200" dirty="0">
                <a:solidFill>
                  <a:schemeClr val="dk1"/>
                </a:solidFill>
                <a:latin typeface="Times New Roman" panose="02020603050405020304" pitchFamily="18" charset="0"/>
                <a:cs typeface="Times New Roman" panose="02020603050405020304" pitchFamily="18" charset="0"/>
              </a:rPr>
              <a:t>Combines deep learning and traditional OCR for robust ALPR solutions.</a:t>
            </a:r>
            <a:endParaRPr sz="12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9886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1729</Words>
  <Application>Microsoft Office PowerPoint</Application>
  <PresentationFormat>On-screen Show (16:9)</PresentationFormat>
  <Paragraphs>144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Simple Light</vt:lpstr>
      <vt:lpstr>PowerPoint Presentation</vt:lpstr>
      <vt:lpstr>Abstract</vt:lpstr>
      <vt:lpstr>Introduction</vt:lpstr>
      <vt:lpstr>Dataset Background</vt:lpstr>
      <vt:lpstr>Objectives  </vt:lpstr>
      <vt:lpstr>Workflow Overview</vt:lpstr>
      <vt:lpstr>Literature Review Overview</vt:lpstr>
      <vt:lpstr>Literature Review Overview</vt:lpstr>
      <vt:lpstr>Literature Review Overview</vt:lpstr>
      <vt:lpstr>Development Details – Data Preprocessing</vt:lpstr>
      <vt:lpstr>Development Details – Data Preprocessing</vt:lpstr>
      <vt:lpstr>Development Details – Methodology</vt:lpstr>
      <vt:lpstr>Development Details – Methodology</vt:lpstr>
      <vt:lpstr>Development Details – Methodology</vt:lpstr>
      <vt:lpstr>Challenges &amp; Adjustments</vt:lpstr>
      <vt:lpstr> Results</vt:lpstr>
      <vt:lpstr> Results</vt:lpstr>
      <vt:lpstr>Future Scope  </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Keerthi Reddy Rajamuri</dc:creator>
  <cp:lastModifiedBy>Sanagapalli, Venkata Achyuth Kumar</cp:lastModifiedBy>
  <cp:revision>3</cp:revision>
  <dcterms:modified xsi:type="dcterms:W3CDTF">2024-11-25T19:37:33Z</dcterms:modified>
</cp:coreProperties>
</file>