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CE2C-7ED3-6C4C-E1E8-1ECE211D7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A4D049-535E-A27E-9530-C1F87D0BB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1B1655-5A0C-6312-E65D-E83E05E9D689}"/>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9BED8144-0593-BACF-B732-0D960AB36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0DBEB-F962-0A11-9430-CF7A5575DA53}"/>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35623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F138-6F8B-6419-BCDE-BE32E4205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9AED31-FE46-C57F-0503-543D4E020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80DD3-607D-E93D-B18B-30CA68640467}"/>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C0C7BE65-5C16-D8A0-503E-19A7E4258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015AA-4C71-4D87-FCC6-5FDBEA533EA0}"/>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59670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DB25A-51A5-D307-E07A-93268A18C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096F9A-A488-8196-2158-91416E34C4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69417-4BED-4829-FDF3-EE8F39D5A770}"/>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D502FB75-1E4D-BDB4-822A-BFF409E30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4D158-509A-70F7-E359-28C841585D45}"/>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3625140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9721" y="182117"/>
            <a:ext cx="3750310" cy="574040"/>
          </a:xfrm>
          <a:prstGeom prst="rect">
            <a:avLst/>
          </a:prstGeom>
        </p:spPr>
        <p:txBody>
          <a:bodyPr wrap="square" lIns="0" tIns="0" rIns="0" bIns="0">
            <a:spAutoFit/>
          </a:bodyPr>
          <a:lstStyle>
            <a:lvl1pPr>
              <a:defRPr sz="3200" b="0" i="0">
                <a:solidFill>
                  <a:srgbClr val="3493B9"/>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02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3493B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1729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3493B9">
              <a:alpha val="70195"/>
            </a:srgbClr>
          </a:solidFill>
        </p:spPr>
        <p:txBody>
          <a:bodyPr wrap="square" lIns="0" tIns="0" rIns="0" bIns="0" rtlCol="0"/>
          <a:lstStyle/>
          <a:p>
            <a:endParaRPr/>
          </a:p>
        </p:txBody>
      </p:sp>
      <p:sp>
        <p:nvSpPr>
          <p:cNvPr id="17" name="bg object 17"/>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3493B9"/>
            </a:solidFill>
          </a:ln>
        </p:spPr>
        <p:txBody>
          <a:bodyPr wrap="square" lIns="0" tIns="0" rIns="0" bIns="0" rtlCol="0"/>
          <a:lstStyle/>
          <a:p>
            <a:endParaRPr/>
          </a:p>
        </p:txBody>
      </p:sp>
      <p:sp>
        <p:nvSpPr>
          <p:cNvPr id="18" name="bg object 18"/>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3493B9"/>
            </a:solidFill>
          </a:ln>
        </p:spPr>
        <p:txBody>
          <a:bodyPr wrap="square" lIns="0" tIns="0" rIns="0" bIns="0" rtlCol="0"/>
          <a:lstStyle/>
          <a:p>
            <a:endParaRPr/>
          </a:p>
        </p:txBody>
      </p:sp>
      <p:sp>
        <p:nvSpPr>
          <p:cNvPr id="19" name="bg object 19"/>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3493B9">
              <a:alpha val="36077"/>
            </a:srgbClr>
          </a:solidFill>
        </p:spPr>
        <p:txBody>
          <a:bodyPr wrap="square" lIns="0" tIns="0" rIns="0" bIns="0" rtlCol="0"/>
          <a:lstStyle/>
          <a:p>
            <a:endParaRPr/>
          </a:p>
        </p:txBody>
      </p:sp>
      <p:sp>
        <p:nvSpPr>
          <p:cNvPr id="20" name="bg object 20"/>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3493B9">
              <a:alpha val="19999"/>
            </a:srgbClr>
          </a:solidFill>
        </p:spPr>
        <p:txBody>
          <a:bodyPr wrap="square" lIns="0" tIns="0" rIns="0" bIns="0" rtlCol="0"/>
          <a:lstStyle/>
          <a:p>
            <a:endParaRPr/>
          </a:p>
        </p:txBody>
      </p:sp>
      <p:sp>
        <p:nvSpPr>
          <p:cNvPr id="21" name="bg object 21"/>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276E8A">
              <a:alpha val="65881"/>
            </a:srgbClr>
          </a:solidFill>
        </p:spPr>
        <p:txBody>
          <a:bodyPr wrap="square" lIns="0" tIns="0" rIns="0" bIns="0" rtlCol="0"/>
          <a:lstStyle/>
          <a:p>
            <a:endParaRPr/>
          </a:p>
        </p:txBody>
      </p:sp>
      <p:sp>
        <p:nvSpPr>
          <p:cNvPr id="22" name="bg object 22"/>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276E8A">
              <a:alpha val="50195"/>
            </a:srgbClr>
          </a:solidFill>
        </p:spPr>
        <p:txBody>
          <a:bodyPr wrap="square" lIns="0" tIns="0" rIns="0" bIns="0" rtlCol="0"/>
          <a:lstStyle/>
          <a:p>
            <a:endParaRPr/>
          </a:p>
        </p:txBody>
      </p:sp>
      <p:sp>
        <p:nvSpPr>
          <p:cNvPr id="23" name="bg object 23"/>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7B6C0">
              <a:alpha val="70195"/>
            </a:srgbClr>
          </a:solidFill>
        </p:spPr>
        <p:txBody>
          <a:bodyPr wrap="square" lIns="0" tIns="0" rIns="0" bIns="0" rtlCol="0"/>
          <a:lstStyle/>
          <a:p>
            <a:endParaRPr/>
          </a:p>
        </p:txBody>
      </p:sp>
      <p:sp>
        <p:nvSpPr>
          <p:cNvPr id="24" name="bg object 24"/>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398F97">
              <a:alpha val="79998"/>
            </a:srgbClr>
          </a:solidFill>
        </p:spPr>
        <p:txBody>
          <a:bodyPr wrap="square" lIns="0" tIns="0" rIns="0" bIns="0" rtlCol="0"/>
          <a:lstStyle/>
          <a:p>
            <a:endParaRPr/>
          </a:p>
        </p:txBody>
      </p:sp>
      <p:sp>
        <p:nvSpPr>
          <p:cNvPr id="25" name="bg object 25"/>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276E8A">
              <a:alpha val="65881"/>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rgbClr val="3493B9"/>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93040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3493B9"/>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3493B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3493B9">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3493B9">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276E8A">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276E8A">
              <a:alpha val="5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7B6C0">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398F97">
              <a:alpha val="79998"/>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276E8A">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3493B9">
              <a:alpha val="70195"/>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896111" y="2421635"/>
            <a:ext cx="8999220" cy="3678936"/>
          </a:xfrm>
          <a:prstGeom prst="rect">
            <a:avLst/>
          </a:prstGeom>
        </p:spPr>
      </p:pic>
      <p:sp>
        <p:nvSpPr>
          <p:cNvPr id="2" name="Holder 2"/>
          <p:cNvSpPr>
            <a:spLocks noGrp="1"/>
          </p:cNvSpPr>
          <p:nvPr>
            <p:ph type="title"/>
          </p:nvPr>
        </p:nvSpPr>
        <p:spPr/>
        <p:txBody>
          <a:bodyPr lIns="0" tIns="0" rIns="0" bIns="0"/>
          <a:lstStyle>
            <a:lvl1pPr>
              <a:defRPr sz="3200" b="0" i="0">
                <a:solidFill>
                  <a:srgbClr val="3493B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7977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908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9D80-FF84-2A1E-7194-E6AAF78383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B69296-5291-97EB-DC1D-F8372309F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48E1-A849-263A-B510-63B093B3CEC4}"/>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4834FF9B-F5A9-2570-BB3A-7330646FB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0A31F-E744-9773-6E1C-665064129EF1}"/>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153544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D4D5-6C17-DFB1-5773-D3E80262A1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E28E5E-3507-C43D-B75A-4BEED8A8D4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D70D5-B53F-4122-7F3A-62C447415713}"/>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976A9DE8-8533-4420-C578-D400604BE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3EE96-F86F-42EC-45FC-69D8B6EC00FA}"/>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39955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F9D3-045C-25D2-3836-0AD50D5FC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1AF3B-D945-E281-278E-064C9CA46F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97E60A-4FD5-A15D-184E-56F725FCB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C93FAF-F48D-C55F-4258-A8B9E8411CF9}"/>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6" name="Footer Placeholder 5">
            <a:extLst>
              <a:ext uri="{FF2B5EF4-FFF2-40B4-BE49-F238E27FC236}">
                <a16:creationId xmlns:a16="http://schemas.microsoft.com/office/drawing/2014/main" id="{AA0856E8-57C2-4AB3-8724-498737618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53A804-6776-1983-1A4F-60C2091C1D79}"/>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179445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EABA-92C9-8212-BF67-872294DF01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431DD-EAA5-8F23-9986-A3D85FF1F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5D7105-222F-B6F1-6784-B99E3B100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787DD9-4C0B-ADF6-066E-F56456BB5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1B2A1-AB86-E400-9F1E-984631C62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92B698-85F7-FD25-6270-326F64D0286A}"/>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8" name="Footer Placeholder 7">
            <a:extLst>
              <a:ext uri="{FF2B5EF4-FFF2-40B4-BE49-F238E27FC236}">
                <a16:creationId xmlns:a16="http://schemas.microsoft.com/office/drawing/2014/main" id="{50602A79-7CA7-12D6-B2E3-E17AE161FC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E3087A-57D9-2382-6549-FFF5290BEB43}"/>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227271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1A6B-378F-C0BC-7CAF-DED8A54D82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8D684F-932A-BD95-DAB3-5B2173A564EB}"/>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4" name="Footer Placeholder 3">
            <a:extLst>
              <a:ext uri="{FF2B5EF4-FFF2-40B4-BE49-F238E27FC236}">
                <a16:creationId xmlns:a16="http://schemas.microsoft.com/office/drawing/2014/main" id="{DBED64FD-DCD3-554E-0653-A406314B36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A5ED8A-7929-6AD8-625A-D4BDF48951C0}"/>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223567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1966A4-039C-CED1-B556-06E64DE14FD3}"/>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3" name="Footer Placeholder 2">
            <a:extLst>
              <a:ext uri="{FF2B5EF4-FFF2-40B4-BE49-F238E27FC236}">
                <a16:creationId xmlns:a16="http://schemas.microsoft.com/office/drawing/2014/main" id="{5A7B7368-037F-8B8D-9372-CF7B3C72C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6E9C9C-329F-5F0F-7C4A-6B50E9DA8520}"/>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344201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90B6-FDAA-BDB1-DDAC-F7184A1E4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409DA2-3EEC-22C2-4E8D-4AA244D9F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42D718-0DD3-3753-5754-EE12D6C30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F35C8-3912-8174-E949-21F999504499}"/>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6" name="Footer Placeholder 5">
            <a:extLst>
              <a:ext uri="{FF2B5EF4-FFF2-40B4-BE49-F238E27FC236}">
                <a16:creationId xmlns:a16="http://schemas.microsoft.com/office/drawing/2014/main" id="{304CDF27-FDA9-69DF-879E-B50CC2806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916121-B9A1-9B07-343F-02AAD93F12A8}"/>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110256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6BAC-CCD4-EFD3-F65E-8B20CD686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928D10-DF84-B3C5-8A7D-4C036E925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D39B99-51B9-2028-FB7C-2F004101A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9D296-2C91-D8A4-32AB-4D3579614548}"/>
              </a:ext>
            </a:extLst>
          </p:cNvPr>
          <p:cNvSpPr>
            <a:spLocks noGrp="1"/>
          </p:cNvSpPr>
          <p:nvPr>
            <p:ph type="dt" sz="half" idx="10"/>
          </p:nvPr>
        </p:nvSpPr>
        <p:spPr/>
        <p:txBody>
          <a:bodyPr/>
          <a:lstStyle/>
          <a:p>
            <a:fld id="{1CB0D774-9573-4014-9C98-3643AD87525B}" type="datetimeFigureOut">
              <a:rPr lang="en-IN" smtClean="0"/>
              <a:t>10-02-2025</a:t>
            </a:fld>
            <a:endParaRPr lang="en-IN"/>
          </a:p>
        </p:txBody>
      </p:sp>
      <p:sp>
        <p:nvSpPr>
          <p:cNvPr id="6" name="Footer Placeholder 5">
            <a:extLst>
              <a:ext uri="{FF2B5EF4-FFF2-40B4-BE49-F238E27FC236}">
                <a16:creationId xmlns:a16="http://schemas.microsoft.com/office/drawing/2014/main" id="{CA43B1CD-8783-97F0-5E67-24605B251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5E5F5-8572-7D65-D9B0-5FFD46FD726B}"/>
              </a:ext>
            </a:extLst>
          </p:cNvPr>
          <p:cNvSpPr>
            <a:spLocks noGrp="1"/>
          </p:cNvSpPr>
          <p:nvPr>
            <p:ph type="sldNum" sz="quarter" idx="12"/>
          </p:nvPr>
        </p:nvSpPr>
        <p:spPr/>
        <p:txBody>
          <a:bodyPr/>
          <a:lstStyle/>
          <a:p>
            <a:fld id="{B4C52E2C-774C-40DC-A844-48CF79BEFD10}" type="slidenum">
              <a:rPr lang="en-IN" smtClean="0"/>
              <a:t>‹#›</a:t>
            </a:fld>
            <a:endParaRPr lang="en-IN"/>
          </a:p>
        </p:txBody>
      </p:sp>
    </p:spTree>
    <p:extLst>
      <p:ext uri="{BB962C8B-B14F-4D97-AF65-F5344CB8AC3E}">
        <p14:creationId xmlns:p14="http://schemas.microsoft.com/office/powerpoint/2010/main" val="5265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2545D-6568-00C6-D362-A5E971A44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FD1B3-30AD-5ACB-143D-3535F9C6A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DE74-D985-0D32-2604-2CAD7A087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B0D774-9573-4014-9C98-3643AD87525B}" type="datetimeFigureOut">
              <a:rPr lang="en-IN" smtClean="0"/>
              <a:t>10-02-2025</a:t>
            </a:fld>
            <a:endParaRPr lang="en-IN"/>
          </a:p>
        </p:txBody>
      </p:sp>
      <p:sp>
        <p:nvSpPr>
          <p:cNvPr id="5" name="Footer Placeholder 4">
            <a:extLst>
              <a:ext uri="{FF2B5EF4-FFF2-40B4-BE49-F238E27FC236}">
                <a16:creationId xmlns:a16="http://schemas.microsoft.com/office/drawing/2014/main" id="{15E7D450-D2CF-77F7-F33D-1C58A72C8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D60E0F-91B0-A266-92FB-88FCB3334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C52E2C-774C-40DC-A844-48CF79BEFD10}" type="slidenum">
              <a:rPr lang="en-IN" smtClean="0"/>
              <a:t>‹#›</a:t>
            </a:fld>
            <a:endParaRPr lang="en-IN"/>
          </a:p>
        </p:txBody>
      </p:sp>
    </p:spTree>
    <p:extLst>
      <p:ext uri="{BB962C8B-B14F-4D97-AF65-F5344CB8AC3E}">
        <p14:creationId xmlns:p14="http://schemas.microsoft.com/office/powerpoint/2010/main" val="30777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3493B9"/>
            </a:solidFill>
          </a:ln>
        </p:spPr>
        <p:txBody>
          <a:bodyPr wrap="square" lIns="0" tIns="0" rIns="0" bIns="0" rtlCol="0"/>
          <a:lstStyle/>
          <a:p>
            <a:endParaRPr/>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3493B9"/>
            </a:solidFill>
          </a:ln>
        </p:spPr>
        <p:txBody>
          <a:bodyPr wrap="square" lIns="0" tIns="0" rIns="0" bIns="0" rtlCol="0"/>
          <a:lstStyle/>
          <a:p>
            <a:endParaRPr/>
          </a:p>
        </p:txBody>
      </p:sp>
      <p:sp>
        <p:nvSpPr>
          <p:cNvPr id="18" name="bg object 18"/>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3493B9">
              <a:alpha val="36077"/>
            </a:srgbClr>
          </a:solidFill>
        </p:spPr>
        <p:txBody>
          <a:bodyPr wrap="square" lIns="0" tIns="0" rIns="0" bIns="0" rtlCol="0"/>
          <a:lstStyle/>
          <a:p>
            <a:endParaRPr/>
          </a:p>
        </p:txBody>
      </p:sp>
      <p:sp>
        <p:nvSpPr>
          <p:cNvPr id="19" name="bg object 19"/>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3493B9">
              <a:alpha val="19999"/>
            </a:srgbClr>
          </a:solidFill>
        </p:spPr>
        <p:txBody>
          <a:bodyPr wrap="square" lIns="0" tIns="0" rIns="0" bIns="0" rtlCol="0"/>
          <a:lstStyle/>
          <a:p>
            <a:endParaRPr/>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276E8A">
              <a:alpha val="65881"/>
            </a:srgbClr>
          </a:solidFill>
        </p:spPr>
        <p:txBody>
          <a:bodyPr wrap="square" lIns="0" tIns="0" rIns="0" bIns="0" rtlCol="0"/>
          <a:lstStyle/>
          <a:p>
            <a:endParaRPr/>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276E8A">
              <a:alpha val="50195"/>
            </a:srgbClr>
          </a:solidFill>
        </p:spPr>
        <p:txBody>
          <a:bodyPr wrap="square" lIns="0" tIns="0" rIns="0" bIns="0" rtlCol="0"/>
          <a:lstStyle/>
          <a:p>
            <a:endParaRPr/>
          </a:p>
        </p:txBody>
      </p:sp>
      <p:sp>
        <p:nvSpPr>
          <p:cNvPr id="22" name="bg object 22"/>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7B6C0">
              <a:alpha val="70195"/>
            </a:srgbClr>
          </a:solidFill>
        </p:spPr>
        <p:txBody>
          <a:bodyPr wrap="square" lIns="0" tIns="0" rIns="0" bIns="0" rtlCol="0"/>
          <a:lstStyle/>
          <a:p>
            <a:endParaRPr/>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398F97">
              <a:alpha val="79998"/>
            </a:srgbClr>
          </a:solidFill>
        </p:spPr>
        <p:txBody>
          <a:bodyPr wrap="square" lIns="0" tIns="0" rIns="0" bIns="0" rtlCol="0"/>
          <a:lstStyle/>
          <a:p>
            <a:endParaRPr/>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276E8A">
              <a:alpha val="65881"/>
            </a:srgbClr>
          </a:solidFill>
        </p:spPr>
        <p:txBody>
          <a:bodyPr wrap="square" lIns="0" tIns="0" rIns="0" bIns="0" rtlCol="0"/>
          <a:lstStyle/>
          <a:p>
            <a:endParaRPr/>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3493B9">
              <a:alpha val="70195"/>
            </a:srgbClr>
          </a:solidFill>
        </p:spPr>
        <p:txBody>
          <a:bodyPr wrap="square" lIns="0" tIns="0" rIns="0" bIns="0" rtlCol="0"/>
          <a:lstStyle/>
          <a:p>
            <a:endParaRPr/>
          </a:p>
        </p:txBody>
      </p:sp>
      <p:sp>
        <p:nvSpPr>
          <p:cNvPr id="2" name="Holder 2"/>
          <p:cNvSpPr>
            <a:spLocks noGrp="1"/>
          </p:cNvSpPr>
          <p:nvPr>
            <p:ph type="title"/>
          </p:nvPr>
        </p:nvSpPr>
        <p:spPr>
          <a:xfrm>
            <a:off x="765149" y="212293"/>
            <a:ext cx="7374890" cy="574675"/>
          </a:xfrm>
          <a:prstGeom prst="rect">
            <a:avLst/>
          </a:prstGeom>
        </p:spPr>
        <p:txBody>
          <a:bodyPr wrap="square" lIns="0" tIns="0" rIns="0" bIns="0">
            <a:spAutoFit/>
          </a:bodyPr>
          <a:lstStyle>
            <a:lvl1pPr>
              <a:defRPr sz="3200" b="0" i="0">
                <a:solidFill>
                  <a:srgbClr val="3493B9"/>
                </a:solidFill>
                <a:latin typeface="Trebuchet MS"/>
                <a:cs typeface="Trebuchet MS"/>
              </a:defRPr>
            </a:lvl1pPr>
          </a:lstStyle>
          <a:p>
            <a:endParaRPr/>
          </a:p>
        </p:txBody>
      </p:sp>
      <p:sp>
        <p:nvSpPr>
          <p:cNvPr id="3" name="Holder 3"/>
          <p:cNvSpPr>
            <a:spLocks noGrp="1"/>
          </p:cNvSpPr>
          <p:nvPr>
            <p:ph type="body" idx="1"/>
          </p:nvPr>
        </p:nvSpPr>
        <p:spPr>
          <a:xfrm>
            <a:off x="665480" y="1279397"/>
            <a:ext cx="5541010" cy="440563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877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3493B9">
              <a:alpha val="70195"/>
            </a:srgbClr>
          </a:solidFill>
        </p:spPr>
        <p:txBody>
          <a:bodyPr wrap="square" lIns="0" tIns="0" rIns="0" bIns="0" rtlCol="0"/>
          <a:lstStyle/>
          <a:p>
            <a:endParaRPr/>
          </a:p>
        </p:txBody>
      </p:sp>
      <p:grpSp>
        <p:nvGrpSpPr>
          <p:cNvPr id="3" name="object 3"/>
          <p:cNvGrpSpPr/>
          <p:nvPr/>
        </p:nvGrpSpPr>
        <p:grpSpPr>
          <a:xfrm>
            <a:off x="7420356" y="-4572"/>
            <a:ext cx="4772660" cy="6868159"/>
            <a:chOff x="7420356" y="-4572"/>
            <a:chExt cx="4772660" cy="6868159"/>
          </a:xfrm>
        </p:grpSpPr>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3493B9"/>
              </a:solidFill>
            </a:ln>
          </p:spPr>
          <p:txBody>
            <a:bodyPr wrap="square" lIns="0" tIns="0" rIns="0" bIns="0" rtlCol="0"/>
            <a:lstStyle/>
            <a:p>
              <a:endParaRPr/>
            </a:p>
          </p:txBody>
        </p:sp>
        <p:sp>
          <p:nvSpPr>
            <p:cNvPr id="5" name="object 5"/>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3493B9"/>
              </a:solidFill>
            </a:ln>
          </p:spPr>
          <p:txBody>
            <a:bodyPr wrap="square" lIns="0" tIns="0" rIns="0" bIns="0" rtlCol="0"/>
            <a:lstStyle/>
            <a:p>
              <a:endParaRPr/>
            </a:p>
          </p:txBody>
        </p:sp>
        <p:sp>
          <p:nvSpPr>
            <p:cNvPr id="6" name="object 6"/>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3493B9">
                <a:alpha val="36077"/>
              </a:srgbClr>
            </a:solidFill>
          </p:spPr>
          <p:txBody>
            <a:bodyPr wrap="square" lIns="0" tIns="0" rIns="0" bIns="0" rtlCol="0"/>
            <a:lstStyle/>
            <a:p>
              <a:endParaRPr/>
            </a:p>
          </p:txBody>
        </p:sp>
        <p:sp>
          <p:nvSpPr>
            <p:cNvPr id="7" name="object 7"/>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3493B9">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276E8A">
                <a:alpha val="65881"/>
              </a:srgbClr>
            </a:solidFill>
          </p:spPr>
          <p:txBody>
            <a:bodyPr wrap="square" lIns="0" tIns="0" rIns="0" bIns="0" rtlCol="0"/>
            <a:lstStyle/>
            <a:p>
              <a:endParaRPr/>
            </a:p>
          </p:txBody>
        </p:sp>
        <p:sp>
          <p:nvSpPr>
            <p:cNvPr id="9" name="object 9"/>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276E8A">
                <a:alpha val="50195"/>
              </a:srgbClr>
            </a:solidFill>
          </p:spPr>
          <p:txBody>
            <a:bodyPr wrap="square" lIns="0" tIns="0" rIns="0" bIns="0" rtlCol="0"/>
            <a:lstStyle/>
            <a:p>
              <a:endParaRPr/>
            </a:p>
          </p:txBody>
        </p:sp>
        <p:sp>
          <p:nvSpPr>
            <p:cNvPr id="10" name="object 10"/>
            <p:cNvSpPr/>
            <p:nvPr/>
          </p:nvSpPr>
          <p:spPr>
            <a:xfrm>
              <a:off x="10898125"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7B6C0">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398F97">
                <a:alpha val="79998"/>
              </a:srgbClr>
            </a:solidFill>
          </p:spPr>
          <p:txBody>
            <a:bodyPr wrap="square" lIns="0" tIns="0" rIns="0" bIns="0" rtlCol="0"/>
            <a:lstStyle/>
            <a:p>
              <a:endParaRPr/>
            </a:p>
          </p:txBody>
        </p:sp>
        <p:sp>
          <p:nvSpPr>
            <p:cNvPr id="12" name="object 12"/>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276E8A">
                <a:alpha val="65881"/>
              </a:srgbClr>
            </a:solidFill>
          </p:spPr>
          <p:txBody>
            <a:bodyPr wrap="square" lIns="0" tIns="0" rIns="0" bIns="0" rtlCol="0"/>
            <a:lstStyle/>
            <a:p>
              <a:endParaRPr/>
            </a:p>
          </p:txBody>
        </p:sp>
      </p:grpSp>
      <p:grpSp>
        <p:nvGrpSpPr>
          <p:cNvPr id="16" name="object 16"/>
          <p:cNvGrpSpPr/>
          <p:nvPr/>
        </p:nvGrpSpPr>
        <p:grpSpPr>
          <a:xfrm>
            <a:off x="2440528" y="2118012"/>
            <a:ext cx="6396628" cy="3607271"/>
            <a:chOff x="176784" y="3279584"/>
            <a:chExt cx="5744845" cy="3425825"/>
          </a:xfrm>
        </p:grpSpPr>
        <p:pic>
          <p:nvPicPr>
            <p:cNvPr id="17" name="object 17"/>
            <p:cNvPicPr/>
            <p:nvPr/>
          </p:nvPicPr>
          <p:blipFill>
            <a:blip r:embed="rId2" cstate="print"/>
            <a:stretch>
              <a:fillRect/>
            </a:stretch>
          </p:blipFill>
          <p:spPr>
            <a:xfrm>
              <a:off x="176784" y="3279584"/>
              <a:ext cx="5744718" cy="3425316"/>
            </a:xfrm>
            <a:prstGeom prst="rect">
              <a:avLst/>
            </a:prstGeom>
          </p:spPr>
        </p:pic>
        <p:pic>
          <p:nvPicPr>
            <p:cNvPr id="18" name="object 18"/>
            <p:cNvPicPr/>
            <p:nvPr/>
          </p:nvPicPr>
          <p:blipFill>
            <a:blip r:embed="rId3" cstate="print"/>
            <a:stretch>
              <a:fillRect/>
            </a:stretch>
          </p:blipFill>
          <p:spPr>
            <a:xfrm>
              <a:off x="521208" y="3624071"/>
              <a:ext cx="5071871" cy="2752343"/>
            </a:xfrm>
            <a:prstGeom prst="rect">
              <a:avLst/>
            </a:prstGeom>
          </p:spPr>
        </p:pic>
        <p:sp>
          <p:nvSpPr>
            <p:cNvPr id="19" name="object 19"/>
            <p:cNvSpPr/>
            <p:nvPr/>
          </p:nvSpPr>
          <p:spPr>
            <a:xfrm>
              <a:off x="477011" y="3579875"/>
              <a:ext cx="5160645" cy="2841625"/>
            </a:xfrm>
            <a:custGeom>
              <a:avLst/>
              <a:gdLst/>
              <a:ahLst/>
              <a:cxnLst/>
              <a:rect l="l" t="t" r="r" b="b"/>
              <a:pathLst>
                <a:path w="5160645" h="2841625">
                  <a:moveTo>
                    <a:pt x="501865" y="0"/>
                  </a:moveTo>
                  <a:lnTo>
                    <a:pt x="5160391" y="0"/>
                  </a:lnTo>
                  <a:lnTo>
                    <a:pt x="5160391" y="2339251"/>
                  </a:lnTo>
                  <a:lnTo>
                    <a:pt x="5157851" y="2389517"/>
                  </a:lnTo>
                  <a:lnTo>
                    <a:pt x="5150104" y="2439441"/>
                  </a:lnTo>
                  <a:lnTo>
                    <a:pt x="5137912" y="2487726"/>
                  </a:lnTo>
                  <a:lnTo>
                    <a:pt x="5120894" y="2534043"/>
                  </a:lnTo>
                  <a:lnTo>
                    <a:pt x="5099558" y="2578023"/>
                  </a:lnTo>
                  <a:lnTo>
                    <a:pt x="5074412" y="2619248"/>
                  </a:lnTo>
                  <a:lnTo>
                    <a:pt x="5045583" y="2657983"/>
                  </a:lnTo>
                  <a:lnTo>
                    <a:pt x="5012944" y="2693657"/>
                  </a:lnTo>
                  <a:lnTo>
                    <a:pt x="4977384" y="2726296"/>
                  </a:lnTo>
                  <a:lnTo>
                    <a:pt x="4938522" y="2755023"/>
                  </a:lnTo>
                  <a:lnTo>
                    <a:pt x="4897374" y="2780195"/>
                  </a:lnTo>
                  <a:lnTo>
                    <a:pt x="4853432" y="2801531"/>
                  </a:lnTo>
                  <a:lnTo>
                    <a:pt x="4807077" y="2818561"/>
                  </a:lnTo>
                  <a:lnTo>
                    <a:pt x="4758817" y="2830741"/>
                  </a:lnTo>
                  <a:lnTo>
                    <a:pt x="4708906" y="2838564"/>
                  </a:lnTo>
                  <a:lnTo>
                    <a:pt x="4658614" y="2841117"/>
                  </a:lnTo>
                  <a:lnTo>
                    <a:pt x="0" y="2841117"/>
                  </a:lnTo>
                  <a:lnTo>
                    <a:pt x="0" y="501904"/>
                  </a:lnTo>
                  <a:lnTo>
                    <a:pt x="2552" y="451612"/>
                  </a:lnTo>
                  <a:lnTo>
                    <a:pt x="10375" y="401700"/>
                  </a:lnTo>
                  <a:lnTo>
                    <a:pt x="22555" y="353441"/>
                  </a:lnTo>
                  <a:lnTo>
                    <a:pt x="39585" y="307086"/>
                  </a:lnTo>
                  <a:lnTo>
                    <a:pt x="60921" y="263144"/>
                  </a:lnTo>
                  <a:lnTo>
                    <a:pt x="86093" y="221869"/>
                  </a:lnTo>
                  <a:lnTo>
                    <a:pt x="114820" y="183134"/>
                  </a:lnTo>
                  <a:lnTo>
                    <a:pt x="147459" y="147447"/>
                  </a:lnTo>
                  <a:lnTo>
                    <a:pt x="183133" y="114807"/>
                  </a:lnTo>
                  <a:lnTo>
                    <a:pt x="221869" y="86106"/>
                  </a:lnTo>
                  <a:lnTo>
                    <a:pt x="263093" y="60960"/>
                  </a:lnTo>
                  <a:lnTo>
                    <a:pt x="307073" y="39624"/>
                  </a:lnTo>
                  <a:lnTo>
                    <a:pt x="353212" y="22606"/>
                  </a:lnTo>
                  <a:lnTo>
                    <a:pt x="401662" y="9906"/>
                  </a:lnTo>
                  <a:lnTo>
                    <a:pt x="451789" y="2539"/>
                  </a:lnTo>
                  <a:lnTo>
                    <a:pt x="501865" y="0"/>
                  </a:lnTo>
                  <a:close/>
                </a:path>
              </a:pathLst>
            </a:custGeom>
            <a:ln w="88392">
              <a:solidFill>
                <a:srgbClr val="FFFFFF"/>
              </a:solidFill>
            </a:ln>
          </p:spPr>
          <p:txBody>
            <a:bodyPr wrap="square" lIns="0" tIns="0" rIns="0" bIns="0" rtlCol="0"/>
            <a:lstStyle/>
            <a:p>
              <a:endParaRPr/>
            </a:p>
          </p:txBody>
        </p:sp>
      </p:grpSp>
      <p:sp>
        <p:nvSpPr>
          <p:cNvPr id="20" name="TextBox 19">
            <a:extLst>
              <a:ext uri="{FF2B5EF4-FFF2-40B4-BE49-F238E27FC236}">
                <a16:creationId xmlns:a16="http://schemas.microsoft.com/office/drawing/2014/main" id="{C88487CD-907A-CA39-9B88-821B3DA0B2E4}"/>
              </a:ext>
            </a:extLst>
          </p:cNvPr>
          <p:cNvSpPr txBox="1"/>
          <p:nvPr/>
        </p:nvSpPr>
        <p:spPr>
          <a:xfrm>
            <a:off x="1472881" y="621541"/>
            <a:ext cx="8311809" cy="1077218"/>
          </a:xfrm>
          <a:prstGeom prst="rect">
            <a:avLst/>
          </a:prstGeom>
          <a:noFill/>
        </p:spPr>
        <p:txBody>
          <a:bodyPr wrap="square" rtlCol="0">
            <a:spAutoFit/>
          </a:bodyPr>
          <a:lstStyle/>
          <a:p>
            <a:pPr algn="ctr"/>
            <a:r>
              <a:rPr lang="en-US" sz="3200" b="1" dirty="0">
                <a:latin typeface="Arial Nova" panose="020B0504020202020204" pitchFamily="34" charset="0"/>
              </a:rPr>
              <a:t>TELECOMMUNICATION CUSTOMER    CHURN ANALYSIS</a:t>
            </a:r>
            <a:endParaRPr lang="en-IN" sz="3200" b="1" dirty="0">
              <a:latin typeface="Arial Nova" panose="020B05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547" y="937717"/>
            <a:ext cx="8261350" cy="1031240"/>
          </a:xfrm>
          <a:prstGeom prst="rect">
            <a:avLst/>
          </a:prstGeom>
        </p:spPr>
        <p:txBody>
          <a:bodyPr vert="horz" wrap="square" lIns="0" tIns="12065" rIns="0" bIns="0" rtlCol="0">
            <a:spAutoFit/>
          </a:bodyPr>
          <a:lstStyle/>
          <a:p>
            <a:pPr marL="12700" marR="5080">
              <a:lnSpc>
                <a:spcPct val="100000"/>
              </a:lnSpc>
              <a:spcBef>
                <a:spcPts val="95"/>
              </a:spcBef>
            </a:pPr>
            <a:r>
              <a:rPr sz="2200" dirty="0">
                <a:solidFill>
                  <a:srgbClr val="000000"/>
                </a:solidFill>
                <a:latin typeface="Times New Roman"/>
                <a:cs typeface="Times New Roman"/>
              </a:rPr>
              <a:t>The</a:t>
            </a:r>
            <a:r>
              <a:rPr sz="2200" spc="-40" dirty="0">
                <a:solidFill>
                  <a:srgbClr val="000000"/>
                </a:solidFill>
                <a:latin typeface="Times New Roman"/>
                <a:cs typeface="Times New Roman"/>
              </a:rPr>
              <a:t> </a:t>
            </a:r>
            <a:r>
              <a:rPr sz="2200" dirty="0">
                <a:solidFill>
                  <a:srgbClr val="000000"/>
                </a:solidFill>
                <a:latin typeface="Times New Roman"/>
                <a:cs typeface="Times New Roman"/>
              </a:rPr>
              <a:t>total</a:t>
            </a:r>
            <a:r>
              <a:rPr sz="2200" spc="-40" dirty="0">
                <a:solidFill>
                  <a:srgbClr val="000000"/>
                </a:solidFill>
                <a:latin typeface="Times New Roman"/>
                <a:cs typeface="Times New Roman"/>
              </a:rPr>
              <a:t> </a:t>
            </a:r>
            <a:r>
              <a:rPr sz="2200" dirty="0">
                <a:solidFill>
                  <a:srgbClr val="000000"/>
                </a:solidFill>
                <a:latin typeface="Times New Roman"/>
                <a:cs typeface="Times New Roman"/>
              </a:rPr>
              <a:t>international</a:t>
            </a:r>
            <a:r>
              <a:rPr sz="2200" spc="-40" dirty="0">
                <a:solidFill>
                  <a:srgbClr val="000000"/>
                </a:solidFill>
                <a:latin typeface="Times New Roman"/>
                <a:cs typeface="Times New Roman"/>
              </a:rPr>
              <a:t> </a:t>
            </a:r>
            <a:r>
              <a:rPr sz="2200" dirty="0">
                <a:solidFill>
                  <a:srgbClr val="000000"/>
                </a:solidFill>
                <a:latin typeface="Times New Roman"/>
                <a:cs typeface="Times New Roman"/>
              </a:rPr>
              <a:t>calls</a:t>
            </a:r>
            <a:r>
              <a:rPr sz="2200" spc="-40" dirty="0">
                <a:solidFill>
                  <a:srgbClr val="000000"/>
                </a:solidFill>
                <a:latin typeface="Times New Roman"/>
                <a:cs typeface="Times New Roman"/>
              </a:rPr>
              <a:t> </a:t>
            </a:r>
            <a:r>
              <a:rPr sz="2200" dirty="0">
                <a:solidFill>
                  <a:srgbClr val="000000"/>
                </a:solidFill>
                <a:latin typeface="Times New Roman"/>
                <a:cs typeface="Times New Roman"/>
              </a:rPr>
              <a:t>data</a:t>
            </a:r>
            <a:r>
              <a:rPr sz="2200" spc="-40" dirty="0">
                <a:solidFill>
                  <a:srgbClr val="000000"/>
                </a:solidFill>
                <a:latin typeface="Times New Roman"/>
                <a:cs typeface="Times New Roman"/>
              </a:rPr>
              <a:t> </a:t>
            </a:r>
            <a:r>
              <a:rPr sz="2200" dirty="0">
                <a:solidFill>
                  <a:srgbClr val="000000"/>
                </a:solidFill>
                <a:latin typeface="Times New Roman"/>
                <a:cs typeface="Times New Roman"/>
              </a:rPr>
              <a:t>with</a:t>
            </a:r>
            <a:r>
              <a:rPr sz="2200" spc="-40" dirty="0">
                <a:solidFill>
                  <a:srgbClr val="000000"/>
                </a:solidFill>
                <a:latin typeface="Times New Roman"/>
                <a:cs typeface="Times New Roman"/>
              </a:rPr>
              <a:t> </a:t>
            </a:r>
            <a:r>
              <a:rPr sz="2200" dirty="0">
                <a:solidFill>
                  <a:srgbClr val="000000"/>
                </a:solidFill>
                <a:latin typeface="Times New Roman"/>
                <a:cs typeface="Times New Roman"/>
              </a:rPr>
              <a:t>churn</a:t>
            </a:r>
            <a:r>
              <a:rPr sz="2200" spc="-30" dirty="0">
                <a:solidFill>
                  <a:srgbClr val="000000"/>
                </a:solidFill>
                <a:latin typeface="Times New Roman"/>
                <a:cs typeface="Times New Roman"/>
              </a:rPr>
              <a:t> </a:t>
            </a:r>
            <a:r>
              <a:rPr sz="2200" dirty="0">
                <a:solidFill>
                  <a:srgbClr val="000000"/>
                </a:solidFill>
                <a:latin typeface="Times New Roman"/>
                <a:cs typeface="Times New Roman"/>
              </a:rPr>
              <a:t>shows</a:t>
            </a:r>
            <a:r>
              <a:rPr sz="2200" spc="-55" dirty="0">
                <a:solidFill>
                  <a:srgbClr val="000000"/>
                </a:solidFill>
                <a:latin typeface="Times New Roman"/>
                <a:cs typeface="Times New Roman"/>
              </a:rPr>
              <a:t> </a:t>
            </a:r>
            <a:r>
              <a:rPr sz="2200" dirty="0">
                <a:solidFill>
                  <a:srgbClr val="000000"/>
                </a:solidFill>
                <a:latin typeface="Times New Roman"/>
                <a:cs typeface="Times New Roman"/>
              </a:rPr>
              <a:t>that</a:t>
            </a:r>
            <a:r>
              <a:rPr sz="2200" spc="-40" dirty="0">
                <a:solidFill>
                  <a:srgbClr val="000000"/>
                </a:solidFill>
                <a:latin typeface="Times New Roman"/>
                <a:cs typeface="Times New Roman"/>
              </a:rPr>
              <a:t> </a:t>
            </a:r>
            <a:r>
              <a:rPr sz="2200" dirty="0">
                <a:solidFill>
                  <a:srgbClr val="000000"/>
                </a:solidFill>
                <a:latin typeface="Times New Roman"/>
                <a:cs typeface="Times New Roman"/>
              </a:rPr>
              <a:t>the</a:t>
            </a:r>
            <a:r>
              <a:rPr sz="2200" spc="-40" dirty="0">
                <a:solidFill>
                  <a:srgbClr val="000000"/>
                </a:solidFill>
                <a:latin typeface="Times New Roman"/>
                <a:cs typeface="Times New Roman"/>
              </a:rPr>
              <a:t> </a:t>
            </a:r>
            <a:r>
              <a:rPr sz="2200" dirty="0">
                <a:solidFill>
                  <a:srgbClr val="000000"/>
                </a:solidFill>
                <a:latin typeface="Times New Roman"/>
                <a:cs typeface="Times New Roman"/>
              </a:rPr>
              <a:t>churn</a:t>
            </a:r>
            <a:r>
              <a:rPr sz="2200" spc="-40" dirty="0">
                <a:solidFill>
                  <a:srgbClr val="000000"/>
                </a:solidFill>
                <a:latin typeface="Times New Roman"/>
                <a:cs typeface="Times New Roman"/>
              </a:rPr>
              <a:t> </a:t>
            </a:r>
            <a:r>
              <a:rPr sz="2200" dirty="0">
                <a:solidFill>
                  <a:srgbClr val="000000"/>
                </a:solidFill>
                <a:latin typeface="Times New Roman"/>
                <a:cs typeface="Times New Roman"/>
              </a:rPr>
              <a:t>rate</a:t>
            </a:r>
            <a:r>
              <a:rPr sz="2200" spc="-30" dirty="0">
                <a:solidFill>
                  <a:srgbClr val="000000"/>
                </a:solidFill>
                <a:latin typeface="Times New Roman"/>
                <a:cs typeface="Times New Roman"/>
              </a:rPr>
              <a:t> </a:t>
            </a:r>
            <a:r>
              <a:rPr sz="2200" spc="-25" dirty="0">
                <a:solidFill>
                  <a:srgbClr val="000000"/>
                </a:solidFill>
                <a:latin typeface="Times New Roman"/>
                <a:cs typeface="Times New Roman"/>
              </a:rPr>
              <a:t>was </a:t>
            </a:r>
            <a:r>
              <a:rPr sz="2200" dirty="0">
                <a:solidFill>
                  <a:srgbClr val="000000"/>
                </a:solidFill>
                <a:latin typeface="Times New Roman"/>
                <a:cs typeface="Times New Roman"/>
              </a:rPr>
              <a:t>high</a:t>
            </a:r>
            <a:r>
              <a:rPr sz="2200" spc="-50" dirty="0">
                <a:solidFill>
                  <a:srgbClr val="000000"/>
                </a:solidFill>
                <a:latin typeface="Times New Roman"/>
                <a:cs typeface="Times New Roman"/>
              </a:rPr>
              <a:t> </a:t>
            </a:r>
            <a:r>
              <a:rPr sz="2200" dirty="0">
                <a:solidFill>
                  <a:srgbClr val="000000"/>
                </a:solidFill>
                <a:latin typeface="Times New Roman"/>
                <a:cs typeface="Times New Roman"/>
              </a:rPr>
              <a:t>when</a:t>
            </a:r>
            <a:r>
              <a:rPr sz="2200" spc="-40" dirty="0">
                <a:solidFill>
                  <a:srgbClr val="000000"/>
                </a:solidFill>
                <a:latin typeface="Times New Roman"/>
                <a:cs typeface="Times New Roman"/>
              </a:rPr>
              <a:t> </a:t>
            </a:r>
            <a:r>
              <a:rPr sz="2200" dirty="0">
                <a:solidFill>
                  <a:srgbClr val="000000"/>
                </a:solidFill>
                <a:latin typeface="Times New Roman"/>
                <a:cs typeface="Times New Roman"/>
              </a:rPr>
              <a:t>the</a:t>
            </a:r>
            <a:r>
              <a:rPr sz="2200" spc="-60" dirty="0">
                <a:solidFill>
                  <a:srgbClr val="000000"/>
                </a:solidFill>
                <a:latin typeface="Times New Roman"/>
                <a:cs typeface="Times New Roman"/>
              </a:rPr>
              <a:t> </a:t>
            </a:r>
            <a:r>
              <a:rPr sz="2200" dirty="0">
                <a:solidFill>
                  <a:srgbClr val="000000"/>
                </a:solidFill>
                <a:latin typeface="Times New Roman"/>
                <a:cs typeface="Times New Roman"/>
              </a:rPr>
              <a:t>total</a:t>
            </a:r>
            <a:r>
              <a:rPr sz="2200" spc="-45" dirty="0">
                <a:solidFill>
                  <a:srgbClr val="000000"/>
                </a:solidFill>
                <a:latin typeface="Times New Roman"/>
                <a:cs typeface="Times New Roman"/>
              </a:rPr>
              <a:t> </a:t>
            </a:r>
            <a:r>
              <a:rPr sz="2200" dirty="0">
                <a:solidFill>
                  <a:srgbClr val="000000"/>
                </a:solidFill>
                <a:latin typeface="Times New Roman"/>
                <a:cs typeface="Times New Roman"/>
              </a:rPr>
              <a:t>international</a:t>
            </a:r>
            <a:r>
              <a:rPr sz="2200" spc="-45" dirty="0">
                <a:solidFill>
                  <a:srgbClr val="000000"/>
                </a:solidFill>
                <a:latin typeface="Times New Roman"/>
                <a:cs typeface="Times New Roman"/>
              </a:rPr>
              <a:t> </a:t>
            </a:r>
            <a:r>
              <a:rPr sz="2200" dirty="0">
                <a:solidFill>
                  <a:srgbClr val="000000"/>
                </a:solidFill>
                <a:latin typeface="Times New Roman"/>
                <a:cs typeface="Times New Roman"/>
              </a:rPr>
              <a:t>calls</a:t>
            </a:r>
            <a:r>
              <a:rPr sz="2200" spc="-45" dirty="0">
                <a:solidFill>
                  <a:srgbClr val="000000"/>
                </a:solidFill>
                <a:latin typeface="Times New Roman"/>
                <a:cs typeface="Times New Roman"/>
              </a:rPr>
              <a:t> </a:t>
            </a:r>
            <a:r>
              <a:rPr sz="2200" dirty="0">
                <a:solidFill>
                  <a:srgbClr val="000000"/>
                </a:solidFill>
                <a:latin typeface="Times New Roman"/>
                <a:cs typeface="Times New Roman"/>
              </a:rPr>
              <a:t>were</a:t>
            </a:r>
            <a:r>
              <a:rPr sz="2200" spc="-25" dirty="0">
                <a:solidFill>
                  <a:srgbClr val="000000"/>
                </a:solidFill>
                <a:latin typeface="Times New Roman"/>
                <a:cs typeface="Times New Roman"/>
              </a:rPr>
              <a:t> </a:t>
            </a:r>
            <a:r>
              <a:rPr sz="2200" dirty="0">
                <a:solidFill>
                  <a:srgbClr val="000000"/>
                </a:solidFill>
                <a:latin typeface="Times New Roman"/>
                <a:cs typeface="Times New Roman"/>
              </a:rPr>
              <a:t>less</a:t>
            </a:r>
            <a:r>
              <a:rPr sz="2200" spc="-60" dirty="0">
                <a:solidFill>
                  <a:srgbClr val="000000"/>
                </a:solidFill>
                <a:latin typeface="Times New Roman"/>
                <a:cs typeface="Times New Roman"/>
              </a:rPr>
              <a:t> </a:t>
            </a:r>
            <a:r>
              <a:rPr sz="2200" dirty="0">
                <a:solidFill>
                  <a:srgbClr val="000000"/>
                </a:solidFill>
                <a:latin typeface="Times New Roman"/>
                <a:cs typeface="Times New Roman"/>
              </a:rPr>
              <a:t>and</a:t>
            </a:r>
            <a:r>
              <a:rPr sz="2200" spc="-35" dirty="0">
                <a:solidFill>
                  <a:srgbClr val="000000"/>
                </a:solidFill>
                <a:latin typeface="Times New Roman"/>
                <a:cs typeface="Times New Roman"/>
              </a:rPr>
              <a:t> </a:t>
            </a:r>
            <a:r>
              <a:rPr sz="2200" dirty="0">
                <a:solidFill>
                  <a:srgbClr val="000000"/>
                </a:solidFill>
                <a:latin typeface="Times New Roman"/>
                <a:cs typeface="Times New Roman"/>
              </a:rPr>
              <a:t>it</a:t>
            </a:r>
            <a:r>
              <a:rPr sz="2200" spc="-40" dirty="0">
                <a:solidFill>
                  <a:srgbClr val="000000"/>
                </a:solidFill>
                <a:latin typeface="Times New Roman"/>
                <a:cs typeface="Times New Roman"/>
              </a:rPr>
              <a:t> </a:t>
            </a:r>
            <a:r>
              <a:rPr sz="2200" dirty="0">
                <a:solidFill>
                  <a:srgbClr val="000000"/>
                </a:solidFill>
                <a:latin typeface="Times New Roman"/>
                <a:cs typeface="Times New Roman"/>
              </a:rPr>
              <a:t>gradually</a:t>
            </a:r>
            <a:r>
              <a:rPr sz="2200" spc="-50" dirty="0">
                <a:solidFill>
                  <a:srgbClr val="000000"/>
                </a:solidFill>
                <a:latin typeface="Times New Roman"/>
                <a:cs typeface="Times New Roman"/>
              </a:rPr>
              <a:t> </a:t>
            </a:r>
            <a:r>
              <a:rPr sz="2200" spc="-10" dirty="0">
                <a:solidFill>
                  <a:srgbClr val="000000"/>
                </a:solidFill>
                <a:latin typeface="Times New Roman"/>
                <a:cs typeface="Times New Roman"/>
              </a:rPr>
              <a:t>reduced </a:t>
            </a:r>
            <a:r>
              <a:rPr sz="2200" dirty="0">
                <a:solidFill>
                  <a:srgbClr val="000000"/>
                </a:solidFill>
                <a:latin typeface="Times New Roman"/>
                <a:cs typeface="Times New Roman"/>
              </a:rPr>
              <a:t>with</a:t>
            </a:r>
            <a:r>
              <a:rPr sz="2200" spc="-60" dirty="0">
                <a:solidFill>
                  <a:srgbClr val="000000"/>
                </a:solidFill>
                <a:latin typeface="Times New Roman"/>
                <a:cs typeface="Times New Roman"/>
              </a:rPr>
              <a:t> </a:t>
            </a:r>
            <a:r>
              <a:rPr sz="2200" dirty="0">
                <a:solidFill>
                  <a:srgbClr val="000000"/>
                </a:solidFill>
                <a:latin typeface="Times New Roman"/>
                <a:cs typeface="Times New Roman"/>
              </a:rPr>
              <a:t>more</a:t>
            </a:r>
            <a:r>
              <a:rPr sz="2200" spc="-45" dirty="0">
                <a:solidFill>
                  <a:srgbClr val="000000"/>
                </a:solidFill>
                <a:latin typeface="Times New Roman"/>
                <a:cs typeface="Times New Roman"/>
              </a:rPr>
              <a:t> </a:t>
            </a:r>
            <a:r>
              <a:rPr sz="2200" dirty="0">
                <a:solidFill>
                  <a:srgbClr val="000000"/>
                </a:solidFill>
                <a:latin typeface="Times New Roman"/>
                <a:cs typeface="Times New Roman"/>
              </a:rPr>
              <a:t>and</a:t>
            </a:r>
            <a:r>
              <a:rPr sz="2200" spc="-65" dirty="0">
                <a:solidFill>
                  <a:srgbClr val="000000"/>
                </a:solidFill>
                <a:latin typeface="Times New Roman"/>
                <a:cs typeface="Times New Roman"/>
              </a:rPr>
              <a:t> </a:t>
            </a:r>
            <a:r>
              <a:rPr sz="2200" dirty="0">
                <a:solidFill>
                  <a:srgbClr val="000000"/>
                </a:solidFill>
                <a:latin typeface="Times New Roman"/>
                <a:cs typeface="Times New Roman"/>
              </a:rPr>
              <a:t>more</a:t>
            </a:r>
            <a:r>
              <a:rPr sz="2200" spc="-40" dirty="0">
                <a:solidFill>
                  <a:srgbClr val="000000"/>
                </a:solidFill>
                <a:latin typeface="Times New Roman"/>
                <a:cs typeface="Times New Roman"/>
              </a:rPr>
              <a:t> </a:t>
            </a:r>
            <a:r>
              <a:rPr sz="2200" dirty="0">
                <a:solidFill>
                  <a:srgbClr val="000000"/>
                </a:solidFill>
                <a:latin typeface="Times New Roman"/>
                <a:cs typeface="Times New Roman"/>
              </a:rPr>
              <a:t>international</a:t>
            </a:r>
            <a:r>
              <a:rPr sz="2200" spc="-60" dirty="0">
                <a:solidFill>
                  <a:srgbClr val="000000"/>
                </a:solidFill>
                <a:latin typeface="Times New Roman"/>
                <a:cs typeface="Times New Roman"/>
              </a:rPr>
              <a:t> </a:t>
            </a:r>
            <a:r>
              <a:rPr sz="2200" spc="-10" dirty="0">
                <a:solidFill>
                  <a:srgbClr val="000000"/>
                </a:solidFill>
                <a:latin typeface="Times New Roman"/>
                <a:cs typeface="Times New Roman"/>
              </a:rPr>
              <a:t>calls.</a:t>
            </a:r>
            <a:endParaRPr sz="2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3600" dirty="0"/>
              <a:t>Correlation</a:t>
            </a:r>
            <a:r>
              <a:rPr sz="3600" spc="-95" dirty="0"/>
              <a:t> </a:t>
            </a:r>
            <a:r>
              <a:rPr sz="3600" spc="-10" dirty="0"/>
              <a:t>Matrix</a:t>
            </a:r>
            <a:endParaRPr sz="3600"/>
          </a:p>
        </p:txBody>
      </p:sp>
      <p:pic>
        <p:nvPicPr>
          <p:cNvPr id="3" name="object 3"/>
          <p:cNvPicPr/>
          <p:nvPr/>
        </p:nvPicPr>
        <p:blipFill>
          <a:blip r:embed="rId2" cstate="print"/>
          <a:stretch>
            <a:fillRect/>
          </a:stretch>
        </p:blipFill>
        <p:spPr>
          <a:xfrm>
            <a:off x="928116" y="1795270"/>
            <a:ext cx="7911083" cy="5062727"/>
          </a:xfrm>
          <a:prstGeom prst="rect">
            <a:avLst/>
          </a:prstGeom>
        </p:spPr>
      </p:pic>
      <p:sp>
        <p:nvSpPr>
          <p:cNvPr id="4" name="object 4"/>
          <p:cNvSpPr txBox="1"/>
          <p:nvPr/>
        </p:nvSpPr>
        <p:spPr>
          <a:xfrm>
            <a:off x="769721" y="895858"/>
            <a:ext cx="8641080" cy="848994"/>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heatmap</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below</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shows</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correlation</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between</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1800" b="0" i="0" u="none" strike="noStrike" kern="0" cap="none" spc="-8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65" normalizeH="0" baseline="0" noProof="0" dirty="0">
                <a:ln>
                  <a:noFill/>
                </a:ln>
                <a:solidFill>
                  <a:sysClr val="windowText" lastClr="000000"/>
                </a:solidFill>
                <a:effectLst/>
                <a:uLnTx/>
                <a:uFillTx/>
                <a:latin typeface="Times New Roman"/>
                <a:cs typeface="Times New Roman"/>
              </a:rPr>
              <a:t>We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observe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there</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very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less</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correlation</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among the</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18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maximum</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correlation</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value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 0.21</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between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8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day</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charge'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'churn'.</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488696"/>
            <a:ext cx="6855459" cy="574040"/>
          </a:xfrm>
          <a:prstGeom prst="rect">
            <a:avLst/>
          </a:prstGeom>
        </p:spPr>
        <p:txBody>
          <a:bodyPr vert="horz" wrap="square" lIns="0" tIns="12700" rIns="0" bIns="0" rtlCol="0">
            <a:spAutoFit/>
          </a:bodyPr>
          <a:lstStyle/>
          <a:p>
            <a:pPr marL="12700">
              <a:lnSpc>
                <a:spcPct val="100000"/>
              </a:lnSpc>
              <a:spcBef>
                <a:spcPts val="100"/>
              </a:spcBef>
            </a:pPr>
            <a:r>
              <a:rPr sz="3600" dirty="0"/>
              <a:t>Outliers</a:t>
            </a:r>
            <a:r>
              <a:rPr sz="3600" spc="-50" dirty="0"/>
              <a:t> </a:t>
            </a:r>
            <a:r>
              <a:rPr sz="3600" dirty="0"/>
              <a:t>detection</a:t>
            </a:r>
            <a:r>
              <a:rPr sz="3600" spc="-70" dirty="0"/>
              <a:t> </a:t>
            </a:r>
            <a:r>
              <a:rPr sz="3600" dirty="0"/>
              <a:t>and</a:t>
            </a:r>
            <a:r>
              <a:rPr sz="3600" spc="-50" dirty="0"/>
              <a:t> </a:t>
            </a:r>
            <a:r>
              <a:rPr sz="3600" spc="-10" dirty="0"/>
              <a:t>treatment</a:t>
            </a:r>
            <a:endParaRPr sz="3600"/>
          </a:p>
        </p:txBody>
      </p:sp>
      <p:pic>
        <p:nvPicPr>
          <p:cNvPr id="3" name="object 3"/>
          <p:cNvPicPr/>
          <p:nvPr/>
        </p:nvPicPr>
        <p:blipFill>
          <a:blip r:embed="rId2" cstate="print"/>
          <a:stretch>
            <a:fillRect/>
          </a:stretch>
        </p:blipFill>
        <p:spPr>
          <a:xfrm>
            <a:off x="5494020" y="2072639"/>
            <a:ext cx="3153155" cy="2346960"/>
          </a:xfrm>
          <a:prstGeom prst="rect">
            <a:avLst/>
          </a:prstGeom>
        </p:spPr>
      </p:pic>
      <p:pic>
        <p:nvPicPr>
          <p:cNvPr id="4" name="object 4"/>
          <p:cNvPicPr/>
          <p:nvPr/>
        </p:nvPicPr>
        <p:blipFill>
          <a:blip r:embed="rId3" cstate="print"/>
          <a:stretch>
            <a:fillRect/>
          </a:stretch>
        </p:blipFill>
        <p:spPr>
          <a:xfrm>
            <a:off x="1310847" y="2120430"/>
            <a:ext cx="3044042" cy="2227320"/>
          </a:xfrm>
          <a:prstGeom prst="rect">
            <a:avLst/>
          </a:prstGeom>
        </p:spPr>
      </p:pic>
      <p:sp>
        <p:nvSpPr>
          <p:cNvPr id="5" name="object 5"/>
          <p:cNvSpPr txBox="1"/>
          <p:nvPr/>
        </p:nvSpPr>
        <p:spPr>
          <a:xfrm>
            <a:off x="756310" y="1245819"/>
            <a:ext cx="7997190" cy="636270"/>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There</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were</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some</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outliers</a:t>
            </a:r>
            <a:r>
              <a:rPr kumimoji="0" sz="20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present</a:t>
            </a:r>
            <a:r>
              <a:rPr kumimoji="0" sz="20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2000" b="0" i="0" u="none" strike="noStrike" kern="0" cap="none" spc="-9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To</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treat</a:t>
            </a:r>
            <a:r>
              <a:rPr kumimoji="0" sz="20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those</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outliers</a:t>
            </a:r>
            <a:r>
              <a:rPr kumimoji="0" sz="20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we</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Times New Roman"/>
                <a:cs typeface="Times New Roman"/>
              </a:rPr>
              <a:t>replaced</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them</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20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median value</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those</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20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example:</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p:txBody>
      </p:sp>
      <p:pic>
        <p:nvPicPr>
          <p:cNvPr id="6" name="object 6"/>
          <p:cNvPicPr/>
          <p:nvPr/>
        </p:nvPicPr>
        <p:blipFill>
          <a:blip r:embed="rId4" cstate="print"/>
          <a:stretch>
            <a:fillRect/>
          </a:stretch>
        </p:blipFill>
        <p:spPr>
          <a:xfrm>
            <a:off x="5494020" y="4504942"/>
            <a:ext cx="3153155" cy="2346958"/>
          </a:xfrm>
          <a:prstGeom prst="rect">
            <a:avLst/>
          </a:prstGeom>
        </p:spPr>
      </p:pic>
      <p:pic>
        <p:nvPicPr>
          <p:cNvPr id="7" name="object 7"/>
          <p:cNvPicPr/>
          <p:nvPr/>
        </p:nvPicPr>
        <p:blipFill>
          <a:blip r:embed="rId5" cstate="print"/>
          <a:stretch>
            <a:fillRect/>
          </a:stretch>
        </p:blipFill>
        <p:spPr>
          <a:xfrm>
            <a:off x="1310847" y="4552734"/>
            <a:ext cx="3044042" cy="22452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5149" y="922146"/>
            <a:ext cx="3653154" cy="467995"/>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2900" b="0" i="0" u="none" strike="noStrike" kern="0" cap="none" spc="0" normalizeH="0" baseline="0" noProof="0" dirty="0">
                <a:ln>
                  <a:noFill/>
                </a:ln>
                <a:solidFill>
                  <a:srgbClr val="3493B9"/>
                </a:solidFill>
                <a:effectLst/>
                <a:uLnTx/>
                <a:uFillTx/>
                <a:latin typeface="Trebuchet MS"/>
                <a:cs typeface="Trebuchet MS"/>
              </a:rPr>
              <a:t>LOGISTIC</a:t>
            </a:r>
            <a:r>
              <a:rPr kumimoji="0" sz="2900" b="0" i="0" u="none" strike="noStrike" kern="0" cap="none" spc="-90" normalizeH="0" baseline="0" noProof="0" dirty="0">
                <a:ln>
                  <a:noFill/>
                </a:ln>
                <a:solidFill>
                  <a:srgbClr val="3493B9"/>
                </a:solidFill>
                <a:effectLst/>
                <a:uLnTx/>
                <a:uFillTx/>
                <a:latin typeface="Trebuchet MS"/>
                <a:cs typeface="Trebuchet MS"/>
              </a:rPr>
              <a:t> </a:t>
            </a:r>
            <a:r>
              <a:rPr kumimoji="0" sz="2900" b="0" i="0" u="none" strike="noStrike" kern="0" cap="none" spc="-10" normalizeH="0" baseline="0" noProof="0" dirty="0">
                <a:ln>
                  <a:noFill/>
                </a:ln>
                <a:solidFill>
                  <a:srgbClr val="3493B9"/>
                </a:solidFill>
                <a:effectLst/>
                <a:uLnTx/>
                <a:uFillTx/>
                <a:latin typeface="Trebuchet MS"/>
                <a:cs typeface="Trebuchet MS"/>
              </a:rPr>
              <a:t>REGRESSION</a:t>
            </a:r>
            <a:endParaRPr kumimoji="0" sz="2900" b="0" i="0" u="none" strike="noStrike" kern="0" cap="none" spc="0" normalizeH="0" baseline="0" noProof="0">
              <a:ln>
                <a:noFill/>
              </a:ln>
              <a:solidFill>
                <a:sysClr val="windowText" lastClr="000000"/>
              </a:solidFill>
              <a:effectLst/>
              <a:uLnTx/>
              <a:uFillTx/>
              <a:latin typeface="Trebuchet MS"/>
              <a:cs typeface="Trebuchet MS"/>
            </a:endParaRPr>
          </a:p>
        </p:txBody>
      </p:sp>
      <p:sp>
        <p:nvSpPr>
          <p:cNvPr id="3" name="object 3"/>
          <p:cNvSpPr txBox="1"/>
          <p:nvPr/>
        </p:nvSpPr>
        <p:spPr>
          <a:xfrm>
            <a:off x="603910" y="1922551"/>
            <a:ext cx="6494780" cy="1763395"/>
          </a:xfrm>
          <a:prstGeom prst="rect">
            <a:avLst/>
          </a:prstGeom>
        </p:spPr>
        <p:txBody>
          <a:bodyPr vert="horz" wrap="square" lIns="0" tIns="12700" rIns="0" bIns="0" rtlCol="0">
            <a:spAutoFit/>
          </a:bodyPr>
          <a:lstStyle/>
          <a:p>
            <a:pPr marL="12700" marR="5080" lvl="0" indent="0" defTabSz="914400" eaLnBrk="1" fontAlgn="auto" latinLnBrk="0" hangingPunct="1">
              <a:lnSpc>
                <a:spcPct val="150000"/>
              </a:lnSpc>
              <a:spcBef>
                <a:spcPts val="100"/>
              </a:spcBef>
              <a:spcAft>
                <a:spcPts val="0"/>
              </a:spcAft>
              <a:buClrTx/>
              <a:buSzTx/>
              <a:buFontTx/>
              <a:buNone/>
              <a:tabLst/>
              <a:defRPr/>
            </a:pPr>
            <a:r>
              <a:rPr kumimoji="0" sz="1900" b="0" i="0" u="none" strike="noStrike" kern="0" cap="none" spc="0" normalizeH="0" baseline="0" noProof="0" dirty="0">
                <a:ln>
                  <a:noFill/>
                </a:ln>
                <a:solidFill>
                  <a:sysClr val="windowText" lastClr="000000"/>
                </a:solidFill>
                <a:effectLst/>
                <a:uLnTx/>
                <a:uFillTx/>
                <a:latin typeface="Times New Roman"/>
                <a:cs typeface="Times New Roman"/>
              </a:rPr>
              <a:t>Logistic</a:t>
            </a:r>
            <a:r>
              <a:rPr kumimoji="0" sz="19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regression</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fundamental</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classification</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technique.</a:t>
            </a:r>
            <a:r>
              <a:rPr kumimoji="0" sz="19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We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run</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logistic</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regression</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instead</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linear</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regression</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as</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our</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target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variable,</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categorical</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variable.</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Logistic</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regression</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fast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relatively</a:t>
            </a:r>
            <a:r>
              <a:rPr kumimoji="0" sz="19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uncomplicated,</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it’s</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convenient</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interpret</a:t>
            </a:r>
            <a:endParaRPr kumimoji="0" sz="19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 name="object 4"/>
          <p:cNvSpPr txBox="1"/>
          <p:nvPr/>
        </p:nvSpPr>
        <p:spPr>
          <a:xfrm>
            <a:off x="603910" y="3787292"/>
            <a:ext cx="6209030" cy="2197735"/>
          </a:xfrm>
          <a:prstGeom prst="rect">
            <a:avLst/>
          </a:prstGeom>
        </p:spPr>
        <p:txBody>
          <a:bodyPr vert="horz" wrap="square" lIns="0" tIns="157480" rIns="0" bIns="0" rtlCol="0">
            <a:spAutoFit/>
          </a:bodyPr>
          <a:lstStyle/>
          <a:p>
            <a:pPr marL="12700" marR="0" lvl="0" indent="0" defTabSz="914400" eaLnBrk="1" fontAlgn="auto" latinLnBrk="0" hangingPunct="1">
              <a:lnSpc>
                <a:spcPct val="100000"/>
              </a:lnSpc>
              <a:spcBef>
                <a:spcPts val="1240"/>
              </a:spcBef>
              <a:spcAft>
                <a:spcPts val="0"/>
              </a:spcAft>
              <a:buClrTx/>
              <a:buSzTx/>
              <a:buFontTx/>
              <a:buNone/>
              <a:tabLst/>
              <a:defRPr/>
            </a:pPr>
            <a:r>
              <a:rPr kumimoji="0" sz="1900" b="0" i="0" u="none" strike="noStrike" kern="0" cap="none" spc="0" normalizeH="0" baseline="0" noProof="0" dirty="0">
                <a:ln>
                  <a:noFill/>
                </a:ln>
                <a:solidFill>
                  <a:sysClr val="windowText" lastClr="000000"/>
                </a:solidFill>
                <a:effectLst/>
                <a:uLnTx/>
                <a:uFillTx/>
                <a:latin typeface="Times New Roman"/>
                <a:cs typeface="Times New Roman"/>
              </a:rPr>
              <a:t>After</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running</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9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following</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results:</a:t>
            </a:r>
            <a:endParaRPr kumimoji="0" sz="1900" b="0" i="0" u="none" strike="noStrike" kern="0" cap="none" spc="0" normalizeH="0" baseline="0" noProof="0">
              <a:ln>
                <a:noFill/>
              </a:ln>
              <a:solidFill>
                <a:sysClr val="windowText" lastClr="000000"/>
              </a:solidFill>
              <a:effectLst/>
              <a:uLnTx/>
              <a:uFillTx/>
              <a:latin typeface="Times New Roman"/>
              <a:cs typeface="Times New Roman"/>
            </a:endParaRPr>
          </a:p>
          <a:p>
            <a:pPr marL="12700" marR="5080" lvl="0" indent="227965" defTabSz="914400" eaLnBrk="1" fontAlgn="auto" latinLnBrk="0" hangingPunct="1">
              <a:lnSpc>
                <a:spcPct val="150000"/>
              </a:lnSpc>
              <a:spcBef>
                <a:spcPts val="0"/>
              </a:spcBef>
              <a:spcAft>
                <a:spcPts val="0"/>
              </a:spcAft>
              <a:buClrTx/>
              <a:buSzTx/>
              <a:buFontTx/>
              <a:buAutoNum type="arabicPeriod"/>
              <a:tabLst>
                <a:tab pos="240665" algn="l"/>
              </a:tabLst>
              <a:defRPr/>
            </a:pPr>
            <a:r>
              <a:rPr kumimoji="0" sz="19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under</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Curve</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9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perfect</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performance</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metric</a:t>
            </a:r>
            <a:r>
              <a:rPr kumimoji="0" sz="19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ROC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curve,</a:t>
            </a:r>
            <a:r>
              <a:rPr kumimoji="0" sz="19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also</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referred</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as</a:t>
            </a:r>
            <a:r>
              <a:rPr kumimoji="0" sz="19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Accuracy</a:t>
            </a:r>
            <a:r>
              <a:rPr kumimoji="0" sz="19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Index.</a:t>
            </a:r>
            <a:r>
              <a:rPr kumimoji="0" sz="19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45" normalizeH="0" baseline="0" noProof="0" dirty="0">
                <a:ln>
                  <a:noFill/>
                </a:ln>
                <a:solidFill>
                  <a:sysClr val="windowText" lastClr="000000"/>
                </a:solidFill>
                <a:effectLst/>
                <a:uLnTx/>
                <a:uFillTx/>
                <a:latin typeface="Times New Roman"/>
                <a:cs typeface="Times New Roman"/>
              </a:rPr>
              <a:t>We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got</a:t>
            </a:r>
            <a:r>
              <a:rPr kumimoji="0" sz="19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AUC</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as</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51.90</a:t>
            </a:r>
            <a:r>
              <a:rPr kumimoji="0" sz="19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(Higher</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AUC,</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better</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prediction</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power</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9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model)</a:t>
            </a:r>
            <a:endParaRPr kumimoji="0" sz="1900" b="0" i="0" u="none" strike="noStrike" kern="0" cap="none" spc="0" normalizeH="0" baseline="0" noProof="0">
              <a:ln>
                <a:noFill/>
              </a:ln>
              <a:solidFill>
                <a:sysClr val="windowText" lastClr="000000"/>
              </a:solidFill>
              <a:effectLst/>
              <a:uLnTx/>
              <a:uFillTx/>
              <a:latin typeface="Times New Roman"/>
              <a:cs typeface="Times New Roman"/>
            </a:endParaRPr>
          </a:p>
          <a:p>
            <a:pPr marL="240665" marR="0" lvl="0" indent="-227965" defTabSz="914400" eaLnBrk="1" fontAlgn="auto" latinLnBrk="0" hangingPunct="1">
              <a:lnSpc>
                <a:spcPct val="100000"/>
              </a:lnSpc>
              <a:spcBef>
                <a:spcPts val="1140"/>
              </a:spcBef>
              <a:spcAft>
                <a:spcPts val="0"/>
              </a:spcAft>
              <a:buClrTx/>
              <a:buSzTx/>
              <a:buFontTx/>
              <a:buAutoNum type="arabicPeriod"/>
              <a:tabLst>
                <a:tab pos="240665" algn="l"/>
              </a:tabLst>
              <a:defRPr/>
            </a:pPr>
            <a:r>
              <a:rPr kumimoji="0" sz="1900" b="0" i="0" u="none" strike="noStrike" kern="0" cap="none" spc="0" normalizeH="0" baseline="0" noProof="0" dirty="0">
                <a:ln>
                  <a:noFill/>
                </a:ln>
                <a:solidFill>
                  <a:sysClr val="windowText" lastClr="000000"/>
                </a:solidFill>
                <a:effectLst/>
                <a:uLnTx/>
                <a:uFillTx/>
                <a:latin typeface="Times New Roman"/>
                <a:cs typeface="Times New Roman"/>
              </a:rPr>
              <a:t>Accuracy</a:t>
            </a:r>
            <a:r>
              <a:rPr kumimoji="0" sz="19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9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0" normalizeH="0" baseline="0" noProof="0" dirty="0">
                <a:ln>
                  <a:noFill/>
                </a:ln>
                <a:solidFill>
                  <a:sysClr val="windowText" lastClr="000000"/>
                </a:solidFill>
                <a:effectLst/>
                <a:uLnTx/>
                <a:uFillTx/>
                <a:latin typeface="Times New Roman"/>
                <a:cs typeface="Times New Roman"/>
              </a:rPr>
              <a:t>model is</a:t>
            </a:r>
            <a:r>
              <a:rPr kumimoji="0" sz="19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900" b="0" i="0" u="none" strike="noStrike" kern="0" cap="none" spc="-10" normalizeH="0" baseline="0" noProof="0" dirty="0">
                <a:ln>
                  <a:noFill/>
                </a:ln>
                <a:solidFill>
                  <a:sysClr val="windowText" lastClr="000000"/>
                </a:solidFill>
                <a:effectLst/>
                <a:uLnTx/>
                <a:uFillTx/>
                <a:latin typeface="Times New Roman"/>
                <a:cs typeface="Times New Roman"/>
              </a:rPr>
              <a:t>87.88%</a:t>
            </a:r>
            <a:endParaRPr kumimoji="0" sz="19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5" name="object 5"/>
          <p:cNvSpPr txBox="1"/>
          <p:nvPr/>
        </p:nvSpPr>
        <p:spPr>
          <a:xfrm>
            <a:off x="6731634" y="1214754"/>
            <a:ext cx="1718945" cy="29972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10" normalizeH="0" baseline="0" noProof="0" dirty="0">
                <a:ln>
                  <a:noFill/>
                </a:ln>
                <a:solidFill>
                  <a:sysClr val="windowText" lastClr="000000"/>
                </a:solidFill>
                <a:effectLst/>
                <a:uLnTx/>
                <a:uFillTx/>
                <a:latin typeface="Trebuchet MS"/>
                <a:cs typeface="Trebuchet MS"/>
              </a:rPr>
              <a:t>RAHUL</a:t>
            </a:r>
            <a:r>
              <a:rPr kumimoji="0" sz="1800" b="0" i="0" u="none" strike="noStrike" kern="0" cap="none" spc="-160" normalizeH="0" baseline="0" noProof="0" dirty="0">
                <a:ln>
                  <a:noFill/>
                </a:ln>
                <a:solidFill>
                  <a:sysClr val="windowText" lastClr="000000"/>
                </a:solidFill>
                <a:effectLst/>
                <a:uLnTx/>
                <a:uFillTx/>
                <a:latin typeface="Trebuchet MS"/>
                <a:cs typeface="Trebuchet MS"/>
              </a:rPr>
              <a:t> </a:t>
            </a:r>
            <a:r>
              <a:rPr kumimoji="0" sz="1800" b="0" i="0" u="none" strike="noStrike" kern="0" cap="none" spc="-35" normalizeH="0" baseline="0" noProof="0" dirty="0">
                <a:ln>
                  <a:noFill/>
                </a:ln>
                <a:solidFill>
                  <a:sysClr val="windowText" lastClr="000000"/>
                </a:solidFill>
                <a:effectLst/>
                <a:uLnTx/>
                <a:uFillTx/>
                <a:latin typeface="Trebuchet MS"/>
                <a:cs typeface="Trebuchet MS"/>
              </a:rPr>
              <a:t>AGARWAL</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p:txBody>
      </p:sp>
      <p:grpSp>
        <p:nvGrpSpPr>
          <p:cNvPr id="6" name="object 6"/>
          <p:cNvGrpSpPr/>
          <p:nvPr/>
        </p:nvGrpSpPr>
        <p:grpSpPr>
          <a:xfrm>
            <a:off x="7947659" y="1775460"/>
            <a:ext cx="3939540" cy="1431290"/>
            <a:chOff x="7947659" y="1775460"/>
            <a:chExt cx="3939540" cy="1431290"/>
          </a:xfrm>
        </p:grpSpPr>
        <p:pic>
          <p:nvPicPr>
            <p:cNvPr id="7" name="object 7"/>
            <p:cNvPicPr/>
            <p:nvPr/>
          </p:nvPicPr>
          <p:blipFill>
            <a:blip r:embed="rId2" cstate="print"/>
            <a:stretch>
              <a:fillRect/>
            </a:stretch>
          </p:blipFill>
          <p:spPr>
            <a:xfrm>
              <a:off x="7967471" y="1795272"/>
              <a:ext cx="3899916" cy="1391412"/>
            </a:xfrm>
            <a:prstGeom prst="rect">
              <a:avLst/>
            </a:prstGeom>
          </p:spPr>
        </p:pic>
        <p:sp>
          <p:nvSpPr>
            <p:cNvPr id="8" name="object 8"/>
            <p:cNvSpPr/>
            <p:nvPr/>
          </p:nvSpPr>
          <p:spPr>
            <a:xfrm>
              <a:off x="7957565" y="1785366"/>
              <a:ext cx="3919854" cy="1411605"/>
            </a:xfrm>
            <a:custGeom>
              <a:avLst/>
              <a:gdLst/>
              <a:ahLst/>
              <a:cxnLst/>
              <a:rect l="l" t="t" r="r" b="b"/>
              <a:pathLst>
                <a:path w="3919854" h="1411605">
                  <a:moveTo>
                    <a:pt x="0" y="1411224"/>
                  </a:moveTo>
                  <a:lnTo>
                    <a:pt x="3919728" y="1411224"/>
                  </a:lnTo>
                  <a:lnTo>
                    <a:pt x="3919728" y="0"/>
                  </a:lnTo>
                  <a:lnTo>
                    <a:pt x="0" y="0"/>
                  </a:lnTo>
                  <a:lnTo>
                    <a:pt x="0" y="1411224"/>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9"/>
          <p:cNvSpPr txBox="1"/>
          <p:nvPr/>
        </p:nvSpPr>
        <p:spPr>
          <a:xfrm>
            <a:off x="8261095" y="3256610"/>
            <a:ext cx="3496310" cy="240029"/>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1400" b="0" i="0" u="none" strike="noStrike" kern="0" cap="none" spc="0" normalizeH="0" baseline="0" noProof="0" dirty="0">
                <a:ln>
                  <a:noFill/>
                </a:ln>
                <a:solidFill>
                  <a:sysClr val="windowText" lastClr="000000"/>
                </a:solidFill>
                <a:effectLst/>
                <a:uLnTx/>
                <a:uFillTx/>
                <a:latin typeface="Trebuchet MS"/>
                <a:cs typeface="Trebuchet MS"/>
              </a:rPr>
              <a:t>Classification</a:t>
            </a:r>
            <a:r>
              <a:rPr kumimoji="0" sz="1400" b="0" i="0" u="none" strike="noStrike" kern="0" cap="none" spc="-55"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Report</a:t>
            </a:r>
            <a:r>
              <a:rPr kumimoji="0" sz="1400" b="0" i="0" u="none" strike="noStrike" kern="0" cap="none" spc="-45"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for</a:t>
            </a:r>
            <a:r>
              <a:rPr kumimoji="0" sz="1400" b="0" i="0" u="none" strike="noStrike" kern="0" cap="none" spc="-45"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Logistic</a:t>
            </a:r>
            <a:r>
              <a:rPr kumimoji="0" sz="1400" b="0" i="0" u="none" strike="noStrike" kern="0" cap="none" spc="-40" normalizeH="0" baseline="0" noProof="0" dirty="0">
                <a:ln>
                  <a:noFill/>
                </a:ln>
                <a:solidFill>
                  <a:sysClr val="windowText" lastClr="000000"/>
                </a:solidFill>
                <a:effectLst/>
                <a:uLnTx/>
                <a:uFillTx/>
                <a:latin typeface="Trebuchet MS"/>
                <a:cs typeface="Trebuchet MS"/>
              </a:rPr>
              <a:t> </a:t>
            </a:r>
            <a:r>
              <a:rPr kumimoji="0" sz="1400" b="0" i="0" u="none" strike="noStrike" kern="0" cap="none" spc="-10" normalizeH="0" baseline="0" noProof="0" dirty="0">
                <a:ln>
                  <a:noFill/>
                </a:ln>
                <a:solidFill>
                  <a:sysClr val="windowText" lastClr="000000"/>
                </a:solidFill>
                <a:effectLst/>
                <a:uLnTx/>
                <a:uFillTx/>
                <a:latin typeface="Trebuchet MS"/>
                <a:cs typeface="Trebuchet MS"/>
              </a:rPr>
              <a:t>Regression</a:t>
            </a:r>
            <a:endParaRPr kumimoji="0" sz="1400" b="0" i="0" u="none" strike="noStrike" kern="0" cap="none" spc="0" normalizeH="0" baseline="0" noProof="0">
              <a:ln>
                <a:noFill/>
              </a:ln>
              <a:solidFill>
                <a:sysClr val="windowText" lastClr="000000"/>
              </a:solidFill>
              <a:effectLst/>
              <a:uLnTx/>
              <a:uFillTx/>
              <a:latin typeface="Trebuchet MS"/>
              <a:cs typeface="Trebuchet MS"/>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dirty="0"/>
              <a:t>Supervised</a:t>
            </a:r>
            <a:r>
              <a:rPr sz="3600" spc="-80" dirty="0"/>
              <a:t> </a:t>
            </a:r>
            <a:r>
              <a:rPr sz="3600" dirty="0"/>
              <a:t>Classification</a:t>
            </a:r>
            <a:r>
              <a:rPr sz="3600" spc="-254" dirty="0"/>
              <a:t> </a:t>
            </a:r>
            <a:r>
              <a:rPr sz="3600" spc="-10" dirty="0"/>
              <a:t>Algorithms</a:t>
            </a:r>
            <a:endParaRPr sz="3600"/>
          </a:p>
        </p:txBody>
      </p:sp>
      <p:pic>
        <p:nvPicPr>
          <p:cNvPr id="11" name="object 11"/>
          <p:cNvPicPr/>
          <p:nvPr/>
        </p:nvPicPr>
        <p:blipFill>
          <a:blip r:embed="rId3" cstate="print"/>
          <a:stretch>
            <a:fillRect/>
          </a:stretch>
        </p:blipFill>
        <p:spPr>
          <a:xfrm>
            <a:off x="7452359" y="3742944"/>
            <a:ext cx="4415028" cy="29215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686" y="353313"/>
            <a:ext cx="4808220" cy="513715"/>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5" dirty="0"/>
              <a:t> </a:t>
            </a:r>
            <a:r>
              <a:rPr dirty="0"/>
              <a:t>TREE</a:t>
            </a:r>
            <a:r>
              <a:rPr spc="-30" dirty="0"/>
              <a:t> </a:t>
            </a:r>
            <a:r>
              <a:rPr spc="-10" dirty="0"/>
              <a:t>CLASSIFIER</a:t>
            </a:r>
          </a:p>
        </p:txBody>
      </p:sp>
      <p:sp>
        <p:nvSpPr>
          <p:cNvPr id="3" name="object 3"/>
          <p:cNvSpPr txBox="1"/>
          <p:nvPr/>
        </p:nvSpPr>
        <p:spPr>
          <a:xfrm>
            <a:off x="756310" y="908684"/>
            <a:ext cx="6746240" cy="2367915"/>
          </a:xfrm>
          <a:prstGeom prst="rect">
            <a:avLst/>
          </a:prstGeom>
        </p:spPr>
        <p:txBody>
          <a:bodyPr vert="horz" wrap="square" lIns="0" tIns="12700" rIns="0" bIns="0" rtlCol="0">
            <a:spAutoFit/>
          </a:bodyPr>
          <a:lstStyle/>
          <a:p>
            <a:pPr marL="0" marR="5080" lvl="0" indent="0" algn="r"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40" normalizeH="0" baseline="0" noProof="0" dirty="0">
                <a:ln>
                  <a:noFill/>
                </a:ln>
                <a:solidFill>
                  <a:sysClr val="windowText" lastClr="000000"/>
                </a:solidFill>
                <a:effectLst/>
                <a:uLnTx/>
                <a:uFillTx/>
                <a:latin typeface="Trebuchet MS"/>
                <a:cs typeface="Trebuchet MS"/>
              </a:rPr>
              <a:t>VAMIKA</a:t>
            </a:r>
            <a:r>
              <a:rPr kumimoji="0" sz="1800" b="0" i="0" u="none" strike="noStrike" kern="0" cap="none" spc="-90" normalizeH="0" baseline="0" noProof="0" dirty="0">
                <a:ln>
                  <a:noFill/>
                </a:ln>
                <a:solidFill>
                  <a:sysClr val="windowText" lastClr="000000"/>
                </a:solidFill>
                <a:effectLst/>
                <a:uLnTx/>
                <a:uFillTx/>
                <a:latin typeface="Trebuchet MS"/>
                <a:cs typeface="Trebuchet MS"/>
              </a:rPr>
              <a:t> </a:t>
            </a:r>
            <a:r>
              <a:rPr kumimoji="0" sz="1800" b="0" i="0" u="none" strike="noStrike" kern="0" cap="none" spc="-10" normalizeH="0" baseline="0" noProof="0" dirty="0">
                <a:ln>
                  <a:noFill/>
                </a:ln>
                <a:solidFill>
                  <a:sysClr val="windowText" lastClr="000000"/>
                </a:solidFill>
                <a:effectLst/>
                <a:uLnTx/>
                <a:uFillTx/>
                <a:latin typeface="Trebuchet MS"/>
                <a:cs typeface="Trebuchet MS"/>
              </a:rPr>
              <a:t>SACHDEVA</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a:p>
            <a:pPr marL="0" marR="0" lvl="0" indent="0" defTabSz="914400" eaLnBrk="1" fontAlgn="auto" latinLnBrk="0" hangingPunct="1">
              <a:lnSpc>
                <a:spcPct val="100000"/>
              </a:lnSpc>
              <a:spcBef>
                <a:spcPts val="185"/>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Trebuchet MS"/>
              <a:cs typeface="Trebuchet MS"/>
            </a:endParaRPr>
          </a:p>
          <a:p>
            <a:pPr marL="12700" marR="1065530" lvl="0" indent="0" algn="just" defTabSz="914400" eaLnBrk="1" fontAlgn="auto" latinLnBrk="0" hangingPunct="1">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Times New Roman"/>
                <a:cs typeface="Times New Roman"/>
              </a:rPr>
              <a:t>Decision</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trees</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20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popular</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powerful</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tool</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used</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for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classification</a:t>
            </a:r>
            <a:r>
              <a:rPr kumimoji="0" sz="20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prediction</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purposes.</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It</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works</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both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continuous</a:t>
            </a:r>
            <a:r>
              <a:rPr kumimoji="0" sz="20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categorical</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input</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0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output</a:t>
            </a:r>
            <a:r>
              <a:rPr kumimoji="0" sz="20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variables.</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0"/>
              </a:spcBef>
              <a:spcAft>
                <a:spcPts val="0"/>
              </a:spcAft>
              <a:buClrTx/>
              <a:buSzTx/>
              <a:buFontTx/>
              <a:buNone/>
              <a:tabLst/>
              <a:defRPr/>
            </a:pPr>
            <a:r>
              <a:rPr kumimoji="0" sz="2000" b="1" i="0" u="none" strike="noStrike" kern="0" cap="none" spc="-10" normalizeH="0" baseline="0" noProof="0" dirty="0">
                <a:ln>
                  <a:noFill/>
                </a:ln>
                <a:solidFill>
                  <a:sysClr val="windowText" lastClr="000000"/>
                </a:solidFill>
                <a:effectLst/>
                <a:uLnTx/>
                <a:uFillTx/>
                <a:latin typeface="Times New Roman"/>
                <a:cs typeface="Times New Roman"/>
              </a:rPr>
              <a:t>Results</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5"/>
              </a:spcBef>
              <a:spcAft>
                <a:spcPts val="0"/>
              </a:spcAft>
              <a:buClrTx/>
              <a:buSzTx/>
              <a:buFontTx/>
              <a:buNone/>
              <a:tabLst>
                <a:tab pos="469265" algn="l"/>
              </a:tabLst>
              <a:defRPr/>
            </a:pPr>
            <a:r>
              <a:rPr kumimoji="0" sz="1600" b="0" i="0" u="none" strike="noStrike" kern="0" cap="none" spc="-25" normalizeH="0" baseline="0" noProof="0" dirty="0">
                <a:ln>
                  <a:noFill/>
                </a:ln>
                <a:solidFill>
                  <a:sysClr val="windowText" lastClr="000000"/>
                </a:solidFill>
                <a:effectLst/>
                <a:uLnTx/>
                <a:uFillTx/>
                <a:latin typeface="Times New Roman"/>
                <a:cs typeface="Times New Roman"/>
              </a:rPr>
              <a:t>1.</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Accuracy</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20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86.21%</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 name="object 4"/>
          <p:cNvSpPr txBox="1"/>
          <p:nvPr/>
        </p:nvSpPr>
        <p:spPr>
          <a:xfrm>
            <a:off x="756310" y="3377310"/>
            <a:ext cx="3432810" cy="330835"/>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tab pos="518159" algn="l"/>
              </a:tabLst>
              <a:defRPr/>
            </a:pPr>
            <a:r>
              <a:rPr kumimoji="0" sz="1600" b="0" i="0" u="none" strike="noStrike" kern="0" cap="none" spc="-25" normalizeH="0" baseline="0" noProof="0" dirty="0">
                <a:ln>
                  <a:noFill/>
                </a:ln>
                <a:solidFill>
                  <a:sysClr val="windowText" lastClr="000000"/>
                </a:solidFill>
                <a:effectLst/>
                <a:uLnTx/>
                <a:uFillTx/>
                <a:latin typeface="Times New Roman"/>
                <a:cs typeface="Times New Roman"/>
              </a:rPr>
              <a:t>2.</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under</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Curve</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20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71.73%</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5" name="object 5"/>
          <p:cNvSpPr txBox="1"/>
          <p:nvPr/>
        </p:nvSpPr>
        <p:spPr>
          <a:xfrm>
            <a:off x="7506461" y="3302330"/>
            <a:ext cx="3103245" cy="240029"/>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1400" b="0" i="0" u="none" strike="noStrike" kern="0" cap="none" spc="0" normalizeH="0" baseline="0" noProof="0" dirty="0">
                <a:ln>
                  <a:noFill/>
                </a:ln>
                <a:solidFill>
                  <a:sysClr val="windowText" lastClr="000000"/>
                </a:solidFill>
                <a:effectLst/>
                <a:uLnTx/>
                <a:uFillTx/>
                <a:latin typeface="Trebuchet MS"/>
                <a:cs typeface="Trebuchet MS"/>
              </a:rPr>
              <a:t>Classification</a:t>
            </a:r>
            <a:r>
              <a:rPr kumimoji="0" sz="1400" b="0" i="0" u="none" strike="noStrike" kern="0" cap="none" spc="-45"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report</a:t>
            </a:r>
            <a:r>
              <a:rPr kumimoji="0" sz="1400" b="0" i="0" u="none" strike="noStrike" kern="0" cap="none" spc="-30"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for</a:t>
            </a:r>
            <a:r>
              <a:rPr kumimoji="0" sz="1400" b="0" i="0" u="none" strike="noStrike" kern="0" cap="none" spc="-35" normalizeH="0" baseline="0" noProof="0" dirty="0">
                <a:ln>
                  <a:noFill/>
                </a:ln>
                <a:solidFill>
                  <a:sysClr val="windowText" lastClr="000000"/>
                </a:solidFill>
                <a:effectLst/>
                <a:uLnTx/>
                <a:uFillTx/>
                <a:latin typeface="Trebuchet MS"/>
                <a:cs typeface="Trebuchet MS"/>
              </a:rPr>
              <a:t> </a:t>
            </a:r>
            <a:r>
              <a:rPr kumimoji="0" sz="1400" b="0" i="0" u="none" strike="noStrike" kern="0" cap="none" spc="0" normalizeH="0" baseline="0" noProof="0" dirty="0">
                <a:ln>
                  <a:noFill/>
                </a:ln>
                <a:solidFill>
                  <a:sysClr val="windowText" lastClr="000000"/>
                </a:solidFill>
                <a:effectLst/>
                <a:uLnTx/>
                <a:uFillTx/>
                <a:latin typeface="Trebuchet MS"/>
                <a:cs typeface="Trebuchet MS"/>
              </a:rPr>
              <a:t>Decision</a:t>
            </a:r>
            <a:r>
              <a:rPr kumimoji="0" sz="1400" b="0" i="0" u="none" strike="noStrike" kern="0" cap="none" spc="-65" normalizeH="0" baseline="0" noProof="0" dirty="0">
                <a:ln>
                  <a:noFill/>
                </a:ln>
                <a:solidFill>
                  <a:sysClr val="windowText" lastClr="000000"/>
                </a:solidFill>
                <a:effectLst/>
                <a:uLnTx/>
                <a:uFillTx/>
                <a:latin typeface="Trebuchet MS"/>
                <a:cs typeface="Trebuchet MS"/>
              </a:rPr>
              <a:t> </a:t>
            </a:r>
            <a:r>
              <a:rPr kumimoji="0" sz="1400" b="0" i="0" u="none" strike="noStrike" kern="0" cap="none" spc="-20" normalizeH="0" baseline="0" noProof="0" dirty="0">
                <a:ln>
                  <a:noFill/>
                </a:ln>
                <a:solidFill>
                  <a:sysClr val="windowText" lastClr="000000"/>
                </a:solidFill>
                <a:effectLst/>
                <a:uLnTx/>
                <a:uFillTx/>
                <a:latin typeface="Trebuchet MS"/>
                <a:cs typeface="Trebuchet MS"/>
              </a:rPr>
              <a:t>Trees</a:t>
            </a:r>
            <a:endParaRPr kumimoji="0" sz="1400" b="0" i="0" u="none" strike="noStrike" kern="0" cap="none" spc="0" normalizeH="0" baseline="0" noProof="0">
              <a:ln>
                <a:noFill/>
              </a:ln>
              <a:solidFill>
                <a:sysClr val="windowText" lastClr="000000"/>
              </a:solidFill>
              <a:effectLst/>
              <a:uLnTx/>
              <a:uFillTx/>
              <a:latin typeface="Trebuchet MS"/>
              <a:cs typeface="Trebuchet MS"/>
            </a:endParaRPr>
          </a:p>
        </p:txBody>
      </p:sp>
      <p:grpSp>
        <p:nvGrpSpPr>
          <p:cNvPr id="6" name="object 6"/>
          <p:cNvGrpSpPr/>
          <p:nvPr/>
        </p:nvGrpSpPr>
        <p:grpSpPr>
          <a:xfrm>
            <a:off x="739140" y="4062984"/>
            <a:ext cx="8220709" cy="2482850"/>
            <a:chOff x="739140" y="4062984"/>
            <a:chExt cx="8220709" cy="2482850"/>
          </a:xfrm>
        </p:grpSpPr>
        <p:pic>
          <p:nvPicPr>
            <p:cNvPr id="7" name="object 7"/>
            <p:cNvPicPr/>
            <p:nvPr/>
          </p:nvPicPr>
          <p:blipFill>
            <a:blip r:embed="rId2" cstate="print"/>
            <a:stretch>
              <a:fillRect/>
            </a:stretch>
          </p:blipFill>
          <p:spPr>
            <a:xfrm>
              <a:off x="758952" y="4082796"/>
              <a:ext cx="8180832" cy="2442972"/>
            </a:xfrm>
            <a:prstGeom prst="rect">
              <a:avLst/>
            </a:prstGeom>
          </p:spPr>
        </p:pic>
        <p:sp>
          <p:nvSpPr>
            <p:cNvPr id="8" name="object 8"/>
            <p:cNvSpPr/>
            <p:nvPr/>
          </p:nvSpPr>
          <p:spPr>
            <a:xfrm>
              <a:off x="749046" y="4072890"/>
              <a:ext cx="8201025" cy="2463165"/>
            </a:xfrm>
            <a:custGeom>
              <a:avLst/>
              <a:gdLst/>
              <a:ahLst/>
              <a:cxnLst/>
              <a:rect l="l" t="t" r="r" b="b"/>
              <a:pathLst>
                <a:path w="8201025" h="2463165">
                  <a:moveTo>
                    <a:pt x="0" y="2462783"/>
                  </a:moveTo>
                  <a:lnTo>
                    <a:pt x="8200644" y="2462783"/>
                  </a:lnTo>
                  <a:lnTo>
                    <a:pt x="8200644" y="0"/>
                  </a:lnTo>
                  <a:lnTo>
                    <a:pt x="0" y="0"/>
                  </a:lnTo>
                  <a:lnTo>
                    <a:pt x="0" y="2462783"/>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 name="object 9"/>
          <p:cNvGrpSpPr/>
          <p:nvPr/>
        </p:nvGrpSpPr>
        <p:grpSpPr>
          <a:xfrm>
            <a:off x="7235952" y="1682495"/>
            <a:ext cx="3728085" cy="1480185"/>
            <a:chOff x="7235952" y="1682495"/>
            <a:chExt cx="3728085" cy="1480185"/>
          </a:xfrm>
        </p:grpSpPr>
        <p:pic>
          <p:nvPicPr>
            <p:cNvPr id="10" name="object 10"/>
            <p:cNvPicPr/>
            <p:nvPr/>
          </p:nvPicPr>
          <p:blipFill>
            <a:blip r:embed="rId3" cstate="print"/>
            <a:stretch>
              <a:fillRect/>
            </a:stretch>
          </p:blipFill>
          <p:spPr>
            <a:xfrm>
              <a:off x="7255764" y="1702307"/>
              <a:ext cx="3688079" cy="1440180"/>
            </a:xfrm>
            <a:prstGeom prst="rect">
              <a:avLst/>
            </a:prstGeom>
          </p:spPr>
        </p:pic>
        <p:sp>
          <p:nvSpPr>
            <p:cNvPr id="11" name="object 11"/>
            <p:cNvSpPr/>
            <p:nvPr/>
          </p:nvSpPr>
          <p:spPr>
            <a:xfrm>
              <a:off x="7245858" y="1692401"/>
              <a:ext cx="3708400" cy="1460500"/>
            </a:xfrm>
            <a:custGeom>
              <a:avLst/>
              <a:gdLst/>
              <a:ahLst/>
              <a:cxnLst/>
              <a:rect l="l" t="t" r="r" b="b"/>
              <a:pathLst>
                <a:path w="3708400" h="1460500">
                  <a:moveTo>
                    <a:pt x="0" y="1459991"/>
                  </a:moveTo>
                  <a:lnTo>
                    <a:pt x="3707892" y="1459991"/>
                  </a:lnTo>
                  <a:lnTo>
                    <a:pt x="3707892" y="0"/>
                  </a:lnTo>
                  <a:lnTo>
                    <a:pt x="0" y="0"/>
                  </a:lnTo>
                  <a:lnTo>
                    <a:pt x="0" y="1459991"/>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2760" rIns="0" bIns="0" rtlCol="0">
            <a:spAutoFit/>
          </a:bodyPr>
          <a:lstStyle/>
          <a:p>
            <a:pPr marL="45085">
              <a:lnSpc>
                <a:spcPct val="100000"/>
              </a:lnSpc>
              <a:spcBef>
                <a:spcPts val="100"/>
              </a:spcBef>
            </a:pPr>
            <a:r>
              <a:rPr dirty="0"/>
              <a:t>RANDOM</a:t>
            </a:r>
            <a:r>
              <a:rPr spc="-30" dirty="0"/>
              <a:t> </a:t>
            </a:r>
            <a:r>
              <a:rPr dirty="0"/>
              <a:t>FOREST</a:t>
            </a:r>
            <a:r>
              <a:rPr spc="-80" dirty="0"/>
              <a:t> </a:t>
            </a:r>
            <a:r>
              <a:rPr spc="-10" dirty="0"/>
              <a:t>CLASSIFIER</a:t>
            </a:r>
          </a:p>
        </p:txBody>
      </p:sp>
      <p:sp>
        <p:nvSpPr>
          <p:cNvPr id="3" name="object 3"/>
          <p:cNvSpPr txBox="1">
            <a:spLocks noGrp="1"/>
          </p:cNvSpPr>
          <p:nvPr>
            <p:ph type="body" idx="1"/>
          </p:nvPr>
        </p:nvSpPr>
        <p:spPr>
          <a:prstGeom prst="rect">
            <a:avLst/>
          </a:prstGeom>
        </p:spPr>
        <p:txBody>
          <a:bodyPr vert="horz" wrap="square" lIns="0" tIns="43180" rIns="0" bIns="0" rtlCol="0">
            <a:spAutoFit/>
          </a:bodyPr>
          <a:lstStyle/>
          <a:p>
            <a:pPr marL="12700" marR="9525">
              <a:lnSpc>
                <a:spcPct val="90000"/>
              </a:lnSpc>
              <a:spcBef>
                <a:spcPts val="340"/>
              </a:spcBef>
            </a:pPr>
            <a:r>
              <a:rPr dirty="0"/>
              <a:t>A</a:t>
            </a:r>
            <a:r>
              <a:rPr spc="-114" dirty="0"/>
              <a:t> </a:t>
            </a:r>
            <a:r>
              <a:rPr dirty="0"/>
              <a:t>random</a:t>
            </a:r>
            <a:r>
              <a:rPr spc="-50" dirty="0"/>
              <a:t> </a:t>
            </a:r>
            <a:r>
              <a:rPr dirty="0"/>
              <a:t>forest</a:t>
            </a:r>
            <a:r>
              <a:rPr spc="-40" dirty="0"/>
              <a:t> </a:t>
            </a:r>
            <a:r>
              <a:rPr dirty="0"/>
              <a:t>takes</a:t>
            </a:r>
            <a:r>
              <a:rPr spc="-20" dirty="0"/>
              <a:t> </a:t>
            </a:r>
            <a:r>
              <a:rPr dirty="0"/>
              <a:t>random</a:t>
            </a:r>
            <a:r>
              <a:rPr spc="-50" dirty="0"/>
              <a:t> </a:t>
            </a:r>
            <a:r>
              <a:rPr dirty="0"/>
              <a:t>samples,</a:t>
            </a:r>
            <a:r>
              <a:rPr spc="-10" dirty="0"/>
              <a:t> </a:t>
            </a:r>
            <a:r>
              <a:rPr dirty="0"/>
              <a:t>forms</a:t>
            </a:r>
            <a:r>
              <a:rPr spc="-20" dirty="0"/>
              <a:t> many </a:t>
            </a:r>
            <a:r>
              <a:rPr dirty="0"/>
              <a:t>decision</a:t>
            </a:r>
            <a:r>
              <a:rPr spc="-30" dirty="0"/>
              <a:t> </a:t>
            </a:r>
            <a:r>
              <a:rPr dirty="0"/>
              <a:t>trees,</a:t>
            </a:r>
            <a:r>
              <a:rPr spc="-25" dirty="0"/>
              <a:t> </a:t>
            </a:r>
            <a:r>
              <a:rPr dirty="0"/>
              <a:t>and</a:t>
            </a:r>
            <a:r>
              <a:rPr spc="-20" dirty="0"/>
              <a:t> </a:t>
            </a:r>
            <a:r>
              <a:rPr dirty="0"/>
              <a:t>then</a:t>
            </a:r>
            <a:r>
              <a:rPr spc="-15" dirty="0"/>
              <a:t> </a:t>
            </a:r>
            <a:r>
              <a:rPr dirty="0"/>
              <a:t>takes</a:t>
            </a:r>
            <a:r>
              <a:rPr spc="-15" dirty="0"/>
              <a:t> </a:t>
            </a:r>
            <a:r>
              <a:rPr dirty="0"/>
              <a:t>the</a:t>
            </a:r>
            <a:r>
              <a:rPr spc="-15" dirty="0"/>
              <a:t> </a:t>
            </a:r>
            <a:r>
              <a:rPr dirty="0"/>
              <a:t>average</a:t>
            </a:r>
            <a:r>
              <a:rPr spc="-20" dirty="0"/>
              <a:t> </a:t>
            </a:r>
            <a:r>
              <a:rPr dirty="0"/>
              <a:t>of</a:t>
            </a:r>
            <a:r>
              <a:rPr spc="-15" dirty="0"/>
              <a:t> </a:t>
            </a:r>
            <a:r>
              <a:rPr spc="-10" dirty="0"/>
              <a:t>those </a:t>
            </a:r>
            <a:r>
              <a:rPr dirty="0"/>
              <a:t>decisions</a:t>
            </a:r>
            <a:r>
              <a:rPr spc="-50" dirty="0"/>
              <a:t> </a:t>
            </a:r>
            <a:r>
              <a:rPr dirty="0"/>
              <a:t>to</a:t>
            </a:r>
            <a:r>
              <a:rPr spc="-15" dirty="0"/>
              <a:t> </a:t>
            </a:r>
            <a:r>
              <a:rPr dirty="0"/>
              <a:t>form</a:t>
            </a:r>
            <a:r>
              <a:rPr spc="-35" dirty="0"/>
              <a:t> </a:t>
            </a:r>
            <a:r>
              <a:rPr dirty="0"/>
              <a:t>a</a:t>
            </a:r>
            <a:r>
              <a:rPr spc="-15" dirty="0"/>
              <a:t> </a:t>
            </a:r>
            <a:r>
              <a:rPr dirty="0"/>
              <a:t>more</a:t>
            </a:r>
            <a:r>
              <a:rPr spc="-5" dirty="0"/>
              <a:t> </a:t>
            </a:r>
            <a:r>
              <a:rPr dirty="0"/>
              <a:t>refined</a:t>
            </a:r>
            <a:r>
              <a:rPr spc="-45" dirty="0"/>
              <a:t> </a:t>
            </a:r>
            <a:r>
              <a:rPr dirty="0"/>
              <a:t>model.</a:t>
            </a:r>
            <a:r>
              <a:rPr spc="-5" dirty="0"/>
              <a:t> </a:t>
            </a:r>
            <a:r>
              <a:rPr dirty="0"/>
              <a:t>It</a:t>
            </a:r>
            <a:r>
              <a:rPr spc="-15" dirty="0"/>
              <a:t> </a:t>
            </a:r>
            <a:r>
              <a:rPr spc="-10" dirty="0"/>
              <a:t>emphasizes </a:t>
            </a:r>
            <a:r>
              <a:rPr dirty="0"/>
              <a:t>on</a:t>
            </a:r>
            <a:r>
              <a:rPr spc="-15" dirty="0"/>
              <a:t> </a:t>
            </a:r>
            <a:r>
              <a:rPr dirty="0"/>
              <a:t>feature</a:t>
            </a:r>
            <a:r>
              <a:rPr spc="-35" dirty="0"/>
              <a:t> </a:t>
            </a:r>
            <a:r>
              <a:rPr dirty="0"/>
              <a:t>selection</a:t>
            </a:r>
            <a:r>
              <a:rPr spc="-20" dirty="0"/>
              <a:t> </a:t>
            </a:r>
            <a:r>
              <a:rPr dirty="0"/>
              <a:t>and</a:t>
            </a:r>
            <a:r>
              <a:rPr spc="-15" dirty="0"/>
              <a:t> </a:t>
            </a:r>
            <a:r>
              <a:rPr dirty="0"/>
              <a:t>does</a:t>
            </a:r>
            <a:r>
              <a:rPr spc="-25" dirty="0"/>
              <a:t> </a:t>
            </a:r>
            <a:r>
              <a:rPr dirty="0"/>
              <a:t>not</a:t>
            </a:r>
            <a:r>
              <a:rPr spc="-35" dirty="0"/>
              <a:t> </a:t>
            </a:r>
            <a:r>
              <a:rPr dirty="0"/>
              <a:t>assume</a:t>
            </a:r>
            <a:r>
              <a:rPr spc="-10" dirty="0"/>
              <a:t> </a:t>
            </a:r>
            <a:r>
              <a:rPr dirty="0"/>
              <a:t>that</a:t>
            </a:r>
            <a:r>
              <a:rPr spc="-15" dirty="0"/>
              <a:t> </a:t>
            </a:r>
            <a:r>
              <a:rPr spc="-25" dirty="0"/>
              <a:t>the </a:t>
            </a:r>
            <a:r>
              <a:rPr dirty="0"/>
              <a:t>model</a:t>
            </a:r>
            <a:r>
              <a:rPr spc="-30" dirty="0"/>
              <a:t> </a:t>
            </a:r>
            <a:r>
              <a:rPr dirty="0"/>
              <a:t>has</a:t>
            </a:r>
            <a:r>
              <a:rPr spc="-15" dirty="0"/>
              <a:t> </a:t>
            </a:r>
            <a:r>
              <a:rPr dirty="0"/>
              <a:t>a</a:t>
            </a:r>
            <a:r>
              <a:rPr spc="-20" dirty="0"/>
              <a:t> </a:t>
            </a:r>
            <a:r>
              <a:rPr dirty="0"/>
              <a:t>linear</a:t>
            </a:r>
            <a:r>
              <a:rPr spc="-25" dirty="0"/>
              <a:t> </a:t>
            </a:r>
            <a:r>
              <a:rPr dirty="0"/>
              <a:t>relationship</a:t>
            </a:r>
            <a:r>
              <a:rPr spc="-45" dirty="0"/>
              <a:t> </a:t>
            </a:r>
            <a:r>
              <a:rPr dirty="0"/>
              <a:t>—</a:t>
            </a:r>
            <a:r>
              <a:rPr spc="-10" dirty="0"/>
              <a:t> </a:t>
            </a:r>
            <a:r>
              <a:rPr dirty="0"/>
              <a:t>like</a:t>
            </a:r>
            <a:r>
              <a:rPr spc="-30" dirty="0"/>
              <a:t> </a:t>
            </a:r>
            <a:r>
              <a:rPr spc="-10" dirty="0"/>
              <a:t>regression </a:t>
            </a:r>
            <a:r>
              <a:rPr dirty="0"/>
              <a:t>models</a:t>
            </a:r>
            <a:r>
              <a:rPr spc="-35" dirty="0"/>
              <a:t> </a:t>
            </a:r>
            <a:r>
              <a:rPr spc="-25" dirty="0"/>
              <a:t>do.</a:t>
            </a:r>
          </a:p>
          <a:p>
            <a:pPr marL="12700">
              <a:lnSpc>
                <a:spcPct val="100000"/>
              </a:lnSpc>
              <a:spcBef>
                <a:spcPts val="760"/>
              </a:spcBef>
            </a:pPr>
            <a:r>
              <a:rPr b="1" spc="-10" dirty="0">
                <a:latin typeface="Times New Roman"/>
                <a:cs typeface="Times New Roman"/>
              </a:rPr>
              <a:t>Results:</a:t>
            </a:r>
          </a:p>
          <a:p>
            <a:pPr marL="314325" indent="-238125">
              <a:lnSpc>
                <a:spcPct val="100000"/>
              </a:lnSpc>
              <a:spcBef>
                <a:spcPts val="765"/>
              </a:spcBef>
              <a:buAutoNum type="arabicPeriod"/>
              <a:tabLst>
                <a:tab pos="314325" algn="l"/>
              </a:tabLst>
            </a:pPr>
            <a:r>
              <a:rPr dirty="0"/>
              <a:t>Accuracy</a:t>
            </a:r>
            <a:r>
              <a:rPr spc="-35" dirty="0"/>
              <a:t> </a:t>
            </a:r>
            <a:r>
              <a:rPr dirty="0"/>
              <a:t>of the</a:t>
            </a:r>
            <a:r>
              <a:rPr spc="-30" dirty="0"/>
              <a:t> </a:t>
            </a:r>
            <a:r>
              <a:rPr dirty="0"/>
              <a:t>model</a:t>
            </a:r>
            <a:r>
              <a:rPr spc="-5" dirty="0"/>
              <a:t> </a:t>
            </a:r>
            <a:r>
              <a:rPr dirty="0"/>
              <a:t>is</a:t>
            </a:r>
            <a:r>
              <a:rPr spc="-10" dirty="0"/>
              <a:t> 92.08%</a:t>
            </a:r>
          </a:p>
          <a:p>
            <a:pPr marL="314325" indent="-238125">
              <a:lnSpc>
                <a:spcPct val="100000"/>
              </a:lnSpc>
              <a:spcBef>
                <a:spcPts val="760"/>
              </a:spcBef>
              <a:buAutoNum type="arabicPeriod"/>
              <a:tabLst>
                <a:tab pos="314325" algn="l"/>
              </a:tabLst>
            </a:pPr>
            <a:r>
              <a:rPr dirty="0"/>
              <a:t>Area</a:t>
            </a:r>
            <a:r>
              <a:rPr spc="-15" dirty="0"/>
              <a:t> </a:t>
            </a:r>
            <a:r>
              <a:rPr dirty="0"/>
              <a:t>under</a:t>
            </a:r>
            <a:r>
              <a:rPr spc="-25" dirty="0"/>
              <a:t> </a:t>
            </a:r>
            <a:r>
              <a:rPr dirty="0"/>
              <a:t>Curve</a:t>
            </a:r>
            <a:r>
              <a:rPr spc="-15" dirty="0"/>
              <a:t> </a:t>
            </a:r>
            <a:r>
              <a:rPr dirty="0"/>
              <a:t>is</a:t>
            </a:r>
            <a:r>
              <a:rPr spc="-10" dirty="0"/>
              <a:t> 73.59%.</a:t>
            </a:r>
          </a:p>
          <a:p>
            <a:pPr marL="12700" marR="5080">
              <a:lnSpc>
                <a:spcPts val="2160"/>
              </a:lnSpc>
              <a:spcBef>
                <a:spcPts val="1030"/>
              </a:spcBef>
            </a:pPr>
            <a:r>
              <a:rPr dirty="0"/>
              <a:t>According</a:t>
            </a:r>
            <a:r>
              <a:rPr spc="-45" dirty="0"/>
              <a:t> </a:t>
            </a:r>
            <a:r>
              <a:rPr dirty="0"/>
              <a:t>to</a:t>
            </a:r>
            <a:r>
              <a:rPr spc="-10" dirty="0"/>
              <a:t> </a:t>
            </a:r>
            <a:r>
              <a:rPr dirty="0"/>
              <a:t>Feature</a:t>
            </a:r>
            <a:r>
              <a:rPr spc="-35" dirty="0"/>
              <a:t> </a:t>
            </a:r>
            <a:r>
              <a:rPr dirty="0"/>
              <a:t>Importance</a:t>
            </a:r>
            <a:r>
              <a:rPr spc="-35" dirty="0"/>
              <a:t> </a:t>
            </a:r>
            <a:r>
              <a:rPr dirty="0"/>
              <a:t>plot,</a:t>
            </a:r>
            <a:r>
              <a:rPr spc="-25" dirty="0"/>
              <a:t> </a:t>
            </a:r>
            <a:r>
              <a:rPr dirty="0"/>
              <a:t>total</a:t>
            </a:r>
            <a:r>
              <a:rPr spc="-35" dirty="0"/>
              <a:t> </a:t>
            </a:r>
            <a:r>
              <a:rPr spc="-25" dirty="0"/>
              <a:t>day</a:t>
            </a:r>
            <a:r>
              <a:rPr dirty="0"/>
              <a:t> charge</a:t>
            </a:r>
            <a:r>
              <a:rPr spc="-40" dirty="0"/>
              <a:t> </a:t>
            </a:r>
            <a:r>
              <a:rPr dirty="0"/>
              <a:t>is</a:t>
            </a:r>
            <a:r>
              <a:rPr spc="-25" dirty="0"/>
              <a:t> </a:t>
            </a:r>
            <a:r>
              <a:rPr dirty="0"/>
              <a:t>the</a:t>
            </a:r>
            <a:r>
              <a:rPr spc="-15" dirty="0"/>
              <a:t> </a:t>
            </a:r>
            <a:r>
              <a:rPr dirty="0"/>
              <a:t>highly</a:t>
            </a:r>
            <a:r>
              <a:rPr spc="-40" dirty="0"/>
              <a:t> </a:t>
            </a:r>
            <a:r>
              <a:rPr dirty="0"/>
              <a:t>significant</a:t>
            </a:r>
            <a:r>
              <a:rPr spc="-45" dirty="0"/>
              <a:t> </a:t>
            </a:r>
            <a:r>
              <a:rPr dirty="0"/>
              <a:t>variable</a:t>
            </a:r>
            <a:r>
              <a:rPr spc="-45" dirty="0"/>
              <a:t> </a:t>
            </a:r>
            <a:r>
              <a:rPr dirty="0"/>
              <a:t>followed</a:t>
            </a:r>
            <a:r>
              <a:rPr spc="-45" dirty="0"/>
              <a:t> </a:t>
            </a:r>
            <a:r>
              <a:rPr spc="-25" dirty="0"/>
              <a:t>by </a:t>
            </a:r>
            <a:r>
              <a:rPr spc="-20" dirty="0"/>
              <a:t>Total</a:t>
            </a:r>
            <a:r>
              <a:rPr spc="-40" dirty="0"/>
              <a:t> </a:t>
            </a:r>
            <a:r>
              <a:rPr dirty="0"/>
              <a:t>eve</a:t>
            </a:r>
            <a:r>
              <a:rPr spc="-25" dirty="0"/>
              <a:t> </a:t>
            </a:r>
            <a:r>
              <a:rPr dirty="0"/>
              <a:t>charge,</a:t>
            </a:r>
            <a:r>
              <a:rPr spc="-50" dirty="0"/>
              <a:t> </a:t>
            </a:r>
            <a:r>
              <a:rPr dirty="0"/>
              <a:t>total</a:t>
            </a:r>
            <a:r>
              <a:rPr spc="-40" dirty="0"/>
              <a:t> </a:t>
            </a:r>
            <a:r>
              <a:rPr dirty="0"/>
              <a:t>international</a:t>
            </a:r>
            <a:r>
              <a:rPr spc="-60" dirty="0"/>
              <a:t> </a:t>
            </a:r>
            <a:r>
              <a:rPr dirty="0"/>
              <a:t>charge,</a:t>
            </a:r>
            <a:r>
              <a:rPr spc="-50" dirty="0"/>
              <a:t> </a:t>
            </a:r>
            <a:r>
              <a:rPr dirty="0"/>
              <a:t>and</a:t>
            </a:r>
            <a:r>
              <a:rPr spc="-35" dirty="0"/>
              <a:t> </a:t>
            </a:r>
            <a:r>
              <a:rPr spc="-10" dirty="0"/>
              <a:t>tenure </a:t>
            </a:r>
            <a:r>
              <a:rPr dirty="0"/>
              <a:t>is</a:t>
            </a:r>
            <a:r>
              <a:rPr spc="-25" dirty="0"/>
              <a:t> </a:t>
            </a:r>
            <a:r>
              <a:rPr dirty="0"/>
              <a:t>the</a:t>
            </a:r>
            <a:r>
              <a:rPr spc="-15" dirty="0"/>
              <a:t> </a:t>
            </a:r>
            <a:r>
              <a:rPr dirty="0"/>
              <a:t>least</a:t>
            </a:r>
            <a:r>
              <a:rPr spc="-25" dirty="0"/>
              <a:t> </a:t>
            </a:r>
            <a:r>
              <a:rPr dirty="0"/>
              <a:t>significant</a:t>
            </a:r>
            <a:r>
              <a:rPr spc="-55" dirty="0"/>
              <a:t> </a:t>
            </a:r>
            <a:r>
              <a:rPr dirty="0"/>
              <a:t>variable</a:t>
            </a:r>
            <a:r>
              <a:rPr spc="-35" dirty="0"/>
              <a:t> </a:t>
            </a:r>
            <a:r>
              <a:rPr dirty="0"/>
              <a:t>in</a:t>
            </a:r>
            <a:r>
              <a:rPr spc="-25" dirty="0"/>
              <a:t> </a:t>
            </a:r>
            <a:r>
              <a:rPr dirty="0"/>
              <a:t>determining</a:t>
            </a:r>
            <a:r>
              <a:rPr spc="-35" dirty="0"/>
              <a:t> </a:t>
            </a:r>
            <a:r>
              <a:rPr spc="-25" dirty="0"/>
              <a:t>the </a:t>
            </a:r>
            <a:r>
              <a:rPr dirty="0"/>
              <a:t>customer</a:t>
            </a:r>
            <a:r>
              <a:rPr spc="-35" dirty="0"/>
              <a:t> </a:t>
            </a:r>
            <a:r>
              <a:rPr dirty="0"/>
              <a:t>churn</a:t>
            </a:r>
            <a:r>
              <a:rPr spc="-40" dirty="0"/>
              <a:t> </a:t>
            </a:r>
            <a:r>
              <a:rPr spc="-10" dirty="0"/>
              <a:t>rate.</a:t>
            </a:r>
          </a:p>
        </p:txBody>
      </p:sp>
      <p:sp>
        <p:nvSpPr>
          <p:cNvPr id="4" name="object 4"/>
          <p:cNvSpPr txBox="1"/>
          <p:nvPr/>
        </p:nvSpPr>
        <p:spPr>
          <a:xfrm>
            <a:off x="5373115" y="796290"/>
            <a:ext cx="1932305" cy="29972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30" normalizeH="0" baseline="0" noProof="0" dirty="0">
                <a:ln>
                  <a:noFill/>
                </a:ln>
                <a:solidFill>
                  <a:sysClr val="windowText" lastClr="000000"/>
                </a:solidFill>
                <a:effectLst/>
                <a:uLnTx/>
                <a:uFillTx/>
                <a:latin typeface="Trebuchet MS"/>
                <a:cs typeface="Trebuchet MS"/>
              </a:rPr>
              <a:t>VANSHIKA</a:t>
            </a:r>
            <a:r>
              <a:rPr kumimoji="0" sz="1800" b="0" i="0" u="none" strike="noStrike" kern="0" cap="none" spc="-75" normalizeH="0" baseline="0" noProof="0" dirty="0">
                <a:ln>
                  <a:noFill/>
                </a:ln>
                <a:solidFill>
                  <a:sysClr val="windowText" lastClr="000000"/>
                </a:solidFill>
                <a:effectLst/>
                <a:uLnTx/>
                <a:uFillTx/>
                <a:latin typeface="Trebuchet MS"/>
                <a:cs typeface="Trebuchet MS"/>
              </a:rPr>
              <a:t> </a:t>
            </a:r>
            <a:r>
              <a:rPr kumimoji="0" sz="1800" b="0" i="0" u="none" strike="noStrike" kern="0" cap="none" spc="-10" normalizeH="0" baseline="0" noProof="0" dirty="0">
                <a:ln>
                  <a:noFill/>
                </a:ln>
                <a:solidFill>
                  <a:sysClr val="windowText" lastClr="000000"/>
                </a:solidFill>
                <a:effectLst/>
                <a:uLnTx/>
                <a:uFillTx/>
                <a:latin typeface="Trebuchet MS"/>
                <a:cs typeface="Trebuchet MS"/>
              </a:rPr>
              <a:t>RASTOGI</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p:txBody>
      </p:sp>
      <p:sp>
        <p:nvSpPr>
          <p:cNvPr id="5" name="object 5"/>
          <p:cNvSpPr txBox="1"/>
          <p:nvPr/>
        </p:nvSpPr>
        <p:spPr>
          <a:xfrm>
            <a:off x="7307071" y="2451557"/>
            <a:ext cx="3992245" cy="240029"/>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Times New Roman"/>
                <a:cs typeface="Times New Roman"/>
              </a:rPr>
              <a:t>Accuracy,</a:t>
            </a:r>
            <a:r>
              <a:rPr kumimoji="0" sz="1400" b="1" i="0" u="none" strike="noStrike" kern="0" cap="none" spc="-3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precision,</a:t>
            </a:r>
            <a:r>
              <a:rPr kumimoji="0" sz="1400" b="1" i="0" u="none" strike="noStrike" kern="0" cap="none" spc="-4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recall</a:t>
            </a:r>
            <a:r>
              <a:rPr kumimoji="0" sz="1400" b="1" i="0" u="none" strike="noStrike" kern="0" cap="none" spc="29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of</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400" b="1" i="0" u="none" strike="noStrike" kern="0" cap="none" spc="-4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10" normalizeH="0" baseline="0" noProof="0" dirty="0">
                <a:ln>
                  <a:noFill/>
                </a:ln>
                <a:solidFill>
                  <a:sysClr val="windowText" lastClr="000000"/>
                </a:solidFill>
                <a:effectLst/>
                <a:uLnTx/>
                <a:uFillTx/>
                <a:latin typeface="Times New Roman"/>
                <a:cs typeface="Times New Roman"/>
              </a:rPr>
              <a:t>Forest</a:t>
            </a:r>
            <a:endParaRPr kumimoji="0" sz="1400" b="0" i="0" u="none" strike="noStrike" kern="0" cap="none" spc="0" normalizeH="0" baseline="0" noProof="0">
              <a:ln>
                <a:noFill/>
              </a:ln>
              <a:solidFill>
                <a:sysClr val="windowText" lastClr="000000"/>
              </a:solidFill>
              <a:effectLst/>
              <a:uLnTx/>
              <a:uFillTx/>
              <a:latin typeface="Times New Roman"/>
              <a:cs typeface="Times New Roman"/>
            </a:endParaRPr>
          </a:p>
        </p:txBody>
      </p:sp>
      <p:grpSp>
        <p:nvGrpSpPr>
          <p:cNvPr id="6" name="object 6"/>
          <p:cNvGrpSpPr/>
          <p:nvPr/>
        </p:nvGrpSpPr>
        <p:grpSpPr>
          <a:xfrm>
            <a:off x="7121652" y="2910839"/>
            <a:ext cx="4700270" cy="3892550"/>
            <a:chOff x="7121652" y="2910839"/>
            <a:chExt cx="4700270" cy="3892550"/>
          </a:xfrm>
        </p:grpSpPr>
        <p:pic>
          <p:nvPicPr>
            <p:cNvPr id="7" name="object 7"/>
            <p:cNvPicPr/>
            <p:nvPr/>
          </p:nvPicPr>
          <p:blipFill>
            <a:blip r:embed="rId2" cstate="print"/>
            <a:stretch>
              <a:fillRect/>
            </a:stretch>
          </p:blipFill>
          <p:spPr>
            <a:xfrm>
              <a:off x="7141464" y="2930650"/>
              <a:ext cx="4660391" cy="3852672"/>
            </a:xfrm>
            <a:prstGeom prst="rect">
              <a:avLst/>
            </a:prstGeom>
          </p:spPr>
        </p:pic>
        <p:sp>
          <p:nvSpPr>
            <p:cNvPr id="8" name="object 8"/>
            <p:cNvSpPr/>
            <p:nvPr/>
          </p:nvSpPr>
          <p:spPr>
            <a:xfrm>
              <a:off x="7131558" y="2920745"/>
              <a:ext cx="4680585" cy="3872865"/>
            </a:xfrm>
            <a:custGeom>
              <a:avLst/>
              <a:gdLst/>
              <a:ahLst/>
              <a:cxnLst/>
              <a:rect l="l" t="t" r="r" b="b"/>
              <a:pathLst>
                <a:path w="4680584" h="3872865">
                  <a:moveTo>
                    <a:pt x="0" y="3872484"/>
                  </a:moveTo>
                  <a:lnTo>
                    <a:pt x="4680204" y="3872484"/>
                  </a:lnTo>
                  <a:lnTo>
                    <a:pt x="4680204" y="0"/>
                  </a:lnTo>
                  <a:lnTo>
                    <a:pt x="0" y="0"/>
                  </a:lnTo>
                  <a:lnTo>
                    <a:pt x="0" y="3872484"/>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 name="object 9"/>
          <p:cNvGrpSpPr/>
          <p:nvPr/>
        </p:nvGrpSpPr>
        <p:grpSpPr>
          <a:xfrm>
            <a:off x="7493507" y="1231391"/>
            <a:ext cx="3510279" cy="1015365"/>
            <a:chOff x="7493507" y="1231391"/>
            <a:chExt cx="3510279" cy="1015365"/>
          </a:xfrm>
        </p:grpSpPr>
        <p:pic>
          <p:nvPicPr>
            <p:cNvPr id="10" name="object 10"/>
            <p:cNvPicPr/>
            <p:nvPr/>
          </p:nvPicPr>
          <p:blipFill>
            <a:blip r:embed="rId3" cstate="print"/>
            <a:stretch>
              <a:fillRect/>
            </a:stretch>
          </p:blipFill>
          <p:spPr>
            <a:xfrm>
              <a:off x="7513319" y="1251203"/>
              <a:ext cx="3470148" cy="975360"/>
            </a:xfrm>
            <a:prstGeom prst="rect">
              <a:avLst/>
            </a:prstGeom>
          </p:spPr>
        </p:pic>
        <p:sp>
          <p:nvSpPr>
            <p:cNvPr id="11" name="object 11"/>
            <p:cNvSpPr/>
            <p:nvPr/>
          </p:nvSpPr>
          <p:spPr>
            <a:xfrm>
              <a:off x="7503413" y="1241297"/>
              <a:ext cx="3489960" cy="995680"/>
            </a:xfrm>
            <a:custGeom>
              <a:avLst/>
              <a:gdLst/>
              <a:ahLst/>
              <a:cxnLst/>
              <a:rect l="l" t="t" r="r" b="b"/>
              <a:pathLst>
                <a:path w="3489959" h="995680">
                  <a:moveTo>
                    <a:pt x="0" y="995172"/>
                  </a:moveTo>
                  <a:lnTo>
                    <a:pt x="3489960" y="995172"/>
                  </a:lnTo>
                  <a:lnTo>
                    <a:pt x="3489960" y="0"/>
                  </a:lnTo>
                  <a:lnTo>
                    <a:pt x="0" y="0"/>
                  </a:lnTo>
                  <a:lnTo>
                    <a:pt x="0" y="995172"/>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3119" y="1605534"/>
            <a:ext cx="5662295" cy="4415790"/>
          </a:xfrm>
          <a:prstGeom prst="rect">
            <a:avLst/>
          </a:prstGeom>
        </p:spPr>
        <p:txBody>
          <a:bodyPr vert="horz" wrap="square" lIns="0" tIns="12700" rIns="0" bIns="0" rtlCol="0">
            <a:spAutoFit/>
          </a:bodyPr>
          <a:lstStyle/>
          <a:p>
            <a:pPr marL="12700" marR="13208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10" normalizeH="0" baseline="0" noProof="0" dirty="0">
                <a:ln>
                  <a:noFill/>
                </a:ln>
                <a:solidFill>
                  <a:sysClr val="windowText" lastClr="000000"/>
                </a:solidFill>
                <a:effectLst/>
                <a:uLnTx/>
                <a:uFillTx/>
                <a:latin typeface="Times New Roman"/>
                <a:cs typeface="Times New Roman"/>
              </a:rPr>
              <a:t>Hyperparameter</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tuning</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refers to</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shaping</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model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architecture</a:t>
            </a:r>
            <a:r>
              <a:rPr kumimoji="0" sz="18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available</a:t>
            </a:r>
            <a:r>
              <a:rPr kumimoji="0" sz="18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space.</a:t>
            </a:r>
            <a:r>
              <a:rPr kumimoji="0" sz="18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This,</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simple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words,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nothing</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but</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searching</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right</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hyperparameter</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 </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find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high</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precision</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accuracy.</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10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295910" marR="0" lvl="0" indent="-283210" defTabSz="914400" eaLnBrk="1" fontAlgn="auto" latinLnBrk="0" hangingPunct="1">
              <a:lnSpc>
                <a:spcPts val="2155"/>
              </a:lnSpc>
              <a:spcBef>
                <a:spcPts val="5"/>
              </a:spcBef>
              <a:spcAft>
                <a:spcPts val="0"/>
              </a:spcAft>
              <a:buClrTx/>
              <a:buSzTx/>
              <a:buFontTx/>
              <a:buAutoNum type="arabicPeriod"/>
              <a:tabLst>
                <a:tab pos="295910" algn="l"/>
              </a:tabLst>
              <a:defRPr/>
            </a:pPr>
            <a:r>
              <a:rPr kumimoji="0" sz="1800" b="1" i="0" u="none" strike="noStrike" kern="0" cap="none" spc="0" normalizeH="0" baseline="0" noProof="0" dirty="0">
                <a:ln>
                  <a:noFill/>
                </a:ln>
                <a:solidFill>
                  <a:srgbClr val="3493B9"/>
                </a:solidFill>
                <a:effectLst/>
                <a:uLnTx/>
                <a:uFillTx/>
                <a:latin typeface="Trebuchet MS"/>
                <a:cs typeface="Trebuchet MS"/>
              </a:rPr>
              <a:t>Grid</a:t>
            </a:r>
            <a:r>
              <a:rPr kumimoji="0" sz="1800" b="1" i="0" u="none" strike="noStrike" kern="0" cap="none" spc="-45" normalizeH="0" baseline="0" noProof="0" dirty="0">
                <a:ln>
                  <a:noFill/>
                </a:ln>
                <a:solidFill>
                  <a:srgbClr val="3493B9"/>
                </a:solidFill>
                <a:effectLst/>
                <a:uLnTx/>
                <a:uFillTx/>
                <a:latin typeface="Trebuchet MS"/>
                <a:cs typeface="Trebuchet MS"/>
              </a:rPr>
              <a:t> </a:t>
            </a:r>
            <a:r>
              <a:rPr kumimoji="0" sz="1800" b="1" i="0" u="none" strike="noStrike" kern="0" cap="none" spc="-10" normalizeH="0" baseline="0" noProof="0" dirty="0">
                <a:ln>
                  <a:noFill/>
                </a:ln>
                <a:solidFill>
                  <a:srgbClr val="3493B9"/>
                </a:solidFill>
                <a:effectLst/>
                <a:uLnTx/>
                <a:uFillTx/>
                <a:latin typeface="Trebuchet MS"/>
                <a:cs typeface="Trebuchet MS"/>
              </a:rPr>
              <a:t>Search</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a:p>
            <a:pPr marL="12700" marR="0" lvl="0" indent="0" defTabSz="914400" eaLnBrk="1" fontAlgn="auto" latinLnBrk="0" hangingPunct="1">
              <a:lnSpc>
                <a:spcPts val="2155"/>
              </a:lnSpc>
              <a:spcBef>
                <a:spcPts val="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Grid</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search</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technique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which</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tends</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find</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right</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set</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of</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hyperparameters</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 particular</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model.</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10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295910" marR="0" lvl="0" indent="-283210" defTabSz="914400" eaLnBrk="1" fontAlgn="auto" latinLnBrk="0" hangingPunct="1">
              <a:lnSpc>
                <a:spcPts val="2155"/>
              </a:lnSpc>
              <a:spcBef>
                <a:spcPts val="0"/>
              </a:spcBef>
              <a:spcAft>
                <a:spcPts val="0"/>
              </a:spcAft>
              <a:buClrTx/>
              <a:buSzTx/>
              <a:buFontTx/>
              <a:buAutoNum type="arabicPeriod" startAt="2"/>
              <a:tabLst>
                <a:tab pos="295910" algn="l"/>
              </a:tabLst>
              <a:defRPr/>
            </a:pPr>
            <a:r>
              <a:rPr kumimoji="0" sz="1800" b="1" i="0" u="none" strike="noStrike" kern="0" cap="none" spc="0" normalizeH="0" baseline="0" noProof="0" dirty="0">
                <a:ln>
                  <a:noFill/>
                </a:ln>
                <a:solidFill>
                  <a:srgbClr val="3493B9"/>
                </a:solidFill>
                <a:effectLst/>
                <a:uLnTx/>
                <a:uFillTx/>
                <a:latin typeface="Trebuchet MS"/>
                <a:cs typeface="Trebuchet MS"/>
              </a:rPr>
              <a:t>Random</a:t>
            </a:r>
            <a:r>
              <a:rPr kumimoji="0" sz="1800" b="1" i="0" u="none" strike="noStrike" kern="0" cap="none" spc="-90" normalizeH="0" baseline="0" noProof="0" dirty="0">
                <a:ln>
                  <a:noFill/>
                </a:ln>
                <a:solidFill>
                  <a:srgbClr val="3493B9"/>
                </a:solidFill>
                <a:effectLst/>
                <a:uLnTx/>
                <a:uFillTx/>
                <a:latin typeface="Trebuchet MS"/>
                <a:cs typeface="Trebuchet MS"/>
              </a:rPr>
              <a:t> </a:t>
            </a:r>
            <a:r>
              <a:rPr kumimoji="0" sz="1800" b="1" i="0" u="none" strike="noStrike" kern="0" cap="none" spc="-10" normalizeH="0" baseline="0" noProof="0" dirty="0">
                <a:ln>
                  <a:noFill/>
                </a:ln>
                <a:solidFill>
                  <a:srgbClr val="3493B9"/>
                </a:solidFill>
                <a:effectLst/>
                <a:uLnTx/>
                <a:uFillTx/>
                <a:latin typeface="Trebuchet MS"/>
                <a:cs typeface="Trebuchet MS"/>
              </a:rPr>
              <a:t>Search</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a:p>
            <a:pPr marL="12700" marR="5080" lvl="0" indent="0" defTabSz="914400" eaLnBrk="1" fontAlgn="auto" latinLnBrk="0" hangingPunct="1">
              <a:lnSpc>
                <a:spcPts val="2160"/>
              </a:lnSpc>
              <a:spcBef>
                <a:spcPts val="7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search</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technique</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where</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combinations</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of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hyperparameters</a:t>
            </a:r>
            <a:r>
              <a:rPr kumimoji="0" sz="18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used</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find</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best</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solution</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the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built</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model.</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2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263525"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Comparing</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both,</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can</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search</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yields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relatively</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better</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results</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due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high</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precision</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accuracy.</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3" name="object 3"/>
          <p:cNvSpPr txBox="1"/>
          <p:nvPr/>
        </p:nvSpPr>
        <p:spPr>
          <a:xfrm>
            <a:off x="6826377" y="2926207"/>
            <a:ext cx="4243705" cy="239395"/>
          </a:xfrm>
          <a:prstGeom prst="rect">
            <a:avLst/>
          </a:prstGeom>
        </p:spPr>
        <p:txBody>
          <a:bodyPr vert="horz" wrap="square" lIns="0" tIns="13335" rIns="0" bIns="0" rtlCol="0">
            <a:spAutoFit/>
          </a:bodyPr>
          <a:lstStyle/>
          <a:p>
            <a:pPr marL="12700" marR="0" lvl="0" indent="0" defTabSz="914400" eaLnBrk="1" fontAlgn="auto" latinLnBrk="0" hangingPunct="1">
              <a:lnSpc>
                <a:spcPct val="100000"/>
              </a:lnSpc>
              <a:spcBef>
                <a:spcPts val="105"/>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Times New Roman"/>
                <a:cs typeface="Times New Roman"/>
              </a:rPr>
              <a:t>Accuracy,</a:t>
            </a:r>
            <a:r>
              <a:rPr kumimoji="0" sz="1400" b="1" i="0" u="none" strike="noStrike" kern="0" cap="none" spc="-3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precision,</a:t>
            </a:r>
            <a:r>
              <a:rPr kumimoji="0" sz="14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recall</a:t>
            </a:r>
            <a:r>
              <a:rPr kumimoji="0" sz="14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and</a:t>
            </a:r>
            <a:r>
              <a:rPr kumimoji="0" sz="14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F1</a:t>
            </a:r>
            <a:r>
              <a:rPr kumimoji="0" sz="1400" b="1" i="0" u="none" strike="noStrike" kern="0" cap="none" spc="-1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of</a:t>
            </a:r>
            <a:r>
              <a:rPr kumimoji="0" sz="1400" b="1" i="0" u="none" strike="noStrike" kern="0" cap="none" spc="-2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Grid</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10" normalizeH="0" baseline="0" noProof="0" dirty="0">
                <a:ln>
                  <a:noFill/>
                </a:ln>
                <a:solidFill>
                  <a:sysClr val="windowText" lastClr="000000"/>
                </a:solidFill>
                <a:effectLst/>
                <a:uLnTx/>
                <a:uFillTx/>
                <a:latin typeface="Times New Roman"/>
                <a:cs typeface="Times New Roman"/>
              </a:rPr>
              <a:t>search</a:t>
            </a:r>
            <a:endParaRPr kumimoji="0" sz="14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 name="object 4"/>
          <p:cNvSpPr txBox="1"/>
          <p:nvPr/>
        </p:nvSpPr>
        <p:spPr>
          <a:xfrm>
            <a:off x="6826377" y="5261609"/>
            <a:ext cx="4528820" cy="23939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400" b="1" i="0" u="none" strike="noStrike" kern="0" cap="none" spc="-10" normalizeH="0" baseline="0" noProof="0" dirty="0">
                <a:ln>
                  <a:noFill/>
                </a:ln>
                <a:solidFill>
                  <a:sysClr val="windowText" lastClr="000000"/>
                </a:solidFill>
                <a:effectLst/>
                <a:uLnTx/>
                <a:uFillTx/>
                <a:latin typeface="Times New Roman"/>
                <a:cs typeface="Times New Roman"/>
              </a:rPr>
              <a:t>Accuracy,</a:t>
            </a:r>
            <a:r>
              <a:rPr kumimoji="0" sz="1400" b="1" i="0" u="none" strike="noStrike" kern="0" cap="none" spc="-3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precision,</a:t>
            </a:r>
            <a:r>
              <a:rPr kumimoji="0" sz="1400" b="1" i="0" u="none" strike="noStrike" kern="0" cap="none" spc="-45"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recall</a:t>
            </a:r>
            <a:r>
              <a:rPr kumimoji="0" sz="14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and</a:t>
            </a:r>
            <a:r>
              <a:rPr kumimoji="0" sz="14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F1</a:t>
            </a:r>
            <a:r>
              <a:rPr kumimoji="0" sz="1400" b="1" i="0" u="none" strike="noStrike" kern="0" cap="none" spc="-1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of</a:t>
            </a:r>
            <a:r>
              <a:rPr kumimoji="0" sz="14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400" b="1" i="0" u="none" strike="noStrike" kern="0" cap="none" spc="-50" normalizeH="0" baseline="0" noProof="0" dirty="0">
                <a:ln>
                  <a:noFill/>
                </a:ln>
                <a:solidFill>
                  <a:sysClr val="windowText" lastClr="000000"/>
                </a:solidFill>
                <a:effectLst/>
                <a:uLnTx/>
                <a:uFillTx/>
                <a:latin typeface="Times New Roman"/>
                <a:cs typeface="Times New Roman"/>
              </a:rPr>
              <a:t> </a:t>
            </a:r>
            <a:r>
              <a:rPr kumimoji="0" sz="1400" b="1" i="0" u="none" strike="noStrike" kern="0" cap="none" spc="-10" normalizeH="0" baseline="0" noProof="0" dirty="0">
                <a:ln>
                  <a:noFill/>
                </a:ln>
                <a:solidFill>
                  <a:sysClr val="windowText" lastClr="000000"/>
                </a:solidFill>
                <a:effectLst/>
                <a:uLnTx/>
                <a:uFillTx/>
                <a:latin typeface="Times New Roman"/>
                <a:cs typeface="Times New Roman"/>
              </a:rPr>
              <a:t>search</a:t>
            </a:r>
            <a:endParaRPr kumimoji="0" sz="14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5" name="object 5"/>
          <p:cNvSpPr txBox="1">
            <a:spLocks noGrp="1"/>
          </p:cNvSpPr>
          <p:nvPr>
            <p:ph type="title"/>
          </p:nvPr>
        </p:nvSpPr>
        <p:spPr>
          <a:xfrm>
            <a:off x="833119" y="619201"/>
            <a:ext cx="7193915" cy="574675"/>
          </a:xfrm>
          <a:prstGeom prst="rect">
            <a:avLst/>
          </a:prstGeom>
        </p:spPr>
        <p:txBody>
          <a:bodyPr vert="horz" wrap="square" lIns="0" tIns="12700" rIns="0" bIns="0" rtlCol="0">
            <a:spAutoFit/>
          </a:bodyPr>
          <a:lstStyle/>
          <a:p>
            <a:pPr marL="12700">
              <a:lnSpc>
                <a:spcPct val="100000"/>
              </a:lnSpc>
              <a:spcBef>
                <a:spcPts val="100"/>
              </a:spcBef>
              <a:tabLst>
                <a:tab pos="4952365" algn="l"/>
              </a:tabLst>
            </a:pPr>
            <a:r>
              <a:rPr sz="3600" dirty="0"/>
              <a:t>Hyperparameter</a:t>
            </a:r>
            <a:r>
              <a:rPr sz="3600" spc="-120" dirty="0"/>
              <a:t> </a:t>
            </a:r>
            <a:r>
              <a:rPr sz="3600" spc="-10" dirty="0"/>
              <a:t>Tuning</a:t>
            </a:r>
            <a:r>
              <a:rPr sz="3600" dirty="0"/>
              <a:t>	</a:t>
            </a:r>
            <a:r>
              <a:rPr sz="3600" spc="-10" dirty="0"/>
              <a:t>techniques</a:t>
            </a:r>
            <a:endParaRPr sz="3600"/>
          </a:p>
        </p:txBody>
      </p:sp>
      <p:grpSp>
        <p:nvGrpSpPr>
          <p:cNvPr id="6" name="object 6"/>
          <p:cNvGrpSpPr/>
          <p:nvPr/>
        </p:nvGrpSpPr>
        <p:grpSpPr>
          <a:xfrm>
            <a:off x="7024116" y="1630679"/>
            <a:ext cx="4030979" cy="3495040"/>
            <a:chOff x="7024116" y="1630679"/>
            <a:chExt cx="4030979" cy="3495040"/>
          </a:xfrm>
        </p:grpSpPr>
        <p:pic>
          <p:nvPicPr>
            <p:cNvPr id="7" name="object 7"/>
            <p:cNvPicPr/>
            <p:nvPr/>
          </p:nvPicPr>
          <p:blipFill>
            <a:blip r:embed="rId2" cstate="print"/>
            <a:stretch>
              <a:fillRect/>
            </a:stretch>
          </p:blipFill>
          <p:spPr>
            <a:xfrm>
              <a:off x="7043928" y="4053839"/>
              <a:ext cx="3991355" cy="1051560"/>
            </a:xfrm>
            <a:prstGeom prst="rect">
              <a:avLst/>
            </a:prstGeom>
          </p:spPr>
        </p:pic>
        <p:sp>
          <p:nvSpPr>
            <p:cNvPr id="8" name="object 8"/>
            <p:cNvSpPr/>
            <p:nvPr/>
          </p:nvSpPr>
          <p:spPr>
            <a:xfrm>
              <a:off x="7034022" y="4043933"/>
              <a:ext cx="4011295" cy="1071880"/>
            </a:xfrm>
            <a:custGeom>
              <a:avLst/>
              <a:gdLst/>
              <a:ahLst/>
              <a:cxnLst/>
              <a:rect l="l" t="t" r="r" b="b"/>
              <a:pathLst>
                <a:path w="4011295" h="1071879">
                  <a:moveTo>
                    <a:pt x="0" y="1071371"/>
                  </a:moveTo>
                  <a:lnTo>
                    <a:pt x="4011168" y="1071371"/>
                  </a:lnTo>
                  <a:lnTo>
                    <a:pt x="4011168" y="0"/>
                  </a:lnTo>
                  <a:lnTo>
                    <a:pt x="0" y="0"/>
                  </a:lnTo>
                  <a:lnTo>
                    <a:pt x="0" y="1071371"/>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9" name="object 9"/>
            <p:cNvPicPr/>
            <p:nvPr/>
          </p:nvPicPr>
          <p:blipFill>
            <a:blip r:embed="rId3" cstate="print"/>
            <a:stretch>
              <a:fillRect/>
            </a:stretch>
          </p:blipFill>
          <p:spPr>
            <a:xfrm>
              <a:off x="7043928" y="1650491"/>
              <a:ext cx="3913631" cy="1118615"/>
            </a:xfrm>
            <a:prstGeom prst="rect">
              <a:avLst/>
            </a:prstGeom>
          </p:spPr>
        </p:pic>
        <p:sp>
          <p:nvSpPr>
            <p:cNvPr id="10" name="object 10"/>
            <p:cNvSpPr/>
            <p:nvPr/>
          </p:nvSpPr>
          <p:spPr>
            <a:xfrm>
              <a:off x="7034022" y="1640585"/>
              <a:ext cx="3933825" cy="1138555"/>
            </a:xfrm>
            <a:custGeom>
              <a:avLst/>
              <a:gdLst/>
              <a:ahLst/>
              <a:cxnLst/>
              <a:rect l="l" t="t" r="r" b="b"/>
              <a:pathLst>
                <a:path w="3933825" h="1138555">
                  <a:moveTo>
                    <a:pt x="0" y="1138427"/>
                  </a:moveTo>
                  <a:lnTo>
                    <a:pt x="3933444" y="1138427"/>
                  </a:lnTo>
                  <a:lnTo>
                    <a:pt x="3933444" y="0"/>
                  </a:lnTo>
                  <a:lnTo>
                    <a:pt x="0" y="0"/>
                  </a:lnTo>
                  <a:lnTo>
                    <a:pt x="0" y="1138427"/>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378585" y="967866"/>
          <a:ext cx="8138159" cy="2616200"/>
        </p:xfrm>
        <a:graphic>
          <a:graphicData uri="http://schemas.openxmlformats.org/drawingml/2006/table">
            <a:tbl>
              <a:tblPr firstRow="1" bandRow="1">
                <a:tableStyleId>{2D5ABB26-0587-4C30-8999-92F81FD0307C}</a:tableStyleId>
              </a:tblPr>
              <a:tblGrid>
                <a:gridCol w="2712720">
                  <a:extLst>
                    <a:ext uri="{9D8B030D-6E8A-4147-A177-3AD203B41FA5}">
                      <a16:colId xmlns:a16="http://schemas.microsoft.com/office/drawing/2014/main" val="20000"/>
                    </a:ext>
                  </a:extLst>
                </a:gridCol>
                <a:gridCol w="2712720">
                  <a:extLst>
                    <a:ext uri="{9D8B030D-6E8A-4147-A177-3AD203B41FA5}">
                      <a16:colId xmlns:a16="http://schemas.microsoft.com/office/drawing/2014/main" val="20001"/>
                    </a:ext>
                  </a:extLst>
                </a:gridCol>
                <a:gridCol w="2712719">
                  <a:extLst>
                    <a:ext uri="{9D8B030D-6E8A-4147-A177-3AD203B41FA5}">
                      <a16:colId xmlns:a16="http://schemas.microsoft.com/office/drawing/2014/main" val="20002"/>
                    </a:ext>
                  </a:extLst>
                </a:gridCol>
              </a:tblGrid>
              <a:tr h="654050">
                <a:tc>
                  <a:txBody>
                    <a:bodyPr/>
                    <a:lstStyle/>
                    <a:p>
                      <a:pPr algn="ctr">
                        <a:lnSpc>
                          <a:spcPct val="100000"/>
                        </a:lnSpc>
                        <a:spcBef>
                          <a:spcPts val="315"/>
                        </a:spcBef>
                      </a:pPr>
                      <a:r>
                        <a:rPr sz="1800" b="1" spc="-10" dirty="0">
                          <a:solidFill>
                            <a:srgbClr val="FFFFFF"/>
                          </a:solidFill>
                          <a:latin typeface="Trebuchet MS"/>
                          <a:cs typeface="Trebuchet MS"/>
                        </a:rPr>
                        <a:t>Models</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93B9"/>
                    </a:solidFill>
                  </a:tcPr>
                </a:tc>
                <a:tc>
                  <a:txBody>
                    <a:bodyPr/>
                    <a:lstStyle/>
                    <a:p>
                      <a:pPr algn="ctr">
                        <a:lnSpc>
                          <a:spcPct val="100000"/>
                        </a:lnSpc>
                        <a:spcBef>
                          <a:spcPts val="315"/>
                        </a:spcBef>
                      </a:pPr>
                      <a:r>
                        <a:rPr sz="1800" b="1" spc="-10" dirty="0">
                          <a:solidFill>
                            <a:srgbClr val="FFFFFF"/>
                          </a:solidFill>
                          <a:latin typeface="Trebuchet MS"/>
                          <a:cs typeface="Trebuchet MS"/>
                        </a:rPr>
                        <a:t>Accuracy</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93B9"/>
                    </a:solidFill>
                  </a:tcPr>
                </a:tc>
                <a:tc>
                  <a:txBody>
                    <a:bodyPr/>
                    <a:lstStyle/>
                    <a:p>
                      <a:pPr marL="1270" algn="ctr">
                        <a:lnSpc>
                          <a:spcPct val="100000"/>
                        </a:lnSpc>
                        <a:spcBef>
                          <a:spcPts val="315"/>
                        </a:spcBef>
                      </a:pPr>
                      <a:r>
                        <a:rPr sz="1800" b="1" dirty="0">
                          <a:solidFill>
                            <a:srgbClr val="FFFFFF"/>
                          </a:solidFill>
                          <a:latin typeface="Trebuchet MS"/>
                          <a:cs typeface="Trebuchet MS"/>
                        </a:rPr>
                        <a:t>F1</a:t>
                      </a:r>
                      <a:r>
                        <a:rPr sz="1800" b="1" spc="-15" dirty="0">
                          <a:solidFill>
                            <a:srgbClr val="FFFFFF"/>
                          </a:solidFill>
                          <a:latin typeface="Trebuchet MS"/>
                          <a:cs typeface="Trebuchet MS"/>
                        </a:rPr>
                        <a:t> </a:t>
                      </a:r>
                      <a:r>
                        <a:rPr sz="1800" b="1" spc="-10" dirty="0">
                          <a:solidFill>
                            <a:srgbClr val="FFFFFF"/>
                          </a:solidFill>
                          <a:latin typeface="Trebuchet MS"/>
                          <a:cs typeface="Trebuchet MS"/>
                        </a:rPr>
                        <a:t>score</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93B9"/>
                    </a:solidFill>
                  </a:tcPr>
                </a:tc>
                <a:extLst>
                  <a:ext uri="{0D108BD9-81ED-4DB2-BD59-A6C34878D82A}">
                    <a16:rowId xmlns:a16="http://schemas.microsoft.com/office/drawing/2014/main" val="10000"/>
                  </a:ext>
                </a:extLst>
              </a:tr>
              <a:tr h="654050">
                <a:tc>
                  <a:txBody>
                    <a:bodyPr/>
                    <a:lstStyle/>
                    <a:p>
                      <a:pPr marL="819150" marR="811530" indent="147320">
                        <a:lnSpc>
                          <a:spcPct val="100000"/>
                        </a:lnSpc>
                        <a:spcBef>
                          <a:spcPts val="315"/>
                        </a:spcBef>
                      </a:pPr>
                      <a:r>
                        <a:rPr sz="1800" spc="-10" dirty="0">
                          <a:latin typeface="Trebuchet MS"/>
                          <a:cs typeface="Trebuchet MS"/>
                        </a:rPr>
                        <a:t>Logistic </a:t>
                      </a:r>
                      <a:r>
                        <a:rPr sz="1800" spc="-20" dirty="0">
                          <a:latin typeface="Trebuchet MS"/>
                          <a:cs typeface="Trebuchet MS"/>
                        </a:rPr>
                        <a:t>Regression</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CE7"/>
                    </a:solidFill>
                  </a:tcPr>
                </a:tc>
                <a:tc>
                  <a:txBody>
                    <a:bodyPr/>
                    <a:lstStyle/>
                    <a:p>
                      <a:pPr algn="ctr">
                        <a:lnSpc>
                          <a:spcPct val="100000"/>
                        </a:lnSpc>
                        <a:spcBef>
                          <a:spcPts val="315"/>
                        </a:spcBef>
                      </a:pPr>
                      <a:r>
                        <a:rPr sz="1800" spc="-10" dirty="0">
                          <a:latin typeface="Trebuchet MS"/>
                          <a:cs typeface="Trebuchet MS"/>
                        </a:rPr>
                        <a:t>0.878896</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CE7"/>
                    </a:solidFill>
                  </a:tcPr>
                </a:tc>
                <a:tc>
                  <a:txBody>
                    <a:bodyPr/>
                    <a:lstStyle/>
                    <a:p>
                      <a:pPr algn="ctr">
                        <a:lnSpc>
                          <a:spcPct val="100000"/>
                        </a:lnSpc>
                        <a:spcBef>
                          <a:spcPts val="315"/>
                        </a:spcBef>
                      </a:pPr>
                      <a:r>
                        <a:rPr sz="1800" spc="-10" dirty="0">
                          <a:latin typeface="Trebuchet MS"/>
                          <a:cs typeface="Trebuchet MS"/>
                        </a:rPr>
                        <a:t>0.073394</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CE7"/>
                    </a:solidFill>
                  </a:tcPr>
                </a:tc>
                <a:extLst>
                  <a:ext uri="{0D108BD9-81ED-4DB2-BD59-A6C34878D82A}">
                    <a16:rowId xmlns:a16="http://schemas.microsoft.com/office/drawing/2014/main" val="10001"/>
                  </a:ext>
                </a:extLst>
              </a:tr>
              <a:tr h="654050">
                <a:tc>
                  <a:txBody>
                    <a:bodyPr/>
                    <a:lstStyle/>
                    <a:p>
                      <a:pPr algn="ctr">
                        <a:lnSpc>
                          <a:spcPct val="100000"/>
                        </a:lnSpc>
                        <a:spcBef>
                          <a:spcPts val="315"/>
                        </a:spcBef>
                      </a:pPr>
                      <a:r>
                        <a:rPr sz="1800" dirty="0">
                          <a:latin typeface="Trebuchet MS"/>
                          <a:cs typeface="Trebuchet MS"/>
                        </a:rPr>
                        <a:t>Decision</a:t>
                      </a:r>
                      <a:r>
                        <a:rPr sz="1800" spc="-70" dirty="0">
                          <a:latin typeface="Trebuchet MS"/>
                          <a:cs typeface="Trebuchet MS"/>
                        </a:rPr>
                        <a:t> </a:t>
                      </a:r>
                      <a:r>
                        <a:rPr sz="1800" spc="-20" dirty="0">
                          <a:latin typeface="Trebuchet MS"/>
                          <a:cs typeface="Trebuchet MS"/>
                        </a:rPr>
                        <a:t>Tree</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EF3"/>
                    </a:solidFill>
                  </a:tcPr>
                </a:tc>
                <a:tc>
                  <a:txBody>
                    <a:bodyPr/>
                    <a:lstStyle/>
                    <a:p>
                      <a:pPr algn="ctr">
                        <a:lnSpc>
                          <a:spcPct val="100000"/>
                        </a:lnSpc>
                        <a:spcBef>
                          <a:spcPts val="315"/>
                        </a:spcBef>
                      </a:pPr>
                      <a:r>
                        <a:rPr sz="1800" spc="-10" dirty="0">
                          <a:latin typeface="Trebuchet MS"/>
                          <a:cs typeface="Trebuchet MS"/>
                        </a:rPr>
                        <a:t>0.862110</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EF3"/>
                    </a:solidFill>
                  </a:tcPr>
                </a:tc>
                <a:tc>
                  <a:txBody>
                    <a:bodyPr/>
                    <a:lstStyle/>
                    <a:p>
                      <a:pPr algn="ctr">
                        <a:lnSpc>
                          <a:spcPct val="100000"/>
                        </a:lnSpc>
                        <a:spcBef>
                          <a:spcPts val="315"/>
                        </a:spcBef>
                      </a:pPr>
                      <a:r>
                        <a:rPr sz="1800" spc="-10" dirty="0">
                          <a:latin typeface="Trebuchet MS"/>
                          <a:cs typeface="Trebuchet MS"/>
                        </a:rPr>
                        <a:t>0.48888</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EF3"/>
                    </a:solidFill>
                  </a:tcPr>
                </a:tc>
                <a:extLst>
                  <a:ext uri="{0D108BD9-81ED-4DB2-BD59-A6C34878D82A}">
                    <a16:rowId xmlns:a16="http://schemas.microsoft.com/office/drawing/2014/main" val="10002"/>
                  </a:ext>
                </a:extLst>
              </a:tr>
              <a:tr h="654050">
                <a:tc>
                  <a:txBody>
                    <a:bodyPr/>
                    <a:lstStyle/>
                    <a:p>
                      <a:pPr algn="ctr">
                        <a:lnSpc>
                          <a:spcPct val="100000"/>
                        </a:lnSpc>
                        <a:spcBef>
                          <a:spcPts val="315"/>
                        </a:spcBef>
                      </a:pPr>
                      <a:r>
                        <a:rPr sz="1800" dirty="0">
                          <a:latin typeface="Trebuchet MS"/>
                          <a:cs typeface="Trebuchet MS"/>
                        </a:rPr>
                        <a:t>Random</a:t>
                      </a:r>
                      <a:r>
                        <a:rPr sz="1800" spc="-80" dirty="0">
                          <a:latin typeface="Trebuchet MS"/>
                          <a:cs typeface="Trebuchet MS"/>
                        </a:rPr>
                        <a:t> </a:t>
                      </a:r>
                      <a:r>
                        <a:rPr sz="1800" spc="-10" dirty="0">
                          <a:latin typeface="Trebuchet MS"/>
                          <a:cs typeface="Trebuchet MS"/>
                        </a:rPr>
                        <a:t>Forest</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CE7"/>
                    </a:solidFill>
                  </a:tcPr>
                </a:tc>
                <a:tc>
                  <a:txBody>
                    <a:bodyPr/>
                    <a:lstStyle/>
                    <a:p>
                      <a:pPr algn="ctr">
                        <a:lnSpc>
                          <a:spcPct val="100000"/>
                        </a:lnSpc>
                        <a:spcBef>
                          <a:spcPts val="315"/>
                        </a:spcBef>
                      </a:pPr>
                      <a:r>
                        <a:rPr sz="1800" spc="-10" dirty="0">
                          <a:latin typeface="Trebuchet MS"/>
                          <a:cs typeface="Trebuchet MS"/>
                        </a:rPr>
                        <a:t>0.92565</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CE7"/>
                    </a:solidFill>
                  </a:tcPr>
                </a:tc>
                <a:tc>
                  <a:txBody>
                    <a:bodyPr/>
                    <a:lstStyle/>
                    <a:p>
                      <a:pPr algn="ctr">
                        <a:lnSpc>
                          <a:spcPct val="100000"/>
                        </a:lnSpc>
                        <a:spcBef>
                          <a:spcPts val="315"/>
                        </a:spcBef>
                      </a:pPr>
                      <a:r>
                        <a:rPr sz="1800" spc="-10" dirty="0">
                          <a:latin typeface="Trebuchet MS"/>
                          <a:cs typeface="Trebuchet MS"/>
                        </a:rPr>
                        <a:t>0.61728</a:t>
                      </a:r>
                      <a:endParaRPr sz="1800">
                        <a:latin typeface="Trebuchet MS"/>
                        <a:cs typeface="Trebuchet MS"/>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CE7"/>
                    </a:solidFill>
                  </a:tcPr>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prstGeom prst="rect">
            <a:avLst/>
          </a:prstGeom>
        </p:spPr>
        <p:txBody>
          <a:bodyPr vert="horz" wrap="square" lIns="0" tIns="12700" rIns="0" bIns="0" rtlCol="0">
            <a:spAutoFit/>
          </a:bodyPr>
          <a:lstStyle/>
          <a:p>
            <a:pPr marL="2837180">
              <a:lnSpc>
                <a:spcPct val="100000"/>
              </a:lnSpc>
              <a:spcBef>
                <a:spcPts val="100"/>
              </a:spcBef>
            </a:pPr>
            <a:r>
              <a:rPr spc="-10" dirty="0"/>
              <a:t>MODEL</a:t>
            </a:r>
            <a:r>
              <a:rPr spc="-195" dirty="0"/>
              <a:t> </a:t>
            </a:r>
            <a:r>
              <a:rPr spc="-10" dirty="0"/>
              <a:t>SELECTION</a:t>
            </a:r>
          </a:p>
        </p:txBody>
      </p:sp>
      <p:sp>
        <p:nvSpPr>
          <p:cNvPr id="4" name="object 4"/>
          <p:cNvSpPr txBox="1"/>
          <p:nvPr/>
        </p:nvSpPr>
        <p:spPr>
          <a:xfrm>
            <a:off x="819708" y="3810127"/>
            <a:ext cx="10367645" cy="278193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600" b="0" i="0" u="none" strike="noStrike" kern="0" cap="none" spc="-10" normalizeH="0" baseline="0" noProof="0" dirty="0">
                <a:ln>
                  <a:noFill/>
                </a:ln>
                <a:solidFill>
                  <a:srgbClr val="3493B9"/>
                </a:solidFill>
                <a:effectLst/>
                <a:uLnTx/>
                <a:uFillTx/>
                <a:latin typeface="Trebuchet MS"/>
                <a:cs typeface="Trebuchet MS"/>
              </a:rPr>
              <a:t>Results:</a:t>
            </a:r>
            <a:endParaRPr kumimoji="0" sz="2600" b="0" i="0" u="none" strike="noStrike" kern="0" cap="none" spc="0" normalizeH="0" baseline="0" noProof="0">
              <a:ln>
                <a:noFill/>
              </a:ln>
              <a:solidFill>
                <a:sysClr val="windowText" lastClr="000000"/>
              </a:solidFill>
              <a:effectLst/>
              <a:uLnTx/>
              <a:uFillTx/>
              <a:latin typeface="Trebuchet MS"/>
              <a:cs typeface="Trebuchet MS"/>
            </a:endParaRPr>
          </a:p>
          <a:p>
            <a:pPr marL="12700" marR="0" lvl="0" indent="0" defTabSz="914400" eaLnBrk="1" fontAlgn="auto" latinLnBrk="0" hangingPunct="1">
              <a:lnSpc>
                <a:spcPct val="100000"/>
              </a:lnSpc>
              <a:spcBef>
                <a:spcPts val="1240"/>
              </a:spcBef>
              <a:spcAft>
                <a:spcPts val="0"/>
              </a:spcAft>
              <a:buClrTx/>
              <a:buSzTx/>
              <a:buFontTx/>
              <a:buNone/>
              <a:tabLst/>
              <a:defRPr/>
            </a:pPr>
            <a:r>
              <a:rPr kumimoji="0" sz="1700" b="0" i="0" u="none" strike="noStrike" kern="0" cap="none" spc="0" normalizeH="0" baseline="0" noProof="0" dirty="0">
                <a:ln>
                  <a:noFill/>
                </a:ln>
                <a:solidFill>
                  <a:sysClr val="windowText" lastClr="000000"/>
                </a:solidFill>
                <a:effectLst/>
                <a:uLnTx/>
                <a:uFillTx/>
                <a:latin typeface="Times New Roman"/>
                <a:cs typeface="Times New Roman"/>
              </a:rPr>
              <a:t>Accuracy-</a:t>
            </a:r>
            <a:r>
              <a:rPr kumimoji="0" sz="17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forest</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produced</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best</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accuracy</a:t>
            </a:r>
            <a:r>
              <a:rPr kumimoji="0" sz="17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rate</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at</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92.52.</a:t>
            </a:r>
            <a:endParaRPr kumimoji="0" sz="17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19"/>
              </a:spcBef>
              <a:spcAft>
                <a:spcPts val="0"/>
              </a:spcAft>
              <a:buClrTx/>
              <a:buSzTx/>
              <a:buFontTx/>
              <a:buNone/>
              <a:tabLst/>
              <a:defRPr/>
            </a:pPr>
            <a:r>
              <a:rPr kumimoji="0" sz="1700" b="0" i="0" u="none" strike="noStrike" kern="0" cap="none" spc="0" normalizeH="0" baseline="0" noProof="0" dirty="0">
                <a:ln>
                  <a:noFill/>
                </a:ln>
                <a:solidFill>
                  <a:sysClr val="windowText" lastClr="000000"/>
                </a:solidFill>
                <a:effectLst/>
                <a:uLnTx/>
                <a:uFillTx/>
                <a:latin typeface="Times New Roman"/>
                <a:cs typeface="Times New Roman"/>
              </a:rPr>
              <a:t>F1</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score-</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Out</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models,</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Forest</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clearly</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winning</a:t>
            </a:r>
            <a:r>
              <a:rPr kumimoji="0" sz="17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61.72.</a:t>
            </a:r>
            <a:endParaRPr kumimoji="0" sz="17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20"/>
              </a:spcBef>
              <a:spcAft>
                <a:spcPts val="0"/>
              </a:spcAft>
              <a:buClrTx/>
              <a:buSzTx/>
              <a:buFontTx/>
              <a:buNone/>
              <a:tabLst/>
              <a:defRPr/>
            </a:pPr>
            <a:r>
              <a:rPr kumimoji="0" sz="1700" b="0" i="0" u="none" strike="noStrike" kern="0" cap="none" spc="0" normalizeH="0" baseline="0" noProof="0" dirty="0">
                <a:ln>
                  <a:noFill/>
                </a:ln>
                <a:solidFill>
                  <a:sysClr val="windowText" lastClr="000000"/>
                </a:solidFill>
                <a:effectLst/>
                <a:uLnTx/>
                <a:uFillTx/>
                <a:latin typeface="Times New Roman"/>
                <a:cs typeface="Times New Roman"/>
              </a:rPr>
              <a:t>Since,</a:t>
            </a:r>
            <a:r>
              <a:rPr kumimoji="0" sz="17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key</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motive</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regain</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increase</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profitability to</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further</a:t>
            </a:r>
            <a:r>
              <a:rPr kumimoji="0" sz="17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expand</a:t>
            </a:r>
            <a:r>
              <a:rPr kumimoji="0" sz="17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their</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business,</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F1</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score</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is</a:t>
            </a:r>
            <a:endParaRPr kumimoji="0" sz="17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19"/>
              </a:spcBef>
              <a:spcAft>
                <a:spcPts val="0"/>
              </a:spcAft>
              <a:buClrTx/>
              <a:buSzTx/>
              <a:buFontTx/>
              <a:buNone/>
              <a:tabLst/>
              <a:defRPr/>
            </a:pPr>
            <a:r>
              <a:rPr kumimoji="0" sz="1700" b="0" i="0" u="none" strike="noStrike" kern="0" cap="none" spc="-10" normalizeH="0" baseline="0" noProof="0" dirty="0">
                <a:ln>
                  <a:noFill/>
                </a:ln>
                <a:solidFill>
                  <a:sysClr val="windowText" lastClr="000000"/>
                </a:solidFill>
                <a:effectLst/>
                <a:uLnTx/>
                <a:uFillTx/>
                <a:latin typeface="Times New Roman"/>
                <a:cs typeface="Times New Roman"/>
              </a:rPr>
              <a:t>important.</a:t>
            </a:r>
            <a:endParaRPr kumimoji="0" sz="1700" b="0" i="0" u="none" strike="noStrike" kern="0" cap="none" spc="0" normalizeH="0" baseline="0" noProof="0">
              <a:ln>
                <a:noFill/>
              </a:ln>
              <a:solidFill>
                <a:sysClr val="windowText" lastClr="000000"/>
              </a:solidFill>
              <a:effectLst/>
              <a:uLnTx/>
              <a:uFillTx/>
              <a:latin typeface="Times New Roman"/>
              <a:cs typeface="Times New Roman"/>
            </a:endParaRPr>
          </a:p>
          <a:p>
            <a:pPr marL="12700" marR="5080" lvl="0" indent="0" defTabSz="914400" eaLnBrk="1" fontAlgn="auto" latinLnBrk="0" hangingPunct="1">
              <a:lnSpc>
                <a:spcPct val="150000"/>
              </a:lnSpc>
              <a:spcBef>
                <a:spcPts val="0"/>
              </a:spcBef>
              <a:spcAft>
                <a:spcPts val="0"/>
              </a:spcAft>
              <a:buClrTx/>
              <a:buSzTx/>
              <a:buFontTx/>
              <a:buNone/>
              <a:tabLst/>
              <a:defRPr/>
            </a:pPr>
            <a:r>
              <a:rPr kumimoji="0" sz="1700" b="0" i="0" u="none" strike="noStrike" kern="0" cap="none" spc="0" normalizeH="0" baseline="0" noProof="0" dirty="0">
                <a:ln>
                  <a:noFill/>
                </a:ln>
                <a:solidFill>
                  <a:sysClr val="windowText" lastClr="000000"/>
                </a:solidFill>
                <a:effectLst/>
                <a:uLnTx/>
                <a:uFillTx/>
                <a:latin typeface="Times New Roman"/>
                <a:cs typeface="Times New Roman"/>
              </a:rPr>
              <a:t>Also,</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due</a:t>
            </a:r>
            <a:r>
              <a:rPr kumimoji="0" sz="17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7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uneven</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7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data,</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F1</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score</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holds</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weightage</a:t>
            </a:r>
            <a:r>
              <a:rPr kumimoji="0" sz="17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7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selection</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far</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useful</a:t>
            </a:r>
            <a:r>
              <a:rPr kumimoji="0" sz="17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than</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accuracy.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Therefore,</a:t>
            </a:r>
            <a:r>
              <a:rPr kumimoji="0" sz="17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700" b="1" i="0" u="none" strike="noStrike" kern="0" cap="none" spc="0" normalizeH="0" baseline="0" noProof="0" dirty="0">
                <a:ln>
                  <a:noFill/>
                </a:ln>
                <a:solidFill>
                  <a:sysClr val="windowText" lastClr="000000"/>
                </a:solidFill>
                <a:effectLst/>
                <a:uLnTx/>
                <a:uFillTx/>
                <a:latin typeface="Times New Roman"/>
                <a:cs typeface="Times New Roman"/>
              </a:rPr>
              <a:t>Random</a:t>
            </a:r>
            <a:r>
              <a:rPr kumimoji="0" sz="1700" b="1" i="0" u="none" strike="noStrike" kern="0" cap="none" spc="-30" normalizeH="0" baseline="0" noProof="0" dirty="0">
                <a:ln>
                  <a:noFill/>
                </a:ln>
                <a:solidFill>
                  <a:sysClr val="windowText" lastClr="000000"/>
                </a:solidFill>
                <a:effectLst/>
                <a:uLnTx/>
                <a:uFillTx/>
                <a:latin typeface="Times New Roman"/>
                <a:cs typeface="Times New Roman"/>
              </a:rPr>
              <a:t> </a:t>
            </a:r>
            <a:r>
              <a:rPr kumimoji="0" sz="1700" b="1" i="0" u="none" strike="noStrike" kern="0" cap="none" spc="0" normalizeH="0" baseline="0" noProof="0" dirty="0">
                <a:ln>
                  <a:noFill/>
                </a:ln>
                <a:solidFill>
                  <a:sysClr val="windowText" lastClr="000000"/>
                </a:solidFill>
                <a:effectLst/>
                <a:uLnTx/>
                <a:uFillTx/>
                <a:latin typeface="Times New Roman"/>
                <a:cs typeface="Times New Roman"/>
              </a:rPr>
              <a:t>forest</a:t>
            </a:r>
            <a:r>
              <a:rPr kumimoji="0" sz="1700" b="1" i="0" u="none" strike="noStrike" kern="0" cap="none" spc="-4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probably</a:t>
            </a:r>
            <a:r>
              <a:rPr kumimoji="0" sz="17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7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0" normalizeH="0" baseline="0" noProof="0" dirty="0">
                <a:ln>
                  <a:noFill/>
                </a:ln>
                <a:solidFill>
                  <a:sysClr val="windowText" lastClr="000000"/>
                </a:solidFill>
                <a:effectLst/>
                <a:uLnTx/>
                <a:uFillTx/>
                <a:latin typeface="Times New Roman"/>
                <a:cs typeface="Times New Roman"/>
              </a:rPr>
              <a:t>best</a:t>
            </a:r>
            <a:r>
              <a:rPr kumimoji="0" sz="17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700" b="0" i="0" u="none" strike="noStrike" kern="0" cap="none" spc="-10" normalizeH="0" baseline="0" noProof="0" dirty="0">
                <a:ln>
                  <a:noFill/>
                </a:ln>
                <a:solidFill>
                  <a:sysClr val="windowText" lastClr="000000"/>
                </a:solidFill>
                <a:effectLst/>
                <a:uLnTx/>
                <a:uFillTx/>
                <a:latin typeface="Times New Roman"/>
                <a:cs typeface="Times New Roman"/>
              </a:rPr>
              <a:t>choice.</a:t>
            </a:r>
            <a:endParaRPr kumimoji="0" sz="17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181" y="374650"/>
            <a:ext cx="6703059" cy="513715"/>
          </a:xfrm>
          <a:prstGeom prst="rect">
            <a:avLst/>
          </a:prstGeom>
        </p:spPr>
        <p:txBody>
          <a:bodyPr vert="horz" wrap="square" lIns="0" tIns="13335" rIns="0" bIns="0" rtlCol="0">
            <a:spAutoFit/>
          </a:bodyPr>
          <a:lstStyle/>
          <a:p>
            <a:pPr marL="12700">
              <a:lnSpc>
                <a:spcPct val="100000"/>
              </a:lnSpc>
              <a:spcBef>
                <a:spcPts val="105"/>
              </a:spcBef>
            </a:pPr>
            <a:r>
              <a:rPr spc="-25" dirty="0"/>
              <a:t>STRATEGIES</a:t>
            </a:r>
            <a:r>
              <a:rPr spc="-155" dirty="0"/>
              <a:t> </a:t>
            </a:r>
            <a:r>
              <a:rPr dirty="0"/>
              <a:t>TO</a:t>
            </a:r>
            <a:r>
              <a:rPr spc="-95" dirty="0"/>
              <a:t> </a:t>
            </a:r>
            <a:r>
              <a:rPr dirty="0"/>
              <a:t>REDUCE</a:t>
            </a:r>
            <a:r>
              <a:rPr spc="-110" dirty="0"/>
              <a:t> </a:t>
            </a:r>
            <a:r>
              <a:rPr dirty="0"/>
              <a:t>CHURN</a:t>
            </a:r>
            <a:r>
              <a:rPr spc="-110" dirty="0"/>
              <a:t> </a:t>
            </a:r>
            <a:r>
              <a:rPr spc="-35" dirty="0"/>
              <a:t>RATE</a:t>
            </a:r>
          </a:p>
        </p:txBody>
      </p:sp>
      <p:sp>
        <p:nvSpPr>
          <p:cNvPr id="3" name="object 3"/>
          <p:cNvSpPr txBox="1"/>
          <p:nvPr/>
        </p:nvSpPr>
        <p:spPr>
          <a:xfrm>
            <a:off x="640181" y="1075690"/>
            <a:ext cx="9585325" cy="5048885"/>
          </a:xfrm>
          <a:prstGeom prst="rect">
            <a:avLst/>
          </a:prstGeom>
        </p:spPr>
        <p:txBody>
          <a:bodyPr vert="horz" wrap="square" lIns="0" tIns="12065" rIns="0" bIns="0" rtlCol="0">
            <a:spAutoFit/>
          </a:bodyPr>
          <a:lstStyle/>
          <a:p>
            <a:pPr marL="12700" marR="5080" lvl="0" indent="132080" algn="just" defTabSz="914400" eaLnBrk="1" fontAlgn="auto" latinLnBrk="0" hangingPunct="1">
              <a:lnSpc>
                <a:spcPct val="100000"/>
              </a:lnSpc>
              <a:spcBef>
                <a:spcPts val="95"/>
              </a:spcBef>
              <a:spcAft>
                <a:spcPts val="0"/>
              </a:spcAft>
              <a:buClrTx/>
              <a:buSzTx/>
              <a:buFont typeface="Times New Roman"/>
              <a:buChar char="•"/>
              <a:tabLst>
                <a:tab pos="144780" algn="l"/>
              </a:tabLst>
              <a:defRPr/>
            </a:pPr>
            <a:r>
              <a:rPr kumimoji="0" sz="1600" b="1" i="0" u="none" strike="noStrike" kern="0" cap="none" spc="0" normalizeH="0" baseline="0" noProof="0" dirty="0">
                <a:ln>
                  <a:noFill/>
                </a:ln>
                <a:solidFill>
                  <a:sysClr val="windowText" lastClr="000000"/>
                </a:solidFill>
                <a:effectLst/>
                <a:uLnTx/>
                <a:uFillTx/>
                <a:latin typeface="Times New Roman"/>
                <a:cs typeface="Times New Roman"/>
              </a:rPr>
              <a:t>Increasing</a:t>
            </a:r>
            <a:r>
              <a:rPr kumimoji="0" sz="1600" b="1"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1"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1"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1"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600" b="1"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telecom</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company</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can</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ensure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remain</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loyal</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longer</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by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increasing</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switching</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costs</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them.</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This</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can be</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done</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by providing</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bundled</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services</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like</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providing</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handset</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with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10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locked</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SIM,</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Broadband</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internet</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along</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OTT</a:t>
            </a:r>
            <a:r>
              <a:rPr kumimoji="0" sz="16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services.</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They</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can</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also</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incentivize</a:t>
            </a:r>
            <a:r>
              <a:rPr kumimoji="0" sz="1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their</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by</a:t>
            </a:r>
            <a:r>
              <a:rPr kumimoji="0" sz="1600" b="0" i="0" u="none" strike="noStrike" kern="0" cap="none" spc="10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offering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them</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annual</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loyalty</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points</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can</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redeemed</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discount</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on</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OTT streaming</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services.</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telecom</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company</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can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engage</a:t>
            </a:r>
            <a:r>
              <a:rPr kumimoji="0" sz="1600" b="0" i="0" u="none" strike="noStrike" kern="0" cap="none" spc="10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its</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contract</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two</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years</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or</a:t>
            </a:r>
            <a:r>
              <a:rPr kumimoji="0" sz="1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as</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longer</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term</a:t>
            </a:r>
            <a:r>
              <a:rPr kumimoji="0" sz="1600" b="0" i="0" u="none" strike="noStrike" kern="0" cap="none" spc="1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contracts</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significantly</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reduce</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churning rate.</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6985" lvl="0" indent="125730" algn="just" defTabSz="914400" eaLnBrk="1" fontAlgn="auto" latinLnBrk="0" hangingPunct="1">
              <a:lnSpc>
                <a:spcPct val="100000"/>
              </a:lnSpc>
              <a:spcBef>
                <a:spcPts val="1000"/>
              </a:spcBef>
              <a:spcAft>
                <a:spcPts val="0"/>
              </a:spcAft>
              <a:buClrTx/>
              <a:buSzTx/>
              <a:buFont typeface="Times New Roman"/>
              <a:buChar char="•"/>
              <a:tabLst>
                <a:tab pos="138430" algn="l"/>
              </a:tabLst>
              <a:defRPr/>
            </a:pPr>
            <a:r>
              <a:rPr kumimoji="0" sz="1600" b="1" i="0" u="none" strike="noStrike" kern="0" cap="none" spc="0" normalizeH="0" baseline="0" noProof="0" dirty="0">
                <a:ln>
                  <a:noFill/>
                </a:ln>
                <a:solidFill>
                  <a:sysClr val="windowText" lastClr="000000"/>
                </a:solidFill>
                <a:effectLst/>
                <a:uLnTx/>
                <a:uFillTx/>
                <a:latin typeface="Times New Roman"/>
                <a:cs typeface="Times New Roman"/>
              </a:rPr>
              <a:t>Economizing</a:t>
            </a:r>
            <a:r>
              <a:rPr kumimoji="0" sz="1600" b="1"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1" i="0" u="none" strike="noStrike" kern="0" cap="none" spc="0" normalizeH="0" baseline="0" noProof="0" dirty="0">
                <a:ln>
                  <a:noFill/>
                </a:ln>
                <a:solidFill>
                  <a:sysClr val="windowText" lastClr="000000"/>
                </a:solidFill>
                <a:effectLst/>
                <a:uLnTx/>
                <a:uFillTx/>
                <a:latin typeface="Times New Roman"/>
                <a:cs typeface="Times New Roman"/>
              </a:rPr>
              <a:t>daily</a:t>
            </a:r>
            <a:r>
              <a:rPr kumimoji="0" sz="1600" b="1"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1" i="0" u="none" strike="noStrike" kern="0" cap="none" spc="0" normalizeH="0" baseline="0" noProof="0" dirty="0">
                <a:ln>
                  <a:noFill/>
                </a:ln>
                <a:solidFill>
                  <a:sysClr val="windowText" lastClr="000000"/>
                </a:solidFill>
                <a:effectLst/>
                <a:uLnTx/>
                <a:uFillTx/>
                <a:latin typeface="Times New Roman"/>
                <a:cs typeface="Times New Roman"/>
              </a:rPr>
              <a:t>charges:</a:t>
            </a:r>
            <a:r>
              <a:rPr kumimoji="0" sz="1600" b="1"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telecom</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company’s</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who</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most</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likely</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have</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day</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charges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greater</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than</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$45.</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We</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observed</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21%</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rate</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due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day</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charges.</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probable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reasons</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low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quality</a:t>
            </a:r>
            <a:r>
              <a:rPr kumimoji="0" sz="1600" b="0" i="0" u="none" strike="noStrike" kern="0" cap="none" spc="2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streaming</a:t>
            </a:r>
            <a:r>
              <a:rPr kumimoji="0" sz="1600" b="0" i="0" u="none" strike="noStrike" kern="0" cap="none" spc="30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services,</a:t>
            </a:r>
            <a:r>
              <a:rPr kumimoji="0" sz="1600" b="0" i="0" u="none" strike="noStrike" kern="0" cap="none" spc="2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poor</a:t>
            </a:r>
            <a:r>
              <a:rPr kumimoji="0" sz="1600" b="0" i="0" u="none" strike="noStrike" kern="0" cap="none" spc="2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network</a:t>
            </a:r>
            <a:r>
              <a:rPr kumimoji="0" sz="1600" b="0" i="0" u="none" strike="noStrike" kern="0" cap="none" spc="2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quality</a:t>
            </a:r>
            <a:r>
              <a:rPr kumimoji="0" sz="1600" b="0" i="0" u="none" strike="noStrike" kern="0" cap="none" spc="2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600" b="0" i="0" u="none" strike="noStrike" kern="0" cap="none" spc="30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connectivity.</a:t>
            </a:r>
            <a:r>
              <a:rPr kumimoji="0" sz="1600" b="0" i="0" u="none" strike="noStrike" kern="0" cap="none" spc="28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It</a:t>
            </a:r>
            <a:r>
              <a:rPr kumimoji="0" sz="1600" b="0" i="0" u="none" strike="noStrike" kern="0" cap="none" spc="28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should</a:t>
            </a:r>
            <a:r>
              <a:rPr kumimoji="0" sz="1600" b="0" i="0" u="none" strike="noStrike" kern="0" cap="none" spc="29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introduce</a:t>
            </a:r>
            <a:r>
              <a:rPr kumimoji="0" sz="1600" b="0" i="0" u="none" strike="noStrike" kern="0" cap="none" spc="29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family</a:t>
            </a:r>
            <a:r>
              <a:rPr kumimoji="0" sz="1600" b="0" i="0" u="none" strike="noStrike" kern="0" cap="none" spc="28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plans</a:t>
            </a:r>
            <a:r>
              <a:rPr kumimoji="0" sz="1600" b="0" i="0" u="none" strike="noStrike" kern="0" cap="none" spc="29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600" b="0" i="0" u="none" strike="noStrike" kern="0" cap="none" spc="2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order</a:t>
            </a:r>
            <a:r>
              <a:rPr kumimoji="0" sz="1600" b="0" i="0" u="none" strike="noStrike" kern="0" cap="none" spc="2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to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alleviate</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high</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rate.</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7620" lvl="0" indent="127000" algn="just" defTabSz="914400" eaLnBrk="1" fontAlgn="auto" latinLnBrk="0" hangingPunct="1">
              <a:lnSpc>
                <a:spcPct val="100000"/>
              </a:lnSpc>
              <a:spcBef>
                <a:spcPts val="994"/>
              </a:spcBef>
              <a:spcAft>
                <a:spcPts val="0"/>
              </a:spcAft>
              <a:buClrTx/>
              <a:buSzTx/>
              <a:buFont typeface="Times New Roman"/>
              <a:buChar char="•"/>
              <a:tabLst>
                <a:tab pos="139700" algn="l"/>
              </a:tabLst>
              <a:defRPr/>
            </a:pPr>
            <a:r>
              <a:rPr kumimoji="0" sz="1600" b="1" i="0" u="none" strike="noStrike" kern="0" cap="none" spc="0" normalizeH="0" baseline="0" noProof="0" dirty="0">
                <a:ln>
                  <a:noFill/>
                </a:ln>
                <a:solidFill>
                  <a:sysClr val="windowText" lastClr="000000"/>
                </a:solidFill>
                <a:effectLst/>
                <a:uLnTx/>
                <a:uFillTx/>
                <a:latin typeface="Times New Roman"/>
                <a:cs typeface="Times New Roman"/>
              </a:rPr>
              <a:t>Customer Service</a:t>
            </a:r>
            <a:r>
              <a:rPr kumimoji="0" sz="1600" b="1"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1" i="0" u="none" strike="noStrike" kern="0" cap="none" spc="0" normalizeH="0" baseline="0" noProof="0" dirty="0">
                <a:ln>
                  <a:noFill/>
                </a:ln>
                <a:solidFill>
                  <a:sysClr val="windowText" lastClr="000000"/>
                </a:solidFill>
                <a:effectLst/>
                <a:uLnTx/>
                <a:uFillTx/>
                <a:latin typeface="Times New Roman"/>
                <a:cs typeface="Times New Roman"/>
              </a:rPr>
              <a:t>Issues:</a:t>
            </a:r>
            <a:r>
              <a:rPr kumimoji="0" sz="1600" b="1"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Regardless</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industry,</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has</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always</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been</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internal</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driver</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affects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your</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satisfaction</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this</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highly</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significant</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telecom industry</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where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communication</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services</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a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necessity.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our</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model,</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21%</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because</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service.</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8890" lvl="0" indent="0" defTabSz="914400" eaLnBrk="1" fontAlgn="auto" latinLnBrk="0" hangingPunct="1">
              <a:lnSpc>
                <a:spcPct val="100000"/>
              </a:lnSpc>
              <a:spcBef>
                <a:spcPts val="1010"/>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600" b="0" i="0" u="none" strike="noStrike" kern="0" cap="none" spc="1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issues</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reaching</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call</a:t>
            </a:r>
            <a:r>
              <a:rPr kumimoji="0" sz="1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centers</a:t>
            </a:r>
            <a:r>
              <a:rPr kumimoji="0" sz="1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1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actual</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resolution</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1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1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problems,</a:t>
            </a:r>
            <a:r>
              <a:rPr kumimoji="0" sz="1600" b="0" i="0" u="none" strike="noStrike" kern="0" cap="none" spc="1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keeping</a:t>
            </a:r>
            <a:r>
              <a:rPr kumimoji="0" sz="1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your</a:t>
            </a:r>
            <a:r>
              <a:rPr kumimoji="0" sz="1600" b="0" i="0" u="none" strike="noStrike" kern="0" cap="none" spc="1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customer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issues</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minimum</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key.</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7620" lvl="0" indent="0" defTabSz="914400" eaLnBrk="1" fontAlgn="auto" latinLnBrk="0" hangingPunct="1">
              <a:lnSpc>
                <a:spcPct val="100000"/>
              </a:lnSpc>
              <a:spcBef>
                <a:spcPts val="1000"/>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This</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can</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done</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by</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firstly</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tracking</a:t>
            </a:r>
            <a:r>
              <a:rPr kumimoji="0" sz="1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KPIs</a:t>
            </a:r>
            <a:r>
              <a:rPr kumimoji="0" sz="1600" b="0" i="0" u="none" strike="noStrike" kern="0" cap="none" spc="11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include:</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Turn-</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around</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time</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issue</a:t>
            </a:r>
            <a:r>
              <a:rPr kumimoji="0" sz="1600" b="0" i="0" u="none" strike="noStrike" kern="0" cap="none" spc="1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resolution,</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Average</a:t>
            </a:r>
            <a:r>
              <a:rPr kumimoji="0" sz="1600" b="0" i="0" u="none" strike="noStrike" kern="0" cap="none" spc="114"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reply</a:t>
            </a:r>
            <a:r>
              <a:rPr kumimoji="0" sz="1600" b="0" i="0" u="none" strike="noStrike" kern="0" cap="none" spc="1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time,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time</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first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response,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Ticket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backlog</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First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contact</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resolution</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rate.</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these</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long-</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tail</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KPIs</a:t>
            </a:r>
            <a:r>
              <a:rPr kumimoji="0" sz="16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affect</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due</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6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issues</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6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should</a:t>
            </a:r>
            <a:r>
              <a:rPr kumimoji="0" sz="16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constantly</a:t>
            </a:r>
            <a:r>
              <a:rPr kumimoji="0" sz="1600" b="0" i="0" u="none" strike="noStrike" kern="0" cap="none" spc="8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monitored</a:t>
            </a:r>
            <a:r>
              <a:rPr kumimoji="0" sz="16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by</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 name="object 4"/>
          <p:cNvSpPr txBox="1"/>
          <p:nvPr/>
        </p:nvSpPr>
        <p:spPr>
          <a:xfrm>
            <a:off x="640181" y="6099759"/>
            <a:ext cx="890269" cy="269240"/>
          </a:xfrm>
          <a:prstGeom prst="rect">
            <a:avLst/>
          </a:prstGeom>
        </p:spPr>
        <p:txBody>
          <a:bodyPr vert="horz" wrap="square" lIns="0" tIns="12065" rIns="0" bIns="0" rtlCol="0">
            <a:spAutoFit/>
          </a:bodyPr>
          <a:lstStyle/>
          <a:p>
            <a:pPr marL="12700" marR="0" lvl="0" indent="0" defTabSz="914400" eaLnBrk="1" fontAlgn="auto" latinLnBrk="0" hangingPunct="1">
              <a:lnSpc>
                <a:spcPct val="100000"/>
              </a:lnSpc>
              <a:spcBef>
                <a:spcPts val="95"/>
              </a:spcBef>
              <a:spcAft>
                <a:spcPts val="0"/>
              </a:spcAft>
              <a:buClrTx/>
              <a:buSzTx/>
              <a:buFontTx/>
              <a:buNone/>
              <a:tabLst/>
              <a:defRPr/>
            </a:pPr>
            <a:r>
              <a:rPr kumimoji="0" sz="1600" b="0" i="0" u="none" strike="noStrike" kern="0" cap="none" spc="0" normalizeH="0" baseline="0" noProof="0" dirty="0">
                <a:ln>
                  <a:noFill/>
                </a:ln>
                <a:solidFill>
                  <a:sysClr val="windowText" lastClr="000000"/>
                </a:solidFill>
                <a:effectLst/>
                <a:uLnTx/>
                <a:uFillTx/>
                <a:latin typeface="Times New Roman"/>
                <a:cs typeface="Times New Roman"/>
              </a:rPr>
              <a:t>your</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team.</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555" y="437133"/>
            <a:ext cx="8591550" cy="57531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496F90"/>
                </a:solidFill>
              </a:rPr>
              <a:t>OBJECTIVE</a:t>
            </a:r>
            <a:r>
              <a:rPr sz="2000" dirty="0">
                <a:solidFill>
                  <a:srgbClr val="000000"/>
                </a:solidFill>
              </a:rPr>
              <a:t>:</a:t>
            </a:r>
            <a:r>
              <a:rPr sz="2000" spc="-65" dirty="0">
                <a:solidFill>
                  <a:srgbClr val="000000"/>
                </a:solidFill>
              </a:rPr>
              <a:t> </a:t>
            </a:r>
            <a:r>
              <a:rPr sz="1600" dirty="0">
                <a:solidFill>
                  <a:srgbClr val="000000"/>
                </a:solidFill>
                <a:latin typeface="Times New Roman"/>
                <a:cs typeface="Times New Roman"/>
              </a:rPr>
              <a:t>Predict</a:t>
            </a:r>
            <a:r>
              <a:rPr sz="1600" spc="-25" dirty="0">
                <a:solidFill>
                  <a:srgbClr val="000000"/>
                </a:solidFill>
                <a:latin typeface="Times New Roman"/>
                <a:cs typeface="Times New Roman"/>
              </a:rPr>
              <a:t> </a:t>
            </a:r>
            <a:r>
              <a:rPr sz="1600" dirty="0">
                <a:solidFill>
                  <a:srgbClr val="000000"/>
                </a:solidFill>
                <a:latin typeface="Times New Roman"/>
                <a:cs typeface="Times New Roman"/>
              </a:rPr>
              <a:t>the</a:t>
            </a:r>
            <a:r>
              <a:rPr sz="1600" spc="-35" dirty="0">
                <a:solidFill>
                  <a:srgbClr val="000000"/>
                </a:solidFill>
                <a:latin typeface="Times New Roman"/>
                <a:cs typeface="Times New Roman"/>
              </a:rPr>
              <a:t> </a:t>
            </a:r>
            <a:r>
              <a:rPr sz="1600" dirty="0">
                <a:solidFill>
                  <a:srgbClr val="000000"/>
                </a:solidFill>
                <a:latin typeface="Times New Roman"/>
                <a:cs typeface="Times New Roman"/>
              </a:rPr>
              <a:t>reasons</a:t>
            </a:r>
            <a:r>
              <a:rPr sz="1600" spc="-25" dirty="0">
                <a:solidFill>
                  <a:srgbClr val="000000"/>
                </a:solidFill>
                <a:latin typeface="Times New Roman"/>
                <a:cs typeface="Times New Roman"/>
              </a:rPr>
              <a:t> </a:t>
            </a:r>
            <a:r>
              <a:rPr sz="1600" dirty="0">
                <a:solidFill>
                  <a:srgbClr val="000000"/>
                </a:solidFill>
                <a:latin typeface="Times New Roman"/>
                <a:cs typeface="Times New Roman"/>
              </a:rPr>
              <a:t>of</a:t>
            </a:r>
            <a:r>
              <a:rPr sz="1600" spc="-55" dirty="0">
                <a:solidFill>
                  <a:srgbClr val="000000"/>
                </a:solidFill>
                <a:latin typeface="Times New Roman"/>
                <a:cs typeface="Times New Roman"/>
              </a:rPr>
              <a:t> </a:t>
            </a:r>
            <a:r>
              <a:rPr sz="1600" dirty="0">
                <a:solidFill>
                  <a:srgbClr val="000000"/>
                </a:solidFill>
                <a:latin typeface="Times New Roman"/>
                <a:cs typeface="Times New Roman"/>
              </a:rPr>
              <a:t>losing</a:t>
            </a:r>
            <a:r>
              <a:rPr sz="1600" spc="-35" dirty="0">
                <a:solidFill>
                  <a:srgbClr val="000000"/>
                </a:solidFill>
                <a:latin typeface="Times New Roman"/>
                <a:cs typeface="Times New Roman"/>
              </a:rPr>
              <a:t> </a:t>
            </a:r>
            <a:r>
              <a:rPr sz="1600" dirty="0">
                <a:solidFill>
                  <a:srgbClr val="000000"/>
                </a:solidFill>
                <a:latin typeface="Times New Roman"/>
                <a:cs typeface="Times New Roman"/>
              </a:rPr>
              <a:t>customers</a:t>
            </a:r>
            <a:r>
              <a:rPr sz="1600" spc="5" dirty="0">
                <a:solidFill>
                  <a:srgbClr val="000000"/>
                </a:solidFill>
                <a:latin typeface="Times New Roman"/>
                <a:cs typeface="Times New Roman"/>
              </a:rPr>
              <a:t> </a:t>
            </a:r>
            <a:r>
              <a:rPr sz="1600" dirty="0">
                <a:solidFill>
                  <a:srgbClr val="000000"/>
                </a:solidFill>
                <a:latin typeface="Times New Roman"/>
                <a:cs typeface="Times New Roman"/>
              </a:rPr>
              <a:t>by</a:t>
            </a:r>
            <a:r>
              <a:rPr sz="1600" spc="-55" dirty="0">
                <a:solidFill>
                  <a:srgbClr val="000000"/>
                </a:solidFill>
                <a:latin typeface="Times New Roman"/>
                <a:cs typeface="Times New Roman"/>
              </a:rPr>
              <a:t> </a:t>
            </a:r>
            <a:r>
              <a:rPr sz="1600" dirty="0">
                <a:solidFill>
                  <a:srgbClr val="000000"/>
                </a:solidFill>
                <a:latin typeface="Times New Roman"/>
                <a:cs typeface="Times New Roman"/>
              </a:rPr>
              <a:t>measuring</a:t>
            </a:r>
            <a:r>
              <a:rPr sz="1600" spc="10" dirty="0">
                <a:solidFill>
                  <a:srgbClr val="000000"/>
                </a:solidFill>
                <a:latin typeface="Times New Roman"/>
                <a:cs typeface="Times New Roman"/>
              </a:rPr>
              <a:t> </a:t>
            </a:r>
            <a:r>
              <a:rPr sz="1600" dirty="0">
                <a:solidFill>
                  <a:srgbClr val="000000"/>
                </a:solidFill>
                <a:latin typeface="Times New Roman"/>
                <a:cs typeface="Times New Roman"/>
              </a:rPr>
              <a:t>customer loyalty</a:t>
            </a:r>
            <a:r>
              <a:rPr sz="1600" spc="-25" dirty="0">
                <a:solidFill>
                  <a:srgbClr val="000000"/>
                </a:solidFill>
                <a:latin typeface="Times New Roman"/>
                <a:cs typeface="Times New Roman"/>
              </a:rPr>
              <a:t> </a:t>
            </a:r>
            <a:r>
              <a:rPr sz="1600" dirty="0">
                <a:solidFill>
                  <a:srgbClr val="000000"/>
                </a:solidFill>
                <a:latin typeface="Times New Roman"/>
                <a:cs typeface="Times New Roman"/>
              </a:rPr>
              <a:t>to</a:t>
            </a:r>
            <a:r>
              <a:rPr sz="1600" spc="-30" dirty="0">
                <a:solidFill>
                  <a:srgbClr val="000000"/>
                </a:solidFill>
                <a:latin typeface="Times New Roman"/>
                <a:cs typeface="Times New Roman"/>
              </a:rPr>
              <a:t> </a:t>
            </a:r>
            <a:r>
              <a:rPr sz="1600" dirty="0">
                <a:solidFill>
                  <a:srgbClr val="000000"/>
                </a:solidFill>
                <a:latin typeface="Times New Roman"/>
                <a:cs typeface="Times New Roman"/>
              </a:rPr>
              <a:t>regain</a:t>
            </a:r>
            <a:r>
              <a:rPr sz="1600" spc="-35" dirty="0">
                <a:solidFill>
                  <a:srgbClr val="000000"/>
                </a:solidFill>
                <a:latin typeface="Times New Roman"/>
                <a:cs typeface="Times New Roman"/>
              </a:rPr>
              <a:t> </a:t>
            </a:r>
            <a:r>
              <a:rPr sz="1600" dirty="0">
                <a:solidFill>
                  <a:srgbClr val="000000"/>
                </a:solidFill>
                <a:latin typeface="Times New Roman"/>
                <a:cs typeface="Times New Roman"/>
              </a:rPr>
              <a:t>the</a:t>
            </a:r>
            <a:r>
              <a:rPr sz="1600" spc="-40" dirty="0">
                <a:solidFill>
                  <a:srgbClr val="000000"/>
                </a:solidFill>
                <a:latin typeface="Times New Roman"/>
                <a:cs typeface="Times New Roman"/>
              </a:rPr>
              <a:t> </a:t>
            </a:r>
            <a:r>
              <a:rPr sz="1600" spc="-20" dirty="0">
                <a:solidFill>
                  <a:srgbClr val="000000"/>
                </a:solidFill>
                <a:latin typeface="Times New Roman"/>
                <a:cs typeface="Times New Roman"/>
              </a:rPr>
              <a:t>lost </a:t>
            </a:r>
            <a:r>
              <a:rPr sz="1600" spc="-10" dirty="0">
                <a:solidFill>
                  <a:srgbClr val="000000"/>
                </a:solidFill>
                <a:latin typeface="Times New Roman"/>
                <a:cs typeface="Times New Roman"/>
              </a:rPr>
              <a:t>customers.</a:t>
            </a:r>
            <a:endParaRPr sz="1600">
              <a:latin typeface="Times New Roman"/>
              <a:cs typeface="Times New Roman"/>
            </a:endParaRPr>
          </a:p>
        </p:txBody>
      </p:sp>
      <p:sp>
        <p:nvSpPr>
          <p:cNvPr id="3" name="object 3"/>
          <p:cNvSpPr txBox="1"/>
          <p:nvPr/>
        </p:nvSpPr>
        <p:spPr>
          <a:xfrm>
            <a:off x="511555" y="1176274"/>
            <a:ext cx="9001760" cy="5630545"/>
          </a:xfrm>
          <a:prstGeom prst="rect">
            <a:avLst/>
          </a:prstGeom>
        </p:spPr>
        <p:txBody>
          <a:bodyPr vert="horz" wrap="square" lIns="0" tIns="13335" rIns="0" bIns="0" rtlCol="0">
            <a:spAutoFit/>
          </a:bodyPr>
          <a:lstStyle/>
          <a:p>
            <a:pPr marL="12700" marR="5080" lvl="0" indent="0" defTabSz="914400" eaLnBrk="1" fontAlgn="auto" latinLnBrk="0" hangingPunct="1">
              <a:lnSpc>
                <a:spcPct val="100000"/>
              </a:lnSpc>
              <a:spcBef>
                <a:spcPts val="105"/>
              </a:spcBef>
              <a:spcAft>
                <a:spcPts val="0"/>
              </a:spcAft>
              <a:buClrTx/>
              <a:buSzTx/>
              <a:buFontTx/>
              <a:buNone/>
              <a:tabLst/>
              <a:defRPr/>
            </a:pPr>
            <a:r>
              <a:rPr kumimoji="0" sz="2000" b="0" i="0" u="none" strike="noStrike" kern="0" cap="none" spc="-10" normalizeH="0" baseline="0" noProof="0" dirty="0">
                <a:ln>
                  <a:noFill/>
                </a:ln>
                <a:solidFill>
                  <a:srgbClr val="496F90"/>
                </a:solidFill>
                <a:effectLst/>
                <a:uLnTx/>
                <a:uFillTx/>
                <a:latin typeface="Trebuchet MS"/>
                <a:cs typeface="Trebuchet MS"/>
              </a:rPr>
              <a:t>VARIABLES:</a:t>
            </a:r>
            <a:r>
              <a:rPr kumimoji="0" sz="2000" b="0" i="0" u="none" strike="noStrike" kern="0" cap="none" spc="-90" normalizeH="0" baseline="0" noProof="0" dirty="0">
                <a:ln>
                  <a:noFill/>
                </a:ln>
                <a:solidFill>
                  <a:srgbClr val="496F90"/>
                </a:solidFill>
                <a:effectLst/>
                <a:uLnTx/>
                <a:uFillTx/>
                <a:latin typeface="Trebuchet MS"/>
                <a:cs typeface="Trebuchet MS"/>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Our</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dataset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consists</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than</a:t>
            </a:r>
            <a:r>
              <a:rPr kumimoji="0" sz="16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3000</a:t>
            </a:r>
            <a:r>
              <a:rPr kumimoji="0" sz="16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We</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describe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below</a:t>
            </a:r>
            <a:r>
              <a:rPr kumimoji="0" sz="16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target</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predictor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16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our</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Case</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Study.</a:t>
            </a:r>
            <a:r>
              <a:rPr kumimoji="0" sz="16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There</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16</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variables in</a:t>
            </a:r>
            <a:r>
              <a:rPr kumimoji="0" sz="16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16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which</a:t>
            </a:r>
            <a:r>
              <a:rPr kumimoji="0" sz="16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10" normalizeH="0" baseline="0" noProof="0" dirty="0">
                <a:ln>
                  <a:noFill/>
                </a:ln>
                <a:solidFill>
                  <a:sysClr val="windowText" lastClr="000000"/>
                </a:solidFill>
                <a:effectLst/>
                <a:uLnTx/>
                <a:uFillTx/>
                <a:latin typeface="Times New Roman"/>
                <a:cs typeface="Times New Roman"/>
              </a:rPr>
              <a:t>Independent</a:t>
            </a:r>
            <a:r>
              <a:rPr kumimoji="0" sz="16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Variable</a:t>
            </a:r>
            <a:r>
              <a:rPr kumimoji="0" sz="1600" b="0" i="0" u="none" strike="noStrike" kern="0" cap="none" spc="0" normalizeH="0" baseline="0" noProof="0" dirty="0">
                <a:ln>
                  <a:noFill/>
                </a:ln>
                <a:solidFill>
                  <a:sysClr val="windowText" lastClr="000000"/>
                </a:solidFill>
                <a:effectLst/>
                <a:uLnTx/>
                <a:uFillTx/>
                <a:latin typeface="Times New Roman"/>
                <a:cs typeface="Times New Roman"/>
              </a:rPr>
              <a:t> </a:t>
            </a:r>
            <a:r>
              <a:rPr kumimoji="0" sz="1600" b="0" i="0" u="none" strike="noStrike" kern="0" cap="none" spc="-20" normalizeH="0" baseline="0" noProof="0" dirty="0">
                <a:ln>
                  <a:noFill/>
                </a:ln>
                <a:solidFill>
                  <a:sysClr val="windowText" lastClr="000000"/>
                </a:solidFill>
                <a:effectLst/>
                <a:uLnTx/>
                <a:uFillTx/>
                <a:latin typeface="Times New Roman"/>
                <a:cs typeface="Times New Roman"/>
              </a:rPr>
              <a:t>are:</a:t>
            </a:r>
            <a:endParaRPr kumimoji="0" sz="16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755"/>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State:</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51</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state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which</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resides,</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indicated</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by</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two-letter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abbreviation</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Account</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Length:</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months</a:t>
            </a:r>
            <a:r>
              <a:rPr kumimoji="0" sz="1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has</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stayed</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company</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Code:</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three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digit</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code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corresponding</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customer’s</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phone</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number</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1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Phone</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remaining</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seven-</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digit</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phone</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number</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International</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Plan</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International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plan</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activated</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yes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no)</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Voice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Mail</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Plan</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Voice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Mail</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plan</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activated</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yes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no</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50" normalizeH="0" baseline="0" noProof="0" dirty="0">
                <a:ln>
                  <a:noFill/>
                </a:ln>
                <a:solidFill>
                  <a:sysClr val="windowText" lastClr="000000"/>
                </a:solidFill>
                <a:effectLst/>
                <a:uLnTx/>
                <a:uFillTx/>
                <a:latin typeface="Times New Roman"/>
                <a:cs typeface="Times New Roman"/>
              </a:rPr>
              <a:t>)</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5"/>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vmail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messages</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No.</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voice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mail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messages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Day</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placed during</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day</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Day</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Charge</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2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billed</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cost</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daytime</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calls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5"/>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Eve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placed</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during</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evening</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0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Eve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Charge :</a:t>
            </a:r>
            <a:r>
              <a:rPr kumimoji="0" sz="1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billed</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cost</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evening</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time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calls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Night</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placed</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during</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night</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1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Night</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Charges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billed</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cost</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nighttime</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calls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Intl Calls</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international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calls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994"/>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Total</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Intl</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Charge</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billed</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cost</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international</a:t>
            </a:r>
            <a:r>
              <a:rPr kumimoji="0" sz="1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calls</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10"/>
              </a:spcBef>
              <a:spcAft>
                <a:spcPts val="0"/>
              </a:spcAft>
              <a:buClrTx/>
              <a:buSzTx/>
              <a:buFontTx/>
              <a:buNone/>
              <a:tabLst>
                <a:tab pos="354965" algn="l"/>
              </a:tabLst>
              <a:defRPr/>
            </a:pPr>
            <a:r>
              <a:rPr kumimoji="0" sz="950" b="0" i="0" u="none" strike="noStrike" kern="0" cap="none" spc="65" normalizeH="0" baseline="0" noProof="0" dirty="0">
                <a:ln>
                  <a:noFill/>
                </a:ln>
                <a:solidFill>
                  <a:srgbClr val="3493B9"/>
                </a:solidFill>
                <a:effectLst/>
                <a:uLnTx/>
                <a:uFillTx/>
                <a:latin typeface="DejaVu Sans"/>
                <a:cs typeface="DejaVu Sans"/>
              </a:rPr>
              <a:t>▶</a:t>
            </a:r>
            <a:r>
              <a:rPr kumimoji="0" sz="950" b="0" i="0" u="none" strike="noStrike" kern="0" cap="none" spc="0" normalizeH="0" baseline="0" noProof="0" dirty="0">
                <a:ln>
                  <a:noFill/>
                </a:ln>
                <a:solidFill>
                  <a:srgbClr val="3493B9"/>
                </a:solidFill>
                <a:effectLst/>
                <a:uLnTx/>
                <a:uFillTx/>
                <a:latin typeface="DejaVu Sans"/>
                <a:cs typeface="DejaVu Sans"/>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1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12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2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12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200" b="0" i="0" u="none" strike="noStrike" kern="0" cap="none" spc="-20" normalizeH="0" baseline="0" noProof="0" dirty="0">
                <a:ln>
                  <a:noFill/>
                </a:ln>
                <a:solidFill>
                  <a:sysClr val="windowText" lastClr="000000"/>
                </a:solidFill>
                <a:effectLst/>
                <a:uLnTx/>
                <a:uFillTx/>
                <a:latin typeface="Times New Roman"/>
                <a:cs typeface="Times New Roman"/>
              </a:rPr>
              <a:t>made</a:t>
            </a:r>
            <a:endParaRPr kumimoji="0" sz="12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039111"/>
            <a:ext cx="9252585" cy="4819015"/>
            <a:chOff x="0" y="2039111"/>
            <a:chExt cx="9252585" cy="4819015"/>
          </a:xfrm>
        </p:grpSpPr>
        <p:pic>
          <p:nvPicPr>
            <p:cNvPr id="3" name="object 3"/>
            <p:cNvPicPr/>
            <p:nvPr/>
          </p:nvPicPr>
          <p:blipFill>
            <a:blip r:embed="rId2" cstate="print"/>
            <a:stretch>
              <a:fillRect/>
            </a:stretch>
          </p:blipFill>
          <p:spPr>
            <a:xfrm>
              <a:off x="332231" y="2039111"/>
              <a:ext cx="8919972" cy="2452116"/>
            </a:xfrm>
            <a:prstGeom prst="rect">
              <a:avLst/>
            </a:prstGeom>
          </p:spPr>
        </p:pic>
        <p:pic>
          <p:nvPicPr>
            <p:cNvPr id="4" name="object 4"/>
            <p:cNvPicPr/>
            <p:nvPr/>
          </p:nvPicPr>
          <p:blipFill>
            <a:blip r:embed="rId3" cstate="print"/>
            <a:stretch>
              <a:fillRect/>
            </a:stretch>
          </p:blipFill>
          <p:spPr>
            <a:xfrm>
              <a:off x="557384" y="5117425"/>
              <a:ext cx="4337055" cy="1251620"/>
            </a:xfrm>
            <a:prstGeom prst="rect">
              <a:avLst/>
            </a:prstGeom>
          </p:spPr>
        </p:pic>
      </p:grpSp>
      <p:pic>
        <p:nvPicPr>
          <p:cNvPr id="5" name="object 5"/>
          <p:cNvPicPr/>
          <p:nvPr/>
        </p:nvPicPr>
        <p:blipFill>
          <a:blip r:embed="rId4" cstate="print"/>
          <a:stretch>
            <a:fillRect/>
          </a:stretch>
        </p:blipFill>
        <p:spPr>
          <a:xfrm>
            <a:off x="9326880" y="1972055"/>
            <a:ext cx="810768" cy="2371344"/>
          </a:xfrm>
          <a:prstGeom prst="rect">
            <a:avLst/>
          </a:prstGeom>
        </p:spPr>
      </p:pic>
      <p:sp>
        <p:nvSpPr>
          <p:cNvPr id="6" name="object 6"/>
          <p:cNvSpPr txBox="1"/>
          <p:nvPr/>
        </p:nvSpPr>
        <p:spPr>
          <a:xfrm>
            <a:off x="411276" y="4635246"/>
            <a:ext cx="3072130" cy="33083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Trebuchet MS"/>
                <a:cs typeface="Trebuchet MS"/>
              </a:rPr>
              <a:t>&gt;</a:t>
            </a:r>
            <a:r>
              <a:rPr kumimoji="0" sz="2000" b="0" i="0" u="none" strike="noStrike" kern="0" cap="none" spc="-15" normalizeH="0" baseline="0" noProof="0" dirty="0">
                <a:ln>
                  <a:noFill/>
                </a:ln>
                <a:solidFill>
                  <a:sysClr val="windowText" lastClr="000000"/>
                </a:solidFill>
                <a:effectLst/>
                <a:uLnTx/>
                <a:uFillTx/>
                <a:latin typeface="Trebuchet MS"/>
                <a:cs typeface="Trebuchet MS"/>
              </a:rPr>
              <a:t> </a:t>
            </a:r>
            <a:r>
              <a:rPr kumimoji="0" sz="2000" b="0" i="0" u="none" strike="noStrike" kern="0" cap="none" spc="0" normalizeH="0" baseline="0" noProof="0" dirty="0">
                <a:ln>
                  <a:noFill/>
                </a:ln>
                <a:solidFill>
                  <a:srgbClr val="496F90"/>
                </a:solidFill>
                <a:effectLst/>
                <a:uLnTx/>
                <a:uFillTx/>
                <a:latin typeface="Trebuchet MS"/>
                <a:cs typeface="Trebuchet MS"/>
              </a:rPr>
              <a:t>For</a:t>
            </a:r>
            <a:r>
              <a:rPr kumimoji="0" sz="2000" b="0" i="0" u="none" strike="noStrike" kern="0" cap="none" spc="-15" normalizeH="0" baseline="0" noProof="0" dirty="0">
                <a:ln>
                  <a:noFill/>
                </a:ln>
                <a:solidFill>
                  <a:srgbClr val="496F90"/>
                </a:solidFill>
                <a:effectLst/>
                <a:uLnTx/>
                <a:uFillTx/>
                <a:latin typeface="Trebuchet MS"/>
                <a:cs typeface="Trebuchet MS"/>
              </a:rPr>
              <a:t> </a:t>
            </a:r>
            <a:r>
              <a:rPr kumimoji="0" sz="2000" b="0" i="0" u="none" strike="noStrike" kern="0" cap="none" spc="0" normalizeH="0" baseline="0" noProof="0" dirty="0">
                <a:ln>
                  <a:noFill/>
                </a:ln>
                <a:solidFill>
                  <a:srgbClr val="496F90"/>
                </a:solidFill>
                <a:effectLst/>
                <a:uLnTx/>
                <a:uFillTx/>
                <a:latin typeface="Trebuchet MS"/>
                <a:cs typeface="Trebuchet MS"/>
              </a:rPr>
              <a:t>Categorical</a:t>
            </a:r>
            <a:r>
              <a:rPr kumimoji="0" sz="2000" b="0" i="0" u="none" strike="noStrike" kern="0" cap="none" spc="-45" normalizeH="0" baseline="0" noProof="0" dirty="0">
                <a:ln>
                  <a:noFill/>
                </a:ln>
                <a:solidFill>
                  <a:srgbClr val="496F90"/>
                </a:solidFill>
                <a:effectLst/>
                <a:uLnTx/>
                <a:uFillTx/>
                <a:latin typeface="Trebuchet MS"/>
                <a:cs typeface="Trebuchet MS"/>
              </a:rPr>
              <a:t> </a:t>
            </a:r>
            <a:r>
              <a:rPr kumimoji="0" sz="2000" b="0" i="0" u="none" strike="noStrike" kern="0" cap="none" spc="-10" normalizeH="0" baseline="0" noProof="0" dirty="0">
                <a:ln>
                  <a:noFill/>
                </a:ln>
                <a:solidFill>
                  <a:srgbClr val="496F90"/>
                </a:solidFill>
                <a:effectLst/>
                <a:uLnTx/>
                <a:uFillTx/>
                <a:latin typeface="Trebuchet MS"/>
                <a:cs typeface="Trebuchet MS"/>
              </a:rPr>
              <a:t>variables</a:t>
            </a:r>
            <a:endParaRPr kumimoji="0" sz="2000" b="0" i="0" u="none" strike="noStrike" kern="0" cap="none" spc="0" normalizeH="0" baseline="0" noProof="0">
              <a:ln>
                <a:noFill/>
              </a:ln>
              <a:solidFill>
                <a:sysClr val="windowText" lastClr="000000"/>
              </a:solidFill>
              <a:effectLst/>
              <a:uLnTx/>
              <a:uFillTx/>
              <a:latin typeface="Trebuchet MS"/>
              <a:cs typeface="Trebuchet MS"/>
            </a:endParaRPr>
          </a:p>
        </p:txBody>
      </p:sp>
      <p:grpSp>
        <p:nvGrpSpPr>
          <p:cNvPr id="7" name="object 7"/>
          <p:cNvGrpSpPr/>
          <p:nvPr/>
        </p:nvGrpSpPr>
        <p:grpSpPr>
          <a:xfrm>
            <a:off x="5676900" y="5340096"/>
            <a:ext cx="2097405" cy="1004569"/>
            <a:chOff x="5676900" y="5340096"/>
            <a:chExt cx="2097405" cy="1004569"/>
          </a:xfrm>
        </p:grpSpPr>
        <p:pic>
          <p:nvPicPr>
            <p:cNvPr id="8" name="object 8"/>
            <p:cNvPicPr/>
            <p:nvPr/>
          </p:nvPicPr>
          <p:blipFill>
            <a:blip r:embed="rId5" cstate="print"/>
            <a:stretch>
              <a:fillRect/>
            </a:stretch>
          </p:blipFill>
          <p:spPr>
            <a:xfrm>
              <a:off x="5696711" y="5359908"/>
              <a:ext cx="2057399" cy="964691"/>
            </a:xfrm>
            <a:prstGeom prst="rect">
              <a:avLst/>
            </a:prstGeom>
          </p:spPr>
        </p:pic>
        <p:sp>
          <p:nvSpPr>
            <p:cNvPr id="9" name="object 9"/>
            <p:cNvSpPr/>
            <p:nvPr/>
          </p:nvSpPr>
          <p:spPr>
            <a:xfrm>
              <a:off x="5686805" y="5350002"/>
              <a:ext cx="2077720" cy="984885"/>
            </a:xfrm>
            <a:custGeom>
              <a:avLst/>
              <a:gdLst/>
              <a:ahLst/>
              <a:cxnLst/>
              <a:rect l="l" t="t" r="r" b="b"/>
              <a:pathLst>
                <a:path w="2077720" h="984885">
                  <a:moveTo>
                    <a:pt x="0" y="984504"/>
                  </a:moveTo>
                  <a:lnTo>
                    <a:pt x="2077211" y="984504"/>
                  </a:lnTo>
                  <a:lnTo>
                    <a:pt x="2077211" y="0"/>
                  </a:lnTo>
                  <a:lnTo>
                    <a:pt x="0" y="0"/>
                  </a:lnTo>
                  <a:lnTo>
                    <a:pt x="0" y="984504"/>
                  </a:lnTo>
                  <a:close/>
                </a:path>
              </a:pathLst>
            </a:custGeom>
            <a:ln w="1981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10"/>
          <p:cNvSpPr txBox="1">
            <a:spLocks noGrp="1"/>
          </p:cNvSpPr>
          <p:nvPr>
            <p:ph type="title"/>
          </p:nvPr>
        </p:nvSpPr>
        <p:spPr>
          <a:xfrm>
            <a:off x="273202" y="104394"/>
            <a:ext cx="8446770" cy="574040"/>
          </a:xfrm>
          <a:prstGeom prst="rect">
            <a:avLst/>
          </a:prstGeom>
        </p:spPr>
        <p:txBody>
          <a:bodyPr vert="horz" wrap="square" lIns="0" tIns="12700" rIns="0" bIns="0" rtlCol="0">
            <a:spAutoFit/>
          </a:bodyPr>
          <a:lstStyle/>
          <a:p>
            <a:pPr marL="12700">
              <a:lnSpc>
                <a:spcPct val="100000"/>
              </a:lnSpc>
              <a:spcBef>
                <a:spcPts val="100"/>
              </a:spcBef>
            </a:pPr>
            <a:r>
              <a:rPr sz="3600" spc="-200" dirty="0"/>
              <a:t>DATA</a:t>
            </a:r>
            <a:r>
              <a:rPr sz="3600" spc="-210" dirty="0"/>
              <a:t> </a:t>
            </a:r>
            <a:r>
              <a:rPr sz="3600" spc="-25" dirty="0"/>
              <a:t>OVERVIEW</a:t>
            </a:r>
            <a:r>
              <a:rPr sz="3600" spc="-220" dirty="0"/>
              <a:t> </a:t>
            </a:r>
            <a:r>
              <a:rPr sz="3600" dirty="0"/>
              <a:t>AND</a:t>
            </a:r>
            <a:r>
              <a:rPr sz="3600" spc="5" dirty="0"/>
              <a:t> </a:t>
            </a:r>
            <a:r>
              <a:rPr sz="3600" spc="-200" dirty="0"/>
              <a:t>DATA</a:t>
            </a:r>
            <a:r>
              <a:rPr sz="3600" spc="-210" dirty="0"/>
              <a:t> </a:t>
            </a:r>
            <a:r>
              <a:rPr sz="3600" spc="-10" dirty="0"/>
              <a:t>MANIPULATION</a:t>
            </a:r>
            <a:endParaRPr sz="3600"/>
          </a:p>
        </p:txBody>
      </p:sp>
      <p:sp>
        <p:nvSpPr>
          <p:cNvPr id="11" name="object 11"/>
          <p:cNvSpPr txBox="1"/>
          <p:nvPr/>
        </p:nvSpPr>
        <p:spPr>
          <a:xfrm>
            <a:off x="504240" y="769746"/>
            <a:ext cx="8408670" cy="1226820"/>
          </a:xfrm>
          <a:prstGeom prst="rect">
            <a:avLst/>
          </a:prstGeom>
        </p:spPr>
        <p:txBody>
          <a:bodyPr vert="horz" wrap="square" lIns="0" tIns="12700" rIns="0" bIns="0" rtlCol="0">
            <a:spAutoFit/>
          </a:bodyPr>
          <a:lstStyle/>
          <a:p>
            <a:pPr marL="0" marR="5080" lvl="0" indent="0" algn="r" defTabSz="914400" eaLnBrk="1" fontAlgn="auto" latinLnBrk="0" hangingPunct="1">
              <a:lnSpc>
                <a:spcPts val="1885"/>
              </a:lnSpc>
              <a:spcBef>
                <a:spcPts val="100"/>
              </a:spcBef>
              <a:spcAft>
                <a:spcPts val="0"/>
              </a:spcAft>
              <a:buClrTx/>
              <a:buSzTx/>
              <a:buFontTx/>
              <a:buNone/>
              <a:tabLst/>
              <a:defRPr/>
            </a:pPr>
            <a:r>
              <a:rPr kumimoji="0" sz="1800" b="0" i="0" u="none" strike="noStrike" kern="0" cap="none" spc="-40" normalizeH="0" baseline="0" noProof="0" dirty="0">
                <a:ln>
                  <a:noFill/>
                </a:ln>
                <a:solidFill>
                  <a:srgbClr val="404040"/>
                </a:solidFill>
                <a:effectLst/>
                <a:uLnTx/>
                <a:uFillTx/>
                <a:latin typeface="Trebuchet MS"/>
                <a:cs typeface="Trebuchet MS"/>
              </a:rPr>
              <a:t>SAUMYA</a:t>
            </a:r>
            <a:r>
              <a:rPr kumimoji="0" sz="1800" b="0" i="0" u="none" strike="noStrike" kern="0" cap="none" spc="-95" normalizeH="0" baseline="0" noProof="0" dirty="0">
                <a:ln>
                  <a:noFill/>
                </a:ln>
                <a:solidFill>
                  <a:srgbClr val="404040"/>
                </a:solidFill>
                <a:effectLst/>
                <a:uLnTx/>
                <a:uFillTx/>
                <a:latin typeface="Trebuchet MS"/>
                <a:cs typeface="Trebuchet MS"/>
              </a:rPr>
              <a:t> </a:t>
            </a:r>
            <a:r>
              <a:rPr kumimoji="0" sz="1800" b="0" i="0" u="none" strike="noStrike" kern="0" cap="none" spc="-20" normalizeH="0" baseline="0" noProof="0" dirty="0">
                <a:ln>
                  <a:noFill/>
                </a:ln>
                <a:solidFill>
                  <a:srgbClr val="404040"/>
                </a:solidFill>
                <a:effectLst/>
                <a:uLnTx/>
                <a:uFillTx/>
                <a:latin typeface="Trebuchet MS"/>
                <a:cs typeface="Trebuchet MS"/>
              </a:rPr>
              <a:t>JAIN</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a:p>
            <a:pPr marL="12700" marR="0" lvl="0" indent="0" defTabSz="914400" eaLnBrk="1" fontAlgn="auto" latinLnBrk="0" hangingPunct="1">
              <a:lnSpc>
                <a:spcPts val="3565"/>
              </a:lnSpc>
              <a:spcBef>
                <a:spcPts val="0"/>
              </a:spcBef>
              <a:spcAft>
                <a:spcPts val="0"/>
              </a:spcAft>
              <a:buClrTx/>
              <a:buSzTx/>
              <a:buFontTx/>
              <a:buNone/>
              <a:tabLst/>
              <a:defRPr/>
            </a:pPr>
            <a:r>
              <a:rPr kumimoji="0" sz="3200" b="0" i="0" u="none" strike="noStrike" kern="0" cap="none" spc="0" normalizeH="0" baseline="0" noProof="0" dirty="0">
                <a:ln>
                  <a:noFill/>
                </a:ln>
                <a:solidFill>
                  <a:srgbClr val="3493B9"/>
                </a:solidFill>
                <a:effectLst/>
                <a:uLnTx/>
                <a:uFillTx/>
                <a:latin typeface="Trebuchet MS"/>
                <a:cs typeface="Trebuchet MS"/>
              </a:rPr>
              <a:t>Summary</a:t>
            </a:r>
            <a:r>
              <a:rPr kumimoji="0" sz="3200" b="0" i="0" u="none" strike="noStrike" kern="0" cap="none" spc="-160" normalizeH="0" baseline="0" noProof="0" dirty="0">
                <a:ln>
                  <a:noFill/>
                </a:ln>
                <a:solidFill>
                  <a:srgbClr val="3493B9"/>
                </a:solidFill>
                <a:effectLst/>
                <a:uLnTx/>
                <a:uFillTx/>
                <a:latin typeface="Trebuchet MS"/>
                <a:cs typeface="Trebuchet MS"/>
              </a:rPr>
              <a:t> </a:t>
            </a:r>
            <a:r>
              <a:rPr kumimoji="0" sz="3200" b="0" i="0" u="none" strike="noStrike" kern="0" cap="none" spc="-10" normalizeH="0" baseline="0" noProof="0" dirty="0">
                <a:ln>
                  <a:noFill/>
                </a:ln>
                <a:solidFill>
                  <a:srgbClr val="3493B9"/>
                </a:solidFill>
                <a:effectLst/>
                <a:uLnTx/>
                <a:uFillTx/>
                <a:latin typeface="Trebuchet MS"/>
                <a:cs typeface="Trebuchet MS"/>
              </a:rPr>
              <a:t>Statistics</a:t>
            </a:r>
            <a:endParaRPr kumimoji="0" sz="3200" b="0" i="0" u="none" strike="noStrike" kern="0" cap="none" spc="0" normalizeH="0" baseline="0" noProof="0">
              <a:ln>
                <a:noFill/>
              </a:ln>
              <a:solidFill>
                <a:sysClr val="windowText" lastClr="000000"/>
              </a:solidFill>
              <a:effectLst/>
              <a:uLnTx/>
              <a:uFillTx/>
              <a:latin typeface="Trebuchet MS"/>
              <a:cs typeface="Trebuchet MS"/>
            </a:endParaRPr>
          </a:p>
          <a:p>
            <a:pPr marL="12700" marR="0" lvl="0" indent="0" defTabSz="914400" eaLnBrk="1" fontAlgn="auto" latinLnBrk="0" hangingPunct="1">
              <a:lnSpc>
                <a:spcPct val="100000"/>
              </a:lnSpc>
              <a:spcBef>
                <a:spcPts val="1600"/>
              </a:spcBef>
              <a:spcAft>
                <a:spcPts val="0"/>
              </a:spcAft>
              <a:buClrTx/>
              <a:buSzTx/>
              <a:buFontTx/>
              <a:buNone/>
              <a:tabLst/>
              <a:defRPr/>
            </a:pPr>
            <a:r>
              <a:rPr kumimoji="0" sz="2000" b="0" i="0" u="none" strike="noStrike" kern="0" cap="none" spc="0" normalizeH="0" baseline="0" noProof="0" dirty="0">
                <a:ln>
                  <a:noFill/>
                </a:ln>
                <a:solidFill>
                  <a:srgbClr val="496F90"/>
                </a:solidFill>
                <a:effectLst/>
                <a:uLnTx/>
                <a:uFillTx/>
                <a:latin typeface="Trebuchet MS"/>
                <a:cs typeface="Trebuchet MS"/>
              </a:rPr>
              <a:t>&gt;</a:t>
            </a:r>
            <a:r>
              <a:rPr kumimoji="0" sz="2000" b="0" i="0" u="none" strike="noStrike" kern="0" cap="none" spc="-20" normalizeH="0" baseline="0" noProof="0" dirty="0">
                <a:ln>
                  <a:noFill/>
                </a:ln>
                <a:solidFill>
                  <a:srgbClr val="496F90"/>
                </a:solidFill>
                <a:effectLst/>
                <a:uLnTx/>
                <a:uFillTx/>
                <a:latin typeface="Trebuchet MS"/>
                <a:cs typeface="Trebuchet MS"/>
              </a:rPr>
              <a:t> </a:t>
            </a:r>
            <a:r>
              <a:rPr kumimoji="0" sz="2000" b="0" i="0" u="none" strike="noStrike" kern="0" cap="none" spc="0" normalizeH="0" baseline="0" noProof="0" dirty="0">
                <a:ln>
                  <a:noFill/>
                </a:ln>
                <a:solidFill>
                  <a:srgbClr val="496F90"/>
                </a:solidFill>
                <a:effectLst/>
                <a:uLnTx/>
                <a:uFillTx/>
                <a:latin typeface="Trebuchet MS"/>
                <a:cs typeface="Trebuchet MS"/>
              </a:rPr>
              <a:t>For</a:t>
            </a:r>
            <a:r>
              <a:rPr kumimoji="0" sz="2000" b="0" i="0" u="none" strike="noStrike" kern="0" cap="none" spc="-20" normalizeH="0" baseline="0" noProof="0" dirty="0">
                <a:ln>
                  <a:noFill/>
                </a:ln>
                <a:solidFill>
                  <a:srgbClr val="496F90"/>
                </a:solidFill>
                <a:effectLst/>
                <a:uLnTx/>
                <a:uFillTx/>
                <a:latin typeface="Trebuchet MS"/>
                <a:cs typeface="Trebuchet MS"/>
              </a:rPr>
              <a:t> </a:t>
            </a:r>
            <a:r>
              <a:rPr kumimoji="0" sz="2000" b="0" i="0" u="none" strike="noStrike" kern="0" cap="none" spc="0" normalizeH="0" baseline="0" noProof="0" dirty="0">
                <a:ln>
                  <a:noFill/>
                </a:ln>
                <a:solidFill>
                  <a:srgbClr val="496F90"/>
                </a:solidFill>
                <a:effectLst/>
                <a:uLnTx/>
                <a:uFillTx/>
                <a:latin typeface="Trebuchet MS"/>
                <a:cs typeface="Trebuchet MS"/>
              </a:rPr>
              <a:t>Numerical</a:t>
            </a:r>
            <a:r>
              <a:rPr kumimoji="0" sz="2000" b="0" i="0" u="none" strike="noStrike" kern="0" cap="none" spc="-55" normalizeH="0" baseline="0" noProof="0" dirty="0">
                <a:ln>
                  <a:noFill/>
                </a:ln>
                <a:solidFill>
                  <a:srgbClr val="496F90"/>
                </a:solidFill>
                <a:effectLst/>
                <a:uLnTx/>
                <a:uFillTx/>
                <a:latin typeface="Trebuchet MS"/>
                <a:cs typeface="Trebuchet MS"/>
              </a:rPr>
              <a:t> </a:t>
            </a:r>
            <a:r>
              <a:rPr kumimoji="0" sz="2000" b="0" i="0" u="none" strike="noStrike" kern="0" cap="none" spc="-10" normalizeH="0" baseline="0" noProof="0" dirty="0">
                <a:ln>
                  <a:noFill/>
                </a:ln>
                <a:solidFill>
                  <a:srgbClr val="496F90"/>
                </a:solidFill>
                <a:effectLst/>
                <a:uLnTx/>
                <a:uFillTx/>
                <a:latin typeface="Trebuchet MS"/>
                <a:cs typeface="Trebuchet MS"/>
              </a:rPr>
              <a:t>Variables</a:t>
            </a:r>
            <a:endParaRPr kumimoji="0" sz="2000" b="0" i="0" u="none" strike="noStrike" kern="0" cap="none" spc="0" normalizeH="0" baseline="0" noProof="0">
              <a:ln>
                <a:noFill/>
              </a:ln>
              <a:solidFill>
                <a:sysClr val="windowText" lastClr="000000"/>
              </a:solidFill>
              <a:effectLst/>
              <a:uLnTx/>
              <a:uFillTx/>
              <a:latin typeface="Trebuchet MS"/>
              <a:cs typeface="Trebuchet MS"/>
            </a:endParaRPr>
          </a:p>
        </p:txBody>
      </p:sp>
      <p:sp>
        <p:nvSpPr>
          <p:cNvPr id="12" name="object 12"/>
          <p:cNvSpPr txBox="1"/>
          <p:nvPr/>
        </p:nvSpPr>
        <p:spPr>
          <a:xfrm>
            <a:off x="6406641" y="5064633"/>
            <a:ext cx="508634" cy="23939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400" b="1" i="0" u="none" strike="noStrike" kern="0" cap="none" spc="-10" normalizeH="0" baseline="0" noProof="0" dirty="0">
                <a:ln>
                  <a:noFill/>
                </a:ln>
                <a:solidFill>
                  <a:srgbClr val="404040"/>
                </a:solidFill>
                <a:effectLst/>
                <a:uLnTx/>
                <a:uFillTx/>
                <a:latin typeface="Trebuchet MS"/>
                <a:cs typeface="Trebuchet MS"/>
              </a:rPr>
              <a:t>churn</a:t>
            </a:r>
            <a:endParaRPr kumimoji="0" sz="1400" b="0" i="0" u="none" strike="noStrike" kern="0" cap="none" spc="0" normalizeH="0" baseline="0" noProof="0">
              <a:ln>
                <a:noFill/>
              </a:ln>
              <a:solidFill>
                <a:sysClr val="windowText" lastClr="000000"/>
              </a:solidFill>
              <a:effectLst/>
              <a:uLnTx/>
              <a:uFillTx/>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383540"/>
            <a:ext cx="3734435" cy="574040"/>
          </a:xfrm>
          <a:prstGeom prst="rect">
            <a:avLst/>
          </a:prstGeom>
        </p:spPr>
        <p:txBody>
          <a:bodyPr vert="horz" wrap="square" lIns="0" tIns="12700" rIns="0" bIns="0" rtlCol="0">
            <a:spAutoFit/>
          </a:bodyPr>
          <a:lstStyle/>
          <a:p>
            <a:pPr marL="12700">
              <a:lnSpc>
                <a:spcPct val="100000"/>
              </a:lnSpc>
              <a:spcBef>
                <a:spcPts val="100"/>
              </a:spcBef>
            </a:pPr>
            <a:r>
              <a:rPr sz="3600" dirty="0"/>
              <a:t>Data</a:t>
            </a:r>
            <a:r>
              <a:rPr sz="3600" spc="-25" dirty="0"/>
              <a:t> </a:t>
            </a:r>
            <a:r>
              <a:rPr sz="3600" spc="-10" dirty="0"/>
              <a:t>Manipulation</a:t>
            </a:r>
            <a:endParaRPr sz="3600"/>
          </a:p>
        </p:txBody>
      </p:sp>
      <p:sp>
        <p:nvSpPr>
          <p:cNvPr id="3" name="object 3"/>
          <p:cNvSpPr txBox="1"/>
          <p:nvPr/>
        </p:nvSpPr>
        <p:spPr>
          <a:xfrm>
            <a:off x="756310" y="1161415"/>
            <a:ext cx="9097010" cy="4758690"/>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8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18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Code’,</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‘International</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Plan’,</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‘Voice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Mail</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Plan’</a:t>
            </a:r>
            <a:r>
              <a:rPr kumimoji="0" sz="1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‘Account</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length_group’</a:t>
            </a:r>
            <a:r>
              <a:rPr kumimoji="0" sz="1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are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dummy</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1800" b="0" i="0" u="none" strike="noStrike" kern="0" cap="none" spc="-8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outcome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our</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study,</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binary</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variable,</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is</a:t>
            </a:r>
            <a:r>
              <a:rPr kumimoji="0" sz="1800" b="0" i="0" u="none" strike="noStrike" kern="0" cap="none" spc="39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‘Churn’</a:t>
            </a:r>
            <a:r>
              <a:rPr kumimoji="0" sz="1800" b="0" i="0" u="none" strike="noStrike" kern="0" cap="none" spc="-1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(Whether</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the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left</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service).</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0" marR="0" lvl="0" indent="0" defTabSz="914400" eaLnBrk="1" fontAlgn="auto" latinLnBrk="0" hangingPunct="1">
              <a:lnSpc>
                <a:spcPct val="100000"/>
              </a:lnSpc>
              <a:spcBef>
                <a:spcPts val="545"/>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1800" b="1" i="0" u="none" strike="noStrike" kern="0" cap="none" spc="0" normalizeH="0" baseline="0" noProof="0" dirty="0">
                <a:ln>
                  <a:noFill/>
                </a:ln>
                <a:solidFill>
                  <a:sysClr val="windowText" lastClr="000000"/>
                </a:solidFill>
                <a:effectLst/>
                <a:uLnTx/>
                <a:uFillTx/>
                <a:latin typeface="Times New Roman"/>
                <a:cs typeface="Times New Roman"/>
              </a:rPr>
              <a:t>First</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8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area</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code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was</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converted</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into</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object</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type.</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105"/>
              </a:spcBef>
              <a:spcAft>
                <a:spcPts val="0"/>
              </a:spcAft>
              <a:buClrTx/>
              <a:buSzTx/>
              <a:buFontTx/>
              <a:buNone/>
              <a:tabLst/>
              <a:defRPr/>
            </a:pPr>
            <a:r>
              <a:rPr kumimoji="0" sz="1800" b="1" i="0" u="none" strike="noStrike" kern="0" cap="none" spc="0" normalizeH="0" baseline="0" noProof="0" dirty="0">
                <a:ln>
                  <a:noFill/>
                </a:ln>
                <a:solidFill>
                  <a:sysClr val="windowText" lastClr="000000"/>
                </a:solidFill>
                <a:effectLst/>
                <a:uLnTx/>
                <a:uFillTx/>
                <a:latin typeface="Times New Roman"/>
                <a:cs typeface="Times New Roman"/>
              </a:rPr>
              <a:t>Second</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converted</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into</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integer</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type</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replaced</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following</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values:</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095"/>
              </a:spcBef>
              <a:spcAft>
                <a:spcPts val="0"/>
              </a:spcAft>
              <a:buClrTx/>
              <a:buSzTx/>
              <a:buFontTx/>
              <a:buNone/>
              <a:tabLst/>
              <a:defRPr/>
            </a:pP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‘True’</a:t>
            </a:r>
            <a:r>
              <a:rPr kumimoji="0" sz="1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‘False’</a:t>
            </a:r>
            <a:r>
              <a:rPr kumimoji="0" sz="1800" b="0" i="0" u="none" strike="noStrike" kern="0" cap="none" spc="-1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with 0</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 column</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‘Churn’.</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1155065" lvl="0" indent="0" defTabSz="914400" eaLnBrk="1" fontAlgn="auto" latinLnBrk="0" hangingPunct="1">
              <a:lnSpc>
                <a:spcPct val="100000"/>
              </a:lnSpc>
              <a:spcBef>
                <a:spcPts val="1105"/>
              </a:spcBef>
              <a:spcAft>
                <a:spcPts val="0"/>
              </a:spcAft>
              <a:buClrTx/>
              <a:buSzTx/>
              <a:buFontTx/>
              <a:buNone/>
              <a:tabLst/>
              <a:defRPr/>
            </a:pPr>
            <a:r>
              <a:rPr kumimoji="0" sz="1800" b="1" i="0" u="none" strike="noStrike" kern="0" cap="none" spc="0" normalizeH="0" baseline="0" noProof="0" dirty="0">
                <a:ln>
                  <a:noFill/>
                </a:ln>
                <a:solidFill>
                  <a:sysClr val="windowText" lastClr="000000"/>
                </a:solidFill>
                <a:effectLst/>
                <a:uLnTx/>
                <a:uFillTx/>
                <a:latin typeface="Times New Roman"/>
                <a:cs typeface="Times New Roman"/>
              </a:rPr>
              <a:t>Third</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conversion</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of</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‘account</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length’</a:t>
            </a:r>
            <a:r>
              <a:rPr kumimoji="0" sz="1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categorical</a:t>
            </a:r>
            <a:r>
              <a:rPr kumimoji="0" sz="18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column</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‘account</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length_group’</a:t>
            </a:r>
            <a:r>
              <a:rPr kumimoji="0" sz="1800" b="0" i="0" u="none" strike="noStrike" kern="0" cap="none" spc="-1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in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which</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data</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has</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been</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grouped</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into</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6</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sub-categories:</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1105"/>
              </a:spcBef>
              <a:spcAft>
                <a:spcPts val="0"/>
              </a:spcAft>
              <a:buClrTx/>
              <a:buSzTx/>
              <a:buFontTx/>
              <a:buNone/>
              <a:tabLst/>
              <a:defRPr/>
            </a:pPr>
            <a:r>
              <a:rPr kumimoji="0" sz="1800" b="0" i="0" u="none" strike="noStrike" kern="0" cap="none" spc="-20" normalizeH="0" baseline="0" noProof="0" dirty="0">
                <a:ln>
                  <a:noFill/>
                </a:ln>
                <a:solidFill>
                  <a:sysClr val="windowText" lastClr="000000"/>
                </a:solidFill>
                <a:effectLst/>
                <a:uLnTx/>
                <a:uFillTx/>
                <a:latin typeface="Times New Roman"/>
                <a:cs typeface="Times New Roman"/>
              </a:rPr>
              <a:t>Tenure_0-</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12</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period</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ranging</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0</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 12</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months</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 likewise,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Tenure_13-</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60</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period</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ranging</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13</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60</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months,</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2502535"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Tenure_61-</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120</a:t>
            </a:r>
            <a:r>
              <a:rPr kumimoji="0" sz="18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period</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ranging</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61</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120</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months</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Tenure_121-</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180</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period</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ranging</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121</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180</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months</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50" normalizeH="0" baseline="0" noProof="0" dirty="0">
                <a:ln>
                  <a:noFill/>
                </a:ln>
                <a:solidFill>
                  <a:sysClr val="windowText" lastClr="000000"/>
                </a:solidFill>
                <a:effectLst/>
                <a:uLnTx/>
                <a:uFillTx/>
                <a:latin typeface="Times New Roman"/>
                <a:cs typeface="Times New Roman"/>
              </a:rPr>
              <a:t>,</a:t>
            </a:r>
            <a:endParaRPr kumimoji="0" sz="1800" b="0" i="0" u="none" strike="noStrike" kern="0" cap="none" spc="0" normalizeH="0" baseline="0" noProof="0">
              <a:ln>
                <a:noFill/>
              </a:ln>
              <a:solidFill>
                <a:sysClr val="windowText" lastClr="000000"/>
              </a:solidFill>
              <a:effectLst/>
              <a:uLnTx/>
              <a:uFillTx/>
              <a:latin typeface="Times New Roman"/>
              <a:cs typeface="Times New Roman"/>
            </a:endParaRPr>
          </a:p>
          <a:p>
            <a:pPr marL="12700" marR="792480" lvl="0" indent="0" defTabSz="914400" eaLnBrk="1" fontAlgn="auto" latinLnBrk="0" hangingPunct="1">
              <a:lnSpc>
                <a:spcPct val="100000"/>
              </a:lnSpc>
              <a:spcBef>
                <a:spcPts val="0"/>
              </a:spcBef>
              <a:spcAft>
                <a:spcPts val="0"/>
              </a:spcAft>
              <a:buClrTx/>
              <a:buSzTx/>
              <a:buFontTx/>
              <a:buNone/>
              <a:tabLst/>
              <a:defRPr/>
            </a:pPr>
            <a:r>
              <a:rPr kumimoji="0" sz="1800" b="0" i="0" u="none" strike="noStrike" kern="0" cap="none" spc="-25" normalizeH="0" baseline="0" noProof="0" dirty="0">
                <a:ln>
                  <a:noFill/>
                </a:ln>
                <a:solidFill>
                  <a:sysClr val="windowText" lastClr="000000"/>
                </a:solidFill>
                <a:effectLst/>
                <a:uLnTx/>
                <a:uFillTx/>
                <a:latin typeface="Times New Roman"/>
                <a:cs typeface="Times New Roman"/>
              </a:rPr>
              <a:t>Tenure_181-</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240</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18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period</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ranging</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from</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181</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240</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months</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18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Tenure_gt_240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18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than</a:t>
            </a:r>
            <a:r>
              <a:rPr kumimoji="0" sz="18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0" normalizeH="0" baseline="0" noProof="0" dirty="0">
                <a:ln>
                  <a:noFill/>
                </a:ln>
                <a:solidFill>
                  <a:sysClr val="windowText" lastClr="000000"/>
                </a:solidFill>
                <a:effectLst/>
                <a:uLnTx/>
                <a:uFillTx/>
                <a:latin typeface="Times New Roman"/>
                <a:cs typeface="Times New Roman"/>
              </a:rPr>
              <a:t>240</a:t>
            </a:r>
            <a:r>
              <a:rPr kumimoji="0" sz="18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1800" b="0" i="0" u="none" strike="noStrike" kern="0" cap="none" spc="-10" normalizeH="0" baseline="0" noProof="0" dirty="0">
                <a:ln>
                  <a:noFill/>
                </a:ln>
                <a:solidFill>
                  <a:sysClr val="windowText" lastClr="000000"/>
                </a:solidFill>
                <a:effectLst/>
                <a:uLnTx/>
                <a:uFillTx/>
                <a:latin typeface="Times New Roman"/>
                <a:cs typeface="Times New Roman"/>
              </a:rPr>
              <a:t>months</a:t>
            </a:r>
            <a:r>
              <a:rPr kumimoji="0" sz="500" b="0" i="0" u="none" strike="noStrike" kern="0" cap="none" spc="-10" normalizeH="0" baseline="0" noProof="0" dirty="0">
                <a:ln>
                  <a:noFill/>
                </a:ln>
                <a:solidFill>
                  <a:sysClr val="windowText" lastClr="000000"/>
                </a:solidFill>
                <a:effectLst/>
                <a:uLnTx/>
                <a:uFillTx/>
                <a:latin typeface="Times New Roman"/>
                <a:cs typeface="Times New Roman"/>
              </a:rPr>
              <a:t>.</a:t>
            </a:r>
            <a:endParaRPr kumimoji="0" sz="5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5279" y="2764118"/>
            <a:ext cx="3103523" cy="3445547"/>
          </a:xfrm>
          <a:prstGeom prst="rect">
            <a:avLst/>
          </a:prstGeom>
        </p:spPr>
      </p:pic>
      <p:sp>
        <p:nvSpPr>
          <p:cNvPr id="3" name="object 3"/>
          <p:cNvSpPr txBox="1"/>
          <p:nvPr/>
        </p:nvSpPr>
        <p:spPr>
          <a:xfrm>
            <a:off x="655421" y="1266189"/>
            <a:ext cx="3724275" cy="1245235"/>
          </a:xfrm>
          <a:prstGeom prst="rect">
            <a:avLst/>
          </a:prstGeom>
        </p:spPr>
        <p:txBody>
          <a:bodyPr vert="horz" wrap="square" lIns="0" tIns="13335" rIns="0" bIns="0" rtlCol="0">
            <a:spAutoFit/>
          </a:bodyPr>
          <a:lstStyle/>
          <a:p>
            <a:pPr marL="12700" marR="330200" lvl="0" indent="0" defTabSz="914400" eaLnBrk="1" fontAlgn="auto" latinLnBrk="0" hangingPunct="1">
              <a:lnSpc>
                <a:spcPct val="100000"/>
              </a:lnSpc>
              <a:spcBef>
                <a:spcPts val="105"/>
              </a:spcBef>
              <a:spcAft>
                <a:spcPts val="0"/>
              </a:spcAft>
              <a:buClrTx/>
              <a:buSzTx/>
              <a:buFontTx/>
              <a:buNone/>
              <a:tabLst/>
              <a:defRPr/>
            </a:pPr>
            <a:r>
              <a:rPr kumimoji="0" sz="2000" b="0" i="0" u="none" strike="noStrike" kern="0" cap="none" spc="-50" normalizeH="0" baseline="0" noProof="0" dirty="0">
                <a:ln>
                  <a:noFill/>
                </a:ln>
                <a:solidFill>
                  <a:sysClr val="windowText" lastClr="000000"/>
                </a:solidFill>
                <a:effectLst/>
                <a:uLnTx/>
                <a:uFillTx/>
                <a:latin typeface="Times New Roman"/>
                <a:cs typeface="Times New Roman"/>
              </a:rPr>
              <a:t>We</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observed</a:t>
            </a:r>
            <a:r>
              <a:rPr kumimoji="0" sz="20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there</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were</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few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missing</a:t>
            </a:r>
            <a:r>
              <a:rPr kumimoji="0" sz="20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values</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in</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0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data.</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So</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35" normalizeH="0" baseline="0" noProof="0" dirty="0">
                <a:ln>
                  <a:noFill/>
                </a:ln>
                <a:solidFill>
                  <a:sysClr val="windowText" lastClr="000000"/>
                </a:solidFill>
                <a:effectLst/>
                <a:uLnTx/>
                <a:uFillTx/>
                <a:latin typeface="Times New Roman"/>
                <a:cs typeface="Times New Roman"/>
              </a:rPr>
              <a:t>we</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a:p>
            <a:pPr marL="12700" marR="5080" lvl="0" indent="0" defTabSz="914400" eaLnBrk="1" fontAlgn="auto" latinLnBrk="0" hangingPunct="1">
              <a:lnSpc>
                <a:spcPct val="100000"/>
              </a:lnSpc>
              <a:spcBef>
                <a:spcPts val="0"/>
              </a:spcBef>
              <a:spcAft>
                <a:spcPts val="0"/>
              </a:spcAft>
              <a:buClrTx/>
              <a:buSzTx/>
              <a:buFontTx/>
              <a:buNone/>
              <a:tabLst/>
              <a:defRPr/>
            </a:pPr>
            <a:r>
              <a:rPr kumimoji="0" sz="2000" b="0" i="0" u="none" strike="noStrike" kern="0" cap="none" spc="0" normalizeH="0" baseline="0" noProof="0" dirty="0">
                <a:ln>
                  <a:noFill/>
                </a:ln>
                <a:solidFill>
                  <a:sysClr val="windowText" lastClr="000000"/>
                </a:solidFill>
                <a:effectLst/>
                <a:uLnTx/>
                <a:uFillTx/>
                <a:latin typeface="Times New Roman"/>
                <a:cs typeface="Times New Roman"/>
              </a:rPr>
              <a:t>imputed</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their</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values</a:t>
            </a:r>
            <a:r>
              <a:rPr kumimoji="0" sz="20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by</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0" normalizeH="0" baseline="0" noProof="0" dirty="0">
                <a:ln>
                  <a:noFill/>
                </a:ln>
                <a:solidFill>
                  <a:sysClr val="windowText" lastClr="000000"/>
                </a:solidFill>
                <a:effectLst/>
                <a:uLnTx/>
                <a:uFillTx/>
                <a:latin typeface="Times New Roman"/>
                <a:cs typeface="Times New Roman"/>
              </a:rPr>
              <a:t>applying</a:t>
            </a:r>
            <a:r>
              <a:rPr kumimoji="0" sz="20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000" b="0" i="0" u="none" strike="noStrike" kern="0" cap="none" spc="-25" normalizeH="0" baseline="0" noProof="0" dirty="0">
                <a:ln>
                  <a:noFill/>
                </a:ln>
                <a:solidFill>
                  <a:sysClr val="windowText" lastClr="000000"/>
                </a:solidFill>
                <a:effectLst/>
                <a:uLnTx/>
                <a:uFillTx/>
                <a:latin typeface="Times New Roman"/>
                <a:cs typeface="Times New Roman"/>
              </a:rPr>
              <a:t>‘b- </a:t>
            </a:r>
            <a:r>
              <a:rPr kumimoji="0" sz="2000" b="0" i="0" u="none" strike="noStrike" kern="0" cap="none" spc="-10" normalizeH="0" baseline="0" noProof="0" dirty="0">
                <a:ln>
                  <a:noFill/>
                </a:ln>
                <a:solidFill>
                  <a:sysClr val="windowText" lastClr="000000"/>
                </a:solidFill>
                <a:effectLst/>
                <a:uLnTx/>
                <a:uFillTx/>
                <a:latin typeface="Times New Roman"/>
                <a:cs typeface="Times New Roman"/>
              </a:rPr>
              <a:t>fill’.</a:t>
            </a:r>
            <a:endParaRPr kumimoji="0" sz="20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4" name="object 4"/>
          <p:cNvSpPr txBox="1">
            <a:spLocks noGrp="1"/>
          </p:cNvSpPr>
          <p:nvPr>
            <p:ph type="title"/>
          </p:nvPr>
        </p:nvSpPr>
        <p:spPr>
          <a:xfrm>
            <a:off x="551484" y="435990"/>
            <a:ext cx="5262880" cy="574040"/>
          </a:xfrm>
          <a:prstGeom prst="rect">
            <a:avLst/>
          </a:prstGeom>
        </p:spPr>
        <p:txBody>
          <a:bodyPr vert="horz" wrap="square" lIns="0" tIns="12700" rIns="0" bIns="0" rtlCol="0">
            <a:spAutoFit/>
          </a:bodyPr>
          <a:lstStyle/>
          <a:p>
            <a:pPr marL="12700">
              <a:lnSpc>
                <a:spcPct val="100000"/>
              </a:lnSpc>
              <a:spcBef>
                <a:spcPts val="100"/>
              </a:spcBef>
            </a:pPr>
            <a:r>
              <a:rPr sz="3600" dirty="0"/>
              <a:t>Missing</a:t>
            </a:r>
            <a:r>
              <a:rPr sz="3600" spc="-95" dirty="0"/>
              <a:t> </a:t>
            </a:r>
            <a:r>
              <a:rPr sz="3600" dirty="0"/>
              <a:t>values</a:t>
            </a:r>
            <a:r>
              <a:rPr sz="3600" spc="-105" dirty="0"/>
              <a:t> </a:t>
            </a:r>
            <a:r>
              <a:rPr sz="3600" spc="-10" dirty="0"/>
              <a:t>imputation</a:t>
            </a:r>
            <a:endParaRPr sz="3600"/>
          </a:p>
        </p:txBody>
      </p:sp>
      <p:pic>
        <p:nvPicPr>
          <p:cNvPr id="5" name="object 5"/>
          <p:cNvPicPr/>
          <p:nvPr/>
        </p:nvPicPr>
        <p:blipFill>
          <a:blip r:embed="rId3" cstate="print"/>
          <a:stretch>
            <a:fillRect/>
          </a:stretch>
        </p:blipFill>
        <p:spPr>
          <a:xfrm>
            <a:off x="4893564" y="1639823"/>
            <a:ext cx="5055108" cy="4421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088" y="1852625"/>
            <a:ext cx="3880485" cy="57467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3600" b="0" i="0" u="none" strike="noStrike" kern="0" cap="none" spc="0" normalizeH="0" baseline="0" noProof="0" dirty="0">
                <a:ln>
                  <a:noFill/>
                </a:ln>
                <a:solidFill>
                  <a:srgbClr val="3493B9"/>
                </a:solidFill>
                <a:effectLst/>
                <a:uLnTx/>
                <a:uFillTx/>
                <a:latin typeface="Trebuchet MS"/>
                <a:cs typeface="Trebuchet MS"/>
              </a:rPr>
              <a:t>Univariate</a:t>
            </a:r>
            <a:r>
              <a:rPr kumimoji="0" sz="3600" b="0" i="0" u="none" strike="noStrike" kern="0" cap="none" spc="-240" normalizeH="0" baseline="0" noProof="0" dirty="0">
                <a:ln>
                  <a:noFill/>
                </a:ln>
                <a:solidFill>
                  <a:srgbClr val="3493B9"/>
                </a:solidFill>
                <a:effectLst/>
                <a:uLnTx/>
                <a:uFillTx/>
                <a:latin typeface="Trebuchet MS"/>
                <a:cs typeface="Trebuchet MS"/>
              </a:rPr>
              <a:t> </a:t>
            </a:r>
            <a:r>
              <a:rPr kumimoji="0" sz="3600" b="0" i="0" u="none" strike="noStrike" kern="0" cap="none" spc="-10" normalizeH="0" baseline="0" noProof="0" dirty="0">
                <a:ln>
                  <a:noFill/>
                </a:ln>
                <a:solidFill>
                  <a:srgbClr val="3493B9"/>
                </a:solidFill>
                <a:effectLst/>
                <a:uLnTx/>
                <a:uFillTx/>
                <a:latin typeface="Trebuchet MS"/>
                <a:cs typeface="Trebuchet MS"/>
              </a:rPr>
              <a:t>Analysis</a:t>
            </a:r>
            <a:endParaRPr kumimoji="0" sz="3600" b="0" i="0" u="none" strike="noStrike" kern="0" cap="none" spc="0" normalizeH="0" baseline="0" noProof="0">
              <a:ln>
                <a:noFill/>
              </a:ln>
              <a:solidFill>
                <a:sysClr val="windowText" lastClr="000000"/>
              </a:solidFill>
              <a:effectLst/>
              <a:uLnTx/>
              <a:uFillTx/>
              <a:latin typeface="Trebuchet MS"/>
              <a:cs typeface="Trebuchet MS"/>
            </a:endParaRPr>
          </a:p>
        </p:txBody>
      </p:sp>
      <p:pic>
        <p:nvPicPr>
          <p:cNvPr id="3" name="object 3"/>
          <p:cNvPicPr/>
          <p:nvPr/>
        </p:nvPicPr>
        <p:blipFill>
          <a:blip r:embed="rId2" cstate="print"/>
          <a:stretch>
            <a:fillRect/>
          </a:stretch>
        </p:blipFill>
        <p:spPr>
          <a:xfrm>
            <a:off x="6106667" y="1950720"/>
            <a:ext cx="4916424" cy="3450335"/>
          </a:xfrm>
          <a:prstGeom prst="rect">
            <a:avLst/>
          </a:prstGeom>
        </p:spPr>
      </p:pic>
      <p:sp>
        <p:nvSpPr>
          <p:cNvPr id="4" name="object 4"/>
          <p:cNvSpPr txBox="1"/>
          <p:nvPr/>
        </p:nvSpPr>
        <p:spPr>
          <a:xfrm>
            <a:off x="297891" y="2831083"/>
            <a:ext cx="6165850" cy="2719705"/>
          </a:xfrm>
          <a:prstGeom prst="rect">
            <a:avLst/>
          </a:prstGeom>
        </p:spPr>
        <p:txBody>
          <a:bodyPr vert="horz" wrap="square" lIns="0" tIns="12065" rIns="0" bIns="0" rtlCol="0">
            <a:spAutoFit/>
          </a:bodyPr>
          <a:lstStyle/>
          <a:p>
            <a:pPr marL="469900" marR="5080" lvl="0" indent="-457200" defTabSz="914400" eaLnBrk="1" fontAlgn="auto" latinLnBrk="0" hangingPunct="1">
              <a:lnSpc>
                <a:spcPct val="100000"/>
              </a:lnSpc>
              <a:spcBef>
                <a:spcPts val="95"/>
              </a:spcBef>
              <a:spcAft>
                <a:spcPts val="0"/>
              </a:spcAft>
              <a:buClrTx/>
              <a:buSzTx/>
              <a:buFont typeface="Noto Sans Symbols2"/>
              <a:buChar char="⮚"/>
              <a:tabLst>
                <a:tab pos="469900" algn="l"/>
              </a:tabLst>
              <a:defRPr/>
            </a:pPr>
            <a:r>
              <a:rPr kumimoji="0" sz="2200" b="0" i="0" u="none" strike="noStrike" kern="0" cap="none" spc="0" normalizeH="0" baseline="0" noProof="0" dirty="0">
                <a:ln>
                  <a:noFill/>
                </a:ln>
                <a:solidFill>
                  <a:srgbClr val="1F2023"/>
                </a:solidFill>
                <a:effectLst/>
                <a:uLnTx/>
                <a:uFillTx/>
                <a:latin typeface="Times New Roman"/>
                <a:cs typeface="Times New Roman"/>
              </a:rPr>
              <a:t>Customer</a:t>
            </a:r>
            <a:r>
              <a:rPr kumimoji="0" sz="2200" b="0" i="0" u="none" strike="noStrike" kern="0" cap="none" spc="-3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churn</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is</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a</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metric</a:t>
            </a:r>
            <a:r>
              <a:rPr kumimoji="0" sz="2200" b="0" i="0" u="none" strike="noStrike" kern="0" cap="none" spc="-2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that</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measures</a:t>
            </a:r>
            <a:r>
              <a:rPr kumimoji="0" sz="2200" b="0" i="0" u="none" strike="noStrike" kern="0" cap="none" spc="-25" normalizeH="0" baseline="0" noProof="0" dirty="0">
                <a:ln>
                  <a:noFill/>
                </a:ln>
                <a:solidFill>
                  <a:srgbClr val="1F2023"/>
                </a:solidFill>
                <a:effectLst/>
                <a:uLnTx/>
                <a:uFillTx/>
                <a:latin typeface="Times New Roman"/>
                <a:cs typeface="Times New Roman"/>
              </a:rPr>
              <a:t> the </a:t>
            </a:r>
            <a:r>
              <a:rPr kumimoji="0" sz="2200" b="0" i="0" u="none" strike="noStrike" kern="0" cap="none" spc="0" normalizeH="0" baseline="0" noProof="0" dirty="0">
                <a:ln>
                  <a:noFill/>
                </a:ln>
                <a:solidFill>
                  <a:srgbClr val="1F2023"/>
                </a:solidFill>
                <a:effectLst/>
                <a:uLnTx/>
                <a:uFillTx/>
                <a:latin typeface="Times New Roman"/>
                <a:cs typeface="Times New Roman"/>
              </a:rPr>
              <a:t>number</a:t>
            </a:r>
            <a:r>
              <a:rPr kumimoji="0" sz="2200" b="0" i="0" u="none" strike="noStrike" kern="0" cap="none" spc="-7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of</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subscribers</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who</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leave.</a:t>
            </a:r>
            <a:r>
              <a:rPr kumimoji="0" sz="2200" b="0" i="0" u="none" strike="noStrike" kern="0" cap="none" spc="-130" normalizeH="0" baseline="0" noProof="0" dirty="0">
                <a:ln>
                  <a:noFill/>
                </a:ln>
                <a:solidFill>
                  <a:srgbClr val="1F2023"/>
                </a:solidFill>
                <a:effectLst/>
                <a:uLnTx/>
                <a:uFillTx/>
                <a:latin typeface="Times New Roman"/>
                <a:cs typeface="Times New Roman"/>
              </a:rPr>
              <a:t> </a:t>
            </a:r>
            <a:r>
              <a:rPr kumimoji="0" sz="2200" b="0" i="0" u="none" strike="noStrike" kern="0" cap="none" spc="-20" normalizeH="0" baseline="0" noProof="0" dirty="0">
                <a:ln>
                  <a:noFill/>
                </a:ln>
                <a:solidFill>
                  <a:srgbClr val="1F2023"/>
                </a:solidFill>
                <a:effectLst/>
                <a:uLnTx/>
                <a:uFillTx/>
                <a:latin typeface="Times New Roman"/>
                <a:cs typeface="Times New Roman"/>
              </a:rPr>
              <a:t>A</a:t>
            </a:r>
            <a:r>
              <a:rPr kumimoji="0" sz="2200" b="0" i="0" u="none" strike="noStrike" kern="0" cap="none" spc="-12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low</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churn</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20" normalizeH="0" baseline="0" noProof="0" dirty="0">
                <a:ln>
                  <a:noFill/>
                </a:ln>
                <a:solidFill>
                  <a:srgbClr val="1F2023"/>
                </a:solidFill>
                <a:effectLst/>
                <a:uLnTx/>
                <a:uFillTx/>
                <a:latin typeface="Times New Roman"/>
                <a:cs typeface="Times New Roman"/>
              </a:rPr>
              <a:t>rate </a:t>
            </a:r>
            <a:r>
              <a:rPr kumimoji="0" sz="2200" b="0" i="0" u="none" strike="noStrike" kern="0" cap="none" spc="0" normalizeH="0" baseline="0" noProof="0" dirty="0">
                <a:ln>
                  <a:noFill/>
                </a:ln>
                <a:solidFill>
                  <a:srgbClr val="1F2023"/>
                </a:solidFill>
                <a:effectLst/>
                <a:uLnTx/>
                <a:uFillTx/>
                <a:latin typeface="Times New Roman"/>
                <a:cs typeface="Times New Roman"/>
              </a:rPr>
              <a:t>is</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ideal.</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Companies</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that</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experience</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a</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high</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churn </a:t>
            </a:r>
            <a:r>
              <a:rPr kumimoji="0" sz="2200" b="0" i="0" u="none" strike="noStrike" kern="0" cap="none" spc="0" normalizeH="0" baseline="0" noProof="0" dirty="0">
                <a:ln>
                  <a:noFill/>
                </a:ln>
                <a:solidFill>
                  <a:srgbClr val="1F2023"/>
                </a:solidFill>
                <a:effectLst/>
                <a:uLnTx/>
                <a:uFillTx/>
                <a:latin typeface="Times New Roman"/>
                <a:cs typeface="Times New Roman"/>
              </a:rPr>
              <a:t>rate</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are</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under</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more</a:t>
            </a:r>
            <a:r>
              <a:rPr kumimoji="0" sz="2200" b="0" i="0" u="none" strike="noStrike" kern="0" cap="none" spc="-2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pressure</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to</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generate</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revenue </a:t>
            </a:r>
            <a:r>
              <a:rPr kumimoji="0" sz="2200" b="0" i="0" u="none" strike="noStrike" kern="0" cap="none" spc="0" normalizeH="0" baseline="0" noProof="0" dirty="0">
                <a:ln>
                  <a:noFill/>
                </a:ln>
                <a:solidFill>
                  <a:srgbClr val="1F2023"/>
                </a:solidFill>
                <a:effectLst/>
                <a:uLnTx/>
                <a:uFillTx/>
                <a:latin typeface="Times New Roman"/>
                <a:cs typeface="Times New Roman"/>
              </a:rPr>
              <a:t>from</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other</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areas</a:t>
            </a:r>
            <a:r>
              <a:rPr kumimoji="0" sz="2200" b="0" i="0" u="none" strike="noStrike" kern="0" cap="none" spc="-3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or</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gain</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new</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customers.</a:t>
            </a:r>
            <a:endParaRPr kumimoji="0" sz="2200" b="0" i="0" u="none" strike="noStrike" kern="0" cap="none" spc="0" normalizeH="0" baseline="0" noProof="0">
              <a:ln>
                <a:noFill/>
              </a:ln>
              <a:solidFill>
                <a:sysClr val="windowText" lastClr="000000"/>
              </a:solidFill>
              <a:effectLst/>
              <a:uLnTx/>
              <a:uFillTx/>
              <a:latin typeface="Times New Roman"/>
              <a:cs typeface="Times New Roman"/>
            </a:endParaRPr>
          </a:p>
          <a:p>
            <a:pPr marL="469900" marR="25400" lvl="0" indent="-457200" algn="just" defTabSz="914400" eaLnBrk="1" fontAlgn="auto" latinLnBrk="0" hangingPunct="1">
              <a:lnSpc>
                <a:spcPct val="100000"/>
              </a:lnSpc>
              <a:spcBef>
                <a:spcPts val="95"/>
              </a:spcBef>
              <a:spcAft>
                <a:spcPts val="0"/>
              </a:spcAft>
              <a:buClrTx/>
              <a:buSzTx/>
              <a:buFont typeface="Noto Sans Symbols2"/>
              <a:buChar char="⮚"/>
              <a:tabLst>
                <a:tab pos="469900" algn="l"/>
                <a:tab pos="540385" algn="l"/>
              </a:tabLst>
              <a:defRPr/>
            </a:pPr>
            <a:r>
              <a:rPr kumimoji="0" sz="2200" b="0" i="0" u="none" strike="noStrike" kern="0" cap="none" spc="0" normalizeH="0" baseline="0" noProof="0" dirty="0">
                <a:ln>
                  <a:noFill/>
                </a:ln>
                <a:solidFill>
                  <a:srgbClr val="1F2023"/>
                </a:solidFill>
                <a:effectLst/>
                <a:uLnTx/>
                <a:uFillTx/>
                <a:latin typeface="Times New Roman"/>
                <a:cs typeface="Times New Roman"/>
              </a:rPr>
              <a:t>	From</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the</a:t>
            </a:r>
            <a:r>
              <a:rPr kumimoji="0" sz="2200" b="0" i="0" u="none" strike="noStrike" kern="0" cap="none" spc="-5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pie</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chart,</a:t>
            </a:r>
            <a:r>
              <a:rPr kumimoji="0" sz="2200" b="0" i="0" u="none" strike="noStrike" kern="0" cap="none" spc="-2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we</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observe</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that</a:t>
            </a:r>
            <a:r>
              <a:rPr kumimoji="0" sz="2200" b="0" i="0" u="none" strike="noStrike" kern="0" cap="none" spc="-5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the</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churn</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20" normalizeH="0" baseline="0" noProof="0" dirty="0">
                <a:ln>
                  <a:noFill/>
                </a:ln>
                <a:solidFill>
                  <a:srgbClr val="1F2023"/>
                </a:solidFill>
                <a:effectLst/>
                <a:uLnTx/>
                <a:uFillTx/>
                <a:latin typeface="Times New Roman"/>
                <a:cs typeface="Times New Roman"/>
              </a:rPr>
              <a:t>rate </a:t>
            </a:r>
            <a:r>
              <a:rPr kumimoji="0" sz="2200" b="0" i="0" u="none" strike="noStrike" kern="0" cap="none" spc="0" normalizeH="0" baseline="0" noProof="0" dirty="0">
                <a:ln>
                  <a:noFill/>
                </a:ln>
                <a:solidFill>
                  <a:srgbClr val="1F2023"/>
                </a:solidFill>
                <a:effectLst/>
                <a:uLnTx/>
                <a:uFillTx/>
                <a:latin typeface="Times New Roman"/>
                <a:cs typeface="Times New Roman"/>
              </a:rPr>
              <a:t>for</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the</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company</a:t>
            </a:r>
            <a:r>
              <a:rPr kumimoji="0" sz="2200" b="0" i="0" u="none" strike="noStrike" kern="0" cap="none" spc="-3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is</a:t>
            </a:r>
            <a:r>
              <a:rPr kumimoji="0" sz="2200" b="0" i="0" u="none" strike="noStrike" kern="0" cap="none" spc="-4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14.5%.</a:t>
            </a:r>
            <a:r>
              <a:rPr kumimoji="0" sz="2200" b="0" i="0" u="none" strike="noStrike" kern="0" cap="none" spc="-80" normalizeH="0" baseline="0" noProof="0" dirty="0">
                <a:ln>
                  <a:noFill/>
                </a:ln>
                <a:solidFill>
                  <a:srgbClr val="1F2023"/>
                </a:solidFill>
                <a:effectLst/>
                <a:uLnTx/>
                <a:uFillTx/>
                <a:latin typeface="Times New Roman"/>
                <a:cs typeface="Times New Roman"/>
              </a:rPr>
              <a:t> </a:t>
            </a:r>
            <a:r>
              <a:rPr kumimoji="0" sz="2200" b="0" i="0" u="none" strike="noStrike" kern="0" cap="none" spc="-85" normalizeH="0" baseline="0" noProof="0" dirty="0">
                <a:ln>
                  <a:noFill/>
                </a:ln>
                <a:solidFill>
                  <a:srgbClr val="1F2023"/>
                </a:solidFill>
                <a:effectLst/>
                <a:uLnTx/>
                <a:uFillTx/>
                <a:latin typeface="Times New Roman"/>
                <a:cs typeface="Times New Roman"/>
              </a:rPr>
              <a:t>We</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infer</a:t>
            </a:r>
            <a:r>
              <a:rPr kumimoji="0" sz="2200" b="0" i="0" u="none" strike="noStrike" kern="0" cap="none" spc="-30"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that</a:t>
            </a:r>
            <a:r>
              <a:rPr kumimoji="0" sz="2200" b="0" i="0" u="none" strike="noStrike" kern="0" cap="none" spc="-45"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customers </a:t>
            </a:r>
            <a:r>
              <a:rPr kumimoji="0" sz="2200" b="0" i="0" u="none" strike="noStrike" kern="0" cap="none" spc="0" normalizeH="0" baseline="0" noProof="0" dirty="0">
                <a:ln>
                  <a:noFill/>
                </a:ln>
                <a:solidFill>
                  <a:srgbClr val="1F2023"/>
                </a:solidFill>
                <a:effectLst/>
                <a:uLnTx/>
                <a:uFillTx/>
                <a:latin typeface="Times New Roman"/>
                <a:cs typeface="Times New Roman"/>
              </a:rPr>
              <a:t>are</a:t>
            </a:r>
            <a:r>
              <a:rPr kumimoji="0" sz="2200" b="0" i="0" u="none" strike="noStrike" kern="0" cap="none" spc="-5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gradually</a:t>
            </a:r>
            <a:r>
              <a:rPr kumimoji="0" sz="2200" b="0" i="0" u="none" strike="noStrike" kern="0" cap="none" spc="-6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migrating</a:t>
            </a:r>
            <a:r>
              <a:rPr kumimoji="0" sz="2200" b="0" i="0" u="none" strike="noStrike" kern="0" cap="none" spc="-35" normalizeH="0" baseline="0" noProof="0" dirty="0">
                <a:ln>
                  <a:noFill/>
                </a:ln>
                <a:solidFill>
                  <a:srgbClr val="1F2023"/>
                </a:solidFill>
                <a:effectLst/>
                <a:uLnTx/>
                <a:uFillTx/>
                <a:latin typeface="Times New Roman"/>
                <a:cs typeface="Times New Roman"/>
              </a:rPr>
              <a:t> </a:t>
            </a:r>
            <a:r>
              <a:rPr kumimoji="0" sz="2200" b="0" i="0" u="none" strike="noStrike" kern="0" cap="none" spc="0" normalizeH="0" baseline="0" noProof="0" dirty="0">
                <a:ln>
                  <a:noFill/>
                </a:ln>
                <a:solidFill>
                  <a:srgbClr val="1F2023"/>
                </a:solidFill>
                <a:effectLst/>
                <a:uLnTx/>
                <a:uFillTx/>
                <a:latin typeface="Times New Roman"/>
                <a:cs typeface="Times New Roman"/>
              </a:rPr>
              <a:t>to</a:t>
            </a:r>
            <a:r>
              <a:rPr kumimoji="0" sz="2200" b="0" i="0" u="none" strike="noStrike" kern="0" cap="none" spc="-65" normalizeH="0" baseline="0" noProof="0" dirty="0">
                <a:ln>
                  <a:noFill/>
                </a:ln>
                <a:solidFill>
                  <a:srgbClr val="1F2023"/>
                </a:solidFill>
                <a:effectLst/>
                <a:uLnTx/>
                <a:uFillTx/>
                <a:latin typeface="Times New Roman"/>
                <a:cs typeface="Times New Roman"/>
              </a:rPr>
              <a:t> </a:t>
            </a:r>
            <a:r>
              <a:rPr kumimoji="0" sz="2200" b="0" i="0" u="none" strike="noStrike" kern="0" cap="none" spc="-10" normalizeH="0" baseline="0" noProof="0" dirty="0">
                <a:ln>
                  <a:noFill/>
                </a:ln>
                <a:solidFill>
                  <a:srgbClr val="1F2023"/>
                </a:solidFill>
                <a:effectLst/>
                <a:uLnTx/>
                <a:uFillTx/>
                <a:latin typeface="Times New Roman"/>
                <a:cs typeface="Times New Roman"/>
              </a:rPr>
              <a:t>competition.</a:t>
            </a:r>
            <a:endParaRPr kumimoji="0" sz="2200" b="0" i="0" u="none" strike="noStrike" kern="0" cap="none" spc="0" normalizeH="0" baseline="0" noProof="0">
              <a:ln>
                <a:noFill/>
              </a:ln>
              <a:solidFill>
                <a:sysClr val="windowText" lastClr="000000"/>
              </a:solidFill>
              <a:effectLst/>
              <a:uLnTx/>
              <a:uFillTx/>
              <a:latin typeface="Times New Roman"/>
              <a:cs typeface="Times New Roman"/>
            </a:endParaRPr>
          </a:p>
        </p:txBody>
      </p:sp>
      <p:sp>
        <p:nvSpPr>
          <p:cNvPr id="5" name="object 5"/>
          <p:cNvSpPr txBox="1">
            <a:spLocks noGrp="1"/>
          </p:cNvSpPr>
          <p:nvPr>
            <p:ph type="title"/>
          </p:nvPr>
        </p:nvSpPr>
        <p:spPr>
          <a:xfrm>
            <a:off x="431088" y="311911"/>
            <a:ext cx="6866890" cy="574040"/>
          </a:xfrm>
          <a:prstGeom prst="rect">
            <a:avLst/>
          </a:prstGeom>
        </p:spPr>
        <p:txBody>
          <a:bodyPr vert="horz" wrap="square" lIns="0" tIns="12700" rIns="0" bIns="0" rtlCol="0">
            <a:spAutoFit/>
          </a:bodyPr>
          <a:lstStyle/>
          <a:p>
            <a:pPr marL="12700">
              <a:lnSpc>
                <a:spcPct val="100000"/>
              </a:lnSpc>
              <a:spcBef>
                <a:spcPts val="100"/>
              </a:spcBef>
            </a:pPr>
            <a:r>
              <a:rPr sz="3600" spc="-75" dirty="0"/>
              <a:t>EXPLORATORY</a:t>
            </a:r>
            <a:r>
              <a:rPr sz="3600" spc="-130" dirty="0"/>
              <a:t> </a:t>
            </a:r>
            <a:r>
              <a:rPr sz="3600" spc="-195" dirty="0"/>
              <a:t>DATA</a:t>
            </a:r>
            <a:r>
              <a:rPr sz="3600" spc="-385" dirty="0"/>
              <a:t> </a:t>
            </a:r>
            <a:r>
              <a:rPr sz="3600" spc="-80" dirty="0"/>
              <a:t>ANALYSIS</a:t>
            </a:r>
            <a:r>
              <a:rPr sz="3600" spc="-190" dirty="0"/>
              <a:t> </a:t>
            </a:r>
            <a:r>
              <a:rPr sz="3600" spc="-25" dirty="0"/>
              <a:t>AND</a:t>
            </a:r>
            <a:endParaRPr sz="3600"/>
          </a:p>
        </p:txBody>
      </p:sp>
      <p:sp>
        <p:nvSpPr>
          <p:cNvPr id="6" name="object 6"/>
          <p:cNvSpPr txBox="1"/>
          <p:nvPr/>
        </p:nvSpPr>
        <p:spPr>
          <a:xfrm>
            <a:off x="431088" y="805688"/>
            <a:ext cx="3648075" cy="57404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3600" b="0" i="0" u="none" strike="noStrike" kern="0" cap="none" spc="-50" normalizeH="0" baseline="0" noProof="0" dirty="0">
                <a:ln>
                  <a:noFill/>
                </a:ln>
                <a:solidFill>
                  <a:srgbClr val="3493B9"/>
                </a:solidFill>
                <a:effectLst/>
                <a:uLnTx/>
                <a:uFillTx/>
                <a:latin typeface="Trebuchet MS"/>
                <a:cs typeface="Trebuchet MS"/>
              </a:rPr>
              <a:t>INTERPRETATIONS</a:t>
            </a:r>
            <a:endParaRPr kumimoji="0" sz="3600" b="0" i="0" u="none" strike="noStrike" kern="0" cap="none" spc="0" normalizeH="0" baseline="0" noProof="0">
              <a:ln>
                <a:noFill/>
              </a:ln>
              <a:solidFill>
                <a:sysClr val="windowText" lastClr="000000"/>
              </a:solidFill>
              <a:effectLst/>
              <a:uLnTx/>
              <a:uFillTx/>
              <a:latin typeface="Trebuchet MS"/>
              <a:cs typeface="Trebuchet MS"/>
            </a:endParaRPr>
          </a:p>
        </p:txBody>
      </p:sp>
      <p:sp>
        <p:nvSpPr>
          <p:cNvPr id="7" name="object 7"/>
          <p:cNvSpPr txBox="1"/>
          <p:nvPr/>
        </p:nvSpPr>
        <p:spPr>
          <a:xfrm>
            <a:off x="5913501" y="1189990"/>
            <a:ext cx="2162175" cy="29972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0" normalizeH="0" baseline="0" noProof="0" dirty="0">
                <a:ln>
                  <a:noFill/>
                </a:ln>
                <a:solidFill>
                  <a:srgbClr val="404040"/>
                </a:solidFill>
                <a:effectLst/>
                <a:uLnTx/>
                <a:uFillTx/>
                <a:latin typeface="Trebuchet MS"/>
                <a:cs typeface="Trebuchet MS"/>
              </a:rPr>
              <a:t>SHRUTI</a:t>
            </a:r>
            <a:r>
              <a:rPr kumimoji="0" sz="1800" b="0" i="0" u="none" strike="noStrike" kern="0" cap="none" spc="-35" normalizeH="0" baseline="0" noProof="0" dirty="0">
                <a:ln>
                  <a:noFill/>
                </a:ln>
                <a:solidFill>
                  <a:srgbClr val="404040"/>
                </a:solidFill>
                <a:effectLst/>
                <a:uLnTx/>
                <a:uFillTx/>
                <a:latin typeface="Trebuchet MS"/>
                <a:cs typeface="Trebuchet MS"/>
              </a:rPr>
              <a:t> </a:t>
            </a:r>
            <a:r>
              <a:rPr kumimoji="0" sz="1800" b="0" i="0" u="none" strike="noStrike" kern="0" cap="none" spc="-10" normalizeH="0" baseline="0" noProof="0" dirty="0">
                <a:ln>
                  <a:noFill/>
                </a:ln>
                <a:solidFill>
                  <a:srgbClr val="404040"/>
                </a:solidFill>
                <a:effectLst/>
                <a:uLnTx/>
                <a:uFillTx/>
                <a:latin typeface="Trebuchet MS"/>
                <a:cs typeface="Trebuchet MS"/>
              </a:rPr>
              <a:t>MAHESHWARI</a:t>
            </a:r>
            <a:endParaRPr kumimoji="0" sz="1800" b="0" i="0" u="none" strike="noStrike" kern="0" cap="none" spc="0" normalizeH="0" baseline="0" noProof="0">
              <a:ln>
                <a:noFill/>
              </a:ln>
              <a:solidFill>
                <a:sysClr val="windowText" lastClr="000000"/>
              </a:solidFill>
              <a:effectLst/>
              <a:uLnTx/>
              <a:uFillTx/>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1380" y="3738486"/>
            <a:ext cx="4484823" cy="2925846"/>
          </a:xfrm>
          <a:prstGeom prst="rect">
            <a:avLst/>
          </a:prstGeom>
        </p:spPr>
      </p:pic>
      <p:grpSp>
        <p:nvGrpSpPr>
          <p:cNvPr id="3" name="object 3"/>
          <p:cNvGrpSpPr/>
          <p:nvPr/>
        </p:nvGrpSpPr>
        <p:grpSpPr>
          <a:xfrm>
            <a:off x="6384035" y="411480"/>
            <a:ext cx="4798060" cy="6361430"/>
            <a:chOff x="6384035" y="411480"/>
            <a:chExt cx="4798060" cy="6361430"/>
          </a:xfrm>
        </p:grpSpPr>
        <p:pic>
          <p:nvPicPr>
            <p:cNvPr id="4" name="object 4"/>
            <p:cNvPicPr/>
            <p:nvPr/>
          </p:nvPicPr>
          <p:blipFill>
            <a:blip r:embed="rId3" cstate="print"/>
            <a:stretch>
              <a:fillRect/>
            </a:stretch>
          </p:blipFill>
          <p:spPr>
            <a:xfrm>
              <a:off x="6414515" y="3630166"/>
              <a:ext cx="4736592" cy="3142486"/>
            </a:xfrm>
            <a:prstGeom prst="rect">
              <a:avLst/>
            </a:prstGeom>
          </p:spPr>
        </p:pic>
        <p:pic>
          <p:nvPicPr>
            <p:cNvPr id="5" name="object 5"/>
            <p:cNvPicPr/>
            <p:nvPr/>
          </p:nvPicPr>
          <p:blipFill>
            <a:blip r:embed="rId4" cstate="print"/>
            <a:stretch>
              <a:fillRect/>
            </a:stretch>
          </p:blipFill>
          <p:spPr>
            <a:xfrm>
              <a:off x="6384035" y="411480"/>
              <a:ext cx="4797552" cy="3182112"/>
            </a:xfrm>
            <a:prstGeom prst="rect">
              <a:avLst/>
            </a:prstGeom>
          </p:spPr>
        </p:pic>
      </p:grpSp>
      <p:sp>
        <p:nvSpPr>
          <p:cNvPr id="6" name="object 6"/>
          <p:cNvSpPr txBox="1"/>
          <p:nvPr/>
        </p:nvSpPr>
        <p:spPr>
          <a:xfrm>
            <a:off x="671271" y="766953"/>
            <a:ext cx="5257165" cy="2278380"/>
          </a:xfrm>
          <a:prstGeom prst="rect">
            <a:avLst/>
          </a:prstGeom>
        </p:spPr>
        <p:txBody>
          <a:bodyPr vert="horz" wrap="square" lIns="0" tIns="12700" rIns="0" bIns="0" rtlCol="0">
            <a:spAutoFit/>
          </a:bodyPr>
          <a:lstStyle/>
          <a:p>
            <a:pPr marL="354965" marR="5080" lvl="0" indent="-342900" defTabSz="914400" eaLnBrk="1" fontAlgn="auto" latinLnBrk="0" hangingPunct="1">
              <a:lnSpc>
                <a:spcPct val="100000"/>
              </a:lnSpc>
              <a:spcBef>
                <a:spcPts val="100"/>
              </a:spcBef>
              <a:spcAft>
                <a:spcPts val="0"/>
              </a:spcAft>
              <a:buClrTx/>
              <a:buSzTx/>
              <a:buFont typeface="Noto Sans Symbols2"/>
              <a:buChar char="⮚"/>
              <a:tabLst>
                <a:tab pos="354965" algn="l"/>
              </a:tabLst>
              <a:defRPr/>
            </a:pPr>
            <a:r>
              <a:rPr kumimoji="0" sz="2100" b="0" i="0" u="none" strike="noStrike" kern="0" cap="none" spc="0" normalizeH="0" baseline="0" noProof="0" dirty="0">
                <a:ln>
                  <a:noFill/>
                </a:ln>
                <a:solidFill>
                  <a:srgbClr val="1F2023"/>
                </a:solidFill>
                <a:effectLst/>
                <a:uLnTx/>
                <a:uFillTx/>
                <a:latin typeface="Times New Roman"/>
                <a:cs typeface="Times New Roman"/>
              </a:rPr>
              <a:t>When</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International</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Plan</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is</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enabled,</a:t>
            </a:r>
            <a:r>
              <a:rPr kumimoji="0" sz="2100" b="0" i="0" u="none" strike="noStrike" kern="0" cap="none" spc="-5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the</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10" normalizeH="0" baseline="0" noProof="0" dirty="0">
                <a:ln>
                  <a:noFill/>
                </a:ln>
                <a:solidFill>
                  <a:srgbClr val="1F2023"/>
                </a:solidFill>
                <a:effectLst/>
                <a:uLnTx/>
                <a:uFillTx/>
                <a:latin typeface="Times New Roman"/>
                <a:cs typeface="Times New Roman"/>
              </a:rPr>
              <a:t>churn </a:t>
            </a:r>
            <a:r>
              <a:rPr kumimoji="0" sz="2100" b="0" i="0" u="none" strike="noStrike" kern="0" cap="none" spc="0" normalizeH="0" baseline="0" noProof="0" dirty="0">
                <a:ln>
                  <a:noFill/>
                </a:ln>
                <a:solidFill>
                  <a:srgbClr val="1F2023"/>
                </a:solidFill>
                <a:effectLst/>
                <a:uLnTx/>
                <a:uFillTx/>
                <a:latin typeface="Times New Roman"/>
                <a:cs typeface="Times New Roman"/>
              </a:rPr>
              <a:t>rate</a:t>
            </a:r>
            <a:r>
              <a:rPr kumimoji="0" sz="2100" b="0" i="0" u="none" strike="noStrike" kern="0" cap="none" spc="-2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is</a:t>
            </a:r>
            <a:r>
              <a:rPr kumimoji="0" sz="2100" b="0" i="0" u="none" strike="noStrike" kern="0" cap="none" spc="-3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much</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higher;</a:t>
            </a:r>
            <a:r>
              <a:rPr kumimoji="0" sz="2100" b="0" i="0" u="none" strike="noStrike" kern="0" cap="none" spc="-3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the</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usage</a:t>
            </a:r>
            <a:r>
              <a:rPr kumimoji="0" sz="2100" b="0" i="0" u="none" strike="noStrike" kern="0" cap="none" spc="-2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of</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25" normalizeH="0" baseline="0" noProof="0" dirty="0">
                <a:ln>
                  <a:noFill/>
                </a:ln>
                <a:solidFill>
                  <a:srgbClr val="1F2023"/>
                </a:solidFill>
                <a:effectLst/>
                <a:uLnTx/>
                <a:uFillTx/>
                <a:latin typeface="Times New Roman"/>
                <a:cs typeface="Times New Roman"/>
              </a:rPr>
              <a:t>the </a:t>
            </a:r>
            <a:r>
              <a:rPr kumimoji="0" sz="2100" b="0" i="0" u="none" strike="noStrike" kern="0" cap="none" spc="0" normalizeH="0" baseline="0" noProof="0" dirty="0">
                <a:ln>
                  <a:noFill/>
                </a:ln>
                <a:solidFill>
                  <a:srgbClr val="1F2023"/>
                </a:solidFill>
                <a:effectLst/>
                <a:uLnTx/>
                <a:uFillTx/>
                <a:latin typeface="Times New Roman"/>
                <a:cs typeface="Times New Roman"/>
              </a:rPr>
              <a:t>international</a:t>
            </a:r>
            <a:r>
              <a:rPr kumimoji="0" sz="2100" b="0" i="0" u="none" strike="noStrike" kern="0" cap="none" spc="-4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plan</a:t>
            </a:r>
            <a:r>
              <a:rPr kumimoji="0" sz="2100" b="0" i="0" u="none" strike="noStrike" kern="0" cap="none" spc="-3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by</a:t>
            </a:r>
            <a:r>
              <a:rPr kumimoji="0" sz="2100" b="0" i="0" u="none" strike="noStrike" kern="0" cap="none" spc="-2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the</a:t>
            </a:r>
            <a:r>
              <a:rPr kumimoji="0" sz="2100" b="0" i="0" u="none" strike="noStrike" kern="0" cap="none" spc="-3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customer</a:t>
            </a:r>
            <a:r>
              <a:rPr kumimoji="0" sz="2100" b="0" i="0" u="none" strike="noStrike" kern="0" cap="none" spc="-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is</a:t>
            </a:r>
            <a:r>
              <a:rPr kumimoji="0" sz="2100" b="0" i="0" u="none" strike="noStrike" kern="0" cap="none" spc="-3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a</a:t>
            </a:r>
            <a:r>
              <a:rPr kumimoji="0" sz="2100" b="0" i="0" u="none" strike="noStrike" kern="0" cap="none" spc="-25" normalizeH="0" baseline="0" noProof="0" dirty="0">
                <a:ln>
                  <a:noFill/>
                </a:ln>
                <a:solidFill>
                  <a:srgbClr val="1F2023"/>
                </a:solidFill>
                <a:effectLst/>
                <a:uLnTx/>
                <a:uFillTx/>
                <a:latin typeface="Times New Roman"/>
                <a:cs typeface="Times New Roman"/>
              </a:rPr>
              <a:t> </a:t>
            </a:r>
            <a:r>
              <a:rPr kumimoji="0" sz="2100" b="0" i="0" u="none" strike="noStrike" kern="0" cap="none" spc="-10" normalizeH="0" baseline="0" noProof="0" dirty="0">
                <a:ln>
                  <a:noFill/>
                </a:ln>
                <a:solidFill>
                  <a:srgbClr val="1F2023"/>
                </a:solidFill>
                <a:effectLst/>
                <a:uLnTx/>
                <a:uFillTx/>
                <a:latin typeface="Times New Roman"/>
                <a:cs typeface="Times New Roman"/>
              </a:rPr>
              <a:t>strong </a:t>
            </a:r>
            <a:r>
              <a:rPr kumimoji="0" sz="2100" b="0" i="0" u="none" strike="noStrike" kern="0" cap="none" spc="0" normalizeH="0" baseline="0" noProof="0" dirty="0">
                <a:ln>
                  <a:noFill/>
                </a:ln>
                <a:solidFill>
                  <a:srgbClr val="1F2023"/>
                </a:solidFill>
                <a:effectLst/>
                <a:uLnTx/>
                <a:uFillTx/>
                <a:latin typeface="Times New Roman"/>
                <a:cs typeface="Times New Roman"/>
              </a:rPr>
              <a:t>feature.</a:t>
            </a:r>
            <a:r>
              <a:rPr kumimoji="0" sz="2100" b="0" i="0" u="none" strike="noStrike" kern="0" cap="none" spc="-70" normalizeH="0" baseline="0" noProof="0" dirty="0">
                <a:ln>
                  <a:noFill/>
                </a:ln>
                <a:solidFill>
                  <a:srgbClr val="1F2023"/>
                </a:solidFill>
                <a:effectLst/>
                <a:uLnTx/>
                <a:uFillTx/>
                <a:latin typeface="Times New Roman"/>
                <a:cs typeface="Times New Roman"/>
              </a:rPr>
              <a:t> </a:t>
            </a:r>
            <a:r>
              <a:rPr kumimoji="0" sz="2100" b="0" i="0" u="none" strike="noStrike" kern="0" cap="none" spc="-80" normalizeH="0" baseline="0" noProof="0" dirty="0">
                <a:ln>
                  <a:noFill/>
                </a:ln>
                <a:solidFill>
                  <a:srgbClr val="1F2023"/>
                </a:solidFill>
                <a:effectLst/>
                <a:uLnTx/>
                <a:uFillTx/>
                <a:latin typeface="Times New Roman"/>
                <a:cs typeface="Times New Roman"/>
              </a:rPr>
              <a:t>We</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do</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not</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observe</a:t>
            </a:r>
            <a:r>
              <a:rPr kumimoji="0" sz="2100" b="0" i="0" u="none" strike="noStrike" kern="0" cap="none" spc="-5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the</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same</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10" normalizeH="0" baseline="0" noProof="0" dirty="0">
                <a:ln>
                  <a:noFill/>
                </a:ln>
                <a:solidFill>
                  <a:srgbClr val="1F2023"/>
                </a:solidFill>
                <a:effectLst/>
                <a:uLnTx/>
                <a:uFillTx/>
                <a:latin typeface="Times New Roman"/>
                <a:cs typeface="Times New Roman"/>
              </a:rPr>
              <a:t>effect </a:t>
            </a:r>
            <a:r>
              <a:rPr kumimoji="0" sz="2100" b="0" i="0" u="none" strike="noStrike" kern="0" cap="none" spc="0" normalizeH="0" baseline="0" noProof="0" dirty="0">
                <a:ln>
                  <a:noFill/>
                </a:ln>
                <a:solidFill>
                  <a:srgbClr val="1F2023"/>
                </a:solidFill>
                <a:effectLst/>
                <a:uLnTx/>
                <a:uFillTx/>
                <a:latin typeface="Times New Roman"/>
                <a:cs typeface="Times New Roman"/>
              </a:rPr>
              <a:t>with</a:t>
            </a:r>
            <a:r>
              <a:rPr kumimoji="0" sz="2100" b="0" i="0" u="none" strike="noStrike" kern="0" cap="none" spc="-100" normalizeH="0" baseline="0" noProof="0" dirty="0">
                <a:ln>
                  <a:noFill/>
                </a:ln>
                <a:solidFill>
                  <a:srgbClr val="1F2023"/>
                </a:solidFill>
                <a:effectLst/>
                <a:uLnTx/>
                <a:uFillTx/>
                <a:latin typeface="Times New Roman"/>
                <a:cs typeface="Times New Roman"/>
              </a:rPr>
              <a:t> </a:t>
            </a:r>
            <a:r>
              <a:rPr kumimoji="0" sz="2100" b="0" i="0" u="none" strike="noStrike" kern="0" cap="none" spc="-45" normalizeH="0" baseline="0" noProof="0" dirty="0">
                <a:ln>
                  <a:noFill/>
                </a:ln>
                <a:solidFill>
                  <a:srgbClr val="1F2023"/>
                </a:solidFill>
                <a:effectLst/>
                <a:uLnTx/>
                <a:uFillTx/>
                <a:latin typeface="Times New Roman"/>
                <a:cs typeface="Times New Roman"/>
              </a:rPr>
              <a:t>Voice</a:t>
            </a:r>
            <a:r>
              <a:rPr kumimoji="0" sz="2100" b="0" i="0" u="none" strike="noStrike" kern="0" cap="none" spc="-6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mail</a:t>
            </a:r>
            <a:r>
              <a:rPr kumimoji="0" sz="2100" b="0" i="0" u="none" strike="noStrike" kern="0" cap="none" spc="-35" normalizeH="0" baseline="0" noProof="0" dirty="0">
                <a:ln>
                  <a:noFill/>
                </a:ln>
                <a:solidFill>
                  <a:srgbClr val="1F2023"/>
                </a:solidFill>
                <a:effectLst/>
                <a:uLnTx/>
                <a:uFillTx/>
                <a:latin typeface="Times New Roman"/>
                <a:cs typeface="Times New Roman"/>
              </a:rPr>
              <a:t> </a:t>
            </a:r>
            <a:r>
              <a:rPr kumimoji="0" sz="2100" b="0" i="0" u="none" strike="noStrike" kern="0" cap="none" spc="-20" normalizeH="0" baseline="0" noProof="0" dirty="0">
                <a:ln>
                  <a:noFill/>
                </a:ln>
                <a:solidFill>
                  <a:srgbClr val="1F2023"/>
                </a:solidFill>
                <a:effectLst/>
                <a:uLnTx/>
                <a:uFillTx/>
                <a:latin typeface="Times New Roman"/>
                <a:cs typeface="Times New Roman"/>
              </a:rPr>
              <a:t>plan.</a:t>
            </a:r>
            <a:endParaRPr kumimoji="0" sz="2100" b="0" i="0" u="none" strike="noStrike" kern="0" cap="none" spc="0" normalizeH="0" baseline="0" noProof="0">
              <a:ln>
                <a:noFill/>
              </a:ln>
              <a:solidFill>
                <a:sysClr val="windowText" lastClr="000000"/>
              </a:solidFill>
              <a:effectLst/>
              <a:uLnTx/>
              <a:uFillTx/>
              <a:latin typeface="Times New Roman"/>
              <a:cs typeface="Times New Roman"/>
            </a:endParaRPr>
          </a:p>
          <a:p>
            <a:pPr marL="354965" marR="755015" lvl="0" indent="-342900" defTabSz="914400" eaLnBrk="1" fontAlgn="auto" latinLnBrk="0" hangingPunct="1">
              <a:lnSpc>
                <a:spcPct val="100000"/>
              </a:lnSpc>
              <a:spcBef>
                <a:spcPts val="95"/>
              </a:spcBef>
              <a:spcAft>
                <a:spcPts val="0"/>
              </a:spcAft>
              <a:buClrTx/>
              <a:buSzTx/>
              <a:buFont typeface="Noto Sans Symbols2"/>
              <a:buChar char="⮚"/>
              <a:tabLst>
                <a:tab pos="354965" algn="l"/>
              </a:tabLst>
              <a:defRPr/>
            </a:pPr>
            <a:r>
              <a:rPr kumimoji="0" sz="2100" b="0" i="0" u="none" strike="noStrike" kern="0" cap="none" spc="0" normalizeH="0" baseline="0" noProof="0" dirty="0">
                <a:ln>
                  <a:noFill/>
                </a:ln>
                <a:solidFill>
                  <a:srgbClr val="1F2023"/>
                </a:solidFill>
                <a:effectLst/>
                <a:uLnTx/>
                <a:uFillTx/>
                <a:latin typeface="Times New Roman"/>
                <a:cs typeface="Times New Roman"/>
              </a:rPr>
              <a:t>Also,</a:t>
            </a:r>
            <a:r>
              <a:rPr kumimoji="0" sz="2100" b="0" i="0" u="none" strike="noStrike" kern="0" cap="none" spc="-13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Area</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code</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415</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has</a:t>
            </a:r>
            <a:r>
              <a:rPr kumimoji="0" sz="2100" b="0" i="0" u="none" strike="noStrike" kern="0" cap="none" spc="-25"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the</a:t>
            </a:r>
            <a:r>
              <a:rPr kumimoji="0" sz="2100" b="0" i="0" u="none" strike="noStrike" kern="0" cap="none" spc="-15" normalizeH="0" baseline="0" noProof="0" dirty="0">
                <a:ln>
                  <a:noFill/>
                </a:ln>
                <a:solidFill>
                  <a:srgbClr val="1F2023"/>
                </a:solidFill>
                <a:effectLst/>
                <a:uLnTx/>
                <a:uFillTx/>
                <a:latin typeface="Times New Roman"/>
                <a:cs typeface="Times New Roman"/>
              </a:rPr>
              <a:t> </a:t>
            </a:r>
            <a:r>
              <a:rPr kumimoji="0" sz="2100" b="0" i="0" u="none" strike="noStrike" kern="0" cap="none" spc="-10" normalizeH="0" baseline="0" noProof="0" dirty="0">
                <a:ln>
                  <a:noFill/>
                </a:ln>
                <a:solidFill>
                  <a:srgbClr val="1F2023"/>
                </a:solidFill>
                <a:effectLst/>
                <a:uLnTx/>
                <a:uFillTx/>
                <a:latin typeface="Times New Roman"/>
                <a:cs typeface="Times New Roman"/>
              </a:rPr>
              <a:t>maximum </a:t>
            </a:r>
            <a:r>
              <a:rPr kumimoji="0" sz="2100" b="0" i="0" u="none" strike="noStrike" kern="0" cap="none" spc="0" normalizeH="0" baseline="0" noProof="0" dirty="0">
                <a:ln>
                  <a:noFill/>
                </a:ln>
                <a:solidFill>
                  <a:srgbClr val="1F2023"/>
                </a:solidFill>
                <a:effectLst/>
                <a:uLnTx/>
                <a:uFillTx/>
                <a:latin typeface="Times New Roman"/>
                <a:cs typeface="Times New Roman"/>
              </a:rPr>
              <a:t>churned</a:t>
            </a:r>
            <a:r>
              <a:rPr kumimoji="0" sz="2100" b="0" i="0" u="none" strike="noStrike" kern="0" cap="none" spc="-6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and</a:t>
            </a:r>
            <a:r>
              <a:rPr kumimoji="0" sz="2100" b="0" i="0" u="none" strike="noStrike" kern="0" cap="none" spc="-40" normalizeH="0" baseline="0" noProof="0" dirty="0">
                <a:ln>
                  <a:noFill/>
                </a:ln>
                <a:solidFill>
                  <a:srgbClr val="1F2023"/>
                </a:solidFill>
                <a:effectLst/>
                <a:uLnTx/>
                <a:uFillTx/>
                <a:latin typeface="Times New Roman"/>
                <a:cs typeface="Times New Roman"/>
              </a:rPr>
              <a:t> </a:t>
            </a:r>
            <a:r>
              <a:rPr kumimoji="0" sz="2100" b="0" i="0" u="none" strike="noStrike" kern="0" cap="none" spc="0" normalizeH="0" baseline="0" noProof="0" dirty="0">
                <a:ln>
                  <a:noFill/>
                </a:ln>
                <a:solidFill>
                  <a:srgbClr val="1F2023"/>
                </a:solidFill>
                <a:effectLst/>
                <a:uLnTx/>
                <a:uFillTx/>
                <a:latin typeface="Times New Roman"/>
                <a:cs typeface="Times New Roman"/>
              </a:rPr>
              <a:t>non-churned</a:t>
            </a:r>
            <a:r>
              <a:rPr kumimoji="0" sz="2100" b="0" i="0" u="none" strike="noStrike" kern="0" cap="none" spc="-70" normalizeH="0" baseline="0" noProof="0" dirty="0">
                <a:ln>
                  <a:noFill/>
                </a:ln>
                <a:solidFill>
                  <a:srgbClr val="1F2023"/>
                </a:solidFill>
                <a:effectLst/>
                <a:uLnTx/>
                <a:uFillTx/>
                <a:latin typeface="Times New Roman"/>
                <a:cs typeface="Times New Roman"/>
              </a:rPr>
              <a:t> </a:t>
            </a:r>
            <a:r>
              <a:rPr kumimoji="0" sz="2100" b="0" i="0" u="none" strike="noStrike" kern="0" cap="none" spc="-10" normalizeH="0" baseline="0" noProof="0" dirty="0">
                <a:ln>
                  <a:noFill/>
                </a:ln>
                <a:solidFill>
                  <a:srgbClr val="1F2023"/>
                </a:solidFill>
                <a:effectLst/>
                <a:uLnTx/>
                <a:uFillTx/>
                <a:latin typeface="Times New Roman"/>
                <a:cs typeface="Times New Roman"/>
              </a:rPr>
              <a:t>customers.</a:t>
            </a:r>
            <a:endParaRPr kumimoji="0" sz="21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03620" y="102107"/>
            <a:ext cx="5130800" cy="6756400"/>
            <a:chOff x="6103620" y="102107"/>
            <a:chExt cx="5130800" cy="6756400"/>
          </a:xfrm>
        </p:grpSpPr>
        <p:pic>
          <p:nvPicPr>
            <p:cNvPr id="3" name="object 3"/>
            <p:cNvPicPr/>
            <p:nvPr/>
          </p:nvPicPr>
          <p:blipFill>
            <a:blip r:embed="rId2" cstate="print"/>
            <a:stretch>
              <a:fillRect/>
            </a:stretch>
          </p:blipFill>
          <p:spPr>
            <a:xfrm>
              <a:off x="6332220" y="102107"/>
              <a:ext cx="4902200" cy="3327400"/>
            </a:xfrm>
            <a:prstGeom prst="rect">
              <a:avLst/>
            </a:prstGeom>
          </p:spPr>
        </p:pic>
        <p:pic>
          <p:nvPicPr>
            <p:cNvPr id="4" name="object 4"/>
            <p:cNvPicPr/>
            <p:nvPr/>
          </p:nvPicPr>
          <p:blipFill>
            <a:blip r:embed="rId3" cstate="print"/>
            <a:stretch>
              <a:fillRect/>
            </a:stretch>
          </p:blipFill>
          <p:spPr>
            <a:xfrm>
              <a:off x="6103620" y="3428998"/>
              <a:ext cx="5129783" cy="3428999"/>
            </a:xfrm>
            <a:prstGeom prst="rect">
              <a:avLst/>
            </a:prstGeom>
          </p:spPr>
        </p:pic>
      </p:grpSp>
      <p:pic>
        <p:nvPicPr>
          <p:cNvPr id="5" name="object 5"/>
          <p:cNvPicPr/>
          <p:nvPr/>
        </p:nvPicPr>
        <p:blipFill>
          <a:blip r:embed="rId4" cstate="print"/>
          <a:stretch>
            <a:fillRect/>
          </a:stretch>
        </p:blipFill>
        <p:spPr>
          <a:xfrm>
            <a:off x="765555" y="3505198"/>
            <a:ext cx="4813300" cy="3174999"/>
          </a:xfrm>
          <a:prstGeom prst="rect">
            <a:avLst/>
          </a:prstGeom>
        </p:spPr>
      </p:pic>
      <p:sp>
        <p:nvSpPr>
          <p:cNvPr id="6" name="object 6"/>
          <p:cNvSpPr txBox="1"/>
          <p:nvPr/>
        </p:nvSpPr>
        <p:spPr>
          <a:xfrm>
            <a:off x="605434" y="773938"/>
            <a:ext cx="5100955" cy="1958339"/>
          </a:xfrm>
          <a:prstGeom prst="rect">
            <a:avLst/>
          </a:prstGeom>
        </p:spPr>
        <p:txBody>
          <a:bodyPr vert="horz" wrap="square" lIns="0" tIns="12700" rIns="0" bIns="0" rtlCol="0">
            <a:spAutoFit/>
          </a:bodyPr>
          <a:lstStyle/>
          <a:p>
            <a:pPr marL="355600" marR="5080" lvl="0" indent="-343535" defTabSz="914400" eaLnBrk="1" fontAlgn="auto" latinLnBrk="0" hangingPunct="1">
              <a:lnSpc>
                <a:spcPct val="100000"/>
              </a:lnSpc>
              <a:spcBef>
                <a:spcPts val="100"/>
              </a:spcBef>
              <a:spcAft>
                <a:spcPts val="0"/>
              </a:spcAft>
              <a:buClrTx/>
              <a:buSzTx/>
              <a:buFont typeface="Noto Sans Symbols2"/>
              <a:buChar char="⮚"/>
              <a:tabLst>
                <a:tab pos="355600" algn="l"/>
              </a:tabLst>
              <a:defRPr/>
            </a:pPr>
            <a:r>
              <a:rPr kumimoji="0" sz="2100" b="0" i="0" u="none" strike="noStrike" kern="0" cap="none" spc="0" normalizeH="0" baseline="0" noProof="0" dirty="0">
                <a:ln>
                  <a:noFill/>
                </a:ln>
                <a:solidFill>
                  <a:sysClr val="windowText" lastClr="000000"/>
                </a:solidFill>
                <a:effectLst/>
                <a:uLnTx/>
                <a:uFillTx/>
                <a:latin typeface="Times New Roman"/>
                <a:cs typeface="Times New Roman"/>
              </a:rPr>
              <a:t>After</a:t>
            </a:r>
            <a:r>
              <a:rPr kumimoji="0" sz="21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plotting</a:t>
            </a:r>
            <a:r>
              <a:rPr kumimoji="0" sz="21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1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Density</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plot</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1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Pair</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10" normalizeH="0" baseline="0" noProof="0" dirty="0">
                <a:ln>
                  <a:noFill/>
                </a:ln>
                <a:solidFill>
                  <a:sysClr val="windowText" lastClr="000000"/>
                </a:solidFill>
                <a:effectLst/>
                <a:uLnTx/>
                <a:uFillTx/>
                <a:latin typeface="Times New Roman"/>
                <a:cs typeface="Times New Roman"/>
              </a:rPr>
              <a:t>plot,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we</a:t>
            </a:r>
            <a:r>
              <a:rPr kumimoji="0" sz="21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came</a:t>
            </a:r>
            <a:r>
              <a:rPr kumimoji="0" sz="21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21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conclusion</a:t>
            </a:r>
            <a:r>
              <a:rPr kumimoji="0" sz="21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21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25" normalizeH="0" baseline="0" noProof="0" dirty="0">
                <a:ln>
                  <a:noFill/>
                </a:ln>
                <a:solidFill>
                  <a:sysClr val="windowText" lastClr="000000"/>
                </a:solidFill>
                <a:effectLst/>
                <a:uLnTx/>
                <a:uFillTx/>
                <a:latin typeface="Times New Roman"/>
                <a:cs typeface="Times New Roman"/>
              </a:rPr>
              <a:t>the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variables</a:t>
            </a:r>
            <a:r>
              <a:rPr kumimoji="0" sz="21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21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normally</a:t>
            </a:r>
            <a:r>
              <a:rPr kumimoji="0" sz="21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distributed,</a:t>
            </a:r>
            <a:r>
              <a:rPr kumimoji="0" sz="2100" b="0" i="0" u="none" strike="noStrike" kern="0" cap="none" spc="-8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10" normalizeH="0" baseline="0" noProof="0" dirty="0">
                <a:ln>
                  <a:noFill/>
                </a:ln>
                <a:solidFill>
                  <a:sysClr val="windowText" lastClr="000000"/>
                </a:solidFill>
                <a:effectLst/>
                <a:uLnTx/>
                <a:uFillTx/>
                <a:latin typeface="Times New Roman"/>
                <a:cs typeface="Times New Roman"/>
              </a:rPr>
              <a:t>except</a:t>
            </a:r>
            <a:endParaRPr kumimoji="0" sz="2100" b="0" i="0" u="none" strike="noStrike" kern="0" cap="none" spc="0" normalizeH="0" baseline="0" noProof="0">
              <a:ln>
                <a:noFill/>
              </a:ln>
              <a:solidFill>
                <a:sysClr val="windowText" lastClr="000000"/>
              </a:solidFill>
              <a:effectLst/>
              <a:uLnTx/>
              <a:uFillTx/>
              <a:latin typeface="Times New Roman"/>
              <a:cs typeface="Times New Roman"/>
            </a:endParaRPr>
          </a:p>
          <a:p>
            <a:pPr marL="355600" marR="0" lvl="0" indent="0" defTabSz="914400" eaLnBrk="1" fontAlgn="auto" latinLnBrk="0" hangingPunct="1">
              <a:lnSpc>
                <a:spcPct val="100000"/>
              </a:lnSpc>
              <a:spcBef>
                <a:spcPts val="0"/>
              </a:spcBef>
              <a:spcAft>
                <a:spcPts val="0"/>
              </a:spcAft>
              <a:buClrTx/>
              <a:buSzTx/>
              <a:buFontTx/>
              <a:buNone/>
              <a:tabLst/>
              <a:defRPr/>
            </a:pPr>
            <a:r>
              <a:rPr kumimoji="0" sz="2100" b="0" i="0" u="none" strike="noStrike" kern="0" cap="none" spc="-20" normalizeH="0" baseline="0" noProof="0" dirty="0">
                <a:ln>
                  <a:noFill/>
                </a:ln>
                <a:solidFill>
                  <a:sysClr val="windowText" lastClr="000000"/>
                </a:solidFill>
                <a:effectLst/>
                <a:uLnTx/>
                <a:uFillTx/>
                <a:latin typeface="Times New Roman"/>
                <a:cs typeface="Times New Roman"/>
              </a:rPr>
              <a:t>‘Total</a:t>
            </a:r>
            <a:r>
              <a:rPr kumimoji="0" sz="21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international</a:t>
            </a:r>
            <a:r>
              <a:rPr kumimoji="0" sz="21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21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‘Number</a:t>
            </a:r>
            <a:r>
              <a:rPr kumimoji="0" sz="21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10" normalizeH="0" baseline="0" noProof="0" dirty="0">
                <a:ln>
                  <a:noFill/>
                </a:ln>
                <a:solidFill>
                  <a:sysClr val="windowText" lastClr="000000"/>
                </a:solidFill>
                <a:effectLst/>
                <a:uLnTx/>
                <a:uFillTx/>
                <a:latin typeface="Times New Roman"/>
                <a:cs typeface="Times New Roman"/>
              </a:rPr>
              <a:t>vmail</a:t>
            </a:r>
            <a:endParaRPr kumimoji="0" sz="2100" b="0" i="0" u="none" strike="noStrike" kern="0" cap="none" spc="0" normalizeH="0" baseline="0" noProof="0">
              <a:ln>
                <a:noFill/>
              </a:ln>
              <a:solidFill>
                <a:sysClr val="windowText" lastClr="000000"/>
              </a:solidFill>
              <a:effectLst/>
              <a:uLnTx/>
              <a:uFillTx/>
              <a:latin typeface="Times New Roman"/>
              <a:cs typeface="Times New Roman"/>
            </a:endParaRPr>
          </a:p>
          <a:p>
            <a:pPr marL="341630" marR="568325" lvl="0" indent="13335" defTabSz="914400" eaLnBrk="1" fontAlgn="auto" latinLnBrk="0" hangingPunct="1">
              <a:lnSpc>
                <a:spcPts val="2620"/>
              </a:lnSpc>
              <a:spcBef>
                <a:spcPts val="0"/>
              </a:spcBef>
              <a:spcAft>
                <a:spcPts val="0"/>
              </a:spcAft>
              <a:buClrTx/>
              <a:buSzTx/>
              <a:buFontTx/>
              <a:buNone/>
              <a:tabLst/>
              <a:defRPr/>
            </a:pPr>
            <a:r>
              <a:rPr kumimoji="0" sz="2100" b="0" i="0" u="none" strike="noStrike" kern="0" cap="none" spc="-20" normalizeH="0" baseline="0" noProof="0" dirty="0">
                <a:ln>
                  <a:noFill/>
                </a:ln>
                <a:solidFill>
                  <a:sysClr val="windowText" lastClr="000000"/>
                </a:solidFill>
                <a:effectLst/>
                <a:uLnTx/>
                <a:uFillTx/>
                <a:latin typeface="Times New Roman"/>
                <a:cs typeface="Times New Roman"/>
              </a:rPr>
              <a:t>messages’</a:t>
            </a:r>
            <a:r>
              <a:rPr kumimoji="0" sz="2100" b="0" i="0" u="none" strike="noStrike" kern="0" cap="none" spc="-135"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1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2100" b="0" i="0" u="none" strike="noStrike" kern="0" cap="none" spc="1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service</a:t>
            </a:r>
            <a:r>
              <a:rPr kumimoji="0" sz="21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10" normalizeH="0" baseline="0" noProof="0" dirty="0">
                <a:ln>
                  <a:noFill/>
                </a:ln>
                <a:solidFill>
                  <a:sysClr val="windowText" lastClr="000000"/>
                </a:solidFill>
                <a:effectLst/>
                <a:uLnTx/>
                <a:uFillTx/>
                <a:latin typeface="Times New Roman"/>
                <a:cs typeface="Times New Roman"/>
              </a:rPr>
              <a:t>calls.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They</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all</a:t>
            </a:r>
            <a:r>
              <a:rPr kumimoji="0" sz="2100" b="0" i="0" u="none" strike="noStrike" kern="0" cap="none" spc="-30" normalizeH="0" baseline="0" noProof="0" dirty="0">
                <a:ln>
                  <a:noFill/>
                </a:ln>
                <a:solidFill>
                  <a:sysClr val="windowText" lastClr="000000"/>
                </a:solidFill>
                <a:effectLst/>
                <a:uLnTx/>
                <a:uFillTx/>
                <a:latin typeface="Times New Roman"/>
                <a:cs typeface="Times New Roman"/>
              </a:rPr>
              <a:t> </a:t>
            </a:r>
            <a:r>
              <a:rPr kumimoji="0" sz="2100" b="0" i="0" u="none" strike="noStrike" kern="0" cap="none" spc="0" normalizeH="0" baseline="0" noProof="0" dirty="0">
                <a:ln>
                  <a:noFill/>
                </a:ln>
                <a:solidFill>
                  <a:sysClr val="windowText" lastClr="000000"/>
                </a:solidFill>
                <a:effectLst/>
                <a:uLnTx/>
                <a:uFillTx/>
                <a:latin typeface="Times New Roman"/>
                <a:cs typeface="Times New Roman"/>
              </a:rPr>
              <a:t>are</a:t>
            </a:r>
            <a:r>
              <a:rPr kumimoji="0" sz="2100" b="0" i="0" u="none" strike="noStrike" kern="0" cap="none" spc="-15" normalizeH="0" baseline="0" noProof="0" dirty="0">
                <a:ln>
                  <a:noFill/>
                </a:ln>
                <a:solidFill>
                  <a:sysClr val="windowText" lastClr="000000"/>
                </a:solidFill>
                <a:effectLst/>
                <a:uLnTx/>
                <a:uFillTx/>
                <a:latin typeface="Times New Roman"/>
                <a:cs typeface="Times New Roman"/>
              </a:rPr>
              <a:t> </a:t>
            </a:r>
            <a:r>
              <a:rPr kumimoji="0" sz="2100" b="1" i="0" u="none" strike="noStrike" kern="0" cap="none" spc="-10" normalizeH="0" baseline="0" noProof="0" dirty="0">
                <a:ln>
                  <a:noFill/>
                </a:ln>
                <a:solidFill>
                  <a:sysClr val="windowText" lastClr="000000"/>
                </a:solidFill>
                <a:effectLst/>
                <a:uLnTx/>
                <a:uFillTx/>
                <a:latin typeface="Times New Roman"/>
                <a:cs typeface="Times New Roman"/>
              </a:rPr>
              <a:t>right–skewed.</a:t>
            </a:r>
            <a:endParaRPr kumimoji="0" sz="21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9409" y="3061815"/>
            <a:ext cx="4625165" cy="3722942"/>
          </a:xfrm>
          <a:prstGeom prst="rect">
            <a:avLst/>
          </a:prstGeom>
        </p:spPr>
      </p:pic>
      <p:pic>
        <p:nvPicPr>
          <p:cNvPr id="3" name="object 3"/>
          <p:cNvPicPr/>
          <p:nvPr/>
        </p:nvPicPr>
        <p:blipFill>
          <a:blip r:embed="rId3" cstate="print"/>
          <a:stretch>
            <a:fillRect/>
          </a:stretch>
        </p:blipFill>
        <p:spPr>
          <a:xfrm>
            <a:off x="5896355" y="2976372"/>
            <a:ext cx="4902200" cy="3327400"/>
          </a:xfrm>
          <a:prstGeom prst="rect">
            <a:avLst/>
          </a:prstGeom>
        </p:spPr>
      </p:pic>
      <p:sp>
        <p:nvSpPr>
          <p:cNvPr id="4" name="object 4"/>
          <p:cNvSpPr txBox="1">
            <a:spLocks noGrp="1"/>
          </p:cNvSpPr>
          <p:nvPr>
            <p:ph type="title"/>
          </p:nvPr>
        </p:nvSpPr>
        <p:spPr>
          <a:xfrm>
            <a:off x="907491" y="505714"/>
            <a:ext cx="3590925" cy="574040"/>
          </a:xfrm>
          <a:prstGeom prst="rect">
            <a:avLst/>
          </a:prstGeom>
        </p:spPr>
        <p:txBody>
          <a:bodyPr vert="horz" wrap="square" lIns="0" tIns="12700" rIns="0" bIns="0" rtlCol="0">
            <a:spAutoFit/>
          </a:bodyPr>
          <a:lstStyle/>
          <a:p>
            <a:pPr marL="12700">
              <a:lnSpc>
                <a:spcPct val="100000"/>
              </a:lnSpc>
              <a:spcBef>
                <a:spcPts val="100"/>
              </a:spcBef>
            </a:pPr>
            <a:r>
              <a:rPr sz="3600" dirty="0"/>
              <a:t>Bivariate</a:t>
            </a:r>
            <a:r>
              <a:rPr sz="3600" spc="-235" dirty="0"/>
              <a:t> </a:t>
            </a:r>
            <a:r>
              <a:rPr sz="3600" spc="-10" dirty="0"/>
              <a:t>Analysis</a:t>
            </a:r>
            <a:endParaRPr sz="3600"/>
          </a:p>
        </p:txBody>
      </p:sp>
      <p:sp>
        <p:nvSpPr>
          <p:cNvPr id="5" name="object 5"/>
          <p:cNvSpPr txBox="1"/>
          <p:nvPr/>
        </p:nvSpPr>
        <p:spPr>
          <a:xfrm>
            <a:off x="907491" y="1246378"/>
            <a:ext cx="8562975" cy="1366520"/>
          </a:xfrm>
          <a:prstGeom prst="rect">
            <a:avLst/>
          </a:prstGeom>
        </p:spPr>
        <p:txBody>
          <a:bodyPr vert="horz" wrap="square" lIns="0" tIns="12065" rIns="0" bIns="0" rtlCol="0">
            <a:spAutoFit/>
          </a:bodyPr>
          <a:lstStyle/>
          <a:p>
            <a:pPr marL="469900" marR="5080" lvl="0" indent="-457834" defTabSz="914400" eaLnBrk="1" fontAlgn="auto" latinLnBrk="0" hangingPunct="1">
              <a:lnSpc>
                <a:spcPct val="100000"/>
              </a:lnSpc>
              <a:spcBef>
                <a:spcPts val="95"/>
              </a:spcBef>
              <a:spcAft>
                <a:spcPts val="0"/>
              </a:spcAft>
              <a:buClrTx/>
              <a:buSzTx/>
              <a:buFont typeface="Noto Sans Symbols2"/>
              <a:buChar char="⮚"/>
              <a:tabLst>
                <a:tab pos="469900" algn="l"/>
              </a:tabLst>
              <a:defRPr/>
            </a:pPr>
            <a:r>
              <a:rPr kumimoji="0" sz="2200" b="0" i="0" u="none" strike="noStrike" kern="0" cap="none" spc="0" normalizeH="0" baseline="0" noProof="0" dirty="0">
                <a:ln>
                  <a:noFill/>
                </a:ln>
                <a:solidFill>
                  <a:sysClr val="windowText" lastClr="000000"/>
                </a:solidFill>
                <a:effectLst/>
                <a:uLnTx/>
                <a:uFillTx/>
                <a:latin typeface="Times New Roman"/>
                <a:cs typeface="Times New Roman"/>
              </a:rPr>
              <a:t>Comparing</a:t>
            </a:r>
            <a:r>
              <a:rPr kumimoji="0" sz="22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account</a:t>
            </a:r>
            <a:r>
              <a:rPr kumimoji="0" sz="22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length_group</a:t>
            </a:r>
            <a:r>
              <a:rPr kumimoji="0" sz="22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2200" b="0" i="0" u="none" strike="noStrike" kern="0" cap="none" spc="-7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we</a:t>
            </a:r>
            <a:r>
              <a:rPr kumimoji="0" sz="2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observe</a:t>
            </a:r>
            <a:r>
              <a:rPr kumimoji="0" sz="2200" b="0" i="0" u="none" strike="noStrike" kern="0" cap="none" spc="-7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that</a:t>
            </a:r>
            <a:r>
              <a:rPr kumimoji="0" sz="2200" b="0" i="0" u="none" strike="noStrike" kern="0" cap="none" spc="-6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22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25" normalizeH="0" baseline="0" noProof="0" dirty="0">
                <a:ln>
                  <a:noFill/>
                </a:ln>
                <a:solidFill>
                  <a:sysClr val="windowText" lastClr="000000"/>
                </a:solidFill>
                <a:effectLst/>
                <a:uLnTx/>
                <a:uFillTx/>
                <a:latin typeface="Times New Roman"/>
                <a:cs typeface="Times New Roman"/>
              </a:rPr>
              <a:t>is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lowest</a:t>
            </a:r>
            <a:r>
              <a:rPr kumimoji="0" sz="22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for</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members</a:t>
            </a:r>
            <a:r>
              <a:rPr kumimoji="0" sz="2200" b="0" i="0" u="none" strike="noStrike" kern="0" cap="none" spc="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with</a:t>
            </a:r>
            <a:r>
              <a:rPr kumimoji="0" sz="2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0–12,</a:t>
            </a:r>
            <a:r>
              <a:rPr kumimoji="0" sz="2200" b="0" i="0" u="none" strike="noStrike" kern="0" cap="none" spc="-6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and</a:t>
            </a:r>
            <a:r>
              <a:rPr kumimoji="0" sz="2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increases</a:t>
            </a:r>
            <a:r>
              <a:rPr kumimoji="0" sz="2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as</a:t>
            </a:r>
            <a:r>
              <a:rPr kumimoji="0" sz="2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tenure</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10" normalizeH="0" baseline="0" noProof="0" dirty="0">
                <a:ln>
                  <a:noFill/>
                </a:ln>
                <a:solidFill>
                  <a:sysClr val="windowText" lastClr="000000"/>
                </a:solidFill>
                <a:effectLst/>
                <a:uLnTx/>
                <a:uFillTx/>
                <a:latin typeface="Times New Roman"/>
                <a:cs typeface="Times New Roman"/>
              </a:rPr>
              <a:t>period increase.</a:t>
            </a:r>
            <a:endParaRPr kumimoji="0" sz="2200" b="0" i="0" u="none" strike="noStrike" kern="0" cap="none" spc="0" normalizeH="0" baseline="0" noProof="0">
              <a:ln>
                <a:noFill/>
              </a:ln>
              <a:solidFill>
                <a:sysClr val="windowText" lastClr="000000"/>
              </a:solidFill>
              <a:effectLst/>
              <a:uLnTx/>
              <a:uFillTx/>
              <a:latin typeface="Times New Roman"/>
              <a:cs typeface="Times New Roman"/>
            </a:endParaRPr>
          </a:p>
          <a:p>
            <a:pPr marL="469265" marR="0" lvl="0" indent="-456565" defTabSz="914400" eaLnBrk="1" fontAlgn="auto" latinLnBrk="0" hangingPunct="1">
              <a:lnSpc>
                <a:spcPct val="100000"/>
              </a:lnSpc>
              <a:spcBef>
                <a:spcPts val="0"/>
              </a:spcBef>
              <a:spcAft>
                <a:spcPts val="0"/>
              </a:spcAft>
              <a:buClrTx/>
              <a:buSzTx/>
              <a:buFont typeface="Noto Sans Symbols2"/>
              <a:buChar char="⮚"/>
              <a:tabLst>
                <a:tab pos="469265" algn="l"/>
              </a:tabLst>
              <a:defRPr/>
            </a:pPr>
            <a:r>
              <a:rPr kumimoji="0" sz="2200" b="0" i="0" u="none" strike="noStrike" kern="0" cap="none" spc="0" normalizeH="0" baseline="0" noProof="0" dirty="0">
                <a:ln>
                  <a:noFill/>
                </a:ln>
                <a:solidFill>
                  <a:sysClr val="windowText" lastClr="000000"/>
                </a:solidFill>
                <a:effectLst/>
                <a:uLnTx/>
                <a:uFillTx/>
                <a:latin typeface="Times New Roman"/>
                <a:cs typeface="Times New Roman"/>
              </a:rPr>
              <a:t>Churn</a:t>
            </a:r>
            <a:r>
              <a:rPr kumimoji="0" sz="2200" b="0" i="0" u="none" strike="noStrike" kern="0" cap="none" spc="-5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rate</a:t>
            </a:r>
            <a:r>
              <a:rPr kumimoji="0" sz="2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increases</a:t>
            </a:r>
            <a:r>
              <a:rPr kumimoji="0" sz="2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after</a:t>
            </a:r>
            <a:r>
              <a:rPr kumimoji="0" sz="2200" b="0" i="0" u="none" strike="noStrike" kern="0" cap="none" spc="-3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4</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or</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more</a:t>
            </a:r>
            <a:r>
              <a:rPr kumimoji="0" sz="2200" b="0" i="0" u="none" strike="noStrike" kern="0" cap="none" spc="-2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calls</a:t>
            </a:r>
            <a:r>
              <a:rPr kumimoji="0" sz="2200" b="0" i="0" u="none" strike="noStrike" kern="0" cap="none" spc="-4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to</a:t>
            </a:r>
            <a:r>
              <a:rPr kumimoji="0" sz="2200" b="0" i="0" u="none" strike="noStrike" kern="0" cap="none" spc="-50"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the</a:t>
            </a:r>
            <a:r>
              <a:rPr kumimoji="0" sz="2200" b="0" i="0" u="none" strike="noStrike" kern="0" cap="none" spc="-4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0" normalizeH="0" baseline="0" noProof="0" dirty="0">
                <a:ln>
                  <a:noFill/>
                </a:ln>
                <a:solidFill>
                  <a:sysClr val="windowText" lastClr="000000"/>
                </a:solidFill>
                <a:effectLst/>
                <a:uLnTx/>
                <a:uFillTx/>
                <a:latin typeface="Times New Roman"/>
                <a:cs typeface="Times New Roman"/>
              </a:rPr>
              <a:t>customer</a:t>
            </a:r>
            <a:r>
              <a:rPr kumimoji="0" sz="2200" b="0" i="0" u="none" strike="noStrike" kern="0" cap="none" spc="-25" normalizeH="0" baseline="0" noProof="0" dirty="0">
                <a:ln>
                  <a:noFill/>
                </a:ln>
                <a:solidFill>
                  <a:sysClr val="windowText" lastClr="000000"/>
                </a:solidFill>
                <a:effectLst/>
                <a:uLnTx/>
                <a:uFillTx/>
                <a:latin typeface="Times New Roman"/>
                <a:cs typeface="Times New Roman"/>
              </a:rPr>
              <a:t> </a:t>
            </a:r>
            <a:r>
              <a:rPr kumimoji="0" sz="2200" b="0" i="0" u="none" strike="noStrike" kern="0" cap="none" spc="-10" normalizeH="0" baseline="0" noProof="0" dirty="0">
                <a:ln>
                  <a:noFill/>
                </a:ln>
                <a:solidFill>
                  <a:sysClr val="windowText" lastClr="000000"/>
                </a:solidFill>
                <a:effectLst/>
                <a:uLnTx/>
                <a:uFillTx/>
                <a:latin typeface="Times New Roman"/>
                <a:cs typeface="Times New Roman"/>
              </a:rPr>
              <a:t>services.</a:t>
            </a:r>
            <a:endParaRPr kumimoji="0" sz="2200" b="0" i="0" u="none" strike="noStrike" kern="0" cap="none" spc="0" normalizeH="0" baseline="0" noProof="0">
              <a:ln>
                <a:noFill/>
              </a:ln>
              <a:solidFill>
                <a:sysClr val="windowText" lastClr="000000"/>
              </a:solidFill>
              <a:effectLst/>
              <a:uLnTx/>
              <a:uFillTx/>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1676</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Aptos</vt:lpstr>
      <vt:lpstr>Aptos Display</vt:lpstr>
      <vt:lpstr>Arial</vt:lpstr>
      <vt:lpstr>Arial Nova</vt:lpstr>
      <vt:lpstr>Calibri</vt:lpstr>
      <vt:lpstr>DejaVu Sans</vt:lpstr>
      <vt:lpstr>Noto Sans Symbols2</vt:lpstr>
      <vt:lpstr>Times New Roman</vt:lpstr>
      <vt:lpstr>Trebuchet MS</vt:lpstr>
      <vt:lpstr>Office Theme</vt:lpstr>
      <vt:lpstr>1_Office Theme</vt:lpstr>
      <vt:lpstr>PowerPoint Presentation</vt:lpstr>
      <vt:lpstr>OBJECTIVE: Predict the reasons of losing customers by measuring customer loyalty to regain the lost customers.</vt:lpstr>
      <vt:lpstr>DATA OVERVIEW AND DATA MANIPULATION</vt:lpstr>
      <vt:lpstr>Data Manipulation</vt:lpstr>
      <vt:lpstr>Missing values imputation</vt:lpstr>
      <vt:lpstr>EXPLORATORY DATA ANALYSIS AND</vt:lpstr>
      <vt:lpstr>PowerPoint Presentation</vt:lpstr>
      <vt:lpstr>PowerPoint Presentation</vt:lpstr>
      <vt:lpstr>Bivariate Analysis</vt:lpstr>
      <vt:lpstr>The total international calls data with churn shows that the churn rate was high when the total international calls were less and it gradually reduced with more and more international calls.</vt:lpstr>
      <vt:lpstr>Correlation Matrix</vt:lpstr>
      <vt:lpstr>Outliers detection and treatment</vt:lpstr>
      <vt:lpstr>Supervised Classification Algorithms</vt:lpstr>
      <vt:lpstr>DECISION TREE CLASSIFIER</vt:lpstr>
      <vt:lpstr>RANDOM FOREST CLASSIFIER</vt:lpstr>
      <vt:lpstr>Hyperparameter Tuning techniques</vt:lpstr>
      <vt:lpstr>MODEL SELECTION</vt:lpstr>
      <vt:lpstr>STRATEGIES TO REDUCE CHURN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Vamika Sachdeva</dc:creator>
  <cp:lastModifiedBy>Vamika Sachdeva</cp:lastModifiedBy>
  <cp:revision>1</cp:revision>
  <dcterms:created xsi:type="dcterms:W3CDTF">2025-02-11T00:21:33Z</dcterms:created>
  <dcterms:modified xsi:type="dcterms:W3CDTF">2025-02-11T00:24:08Z</dcterms:modified>
</cp:coreProperties>
</file>