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9144000" cy="5143500" type="screen16x9"/>
  <p:notesSz cx="6858000" cy="9144000"/>
  <p:embeddedFontLst>
    <p:embeddedFont>
      <p:font typeface="Albert Sans" pitchFamily="2" charset="77"/>
      <p:regular r:id="rId18"/>
      <p:bold r:id="rId19"/>
      <p:italic r:id="rId20"/>
      <p:boldItalic r:id="rId21"/>
    </p:embeddedFont>
    <p:embeddedFont>
      <p:font typeface="Alexandria Medium" pitchFamily="2" charset="-7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825F40-0C46-4E35-BB46-EED5A873A22F}">
  <a:tblStyle styleId="{FE825F40-0C46-4E35-BB46-EED5A873A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98332-BF6E-4F1F-B796-86C7A00381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FCAF0D35-D8B6-37E0-1370-0F82CE94F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>
            <a:extLst>
              <a:ext uri="{FF2B5EF4-FFF2-40B4-BE49-F238E27FC236}">
                <a16:creationId xmlns:a16="http://schemas.microsoft.com/office/drawing/2014/main" id="{682C32A9-6ADF-2DEB-52B4-7BFC434F4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>
            <a:extLst>
              <a:ext uri="{FF2B5EF4-FFF2-40B4-BE49-F238E27FC236}">
                <a16:creationId xmlns:a16="http://schemas.microsoft.com/office/drawing/2014/main" id="{5A002628-A215-4C71-1067-8C1F3B700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33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6" r:id="rId4"/>
    <p:sldLayoutId id="2147483677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1;p35">
            <a:extLst>
              <a:ext uri="{FF2B5EF4-FFF2-40B4-BE49-F238E27FC236}">
                <a16:creationId xmlns:a16="http://schemas.microsoft.com/office/drawing/2014/main" id="{E6543219-5980-A1DF-6715-F1C102E252DE}"/>
              </a:ext>
            </a:extLst>
          </p:cNvPr>
          <p:cNvSpPr txBox="1">
            <a:spLocks/>
          </p:cNvSpPr>
          <p:nvPr/>
        </p:nvSpPr>
        <p:spPr>
          <a:xfrm>
            <a:off x="639173" y="3956364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dirty="0"/>
              <a:t>Vandan Amin, Chaker Baloch, Aiden Wise</a:t>
            </a:r>
          </a:p>
        </p:txBody>
      </p:sp>
      <p:pic>
        <p:nvPicPr>
          <p:cNvPr id="3" name="Picture 2" descr="A black eye with a keyhole in the center&#10;&#10;AI-generated content may be incorrect.">
            <a:extLst>
              <a:ext uri="{FF2B5EF4-FFF2-40B4-BE49-F238E27FC236}">
                <a16:creationId xmlns:a16="http://schemas.microsoft.com/office/drawing/2014/main" id="{066A4665-3670-350F-6154-03AD5845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57" y="1530874"/>
            <a:ext cx="2813690" cy="2813690"/>
          </a:xfrm>
          <a:prstGeom prst="rect">
            <a:avLst/>
          </a:prstGeom>
        </p:spPr>
      </p:pic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973826" cy="1997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Cyber</a:t>
            </a:r>
            <a:br>
              <a:rPr lang="en" sz="7200" dirty="0"/>
            </a:br>
            <a:r>
              <a:rPr lang="en" sz="7200" dirty="0"/>
              <a:t>Insights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CS445 &gt; </a:t>
            </a:r>
            <a:r>
              <a:rPr lang="en-US" dirty="0"/>
              <a:t>Data and Information Visualization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AD75-7ECA-72AF-FC29-06E24B76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30A2D-1750-FB81-A793-793C99B0A03D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DEF97798-DD45-4843-2825-67813247F00C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6  </a:t>
            </a:r>
          </a:p>
        </p:txBody>
      </p:sp>
    </p:spTree>
    <p:extLst>
      <p:ext uri="{BB962C8B-B14F-4D97-AF65-F5344CB8AC3E}">
        <p14:creationId xmlns:p14="http://schemas.microsoft.com/office/powerpoint/2010/main" val="351523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DC6D-75E8-DF71-BD64-BB69E9DF8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AECAC-A057-22BD-0C4E-743A27A482B4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CB65611D-8150-7852-3F10-70B249C3CF35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7  </a:t>
            </a:r>
          </a:p>
        </p:txBody>
      </p:sp>
    </p:spTree>
    <p:extLst>
      <p:ext uri="{BB962C8B-B14F-4D97-AF65-F5344CB8AC3E}">
        <p14:creationId xmlns:p14="http://schemas.microsoft.com/office/powerpoint/2010/main" val="66317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36FB-6D35-98E4-FC7A-779996A96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FACAC-40FC-FBF2-4640-16B0317A1B5A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29F279C0-1959-3A0C-A21B-96BF85B9D4C5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8  </a:t>
            </a:r>
          </a:p>
        </p:txBody>
      </p:sp>
    </p:spTree>
    <p:extLst>
      <p:ext uri="{BB962C8B-B14F-4D97-AF65-F5344CB8AC3E}">
        <p14:creationId xmlns:p14="http://schemas.microsoft.com/office/powerpoint/2010/main" val="321753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9E73D-87A9-5CB7-6EBE-775B78C33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86A91-4863-C237-A021-E60ABCCE56B0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02AA54FC-F7E1-5B52-0B12-2AF64C008C1F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9 </a:t>
            </a:r>
          </a:p>
        </p:txBody>
      </p:sp>
    </p:spTree>
    <p:extLst>
      <p:ext uri="{BB962C8B-B14F-4D97-AF65-F5344CB8AC3E}">
        <p14:creationId xmlns:p14="http://schemas.microsoft.com/office/powerpoint/2010/main" val="52180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8FD9-33B0-2CC0-5362-452EA8666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2CC42-1898-7E65-807C-4E62E972AF82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D39EB174-0F90-A69B-8BB8-49F2E30F4897}"/>
              </a:ext>
            </a:extLst>
          </p:cNvPr>
          <p:cNvSpPr txBox="1">
            <a:spLocks/>
          </p:cNvSpPr>
          <p:nvPr/>
        </p:nvSpPr>
        <p:spPr>
          <a:xfrm>
            <a:off x="3519157" y="2182119"/>
            <a:ext cx="2105686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274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5C0D8-25A5-8059-F589-3C03C0334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8E52C-F14B-7F2A-647A-5C5B61321D9F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4381E654-1ECC-2CB7-EE4E-B3F73D71CC74}"/>
              </a:ext>
            </a:extLst>
          </p:cNvPr>
          <p:cNvSpPr txBox="1">
            <a:spLocks/>
          </p:cNvSpPr>
          <p:nvPr/>
        </p:nvSpPr>
        <p:spPr>
          <a:xfrm>
            <a:off x="2873720" y="2182119"/>
            <a:ext cx="3396559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34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143078" y="174757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81503" y="174757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Vandan Amin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050" y="73702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143078" y="248377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81503" y="248377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Chaker Baloch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143078" y="321999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81503" y="321998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Aiden Wise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343AF2-9A34-A82D-35E7-91CBF4C1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95363"/>
              </p:ext>
            </p:extLst>
          </p:nvPr>
        </p:nvGraphicFramePr>
        <p:xfrm>
          <a:off x="262550" y="2571750"/>
          <a:ext cx="8618899" cy="2138988"/>
        </p:xfrm>
        <a:graphic>
          <a:graphicData uri="http://schemas.openxmlformats.org/drawingml/2006/table">
            <a:tbl>
              <a:tblPr/>
              <a:tblGrid>
                <a:gridCol w="668207">
                  <a:extLst>
                    <a:ext uri="{9D8B030D-6E8A-4147-A177-3AD203B41FA5}">
                      <a16:colId xmlns:a16="http://schemas.microsoft.com/office/drawing/2014/main" val="2495211407"/>
                    </a:ext>
                  </a:extLst>
                </a:gridCol>
                <a:gridCol w="532629">
                  <a:extLst>
                    <a:ext uri="{9D8B030D-6E8A-4147-A177-3AD203B41FA5}">
                      <a16:colId xmlns:a16="http://schemas.microsoft.com/office/drawing/2014/main" val="995598709"/>
                    </a:ext>
                  </a:extLst>
                </a:gridCol>
                <a:gridCol w="944641">
                  <a:extLst>
                    <a:ext uri="{9D8B030D-6E8A-4147-A177-3AD203B41FA5}">
                      <a16:colId xmlns:a16="http://schemas.microsoft.com/office/drawing/2014/main" val="421637315"/>
                    </a:ext>
                  </a:extLst>
                </a:gridCol>
                <a:gridCol w="943270">
                  <a:extLst>
                    <a:ext uri="{9D8B030D-6E8A-4147-A177-3AD203B41FA5}">
                      <a16:colId xmlns:a16="http://schemas.microsoft.com/office/drawing/2014/main" val="3784068462"/>
                    </a:ext>
                  </a:extLst>
                </a:gridCol>
                <a:gridCol w="739820">
                  <a:extLst>
                    <a:ext uri="{9D8B030D-6E8A-4147-A177-3AD203B41FA5}">
                      <a16:colId xmlns:a16="http://schemas.microsoft.com/office/drawing/2014/main" val="1135894224"/>
                    </a:ext>
                  </a:extLst>
                </a:gridCol>
                <a:gridCol w="815861">
                  <a:extLst>
                    <a:ext uri="{9D8B030D-6E8A-4147-A177-3AD203B41FA5}">
                      <a16:colId xmlns:a16="http://schemas.microsoft.com/office/drawing/2014/main" val="624617603"/>
                    </a:ext>
                  </a:extLst>
                </a:gridCol>
                <a:gridCol w="682273">
                  <a:extLst>
                    <a:ext uri="{9D8B030D-6E8A-4147-A177-3AD203B41FA5}">
                      <a16:colId xmlns:a16="http://schemas.microsoft.com/office/drawing/2014/main" val="237756907"/>
                    </a:ext>
                  </a:extLst>
                </a:gridCol>
                <a:gridCol w="1303931">
                  <a:extLst>
                    <a:ext uri="{9D8B030D-6E8A-4147-A177-3AD203B41FA5}">
                      <a16:colId xmlns:a16="http://schemas.microsoft.com/office/drawing/2014/main" val="498505911"/>
                    </a:ext>
                  </a:extLst>
                </a:gridCol>
                <a:gridCol w="874691">
                  <a:extLst>
                    <a:ext uri="{9D8B030D-6E8A-4147-A177-3AD203B41FA5}">
                      <a16:colId xmlns:a16="http://schemas.microsoft.com/office/drawing/2014/main" val="2327304691"/>
                    </a:ext>
                  </a:extLst>
                </a:gridCol>
                <a:gridCol w="1113576">
                  <a:extLst>
                    <a:ext uri="{9D8B030D-6E8A-4147-A177-3AD203B41FA5}">
                      <a16:colId xmlns:a16="http://schemas.microsoft.com/office/drawing/2014/main" val="155371443"/>
                    </a:ext>
                  </a:extLst>
                </a:gridCol>
              </a:tblGrid>
              <a:tr h="6797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Country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Year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 Type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Target Industry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Financial Loss (in Million $)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Number of Affected Users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 Source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Security Vulnerability Type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Defense Mechanism Used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Incident Resolution Time (in Hours)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10749"/>
                  </a:ext>
                </a:extLst>
              </a:tr>
              <a:tr h="4395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China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2019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Phishing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Education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80.53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773169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Hacker Group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Unpatched Software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VPN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63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5265"/>
                  </a:ext>
                </a:extLst>
              </a:tr>
              <a:tr h="3983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India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2017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Man-in-the-Middle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IT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38.65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605895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Hacker Group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Weak Passwords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VPN</a:t>
                      </a:r>
                      <a:endParaRPr lang="en-US" sz="110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</a:txBody>
                  <a:tcPr marL="28887" marR="28887" marT="28887" marB="2888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85674"/>
                  </a:ext>
                </a:extLst>
              </a:tr>
              <a:tr h="621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France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2018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SQL Injection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Government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59.23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909991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Unknown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Social Engineering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Antivirus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</a:t>
                      </a:r>
                      <a:endParaRPr lang="en-US" sz="1100" dirty="0">
                        <a:effectLst/>
                      </a:endParaRPr>
                    </a:p>
                  </a:txBody>
                  <a:tcPr marL="31685" marR="31685" marT="31685" marB="316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61375"/>
                  </a:ext>
                </a:extLst>
              </a:tr>
            </a:tbl>
          </a:graphicData>
        </a:graphic>
      </p:graphicFrame>
      <p:sp>
        <p:nvSpPr>
          <p:cNvPr id="4" name="Google Shape;242;p40">
            <a:extLst>
              <a:ext uri="{FF2B5EF4-FFF2-40B4-BE49-F238E27FC236}">
                <a16:creationId xmlns:a16="http://schemas.microsoft.com/office/drawing/2014/main" id="{8CA10EE2-7E4A-14F8-D4EC-11516EFC1935}"/>
              </a:ext>
            </a:extLst>
          </p:cNvPr>
          <p:cNvSpPr txBox="1">
            <a:spLocks/>
          </p:cNvSpPr>
          <p:nvPr/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190;p35">
            <a:extLst>
              <a:ext uri="{FF2B5EF4-FFF2-40B4-BE49-F238E27FC236}">
                <a16:creationId xmlns:a16="http://schemas.microsoft.com/office/drawing/2014/main" id="{3C3CA9B4-35C3-2599-15CD-F9E922C9BC86}"/>
              </a:ext>
            </a:extLst>
          </p:cNvPr>
          <p:cNvSpPr txBox="1">
            <a:spLocks/>
          </p:cNvSpPr>
          <p:nvPr/>
        </p:nvSpPr>
        <p:spPr>
          <a:xfrm>
            <a:off x="262550" y="535000"/>
            <a:ext cx="780907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the Dataset.</a:t>
            </a:r>
          </a:p>
        </p:txBody>
      </p:sp>
      <p:sp>
        <p:nvSpPr>
          <p:cNvPr id="10" name="Google Shape;191;p35">
            <a:extLst>
              <a:ext uri="{FF2B5EF4-FFF2-40B4-BE49-F238E27FC236}">
                <a16:creationId xmlns:a16="http://schemas.microsoft.com/office/drawing/2014/main" id="{78674E3C-8BCA-6D44-4BE5-A84CCE42331A}"/>
              </a:ext>
            </a:extLst>
          </p:cNvPr>
          <p:cNvSpPr txBox="1">
            <a:spLocks/>
          </p:cNvSpPr>
          <p:nvPr/>
        </p:nvSpPr>
        <p:spPr>
          <a:xfrm>
            <a:off x="262550" y="1161556"/>
            <a:ext cx="5805386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US" dirty="0"/>
              <a:t>Global Cybersecurity Threats (2015-2024) sourced from Kaggle, curated by Atharva </a:t>
            </a:r>
            <a:r>
              <a:rPr lang="en-US" dirty="0" err="1"/>
              <a:t>Soundankar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1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0A677C65-D8F3-D7EE-9ED6-BFB7738D1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>
            <a:extLst>
              <a:ext uri="{FF2B5EF4-FFF2-40B4-BE49-F238E27FC236}">
                <a16:creationId xmlns:a16="http://schemas.microsoft.com/office/drawing/2014/main" id="{6AA11DBB-6FAA-9726-9A2E-72B6A498A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>
            <a:extLst>
              <a:ext uri="{FF2B5EF4-FFF2-40B4-BE49-F238E27FC236}">
                <a16:creationId xmlns:a16="http://schemas.microsoft.com/office/drawing/2014/main" id="{76E12381-5019-3780-8276-DB49FB4A47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208" name="Google Shape;208;p37">
            <a:extLst>
              <a:ext uri="{FF2B5EF4-FFF2-40B4-BE49-F238E27FC236}">
                <a16:creationId xmlns:a16="http://schemas.microsoft.com/office/drawing/2014/main" id="{FD7F7B89-6259-9914-B36B-9CDC337BCF2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09" name="Google Shape;209;p37">
            <a:extLst>
              <a:ext uri="{FF2B5EF4-FFF2-40B4-BE49-F238E27FC236}">
                <a16:creationId xmlns:a16="http://schemas.microsoft.com/office/drawing/2014/main" id="{4F7B7A0E-8D8F-82AF-E81E-AC26F1BB3BDE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>
            <a:extLst>
              <a:ext uri="{FF2B5EF4-FFF2-40B4-BE49-F238E27FC236}">
                <a16:creationId xmlns:a16="http://schemas.microsoft.com/office/drawing/2014/main" id="{495A37DF-3CC4-AD70-2C56-EB20BBAD0B5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11" name="Google Shape;211;p37">
            <a:extLst>
              <a:ext uri="{FF2B5EF4-FFF2-40B4-BE49-F238E27FC236}">
                <a16:creationId xmlns:a16="http://schemas.microsoft.com/office/drawing/2014/main" id="{5900B18E-17E9-43A7-BA2B-9BE3C8EE80B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>
            <a:extLst>
              <a:ext uri="{FF2B5EF4-FFF2-40B4-BE49-F238E27FC236}">
                <a16:creationId xmlns:a16="http://schemas.microsoft.com/office/drawing/2014/main" id="{01CAF8F7-3909-78CB-7BB6-922E7EFE9EBC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Pandas</a:t>
            </a:r>
            <a:endParaRPr dirty="0"/>
          </a:p>
        </p:txBody>
      </p:sp>
      <p:sp>
        <p:nvSpPr>
          <p:cNvPr id="213" name="Google Shape;213;p37">
            <a:extLst>
              <a:ext uri="{FF2B5EF4-FFF2-40B4-BE49-F238E27FC236}">
                <a16:creationId xmlns:a16="http://schemas.microsoft.com/office/drawing/2014/main" id="{51AC055C-39BD-2EE5-BE53-327399BCD5B1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>
            <a:extLst>
              <a:ext uri="{FF2B5EF4-FFF2-40B4-BE49-F238E27FC236}">
                <a16:creationId xmlns:a16="http://schemas.microsoft.com/office/drawing/2014/main" id="{49178B03-71B8-AEC9-0245-E0785EC5205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Seaborn</a:t>
            </a:r>
            <a:endParaRPr dirty="0"/>
          </a:p>
        </p:txBody>
      </p:sp>
      <p:sp>
        <p:nvSpPr>
          <p:cNvPr id="215" name="Google Shape;215;p37">
            <a:extLst>
              <a:ext uri="{FF2B5EF4-FFF2-40B4-BE49-F238E27FC236}">
                <a16:creationId xmlns:a16="http://schemas.microsoft.com/office/drawing/2014/main" id="{08BCD711-1ACE-9648-0769-39484BDC558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6" name="Google Shape;216;p37">
            <a:extLst>
              <a:ext uri="{FF2B5EF4-FFF2-40B4-BE49-F238E27FC236}">
                <a16:creationId xmlns:a16="http://schemas.microsoft.com/office/drawing/2014/main" id="{C9158E64-E655-C39A-EBFD-1D71EF2C7528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AD6E46-84BA-8A0A-6BF8-E5F2834BD969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14E537-DA5B-1B06-C351-E0FF215B6D7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4AA127-4504-B43F-5B3C-6AD8359FD16E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0CF6333-1A7F-C4F8-3F4B-4DD7DEF14C3C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2FE8B8-DEA9-DC63-5011-0FABBBDC33A0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86FFD67-AE75-6614-0709-2B2C65061953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18EC7-230C-90B4-0BF9-8685C3BE906C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3CA1953A-EEA2-F442-615F-816D72DCA6DE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1 </a:t>
            </a:r>
          </a:p>
        </p:txBody>
      </p:sp>
    </p:spTree>
    <p:extLst>
      <p:ext uri="{BB962C8B-B14F-4D97-AF65-F5344CB8AC3E}">
        <p14:creationId xmlns:p14="http://schemas.microsoft.com/office/powerpoint/2010/main" val="243080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94B25-723E-49E9-BE5B-8A549EEF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7010E-CADA-938A-7DA4-E73FC4864DA3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EEDC7D5D-CB89-0D3E-A763-05C23B07A7E6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2 </a:t>
            </a:r>
          </a:p>
        </p:txBody>
      </p:sp>
    </p:spTree>
    <p:extLst>
      <p:ext uri="{BB962C8B-B14F-4D97-AF65-F5344CB8AC3E}">
        <p14:creationId xmlns:p14="http://schemas.microsoft.com/office/powerpoint/2010/main" val="412436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8918-A12C-BE4F-BC2B-7AF922CC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0EBD6-F25D-B7CB-383C-44E139C92B76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C7E41AF3-7B39-AF4C-7313-7C79E050A5EE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3 </a:t>
            </a:r>
          </a:p>
        </p:txBody>
      </p:sp>
    </p:spTree>
    <p:extLst>
      <p:ext uri="{BB962C8B-B14F-4D97-AF65-F5344CB8AC3E}">
        <p14:creationId xmlns:p14="http://schemas.microsoft.com/office/powerpoint/2010/main" val="80265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18FC3-49C1-8F89-5F0E-CB60FD3B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A96C8-DB17-BC7D-A563-572B8865420E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AC3C125C-0217-B5D4-8B24-548458E0A3CB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4 </a:t>
            </a:r>
          </a:p>
        </p:txBody>
      </p:sp>
    </p:spTree>
    <p:extLst>
      <p:ext uri="{BB962C8B-B14F-4D97-AF65-F5344CB8AC3E}">
        <p14:creationId xmlns:p14="http://schemas.microsoft.com/office/powerpoint/2010/main" val="257707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AF19-A8FF-30B3-C522-7F41D312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08C69-1861-165E-9B89-A6F62BCBC6B6}"/>
              </a:ext>
            </a:extLst>
          </p:cNvPr>
          <p:cNvSpPr txBox="1"/>
          <p:nvPr/>
        </p:nvSpPr>
        <p:spPr>
          <a:xfrm>
            <a:off x="452673" y="4164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190;p35">
            <a:extLst>
              <a:ext uri="{FF2B5EF4-FFF2-40B4-BE49-F238E27FC236}">
                <a16:creationId xmlns:a16="http://schemas.microsoft.com/office/drawing/2014/main" id="{7875A0BA-7654-8C6F-3839-F41E085E74AC}"/>
              </a:ext>
            </a:extLst>
          </p:cNvPr>
          <p:cNvSpPr txBox="1">
            <a:spLocks/>
          </p:cNvSpPr>
          <p:nvPr/>
        </p:nvSpPr>
        <p:spPr>
          <a:xfrm>
            <a:off x="414950" y="687400"/>
            <a:ext cx="7809070" cy="77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4800" dirty="0"/>
              <a:t>Visualization 5</a:t>
            </a:r>
          </a:p>
          <a:p>
            <a:r>
              <a:rPr lang="en-US" sz="4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4707123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DF6FF"/>
      </a:lt1>
      <a:dk2>
        <a:srgbClr val="D6C2F5"/>
      </a:dk2>
      <a:lt2>
        <a:srgbClr val="8752B8"/>
      </a:lt2>
      <a:accent1>
        <a:srgbClr val="4B13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145</Words>
  <Application>Microsoft Macintosh PowerPoint</Application>
  <PresentationFormat>On-screen Show (16:9)</PresentationFormat>
  <Paragraphs>75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 Neue</vt:lpstr>
      <vt:lpstr>Alexandria Medium</vt:lpstr>
      <vt:lpstr>Albert Sans</vt:lpstr>
      <vt:lpstr>Arial</vt:lpstr>
      <vt:lpstr>Lead Funnel by Slidesgo</vt:lpstr>
      <vt:lpstr>Cyber Insights</vt:lpstr>
      <vt:lpstr>01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Vandan Amin</cp:lastModifiedBy>
  <cp:revision>2</cp:revision>
  <dcterms:modified xsi:type="dcterms:W3CDTF">2025-06-02T06:58:02Z</dcterms:modified>
</cp:coreProperties>
</file>