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89" r:id="rId3"/>
    <p:sldId id="261" r:id="rId4"/>
    <p:sldId id="266" r:id="rId5"/>
    <p:sldId id="311" r:id="rId6"/>
    <p:sldId id="265" r:id="rId7"/>
    <p:sldId id="322" r:id="rId8"/>
    <p:sldId id="258" r:id="rId9"/>
    <p:sldId id="324" r:id="rId10"/>
    <p:sldId id="323" r:id="rId11"/>
  </p:sldIdLst>
  <p:sldSz cx="9144000" cy="5143500" type="screen16x9"/>
  <p:notesSz cx="6858000" cy="9144000"/>
  <p:embeddedFontLst>
    <p:embeddedFont>
      <p:font typeface="Albert Sans" pitchFamily="2" charset="77"/>
      <p:regular r:id="rId13"/>
      <p:bold r:id="rId14"/>
      <p:italic r:id="rId15"/>
      <p:boldItalic r:id="rId16"/>
    </p:embeddedFont>
    <p:embeddedFont>
      <p:font typeface="Alexandria Medium" pitchFamily="2" charset="-78"/>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825F40-0C46-4E35-BB46-EED5A873A22F}">
  <a:tblStyle styleId="{FE825F40-0C46-4E35-BB46-EED5A873A2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198332-BF6E-4F1F-B796-86C7A003815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7"/>
  </p:normalViewPr>
  <p:slideViewPr>
    <p:cSldViewPr snapToGrid="0">
      <p:cViewPr varScale="1">
        <p:scale>
          <a:sx n="141" d="100"/>
          <a:sy n="141"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VANDAN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572bee519d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572bee519d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EVEYONE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AIDEN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703cb3a7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VANDAN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1" i="0" u="none" strike="noStrike" cap="none" dirty="0">
                <a:solidFill>
                  <a:srgbClr val="000000"/>
                </a:solidFill>
                <a:effectLst/>
                <a:latin typeface="Arial"/>
                <a:ea typeface="Arial"/>
                <a:cs typeface="Arial"/>
                <a:sym typeface="Arial"/>
              </a:rPr>
              <a:t>CHAKER</a:t>
            </a:r>
            <a:br>
              <a:rPr lang="en-US" sz="1100" b="1" i="0" u="none" strike="noStrike" cap="none" dirty="0">
                <a:solidFill>
                  <a:srgbClr val="000000"/>
                </a:solidFill>
                <a:effectLst/>
                <a:latin typeface="Arial"/>
                <a:ea typeface="Arial"/>
                <a:cs typeface="Arial"/>
                <a:sym typeface="Arial"/>
              </a:rPr>
            </a:br>
            <a:br>
              <a:rPr lang="en-US" sz="1100" b="1" i="0" u="none" strike="noStrike" cap="none" dirty="0">
                <a:solidFill>
                  <a:srgbClr val="000000"/>
                </a:solidFill>
                <a:effectLst/>
                <a:latin typeface="Arial"/>
                <a:ea typeface="Arial"/>
                <a:cs typeface="Arial"/>
                <a:sym typeface="Arial"/>
              </a:rPr>
            </a:br>
            <a:r>
              <a:rPr lang="en-US" sz="1100" b="1" i="0" u="none" strike="noStrike" cap="none" dirty="0">
                <a:solidFill>
                  <a:srgbClr val="000000"/>
                </a:solidFill>
                <a:effectLst/>
                <a:latin typeface="Arial"/>
                <a:ea typeface="Arial"/>
                <a:cs typeface="Arial"/>
                <a:sym typeface="Arial"/>
              </a:rPr>
              <a:t>Incident</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_</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ID</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Numerical</a:t>
            </a:r>
          </a:p>
          <a:p>
            <a:r>
              <a:rPr lang="en-US" sz="1100" b="0" i="0" u="none" strike="noStrike" cap="none" dirty="0">
                <a:solidFill>
                  <a:srgbClr val="000000"/>
                </a:solidFill>
                <a:effectLst/>
                <a:latin typeface="Arial"/>
                <a:ea typeface="Arial"/>
                <a:cs typeface="Arial"/>
                <a:sym typeface="Arial"/>
              </a:rPr>
              <a:t>Length/Range: Unique identifier (1 - 100,000+)</a:t>
            </a:r>
          </a:p>
          <a:p>
            <a:r>
              <a:rPr lang="en-US" sz="1100" b="1" i="0" u="none" strike="noStrike" cap="none" dirty="0">
                <a:solidFill>
                  <a:srgbClr val="000000"/>
                </a:solidFill>
                <a:effectLst/>
                <a:latin typeface="Arial"/>
                <a:ea typeface="Arial"/>
                <a:cs typeface="Arial"/>
                <a:sym typeface="Arial"/>
              </a:rPr>
              <a:t>Date</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Date</a:t>
            </a:r>
          </a:p>
          <a:p>
            <a:r>
              <a:rPr lang="en-US" sz="1100" b="0" i="0" u="none" strike="noStrike" cap="none" dirty="0">
                <a:solidFill>
                  <a:srgbClr val="000000"/>
                </a:solidFill>
                <a:effectLst/>
                <a:latin typeface="Arial"/>
                <a:ea typeface="Arial"/>
                <a:cs typeface="Arial"/>
                <a:sym typeface="Arial"/>
              </a:rPr>
              <a:t>Length/Range: 01-01-2015 to 12-31-2024</a:t>
            </a:r>
          </a:p>
          <a:p>
            <a:r>
              <a:rPr lang="en-US" sz="1100" b="1" i="0" u="none" strike="noStrike" cap="none" dirty="0">
                <a:solidFill>
                  <a:srgbClr val="000000"/>
                </a:solidFill>
                <a:effectLst/>
                <a:latin typeface="Arial"/>
                <a:ea typeface="Arial"/>
                <a:cs typeface="Arial"/>
                <a:sym typeface="Arial"/>
              </a:rPr>
              <a:t>Threat</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_</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Type</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Categorical</a:t>
            </a:r>
          </a:p>
          <a:p>
            <a:r>
              <a:rPr lang="en-US" sz="1100" b="0" i="0" u="none" strike="noStrike" cap="none" dirty="0">
                <a:solidFill>
                  <a:srgbClr val="000000"/>
                </a:solidFill>
                <a:effectLst/>
                <a:latin typeface="Arial"/>
                <a:ea typeface="Arial"/>
                <a:cs typeface="Arial"/>
                <a:sym typeface="Arial"/>
              </a:rPr>
              <a:t>Length/Range: Malware, Phishing, Ransomware, DDoS, Data Breach</a:t>
            </a:r>
          </a:p>
          <a:p>
            <a:r>
              <a:rPr lang="en-US" sz="1100" b="1" i="0" u="none" strike="noStrike" cap="none" dirty="0">
                <a:solidFill>
                  <a:srgbClr val="000000"/>
                </a:solidFill>
                <a:effectLst/>
                <a:latin typeface="Arial"/>
                <a:ea typeface="Arial"/>
                <a:cs typeface="Arial"/>
                <a:sym typeface="Arial"/>
              </a:rPr>
              <a:t>Severity</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Categorical</a:t>
            </a:r>
          </a:p>
          <a:p>
            <a:r>
              <a:rPr lang="en-US" sz="1100" b="0" i="0" u="none" strike="noStrike" cap="none" dirty="0">
                <a:solidFill>
                  <a:srgbClr val="000000"/>
                </a:solidFill>
                <a:effectLst/>
                <a:latin typeface="Arial"/>
                <a:ea typeface="Arial"/>
                <a:cs typeface="Arial"/>
                <a:sym typeface="Arial"/>
              </a:rPr>
              <a:t>Length/Range: Low, Medium, High, Critical</a:t>
            </a:r>
          </a:p>
          <a:p>
            <a:r>
              <a:rPr lang="en-US" sz="1100" b="1" i="0" u="none" strike="noStrike" cap="none" dirty="0">
                <a:solidFill>
                  <a:srgbClr val="000000"/>
                </a:solidFill>
                <a:effectLst/>
                <a:latin typeface="Arial"/>
                <a:ea typeface="Arial"/>
                <a:cs typeface="Arial"/>
                <a:sym typeface="Arial"/>
              </a:rPr>
              <a:t>Industry</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Categorical</a:t>
            </a:r>
          </a:p>
          <a:p>
            <a:r>
              <a:rPr lang="en-US" sz="1100" b="0" i="0" u="none" strike="noStrike" cap="none" dirty="0">
                <a:solidFill>
                  <a:srgbClr val="000000"/>
                </a:solidFill>
                <a:effectLst/>
                <a:latin typeface="Arial"/>
                <a:ea typeface="Arial"/>
                <a:cs typeface="Arial"/>
                <a:sym typeface="Arial"/>
              </a:rPr>
              <a:t>Length/Range: Finance, Healthcare, Government, Technology, Education, Others</a:t>
            </a:r>
          </a:p>
          <a:p>
            <a:r>
              <a:rPr lang="en-US" sz="1100" b="1" i="0" u="none" strike="noStrike" cap="none" dirty="0">
                <a:solidFill>
                  <a:srgbClr val="000000"/>
                </a:solidFill>
                <a:effectLst/>
                <a:latin typeface="Arial"/>
                <a:ea typeface="Arial"/>
                <a:cs typeface="Arial"/>
                <a:sym typeface="Arial"/>
              </a:rPr>
              <a:t>Country</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Text/Categorical</a:t>
            </a:r>
          </a:p>
          <a:p>
            <a:r>
              <a:rPr lang="en-US" sz="1100" b="0" i="0" u="none" strike="noStrike" cap="none" dirty="0">
                <a:solidFill>
                  <a:srgbClr val="000000"/>
                </a:solidFill>
                <a:effectLst/>
                <a:latin typeface="Arial"/>
                <a:ea typeface="Arial"/>
                <a:cs typeface="Arial"/>
                <a:sym typeface="Arial"/>
              </a:rPr>
              <a:t>Length/Range: Global (various countries worldwide)</a:t>
            </a:r>
          </a:p>
          <a:p>
            <a:r>
              <a:rPr lang="en-US" sz="1100" b="0" i="0" u="none" strike="noStrike" cap="none" dirty="0">
                <a:solidFill>
                  <a:srgbClr val="000000"/>
                </a:solidFill>
                <a:effectLst/>
                <a:latin typeface="Arial"/>
                <a:ea typeface="Arial"/>
                <a:cs typeface="Arial"/>
                <a:sym typeface="Arial"/>
              </a:rPr>
              <a:t>1</a:t>
            </a:r>
            <a:r>
              <a:rPr lang="en-US" sz="1100" b="1" i="0" u="none" strike="noStrike" cap="none" dirty="0">
                <a:solidFill>
                  <a:srgbClr val="000000"/>
                </a:solidFill>
                <a:effectLst/>
                <a:latin typeface="Arial"/>
                <a:ea typeface="Arial"/>
                <a:cs typeface="Arial"/>
                <a:sym typeface="Arial"/>
              </a:rPr>
              <a:t>Impact</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Text</a:t>
            </a:r>
          </a:p>
          <a:p>
            <a:r>
              <a:rPr lang="en-US" sz="1100" b="0" i="0" u="none" strike="noStrike" cap="none" dirty="0">
                <a:solidFill>
                  <a:srgbClr val="000000"/>
                </a:solidFill>
                <a:effectLst/>
                <a:latin typeface="Arial"/>
                <a:ea typeface="Arial"/>
                <a:cs typeface="Arial"/>
                <a:sym typeface="Arial"/>
              </a:rPr>
              <a:t>Length/Range: Descriptive text explaining the effect or impact of the cybersecurity threat</a:t>
            </a:r>
          </a:p>
          <a:p>
            <a:r>
              <a:rPr lang="en-US" sz="1100" b="1" i="0" u="none" strike="noStrike" cap="none" dirty="0">
                <a:solidFill>
                  <a:srgbClr val="000000"/>
                </a:solidFill>
                <a:effectLst/>
                <a:latin typeface="Arial"/>
                <a:ea typeface="Arial"/>
                <a:cs typeface="Arial"/>
                <a:sym typeface="Arial"/>
              </a:rPr>
              <a:t>Resolution</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_</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Status</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a:t>
            </a:r>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Categorical</a:t>
            </a:r>
          </a:p>
          <a:p>
            <a:r>
              <a:rPr lang="en-US" sz="1100" b="0" i="0" u="none" strike="noStrike" cap="none" dirty="0">
                <a:solidFill>
                  <a:srgbClr val="000000"/>
                </a:solidFill>
                <a:effectLst/>
                <a:latin typeface="Arial"/>
                <a:ea typeface="Arial"/>
                <a:cs typeface="Arial"/>
                <a:sym typeface="Arial"/>
              </a:rPr>
              <a:t>Length/Range: Resolved, Unresolved, Mitigated, Investigating</a:t>
            </a:r>
          </a:p>
          <a:p>
            <a:endParaRPr lang="en-US" dirty="0"/>
          </a:p>
        </p:txBody>
      </p:sp>
    </p:spTree>
    <p:extLst>
      <p:ext uri="{BB962C8B-B14F-4D97-AF65-F5344CB8AC3E}">
        <p14:creationId xmlns:p14="http://schemas.microsoft.com/office/powerpoint/2010/main" val="1854841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72bee519d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72bee519d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AIDEN</a:t>
            </a:r>
            <a:br>
              <a:rPr lang="en-US" dirty="0"/>
            </a:br>
            <a:r>
              <a:rPr lang="en-US" dirty="0"/>
              <a:t>Based on three objectives,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EVERYONE</a:t>
            </a:r>
          </a:p>
        </p:txBody>
      </p:sp>
    </p:spTree>
    <p:extLst>
      <p:ext uri="{BB962C8B-B14F-4D97-AF65-F5344CB8AC3E}">
        <p14:creationId xmlns:p14="http://schemas.microsoft.com/office/powerpoint/2010/main" val="2808549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53b51d4f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VANDAN &amp;CHAKER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a:extLst>
            <a:ext uri="{FF2B5EF4-FFF2-40B4-BE49-F238E27FC236}">
              <a16:creationId xmlns:a16="http://schemas.microsoft.com/office/drawing/2014/main" id="{B9B91E3D-1556-A29B-EF12-29F31714D34D}"/>
            </a:ext>
          </a:extLst>
        </p:cNvPr>
        <p:cNvGrpSpPr/>
        <p:nvPr/>
      </p:nvGrpSpPr>
      <p:grpSpPr>
        <a:xfrm>
          <a:off x="0" y="0"/>
          <a:ext cx="0" cy="0"/>
          <a:chOff x="0" y="0"/>
          <a:chExt cx="0" cy="0"/>
        </a:xfrm>
      </p:grpSpPr>
      <p:sp>
        <p:nvSpPr>
          <p:cNvPr id="203" name="Google Shape;203;g2553b51d4ff_0_89:notes">
            <a:extLst>
              <a:ext uri="{FF2B5EF4-FFF2-40B4-BE49-F238E27FC236}">
                <a16:creationId xmlns:a16="http://schemas.microsoft.com/office/drawing/2014/main" id="{2CAE452F-32C0-F158-9A62-8A2B2F378B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a:extLst>
              <a:ext uri="{FF2B5EF4-FFF2-40B4-BE49-F238E27FC236}">
                <a16:creationId xmlns:a16="http://schemas.microsoft.com/office/drawing/2014/main" id="{B2D26A25-A0A2-5569-6C2E-ABDE522558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CHAKER AIDEN</a:t>
            </a:r>
            <a:endParaRPr dirty="0"/>
          </a:p>
        </p:txBody>
      </p:sp>
    </p:spTree>
    <p:extLst>
      <p:ext uri="{BB962C8B-B14F-4D97-AF65-F5344CB8AC3E}">
        <p14:creationId xmlns:p14="http://schemas.microsoft.com/office/powerpoint/2010/main" val="1378344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55" name="Google Shape;55;p13"/>
          <p:cNvSpPr txBox="1">
            <a:spLocks noGrp="1"/>
          </p:cNvSpPr>
          <p:nvPr>
            <p:ph type="title" hasCustomPrompt="1"/>
          </p:nvPr>
        </p:nvSpPr>
        <p:spPr>
          <a:xfrm>
            <a:off x="1070650"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
          </p:nvPr>
        </p:nvSpPr>
        <p:spPr>
          <a:xfrm>
            <a:off x="1609075"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57" name="Google Shape;57;p13"/>
          <p:cNvSpPr txBox="1">
            <a:spLocks noGrp="1"/>
          </p:cNvSpPr>
          <p:nvPr>
            <p:ph type="title" idx="2"/>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8" name="Google Shape;58;p13"/>
          <p:cNvSpPr txBox="1">
            <a:spLocks noGrp="1"/>
          </p:cNvSpPr>
          <p:nvPr>
            <p:ph type="title" idx="3" hasCustomPrompt="1"/>
          </p:nvPr>
        </p:nvSpPr>
        <p:spPr>
          <a:xfrm>
            <a:off x="1070650" y="21035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4"/>
          </p:nvPr>
        </p:nvSpPr>
        <p:spPr>
          <a:xfrm>
            <a:off x="1609075" y="2103524"/>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0" name="Google Shape;60;p13"/>
          <p:cNvSpPr txBox="1">
            <a:spLocks noGrp="1"/>
          </p:cNvSpPr>
          <p:nvPr>
            <p:ph type="title" idx="5" hasCustomPrompt="1"/>
          </p:nvPr>
        </p:nvSpPr>
        <p:spPr>
          <a:xfrm>
            <a:off x="1070650" y="28397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6"/>
          </p:nvPr>
        </p:nvSpPr>
        <p:spPr>
          <a:xfrm>
            <a:off x="1609075" y="28397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2" name="Google Shape;62;p13"/>
          <p:cNvSpPr txBox="1">
            <a:spLocks noGrp="1"/>
          </p:cNvSpPr>
          <p:nvPr>
            <p:ph type="title" idx="7" hasCustomPrompt="1"/>
          </p:nvPr>
        </p:nvSpPr>
        <p:spPr>
          <a:xfrm>
            <a:off x="1070650" y="35759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1609075" y="35759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4" name="Google Shape;64;p13"/>
          <p:cNvSpPr txBox="1">
            <a:spLocks noGrp="1"/>
          </p:cNvSpPr>
          <p:nvPr>
            <p:ph type="title" idx="9" hasCustomPrompt="1"/>
          </p:nvPr>
        </p:nvSpPr>
        <p:spPr>
          <a:xfrm>
            <a:off x="4927449"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3"/>
          </p:nvPr>
        </p:nvSpPr>
        <p:spPr>
          <a:xfrm>
            <a:off x="5465950"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6" name="Google Shape;66;p13"/>
          <p:cNvSpPr txBox="1">
            <a:spLocks noGrp="1"/>
          </p:cNvSpPr>
          <p:nvPr>
            <p:ph type="title" idx="14" hasCustomPrompt="1"/>
          </p:nvPr>
        </p:nvSpPr>
        <p:spPr>
          <a:xfrm>
            <a:off x="4927449" y="2103522"/>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15"/>
          </p:nvPr>
        </p:nvSpPr>
        <p:spPr>
          <a:xfrm>
            <a:off x="5465950" y="2103519"/>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8" name="Google Shape;68;p13"/>
          <p:cNvSpPr txBox="1">
            <a:spLocks noGrp="1"/>
          </p:cNvSpPr>
          <p:nvPr>
            <p:ph type="title" idx="16" hasCustomPrompt="1"/>
          </p:nvPr>
        </p:nvSpPr>
        <p:spPr>
          <a:xfrm>
            <a:off x="4927449" y="2839728"/>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7"/>
          </p:nvPr>
        </p:nvSpPr>
        <p:spPr>
          <a:xfrm>
            <a:off x="5465950" y="2839721"/>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70" name="Google Shape;70;p13"/>
          <p:cNvSpPr txBox="1">
            <a:spLocks noGrp="1"/>
          </p:cNvSpPr>
          <p:nvPr>
            <p:ph type="title" idx="18" hasCustomPrompt="1"/>
          </p:nvPr>
        </p:nvSpPr>
        <p:spPr>
          <a:xfrm>
            <a:off x="4927449" y="35759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9"/>
          </p:nvPr>
        </p:nvSpPr>
        <p:spPr>
          <a:xfrm>
            <a:off x="5465950" y="3575916"/>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2" name="Google Shape;42;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50138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lt1"/>
        </a:solidFill>
        <a:effectLst/>
      </p:bgPr>
    </p:bg>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112" name="Google Shape;112;p21"/>
          <p:cNvSpPr txBox="1">
            <a:spLocks noGrp="1"/>
          </p:cNvSpPr>
          <p:nvPr>
            <p:ph type="subTitle" idx="1"/>
          </p:nvPr>
        </p:nvSpPr>
        <p:spPr>
          <a:xfrm>
            <a:off x="715100"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21"/>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14" name="Google Shape;114;p21"/>
          <p:cNvSpPr txBox="1">
            <a:spLocks noGrp="1"/>
          </p:cNvSpPr>
          <p:nvPr>
            <p:ph type="subTitle" idx="2"/>
          </p:nvPr>
        </p:nvSpPr>
        <p:spPr>
          <a:xfrm>
            <a:off x="715100"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15" name="Google Shape;115;p21"/>
          <p:cNvSpPr txBox="1">
            <a:spLocks noGrp="1"/>
          </p:cNvSpPr>
          <p:nvPr>
            <p:ph type="subTitle" idx="3"/>
          </p:nvPr>
        </p:nvSpPr>
        <p:spPr>
          <a:xfrm>
            <a:off x="3506099"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1"/>
          <p:cNvSpPr txBox="1">
            <a:spLocks noGrp="1"/>
          </p:cNvSpPr>
          <p:nvPr>
            <p:ph type="subTitle" idx="4"/>
          </p:nvPr>
        </p:nvSpPr>
        <p:spPr>
          <a:xfrm>
            <a:off x="3506099"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17" name="Google Shape;117;p21"/>
          <p:cNvSpPr txBox="1">
            <a:spLocks noGrp="1"/>
          </p:cNvSpPr>
          <p:nvPr>
            <p:ph type="subTitle" idx="5"/>
          </p:nvPr>
        </p:nvSpPr>
        <p:spPr>
          <a:xfrm>
            <a:off x="6297200"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21"/>
          <p:cNvSpPr txBox="1">
            <a:spLocks noGrp="1"/>
          </p:cNvSpPr>
          <p:nvPr>
            <p:ph type="subTitle" idx="6"/>
          </p:nvPr>
        </p:nvSpPr>
        <p:spPr>
          <a:xfrm>
            <a:off x="6297200"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344852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1"/>
        </a:solidFill>
        <a:effectLst/>
      </p:bgPr>
    </p:bg>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l="-235242" t="44962" r="44460" b="-108521"/>
          <a:stretch/>
        </p:blipFill>
        <p:spPr>
          <a:xfrm rot="10800000" flipH="1">
            <a:off x="-4572" y="-2437"/>
            <a:ext cx="9153145" cy="5148375"/>
          </a:xfrm>
          <a:prstGeom prst="rect">
            <a:avLst/>
          </a:prstGeom>
          <a:noFill/>
          <a:ln>
            <a:noFill/>
          </a:ln>
        </p:spPr>
      </p:pic>
      <p:sp>
        <p:nvSpPr>
          <p:cNvPr id="103" name="Google Shape;103;p20"/>
          <p:cNvSpPr txBox="1">
            <a:spLocks noGrp="1"/>
          </p:cNvSpPr>
          <p:nvPr>
            <p:ph type="subTitle" idx="1"/>
          </p:nvPr>
        </p:nvSpPr>
        <p:spPr>
          <a:xfrm>
            <a:off x="715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0"/>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05" name="Google Shape;105;p20"/>
          <p:cNvSpPr txBox="1">
            <a:spLocks noGrp="1"/>
          </p:cNvSpPr>
          <p:nvPr>
            <p:ph type="subTitle" idx="2"/>
          </p:nvPr>
        </p:nvSpPr>
        <p:spPr>
          <a:xfrm>
            <a:off x="7151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6" name="Google Shape;106;p20"/>
          <p:cNvSpPr txBox="1">
            <a:spLocks noGrp="1"/>
          </p:cNvSpPr>
          <p:nvPr>
            <p:ph type="subTitle" idx="3"/>
          </p:nvPr>
        </p:nvSpPr>
        <p:spPr>
          <a:xfrm>
            <a:off x="3506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0"/>
          <p:cNvSpPr txBox="1">
            <a:spLocks noGrp="1"/>
          </p:cNvSpPr>
          <p:nvPr>
            <p:ph type="subTitle" idx="4"/>
          </p:nvPr>
        </p:nvSpPr>
        <p:spPr>
          <a:xfrm>
            <a:off x="3506099"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8" name="Google Shape;108;p20"/>
          <p:cNvSpPr txBox="1">
            <a:spLocks noGrp="1"/>
          </p:cNvSpPr>
          <p:nvPr>
            <p:ph type="subTitle" idx="5"/>
          </p:nvPr>
        </p:nvSpPr>
        <p:spPr>
          <a:xfrm>
            <a:off x="6297202"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0"/>
          <p:cNvSpPr txBox="1">
            <a:spLocks noGrp="1"/>
          </p:cNvSpPr>
          <p:nvPr>
            <p:ph type="subTitle" idx="6"/>
          </p:nvPr>
        </p:nvSpPr>
        <p:spPr>
          <a:xfrm>
            <a:off x="62972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313846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lt1"/>
        </a:soli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extLst>
      <p:ext uri="{BB962C8B-B14F-4D97-AF65-F5344CB8AC3E}">
        <p14:creationId xmlns:p14="http://schemas.microsoft.com/office/powerpoint/2010/main" val="236504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76" r:id="rId4"/>
    <p:sldLayoutId id="2147483677" r:id="rId5"/>
    <p:sldLayoutId id="2147483681" r:id="rId6"/>
    <p:sldLayoutId id="2147483682" r:id="rId7"/>
    <p:sldLayoutId id="2147483683" r:id="rId8"/>
    <p:sldLayoutId id="2147483684"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3" name="Picture 2" descr="A black eye with a keyhole in the center&#10;&#10;AI-generated content may be incorrect.">
            <a:extLst>
              <a:ext uri="{FF2B5EF4-FFF2-40B4-BE49-F238E27FC236}">
                <a16:creationId xmlns:a16="http://schemas.microsoft.com/office/drawing/2014/main" id="{066A4665-3670-350F-6154-03AD58452B4F}"/>
              </a:ext>
            </a:extLst>
          </p:cNvPr>
          <p:cNvPicPr>
            <a:picLocks noChangeAspect="1"/>
          </p:cNvPicPr>
          <p:nvPr/>
        </p:nvPicPr>
        <p:blipFill>
          <a:blip r:embed="rId3"/>
          <a:stretch>
            <a:fillRect/>
          </a:stretch>
        </p:blipFill>
        <p:spPr>
          <a:xfrm>
            <a:off x="5406857" y="1530874"/>
            <a:ext cx="2813690" cy="2813690"/>
          </a:xfrm>
          <a:prstGeom prst="rect">
            <a:avLst/>
          </a:prstGeom>
        </p:spPr>
      </p:pic>
      <p:sp>
        <p:nvSpPr>
          <p:cNvPr id="190" name="Google Shape;190;p35"/>
          <p:cNvSpPr txBox="1">
            <a:spLocks noGrp="1"/>
          </p:cNvSpPr>
          <p:nvPr>
            <p:ph type="ctrTitle"/>
          </p:nvPr>
        </p:nvSpPr>
        <p:spPr>
          <a:xfrm>
            <a:off x="711750" y="1958600"/>
            <a:ext cx="4973826" cy="19977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Cyber</a:t>
            </a:r>
            <a:br>
              <a:rPr lang="en" sz="7200" dirty="0"/>
            </a:br>
            <a:r>
              <a:rPr lang="en" sz="7200" dirty="0"/>
              <a:t>Insights</a:t>
            </a:r>
            <a:endParaRPr sz="7200" dirty="0"/>
          </a:p>
        </p:txBody>
      </p:sp>
      <p:sp>
        <p:nvSpPr>
          <p:cNvPr id="191" name="Google Shape;191;p35"/>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p>
            <a:pPr marL="0" indent="0"/>
            <a:r>
              <a:rPr lang="en" dirty="0"/>
              <a:t>CS445 &gt; </a:t>
            </a:r>
            <a:r>
              <a:rPr lang="en-US" dirty="0"/>
              <a:t>Data and Information Visualization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41;p69">
            <a:extLst>
              <a:ext uri="{FF2B5EF4-FFF2-40B4-BE49-F238E27FC236}">
                <a16:creationId xmlns:a16="http://schemas.microsoft.com/office/drawing/2014/main" id="{872441E7-3D16-1F35-0476-1A1FDA7C0771}"/>
              </a:ext>
            </a:extLst>
          </p:cNvPr>
          <p:cNvSpPr txBox="1">
            <a:spLocks/>
          </p:cNvSpPr>
          <p:nvPr/>
        </p:nvSpPr>
        <p:spPr>
          <a:xfrm>
            <a:off x="715200" y="3366067"/>
            <a:ext cx="3856800" cy="125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9pPr>
          </a:lstStyle>
          <a:p>
            <a:r>
              <a:rPr lang="en-US" dirty="0"/>
              <a:t>Thanks!</a:t>
            </a:r>
          </a:p>
        </p:txBody>
      </p:sp>
      <p:sp>
        <p:nvSpPr>
          <p:cNvPr id="3" name="Google Shape;642;p69">
            <a:extLst>
              <a:ext uri="{FF2B5EF4-FFF2-40B4-BE49-F238E27FC236}">
                <a16:creationId xmlns:a16="http://schemas.microsoft.com/office/drawing/2014/main" id="{5B3B29AF-A591-9625-1CC6-016F3FBF073E}"/>
              </a:ext>
            </a:extLst>
          </p:cNvPr>
          <p:cNvSpPr txBox="1">
            <a:spLocks/>
          </p:cNvSpPr>
          <p:nvPr/>
        </p:nvSpPr>
        <p:spPr>
          <a:xfrm>
            <a:off x="4572000" y="570442"/>
            <a:ext cx="2683800" cy="42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buClr>
                <a:schemeClr val="lt1"/>
              </a:buClr>
              <a:buSzPts val="1100"/>
              <a:buFont typeface="Arial"/>
              <a:buNone/>
            </a:pPr>
            <a:r>
              <a:rPr lang="en-US" dirty="0"/>
              <a:t>Do you have any questions?</a:t>
            </a:r>
          </a:p>
        </p:txBody>
      </p:sp>
      <p:cxnSp>
        <p:nvCxnSpPr>
          <p:cNvPr id="4" name="Google Shape;652;p69">
            <a:hlinkClick r:id="" action="ppaction://hlinkshowjump?jump=nextslide"/>
            <a:extLst>
              <a:ext uri="{FF2B5EF4-FFF2-40B4-BE49-F238E27FC236}">
                <a16:creationId xmlns:a16="http://schemas.microsoft.com/office/drawing/2014/main" id="{AADB7676-D45F-AD6C-265A-A95FEA09EC56}"/>
              </a:ext>
            </a:extLst>
          </p:cNvPr>
          <p:cNvCxnSpPr/>
          <p:nvPr/>
        </p:nvCxnSpPr>
        <p:spPr>
          <a:xfrm>
            <a:off x="715200" y="764542"/>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56210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21" name="Rectangle 20">
            <a:extLst>
              <a:ext uri="{FF2B5EF4-FFF2-40B4-BE49-F238E27FC236}">
                <a16:creationId xmlns:a16="http://schemas.microsoft.com/office/drawing/2014/main" id="{BD6A54BC-2B35-47CE-C8A7-0AC315EFDC98}"/>
              </a:ext>
            </a:extLst>
          </p:cNvPr>
          <p:cNvSpPr>
            <a:spLocks noGrp="1" noRot="1" noMove="1" noResize="1" noEditPoints="1" noAdjustHandles="1" noChangeArrowheads="1" noChangeShapeType="1"/>
          </p:cNvSpPr>
          <p:nvPr/>
        </p:nvSpPr>
        <p:spPr>
          <a:xfrm>
            <a:off x="2846901" y="0"/>
            <a:ext cx="6297099" cy="51435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BBB974-1811-6C3C-BE66-25F4C3AA65CC}"/>
              </a:ext>
            </a:extLst>
          </p:cNvPr>
          <p:cNvSpPr>
            <a:spLocks noGrp="1" noRot="1" noMove="1" noResize="1" noEditPoints="1" noAdjustHandles="1" noChangeArrowheads="1" noChangeShapeType="1"/>
          </p:cNvSpPr>
          <p:nvPr/>
        </p:nvSpPr>
        <p:spPr>
          <a:xfrm>
            <a:off x="5866646" y="0"/>
            <a:ext cx="3277354" cy="51435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627" name="Google Shape;627;p68"/>
          <p:cNvSpPr txBox="1">
            <a:spLocks noGrp="1"/>
          </p:cNvSpPr>
          <p:nvPr>
            <p:ph type="subTitle" idx="1"/>
          </p:nvPr>
        </p:nvSpPr>
        <p:spPr>
          <a:xfrm>
            <a:off x="513852" y="3647324"/>
            <a:ext cx="21318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Analyst </a:t>
            </a:r>
            <a:endParaRPr dirty="0"/>
          </a:p>
        </p:txBody>
      </p:sp>
      <p:sp>
        <p:nvSpPr>
          <p:cNvPr id="628" name="Google Shape;628;p68"/>
          <p:cNvSpPr txBox="1">
            <a:spLocks noGrp="1"/>
          </p:cNvSpPr>
          <p:nvPr>
            <p:ph type="title"/>
          </p:nvPr>
        </p:nvSpPr>
        <p:spPr>
          <a:xfrm>
            <a:off x="499824" y="535000"/>
            <a:ext cx="1944578"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the Team</a:t>
            </a:r>
            <a:endParaRPr sz="2800" dirty="0"/>
          </a:p>
        </p:txBody>
      </p:sp>
      <p:sp>
        <p:nvSpPr>
          <p:cNvPr id="629" name="Google Shape;629;p68"/>
          <p:cNvSpPr txBox="1">
            <a:spLocks noGrp="1"/>
          </p:cNvSpPr>
          <p:nvPr>
            <p:ph type="subTitle" idx="2"/>
          </p:nvPr>
        </p:nvSpPr>
        <p:spPr>
          <a:xfrm>
            <a:off x="513852" y="3266324"/>
            <a:ext cx="2131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Vandan Amin</a:t>
            </a:r>
            <a:endParaRPr dirty="0"/>
          </a:p>
        </p:txBody>
      </p:sp>
      <p:sp>
        <p:nvSpPr>
          <p:cNvPr id="630" name="Google Shape;630;p68"/>
          <p:cNvSpPr txBox="1">
            <a:spLocks noGrp="1"/>
          </p:cNvSpPr>
          <p:nvPr>
            <p:ph type="subTitle" idx="3"/>
          </p:nvPr>
        </p:nvSpPr>
        <p:spPr>
          <a:xfrm>
            <a:off x="3389000" y="3654400"/>
            <a:ext cx="21318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Documentation Lead</a:t>
            </a:r>
            <a:endParaRPr dirty="0"/>
          </a:p>
        </p:txBody>
      </p:sp>
      <p:sp>
        <p:nvSpPr>
          <p:cNvPr id="631" name="Google Shape;631;p68"/>
          <p:cNvSpPr txBox="1">
            <a:spLocks noGrp="1"/>
          </p:cNvSpPr>
          <p:nvPr>
            <p:ph type="subTitle" idx="4"/>
          </p:nvPr>
        </p:nvSpPr>
        <p:spPr>
          <a:xfrm>
            <a:off x="3388949" y="3273400"/>
            <a:ext cx="2131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Chaker Baloch</a:t>
            </a:r>
            <a:endParaRPr dirty="0"/>
          </a:p>
        </p:txBody>
      </p:sp>
      <p:sp>
        <p:nvSpPr>
          <p:cNvPr id="632" name="Google Shape;632;p68"/>
          <p:cNvSpPr txBox="1">
            <a:spLocks noGrp="1"/>
          </p:cNvSpPr>
          <p:nvPr>
            <p:ph type="subTitle" idx="5"/>
          </p:nvPr>
        </p:nvSpPr>
        <p:spPr>
          <a:xfrm>
            <a:off x="6408694" y="3647324"/>
            <a:ext cx="21318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Visualization Designer </a:t>
            </a:r>
            <a:endParaRPr dirty="0"/>
          </a:p>
        </p:txBody>
      </p:sp>
      <p:sp>
        <p:nvSpPr>
          <p:cNvPr id="633" name="Google Shape;633;p68"/>
          <p:cNvSpPr txBox="1">
            <a:spLocks noGrp="1"/>
          </p:cNvSpPr>
          <p:nvPr>
            <p:ph type="subTitle" idx="6"/>
          </p:nvPr>
        </p:nvSpPr>
        <p:spPr>
          <a:xfrm>
            <a:off x="6408694" y="3266324"/>
            <a:ext cx="2131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Aiden Wise</a:t>
            </a:r>
            <a:endParaRPr dirty="0"/>
          </a:p>
        </p:txBody>
      </p:sp>
      <p:pic>
        <p:nvPicPr>
          <p:cNvPr id="25" name="Graphic 24" descr="Statistics outline">
            <a:extLst>
              <a:ext uri="{FF2B5EF4-FFF2-40B4-BE49-F238E27FC236}">
                <a16:creationId xmlns:a16="http://schemas.microsoft.com/office/drawing/2014/main" id="{AF3E9D64-FBE1-9245-8B6C-BE3A756A8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5854" y="1481238"/>
            <a:ext cx="1768548" cy="1768548"/>
          </a:xfrm>
          <a:prstGeom prst="rect">
            <a:avLst/>
          </a:prstGeom>
        </p:spPr>
      </p:pic>
      <p:pic>
        <p:nvPicPr>
          <p:cNvPr id="31" name="Graphic 30" descr="Quill with solid fill">
            <a:extLst>
              <a:ext uri="{FF2B5EF4-FFF2-40B4-BE49-F238E27FC236}">
                <a16:creationId xmlns:a16="http://schemas.microsoft.com/office/drawing/2014/main" id="{65851D2C-4967-7317-F313-910E8284B9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10450" y="1618700"/>
            <a:ext cx="1461698" cy="1461698"/>
          </a:xfrm>
          <a:prstGeom prst="rect">
            <a:avLst/>
          </a:prstGeom>
        </p:spPr>
      </p:pic>
      <p:pic>
        <p:nvPicPr>
          <p:cNvPr id="33" name="Graphic 32" descr="Presentation with bar chart outline">
            <a:extLst>
              <a:ext uri="{FF2B5EF4-FFF2-40B4-BE49-F238E27FC236}">
                <a16:creationId xmlns:a16="http://schemas.microsoft.com/office/drawing/2014/main" id="{3BF9FE06-6717-EE82-9F2C-B5A7B5888A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3176" y="1406951"/>
            <a:ext cx="1842835" cy="1842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243" name="Google Shape;243;p40"/>
          <p:cNvSpPr txBox="1">
            <a:spLocks noGrp="1"/>
          </p:cNvSpPr>
          <p:nvPr>
            <p:ph type="subTitle" idx="1"/>
          </p:nvPr>
        </p:nvSpPr>
        <p:spPr>
          <a:xfrm>
            <a:off x="4572000" y="3358099"/>
            <a:ext cx="4186518" cy="1527655"/>
          </a:xfrm>
          <a:prstGeom prst="rect">
            <a:avLst/>
          </a:prstGeom>
        </p:spPr>
        <p:txBody>
          <a:bodyPr spcFirstLastPara="1" wrap="square" lIns="91425" tIns="91425" rIns="91425" bIns="91425" anchor="t" anchorCtr="0">
            <a:noAutofit/>
          </a:bodyPr>
          <a:lstStyle/>
          <a:p>
            <a:pPr marL="0" lvl="0" indent="0"/>
            <a:r>
              <a:rPr lang="en-US" dirty="0"/>
              <a:t>This project explores cybersecurity incidents from 2015 to 2024, using data to find meaningful patterns and insights. Our goal is to better understand how threats have changed, and what that means for organizations around the world.</a:t>
            </a:r>
            <a:endParaRPr dirty="0"/>
          </a:p>
        </p:txBody>
      </p:sp>
      <p:cxnSp>
        <p:nvCxnSpPr>
          <p:cNvPr id="244" name="Google Shape;244;p40">
            <a:hlinkClick r:id="" action="ppaction://hlinkshowjump?jump=nextslide"/>
          </p:cNvPr>
          <p:cNvCxnSpPr/>
          <p:nvPr/>
        </p:nvCxnSpPr>
        <p:spPr>
          <a:xfrm>
            <a:off x="715100" y="4414400"/>
            <a:ext cx="483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4" name="Google Shape;294;p45"/>
          <p:cNvSpPr txBox="1">
            <a:spLocks noGrp="1"/>
          </p:cNvSpPr>
          <p:nvPr>
            <p:ph type="title"/>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&amp; Significance</a:t>
            </a:r>
            <a:endParaRPr dirty="0"/>
          </a:p>
        </p:txBody>
      </p:sp>
      <p:sp>
        <p:nvSpPr>
          <p:cNvPr id="295" name="Google Shape;295;p45"/>
          <p:cNvSpPr txBox="1">
            <a:spLocks noGrp="1"/>
          </p:cNvSpPr>
          <p:nvPr>
            <p:ph type="subTitle" idx="2"/>
          </p:nvPr>
        </p:nvSpPr>
        <p:spPr>
          <a:xfrm>
            <a:off x="715100" y="3339069"/>
            <a:ext cx="1768124" cy="7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Trend Analysis</a:t>
            </a:r>
            <a:endParaRPr dirty="0"/>
          </a:p>
        </p:txBody>
      </p:sp>
      <p:sp>
        <p:nvSpPr>
          <p:cNvPr id="297" name="Google Shape;297;p45"/>
          <p:cNvSpPr txBox="1">
            <a:spLocks noGrp="1"/>
          </p:cNvSpPr>
          <p:nvPr>
            <p:ph type="subTitle" idx="4"/>
          </p:nvPr>
        </p:nvSpPr>
        <p:spPr>
          <a:xfrm>
            <a:off x="3506099" y="3339069"/>
            <a:ext cx="2131800" cy="7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Industry </a:t>
            </a:r>
            <a:r>
              <a:rPr lang="en" dirty="0"/>
              <a:t>Vulnerability</a:t>
            </a:r>
            <a:endParaRPr dirty="0"/>
          </a:p>
        </p:txBody>
      </p:sp>
      <p:sp>
        <p:nvSpPr>
          <p:cNvPr id="299" name="Google Shape;299;p45"/>
          <p:cNvSpPr txBox="1">
            <a:spLocks noGrp="1"/>
          </p:cNvSpPr>
          <p:nvPr>
            <p:ph type="subTitle" idx="6"/>
          </p:nvPr>
        </p:nvSpPr>
        <p:spPr>
          <a:xfrm>
            <a:off x="6297200" y="3339069"/>
            <a:ext cx="2131800" cy="7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Geographical </a:t>
            </a:r>
            <a:br>
              <a:rPr lang="en" dirty="0"/>
            </a:br>
            <a:r>
              <a:rPr lang="en" dirty="0"/>
              <a:t>Insights </a:t>
            </a:r>
            <a:endParaRPr dirty="0"/>
          </a:p>
        </p:txBody>
      </p:sp>
      <p:pic>
        <p:nvPicPr>
          <p:cNvPr id="9" name="Picture 8" descr="A black background with a black square&#10;&#10;AI-generated content may be incorrect.">
            <a:extLst>
              <a:ext uri="{FF2B5EF4-FFF2-40B4-BE49-F238E27FC236}">
                <a16:creationId xmlns:a16="http://schemas.microsoft.com/office/drawing/2014/main" id="{D9D55904-5EAA-DCAC-872F-522E80BBE172}"/>
              </a:ext>
            </a:extLst>
          </p:cNvPr>
          <p:cNvPicPr>
            <a:picLocks noChangeAspect="1"/>
          </p:cNvPicPr>
          <p:nvPr/>
        </p:nvPicPr>
        <p:blipFill>
          <a:blip r:embed="rId3"/>
          <a:stretch>
            <a:fillRect/>
          </a:stretch>
        </p:blipFill>
        <p:spPr>
          <a:xfrm>
            <a:off x="912911" y="1885500"/>
            <a:ext cx="1372501" cy="1372501"/>
          </a:xfrm>
          <a:prstGeom prst="rect">
            <a:avLst/>
          </a:prstGeom>
        </p:spPr>
      </p:pic>
      <p:pic>
        <p:nvPicPr>
          <p:cNvPr id="11" name="Picture 10" descr="A black background with a black square&#10;&#10;AI-generated content may be incorrect.">
            <a:extLst>
              <a:ext uri="{FF2B5EF4-FFF2-40B4-BE49-F238E27FC236}">
                <a16:creationId xmlns:a16="http://schemas.microsoft.com/office/drawing/2014/main" id="{39E97297-958E-5ABF-14B9-7F4D9AB3D2AD}"/>
              </a:ext>
            </a:extLst>
          </p:cNvPr>
          <p:cNvPicPr>
            <a:picLocks noChangeAspect="1"/>
          </p:cNvPicPr>
          <p:nvPr/>
        </p:nvPicPr>
        <p:blipFill>
          <a:blip r:embed="rId4"/>
          <a:stretch>
            <a:fillRect/>
          </a:stretch>
        </p:blipFill>
        <p:spPr>
          <a:xfrm>
            <a:off x="3886759" y="1887522"/>
            <a:ext cx="1370479" cy="1370479"/>
          </a:xfrm>
          <a:prstGeom prst="rect">
            <a:avLst/>
          </a:prstGeom>
        </p:spPr>
      </p:pic>
      <p:pic>
        <p:nvPicPr>
          <p:cNvPr id="14" name="Picture 13" descr="A black background with a black square&#10;&#10;AI-generated content may be incorrect.">
            <a:extLst>
              <a:ext uri="{FF2B5EF4-FFF2-40B4-BE49-F238E27FC236}">
                <a16:creationId xmlns:a16="http://schemas.microsoft.com/office/drawing/2014/main" id="{4E479664-BECB-DEEE-FE7A-42BA0B0B86F6}"/>
              </a:ext>
            </a:extLst>
          </p:cNvPr>
          <p:cNvPicPr>
            <a:picLocks noChangeAspect="1"/>
          </p:cNvPicPr>
          <p:nvPr/>
        </p:nvPicPr>
        <p:blipFill>
          <a:blip r:embed="rId5"/>
          <a:stretch>
            <a:fillRect/>
          </a:stretch>
        </p:blipFill>
        <p:spPr>
          <a:xfrm>
            <a:off x="6676849" y="1885499"/>
            <a:ext cx="1372501" cy="13725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Effect transition="in" filter="fade">
                                      <p:cBhvr>
                                        <p:cTn id="7" dur="500"/>
                                        <p:tgtEl>
                                          <p:spTgt spid="29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9">
                                            <p:txEl>
                                              <p:pRg st="0" end="0"/>
                                            </p:txEl>
                                          </p:spTgt>
                                        </p:tgtEl>
                                        <p:attrNameLst>
                                          <p:attrName>style.visibility</p:attrName>
                                        </p:attrNameLst>
                                      </p:cBhvr>
                                      <p:to>
                                        <p:strVal val="visible"/>
                                      </p:to>
                                    </p:set>
                                    <p:animEffect transition="in" filter="fade">
                                      <p:cBhvr>
                                        <p:cTn id="18" dur="500"/>
                                        <p:tgtEl>
                                          <p:spTgt spid="2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build="p"/>
      <p:bldP spid="2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343AF2-9A34-A82D-35E7-91CBF4C1AF8D}"/>
              </a:ext>
            </a:extLst>
          </p:cNvPr>
          <p:cNvGraphicFramePr>
            <a:graphicFrameLocks noGrp="1"/>
          </p:cNvGraphicFramePr>
          <p:nvPr>
            <p:extLst>
              <p:ext uri="{D42A27DB-BD31-4B8C-83A1-F6EECF244321}">
                <p14:modId xmlns:p14="http://schemas.microsoft.com/office/powerpoint/2010/main" val="2670195363"/>
              </p:ext>
            </p:extLst>
          </p:nvPr>
        </p:nvGraphicFramePr>
        <p:xfrm>
          <a:off x="262550" y="2571750"/>
          <a:ext cx="8618899" cy="2138988"/>
        </p:xfrm>
        <a:graphic>
          <a:graphicData uri="http://schemas.openxmlformats.org/drawingml/2006/table">
            <a:tbl>
              <a:tblPr/>
              <a:tblGrid>
                <a:gridCol w="668207">
                  <a:extLst>
                    <a:ext uri="{9D8B030D-6E8A-4147-A177-3AD203B41FA5}">
                      <a16:colId xmlns:a16="http://schemas.microsoft.com/office/drawing/2014/main" val="2495211407"/>
                    </a:ext>
                  </a:extLst>
                </a:gridCol>
                <a:gridCol w="532629">
                  <a:extLst>
                    <a:ext uri="{9D8B030D-6E8A-4147-A177-3AD203B41FA5}">
                      <a16:colId xmlns:a16="http://schemas.microsoft.com/office/drawing/2014/main" val="995598709"/>
                    </a:ext>
                  </a:extLst>
                </a:gridCol>
                <a:gridCol w="944641">
                  <a:extLst>
                    <a:ext uri="{9D8B030D-6E8A-4147-A177-3AD203B41FA5}">
                      <a16:colId xmlns:a16="http://schemas.microsoft.com/office/drawing/2014/main" val="421637315"/>
                    </a:ext>
                  </a:extLst>
                </a:gridCol>
                <a:gridCol w="943270">
                  <a:extLst>
                    <a:ext uri="{9D8B030D-6E8A-4147-A177-3AD203B41FA5}">
                      <a16:colId xmlns:a16="http://schemas.microsoft.com/office/drawing/2014/main" val="3784068462"/>
                    </a:ext>
                  </a:extLst>
                </a:gridCol>
                <a:gridCol w="739820">
                  <a:extLst>
                    <a:ext uri="{9D8B030D-6E8A-4147-A177-3AD203B41FA5}">
                      <a16:colId xmlns:a16="http://schemas.microsoft.com/office/drawing/2014/main" val="1135894224"/>
                    </a:ext>
                  </a:extLst>
                </a:gridCol>
                <a:gridCol w="815861">
                  <a:extLst>
                    <a:ext uri="{9D8B030D-6E8A-4147-A177-3AD203B41FA5}">
                      <a16:colId xmlns:a16="http://schemas.microsoft.com/office/drawing/2014/main" val="624617603"/>
                    </a:ext>
                  </a:extLst>
                </a:gridCol>
                <a:gridCol w="682273">
                  <a:extLst>
                    <a:ext uri="{9D8B030D-6E8A-4147-A177-3AD203B41FA5}">
                      <a16:colId xmlns:a16="http://schemas.microsoft.com/office/drawing/2014/main" val="237756907"/>
                    </a:ext>
                  </a:extLst>
                </a:gridCol>
                <a:gridCol w="1303931">
                  <a:extLst>
                    <a:ext uri="{9D8B030D-6E8A-4147-A177-3AD203B41FA5}">
                      <a16:colId xmlns:a16="http://schemas.microsoft.com/office/drawing/2014/main" val="498505911"/>
                    </a:ext>
                  </a:extLst>
                </a:gridCol>
                <a:gridCol w="874691">
                  <a:extLst>
                    <a:ext uri="{9D8B030D-6E8A-4147-A177-3AD203B41FA5}">
                      <a16:colId xmlns:a16="http://schemas.microsoft.com/office/drawing/2014/main" val="2327304691"/>
                    </a:ext>
                  </a:extLst>
                </a:gridCol>
                <a:gridCol w="1113576">
                  <a:extLst>
                    <a:ext uri="{9D8B030D-6E8A-4147-A177-3AD203B41FA5}">
                      <a16:colId xmlns:a16="http://schemas.microsoft.com/office/drawing/2014/main" val="155371443"/>
                    </a:ext>
                  </a:extLst>
                </a:gridCol>
              </a:tblGrid>
              <a:tr h="679727">
                <a:tc>
                  <a:txBody>
                    <a:bodyPr/>
                    <a:lstStyle/>
                    <a:p>
                      <a:pPr algn="ctr">
                        <a:buNone/>
                      </a:pPr>
                      <a:r>
                        <a:rPr lang="en-US" sz="1100" b="1">
                          <a:solidFill>
                            <a:srgbClr val="000000"/>
                          </a:solidFill>
                          <a:effectLst/>
                          <a:latin typeface="Helvetica Neue" panose="02000503000000020004" pitchFamily="2" charset="0"/>
                        </a:rPr>
                        <a:t>Country</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Year</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Attack Type</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Target Industry</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a:solidFill>
                            <a:srgbClr val="000000"/>
                          </a:solidFill>
                          <a:effectLst/>
                          <a:latin typeface="Helvetica Neue" panose="02000503000000020004" pitchFamily="2" charset="0"/>
                        </a:rPr>
                        <a:t>Financial Loss (in Million $)</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a:solidFill>
                            <a:srgbClr val="000000"/>
                          </a:solidFill>
                          <a:effectLst/>
                          <a:latin typeface="Helvetica Neue" panose="02000503000000020004" pitchFamily="2" charset="0"/>
                        </a:rPr>
                        <a:t>Number of Affected Users</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Attack Source</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Security Vulnerability Type</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a:solidFill>
                            <a:srgbClr val="000000"/>
                          </a:solidFill>
                          <a:effectLst/>
                          <a:latin typeface="Helvetica Neue" panose="02000503000000020004" pitchFamily="2" charset="0"/>
                        </a:rPr>
                        <a:t>Defense Mechanism Used</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Incident Resolution Time (in Hours)</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1862510749"/>
                  </a:ext>
                </a:extLst>
              </a:tr>
              <a:tr h="439564">
                <a:tc>
                  <a:txBody>
                    <a:bodyPr/>
                    <a:lstStyle/>
                    <a:p>
                      <a:pPr algn="ctr">
                        <a:buNone/>
                      </a:pPr>
                      <a:r>
                        <a:rPr lang="en-US" sz="1100" b="1">
                          <a:solidFill>
                            <a:srgbClr val="000000"/>
                          </a:solidFill>
                          <a:effectLst/>
                          <a:latin typeface="Helvetica Neue" panose="02000503000000020004" pitchFamily="2" charset="0"/>
                        </a:rPr>
                        <a:t>China</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US" sz="1100" dirty="0">
                          <a:solidFill>
                            <a:srgbClr val="000000"/>
                          </a:solidFill>
                          <a:effectLst/>
                          <a:latin typeface="Helvetica Neue" panose="02000503000000020004" pitchFamily="2" charset="0"/>
                        </a:rPr>
                        <a:t>2019</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Phishing</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Education</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80.53</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773169</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Hacker Group</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Unpatched Software</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VPN</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63</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615265"/>
                  </a:ext>
                </a:extLst>
              </a:tr>
              <a:tr h="398352">
                <a:tc>
                  <a:txBody>
                    <a:bodyPr/>
                    <a:lstStyle/>
                    <a:p>
                      <a:pPr algn="ctr">
                        <a:buNone/>
                      </a:pPr>
                      <a:r>
                        <a:rPr lang="en-US" sz="1100" b="1">
                          <a:solidFill>
                            <a:srgbClr val="000000"/>
                          </a:solidFill>
                          <a:effectLst/>
                          <a:latin typeface="Helvetica Neue" panose="02000503000000020004" pitchFamily="2" charset="0"/>
                        </a:rPr>
                        <a:t>India</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US" sz="1100" dirty="0">
                          <a:solidFill>
                            <a:srgbClr val="000000"/>
                          </a:solidFill>
                          <a:effectLst/>
                          <a:latin typeface="Helvetica Neue" panose="02000503000000020004" pitchFamily="2" charset="0"/>
                        </a:rPr>
                        <a:t>2017</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Man-in-the-Middle</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IT</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38.65</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605895</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Hacker Group</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Weak Passwords</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VPN</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20</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3385674"/>
                  </a:ext>
                </a:extLst>
              </a:tr>
              <a:tr h="621345">
                <a:tc>
                  <a:txBody>
                    <a:bodyPr/>
                    <a:lstStyle/>
                    <a:p>
                      <a:pPr algn="ctr">
                        <a:buNone/>
                      </a:pPr>
                      <a:r>
                        <a:rPr lang="en-US" sz="1100" b="1" dirty="0">
                          <a:solidFill>
                            <a:srgbClr val="000000"/>
                          </a:solidFill>
                          <a:effectLst/>
                          <a:latin typeface="Helvetica Neue" panose="02000503000000020004" pitchFamily="2" charset="0"/>
                        </a:rPr>
                        <a:t>France</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US" sz="1100" dirty="0">
                          <a:solidFill>
                            <a:srgbClr val="000000"/>
                          </a:solidFill>
                          <a:effectLst/>
                          <a:latin typeface="Helvetica Neue" panose="02000503000000020004" pitchFamily="2" charset="0"/>
                        </a:rPr>
                        <a:t>2018</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SQL Injection</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Government</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59.23</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909991</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Unknown</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Social Engineering</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Antivirus</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66</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1061375"/>
                  </a:ext>
                </a:extLst>
              </a:tr>
            </a:tbl>
          </a:graphicData>
        </a:graphic>
      </p:graphicFrame>
      <p:sp>
        <p:nvSpPr>
          <p:cNvPr id="4" name="Google Shape;242;p40">
            <a:extLst>
              <a:ext uri="{FF2B5EF4-FFF2-40B4-BE49-F238E27FC236}">
                <a16:creationId xmlns:a16="http://schemas.microsoft.com/office/drawing/2014/main" id="{8CA10EE2-7E4A-14F8-D4EC-11516EFC1935}"/>
              </a:ext>
            </a:extLst>
          </p:cNvPr>
          <p:cNvSpPr txBox="1">
            <a:spLocks/>
          </p:cNvSpPr>
          <p:nvPr/>
        </p:nvSpPr>
        <p:spPr>
          <a:xfrm>
            <a:off x="720000" y="535000"/>
            <a:ext cx="5925300" cy="125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7" name="Google Shape;190;p35">
            <a:extLst>
              <a:ext uri="{FF2B5EF4-FFF2-40B4-BE49-F238E27FC236}">
                <a16:creationId xmlns:a16="http://schemas.microsoft.com/office/drawing/2014/main" id="{3C3CA9B4-35C3-2599-15CD-F9E922C9BC86}"/>
              </a:ext>
            </a:extLst>
          </p:cNvPr>
          <p:cNvSpPr txBox="1">
            <a:spLocks/>
          </p:cNvSpPr>
          <p:nvPr/>
        </p:nvSpPr>
        <p:spPr>
          <a:xfrm>
            <a:off x="262550" y="535000"/>
            <a:ext cx="7809070" cy="125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Alexandria Medium"/>
              <a:buNone/>
              <a:defRPr sz="9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9pPr>
          </a:lstStyle>
          <a:p>
            <a:r>
              <a:rPr lang="en-US" sz="4800" dirty="0"/>
              <a:t>the Dataset.</a:t>
            </a:r>
          </a:p>
        </p:txBody>
      </p:sp>
      <p:sp>
        <p:nvSpPr>
          <p:cNvPr id="10" name="Google Shape;191;p35">
            <a:extLst>
              <a:ext uri="{FF2B5EF4-FFF2-40B4-BE49-F238E27FC236}">
                <a16:creationId xmlns:a16="http://schemas.microsoft.com/office/drawing/2014/main" id="{78674E3C-8BCA-6D44-4BE5-A84CCE42331A}"/>
              </a:ext>
            </a:extLst>
          </p:cNvPr>
          <p:cNvSpPr txBox="1">
            <a:spLocks/>
          </p:cNvSpPr>
          <p:nvPr/>
        </p:nvSpPr>
        <p:spPr>
          <a:xfrm>
            <a:off x="262550" y="1161556"/>
            <a:ext cx="5805386" cy="38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lgn="l"/>
            <a:r>
              <a:rPr lang="en-US" dirty="0"/>
              <a:t>Global Cybersecurity Threats (2015-2024) sourced from Kaggle, curated by Atharva </a:t>
            </a:r>
            <a:r>
              <a:rPr lang="en-US" dirty="0" err="1"/>
              <a:t>Soundankar</a:t>
            </a:r>
            <a:endParaRPr lang="en-US" dirty="0"/>
          </a:p>
        </p:txBody>
      </p:sp>
    </p:spTree>
    <p:extLst>
      <p:ext uri="{BB962C8B-B14F-4D97-AF65-F5344CB8AC3E}">
        <p14:creationId xmlns:p14="http://schemas.microsoft.com/office/powerpoint/2010/main" val="58951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4"/>
          <p:cNvSpPr txBox="1">
            <a:spLocks noGrp="1"/>
          </p:cNvSpPr>
          <p:nvPr>
            <p:ph type="title"/>
          </p:nvPr>
        </p:nvSpPr>
        <p:spPr>
          <a:xfrm>
            <a:off x="715050" y="815658"/>
            <a:ext cx="7713900" cy="548700"/>
          </a:xfrm>
          <a:prstGeom prst="rect">
            <a:avLst/>
          </a:prstGeom>
          <a:ln>
            <a:noFill/>
          </a:ln>
        </p:spPr>
        <p:txBody>
          <a:bodyPr spcFirstLastPara="1" wrap="square" lIns="91425" tIns="91425" rIns="91425" bIns="91425" anchor="t" anchorCtr="0">
            <a:noAutofit/>
          </a:bodyPr>
          <a:lstStyle/>
          <a:p>
            <a:pPr lvl="0"/>
            <a:r>
              <a:rPr lang="en" dirty="0"/>
              <a:t>Tools </a:t>
            </a:r>
            <a:r>
              <a:rPr lang="en-US" dirty="0"/>
              <a:t>and Workflow</a:t>
            </a:r>
            <a:endParaRPr dirty="0"/>
          </a:p>
        </p:txBody>
      </p:sp>
      <p:sp>
        <p:nvSpPr>
          <p:cNvPr id="273" name="Google Shape;273;p44"/>
          <p:cNvSpPr txBox="1"/>
          <p:nvPr/>
        </p:nvSpPr>
        <p:spPr>
          <a:xfrm>
            <a:off x="715150" y="1876250"/>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latin typeface="Alexandria Medium"/>
                <a:ea typeface="Alexandria Medium"/>
                <a:cs typeface="Alexandria Medium"/>
                <a:sym typeface="Alexandria Medium"/>
              </a:rPr>
              <a:t>01. </a:t>
            </a:r>
            <a:r>
              <a:rPr lang="en" dirty="0">
                <a:solidFill>
                  <a:schemeClr val="dk1"/>
                </a:solidFill>
                <a:latin typeface="Alexandria Medium"/>
                <a:ea typeface="Alexandria Medium"/>
                <a:cs typeface="Alexandria Medium"/>
                <a:sym typeface="Alexandria Medium"/>
              </a:rPr>
              <a:t>Tools</a:t>
            </a:r>
            <a:endParaRPr dirty="0">
              <a:solidFill>
                <a:schemeClr val="dk1"/>
              </a:solidFill>
              <a:latin typeface="Alexandria Medium"/>
              <a:ea typeface="Alexandria Medium"/>
              <a:cs typeface="Alexandria Medium"/>
              <a:sym typeface="Alexandria Medium"/>
            </a:endParaRPr>
          </a:p>
        </p:txBody>
      </p:sp>
      <p:sp>
        <p:nvSpPr>
          <p:cNvPr id="274" name="Google Shape;274;p44"/>
          <p:cNvSpPr txBox="1">
            <a:spLocks noGrp="1"/>
          </p:cNvSpPr>
          <p:nvPr>
            <p:ph type="subTitle" idx="4294967295"/>
          </p:nvPr>
        </p:nvSpPr>
        <p:spPr>
          <a:xfrm>
            <a:off x="715149" y="2257250"/>
            <a:ext cx="7713801" cy="314500"/>
          </a:xfrm>
          <a:prstGeom prst="rect">
            <a:avLst/>
          </a:prstGeom>
          <a:ln>
            <a:noFill/>
          </a:ln>
        </p:spPr>
        <p:txBody>
          <a:bodyPr spcFirstLastPara="1" wrap="square" lIns="91425" tIns="91425" rIns="91425" bIns="91425" anchor="t" anchorCtr="0">
            <a:noAutofit/>
          </a:bodyPr>
          <a:lstStyle/>
          <a:p>
            <a:pPr marL="274320" indent="-213359">
              <a:buClr>
                <a:schemeClr val="lt2"/>
              </a:buClr>
              <a:buFont typeface="Albert Sans"/>
              <a:buChar char="■"/>
            </a:pPr>
            <a:r>
              <a:rPr lang="en" sz="1400" dirty="0"/>
              <a:t>Python, </a:t>
            </a:r>
            <a:r>
              <a:rPr lang="en-US" sz="1400" dirty="0" err="1"/>
              <a:t>Jupyter</a:t>
            </a:r>
            <a:r>
              <a:rPr lang="en-US" sz="1400" dirty="0"/>
              <a:t> Notebook, Pandas, Seaborn, and Matplotlib</a:t>
            </a:r>
            <a:endParaRPr sz="1400" dirty="0"/>
          </a:p>
        </p:txBody>
      </p:sp>
      <p:sp>
        <p:nvSpPr>
          <p:cNvPr id="275" name="Google Shape;275;p44"/>
          <p:cNvSpPr txBox="1"/>
          <p:nvPr/>
        </p:nvSpPr>
        <p:spPr>
          <a:xfrm>
            <a:off x="715093" y="2763500"/>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latin typeface="Alexandria Medium"/>
                <a:ea typeface="Alexandria Medium"/>
                <a:cs typeface="Alexandria Medium"/>
                <a:sym typeface="Alexandria Medium"/>
              </a:rPr>
              <a:t>02. </a:t>
            </a:r>
            <a:r>
              <a:rPr lang="en" dirty="0">
                <a:solidFill>
                  <a:schemeClr val="dk1"/>
                </a:solidFill>
                <a:latin typeface="Alexandria Medium"/>
                <a:ea typeface="Alexandria Medium"/>
                <a:cs typeface="Alexandria Medium"/>
                <a:sym typeface="Alexandria Medium"/>
              </a:rPr>
              <a:t>Workflow</a:t>
            </a:r>
            <a:endParaRPr dirty="0">
              <a:solidFill>
                <a:schemeClr val="dk1"/>
              </a:solidFill>
              <a:latin typeface="Alexandria Medium"/>
              <a:ea typeface="Alexandria Medium"/>
              <a:cs typeface="Alexandria Medium"/>
              <a:sym typeface="Alexandria Medium"/>
            </a:endParaRPr>
          </a:p>
        </p:txBody>
      </p:sp>
      <p:sp>
        <p:nvSpPr>
          <p:cNvPr id="276" name="Google Shape;276;p44"/>
          <p:cNvSpPr txBox="1">
            <a:spLocks noGrp="1"/>
          </p:cNvSpPr>
          <p:nvPr>
            <p:ph type="subTitle" idx="4294967295"/>
          </p:nvPr>
        </p:nvSpPr>
        <p:spPr>
          <a:xfrm>
            <a:off x="715076" y="3144500"/>
            <a:ext cx="7713801" cy="860100"/>
          </a:xfrm>
          <a:prstGeom prst="rect">
            <a:avLst/>
          </a:prstGeom>
          <a:ln>
            <a:noFill/>
          </a:ln>
        </p:spPr>
        <p:txBody>
          <a:bodyPr spcFirstLastPara="1" wrap="square" lIns="91425" tIns="91425" rIns="91425" bIns="91425" anchor="t" anchorCtr="0">
            <a:noAutofit/>
          </a:bodyPr>
          <a:lstStyle/>
          <a:p>
            <a:pPr marL="274320" lvl="0" indent="-213359">
              <a:buClr>
                <a:schemeClr val="lt2"/>
              </a:buClr>
              <a:buChar char="■"/>
            </a:pPr>
            <a:r>
              <a:rPr lang="en-US" sz="1400" dirty="0"/>
              <a:t>Data Analysis</a:t>
            </a:r>
            <a:endParaRPr sz="1400" dirty="0"/>
          </a:p>
          <a:p>
            <a:pPr marL="274320" lvl="0" indent="-213359">
              <a:buClr>
                <a:schemeClr val="lt2"/>
              </a:buClr>
              <a:buChar char="■"/>
            </a:pPr>
            <a:r>
              <a:rPr lang="en-US" sz="1400" dirty="0"/>
              <a:t>Derived Variables</a:t>
            </a:r>
          </a:p>
          <a:p>
            <a:pPr marL="274320" lvl="0" indent="-213359">
              <a:buClr>
                <a:schemeClr val="lt2"/>
              </a:buClr>
              <a:buChar char="■"/>
            </a:pPr>
            <a:r>
              <a:rPr lang="en-US" sz="1400" dirty="0"/>
              <a:t>Visualization design</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A8FD9-33B0-2CC0-5362-452EA8666A3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42CC42-1898-7E65-807C-4E62E972AF82}"/>
              </a:ext>
            </a:extLst>
          </p:cNvPr>
          <p:cNvSpPr txBox="1"/>
          <p:nvPr/>
        </p:nvSpPr>
        <p:spPr>
          <a:xfrm>
            <a:off x="452673" y="416459"/>
            <a:ext cx="184731" cy="307777"/>
          </a:xfrm>
          <a:prstGeom prst="rect">
            <a:avLst/>
          </a:prstGeom>
          <a:noFill/>
        </p:spPr>
        <p:txBody>
          <a:bodyPr wrap="none" rtlCol="0">
            <a:spAutoFit/>
          </a:bodyPr>
          <a:lstStyle/>
          <a:p>
            <a:endParaRPr lang="en-US" dirty="0"/>
          </a:p>
        </p:txBody>
      </p:sp>
      <p:sp>
        <p:nvSpPr>
          <p:cNvPr id="3" name="Google Shape;190;p35">
            <a:extLst>
              <a:ext uri="{FF2B5EF4-FFF2-40B4-BE49-F238E27FC236}">
                <a16:creationId xmlns:a16="http://schemas.microsoft.com/office/drawing/2014/main" id="{D39EB174-0F90-A69B-8BB8-49F2E30F4897}"/>
              </a:ext>
            </a:extLst>
          </p:cNvPr>
          <p:cNvSpPr txBox="1">
            <a:spLocks/>
          </p:cNvSpPr>
          <p:nvPr/>
        </p:nvSpPr>
        <p:spPr>
          <a:xfrm>
            <a:off x="3519157" y="2182119"/>
            <a:ext cx="2105686" cy="779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Alexandria Medium"/>
              <a:buNone/>
              <a:defRPr sz="9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9pPr>
          </a:lstStyle>
          <a:p>
            <a:r>
              <a:rPr lang="en-US" sz="4800" dirty="0"/>
              <a:t>demo</a:t>
            </a:r>
          </a:p>
        </p:txBody>
      </p:sp>
    </p:spTree>
    <p:extLst>
      <p:ext uri="{BB962C8B-B14F-4D97-AF65-F5344CB8AC3E}">
        <p14:creationId xmlns:p14="http://schemas.microsoft.com/office/powerpoint/2010/main" val="384274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1364386" y="1331110"/>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07" name="Google Shape;207;p37"/>
          <p:cNvSpPr txBox="1">
            <a:spLocks noGrp="1"/>
          </p:cNvSpPr>
          <p:nvPr>
            <p:ph type="subTitle" idx="1"/>
          </p:nvPr>
        </p:nvSpPr>
        <p:spPr>
          <a:xfrm>
            <a:off x="1902810" y="1331110"/>
            <a:ext cx="3755527"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Attack frequency stays high after 2020</a:t>
            </a:r>
            <a:endParaRPr dirty="0"/>
          </a:p>
        </p:txBody>
      </p:sp>
      <p:sp>
        <p:nvSpPr>
          <p:cNvPr id="208" name="Google Shape;208;p37"/>
          <p:cNvSpPr txBox="1">
            <a:spLocks noGrp="1"/>
          </p:cNvSpPr>
          <p:nvPr>
            <p:ph type="title" idx="2"/>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Takeaways</a:t>
            </a:r>
            <a:endParaRPr dirty="0"/>
          </a:p>
        </p:txBody>
      </p:sp>
      <p:sp>
        <p:nvSpPr>
          <p:cNvPr id="209" name="Google Shape;209;p37"/>
          <p:cNvSpPr txBox="1">
            <a:spLocks noGrp="1"/>
          </p:cNvSpPr>
          <p:nvPr>
            <p:ph type="title" idx="3"/>
          </p:nvPr>
        </p:nvSpPr>
        <p:spPr>
          <a:xfrm>
            <a:off x="1364386" y="2067310"/>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10" name="Google Shape;210;p37"/>
          <p:cNvSpPr txBox="1">
            <a:spLocks noGrp="1"/>
          </p:cNvSpPr>
          <p:nvPr>
            <p:ph type="subTitle" idx="4"/>
          </p:nvPr>
        </p:nvSpPr>
        <p:spPr>
          <a:xfrm>
            <a:off x="1902810" y="2067318"/>
            <a:ext cx="3755527" cy="736200"/>
          </a:xfrm>
          <a:prstGeom prst="rect">
            <a:avLst/>
          </a:prstGeom>
        </p:spPr>
        <p:txBody>
          <a:bodyPr spcFirstLastPara="1" wrap="square" lIns="91425" tIns="91425" rIns="91425" bIns="91425" anchor="t" anchorCtr="0">
            <a:noAutofit/>
          </a:bodyPr>
          <a:lstStyle/>
          <a:p>
            <a:pPr marL="0" lvl="0" indent="0"/>
            <a:r>
              <a:rPr lang="en-US" dirty="0"/>
              <a:t>No single attack type dominates ~ 16-18%</a:t>
            </a:r>
          </a:p>
        </p:txBody>
      </p:sp>
      <p:sp>
        <p:nvSpPr>
          <p:cNvPr id="211" name="Google Shape;211;p37"/>
          <p:cNvSpPr txBox="1">
            <a:spLocks noGrp="1"/>
          </p:cNvSpPr>
          <p:nvPr>
            <p:ph type="title" idx="5"/>
          </p:nvPr>
        </p:nvSpPr>
        <p:spPr>
          <a:xfrm>
            <a:off x="1364386" y="280353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12" name="Google Shape;212;p37"/>
          <p:cNvSpPr txBox="1">
            <a:spLocks noGrp="1"/>
          </p:cNvSpPr>
          <p:nvPr>
            <p:ph type="subTitle" idx="6"/>
          </p:nvPr>
        </p:nvSpPr>
        <p:spPr>
          <a:xfrm>
            <a:off x="1902810" y="2803525"/>
            <a:ext cx="3755605"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Germany leads in average financial loss per attack ~$54M</a:t>
            </a:r>
            <a:endParaRPr dirty="0"/>
          </a:p>
        </p:txBody>
      </p:sp>
      <p:sp>
        <p:nvSpPr>
          <p:cNvPr id="213" name="Google Shape;213;p37"/>
          <p:cNvSpPr txBox="1">
            <a:spLocks noGrp="1"/>
          </p:cNvSpPr>
          <p:nvPr>
            <p:ph type="title" idx="7"/>
          </p:nvPr>
        </p:nvSpPr>
        <p:spPr>
          <a:xfrm>
            <a:off x="1364386" y="353973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214" name="Google Shape;214;p37"/>
          <p:cNvSpPr txBox="1">
            <a:spLocks noGrp="1"/>
          </p:cNvSpPr>
          <p:nvPr>
            <p:ph type="subTitle" idx="8"/>
          </p:nvPr>
        </p:nvSpPr>
        <p:spPr>
          <a:xfrm>
            <a:off x="1902810" y="3539733"/>
            <a:ext cx="3755527"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Banking, and Education suffer the most financially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a:extLst>
            <a:ext uri="{FF2B5EF4-FFF2-40B4-BE49-F238E27FC236}">
              <a16:creationId xmlns:a16="http://schemas.microsoft.com/office/drawing/2014/main" id="{8811F38F-C1F7-A34E-0B0C-B53BB5A5CBE6}"/>
            </a:ext>
          </a:extLst>
        </p:cNvPr>
        <p:cNvGrpSpPr/>
        <p:nvPr/>
      </p:nvGrpSpPr>
      <p:grpSpPr>
        <a:xfrm>
          <a:off x="0" y="0"/>
          <a:ext cx="0" cy="0"/>
          <a:chOff x="0" y="0"/>
          <a:chExt cx="0" cy="0"/>
        </a:xfrm>
      </p:grpSpPr>
      <p:sp>
        <p:nvSpPr>
          <p:cNvPr id="208" name="Google Shape;208;p37">
            <a:extLst>
              <a:ext uri="{FF2B5EF4-FFF2-40B4-BE49-F238E27FC236}">
                <a16:creationId xmlns:a16="http://schemas.microsoft.com/office/drawing/2014/main" id="{A4FDED2C-FE65-7D61-2D88-DBA52E66666B}"/>
              </a:ext>
            </a:extLst>
          </p:cNvPr>
          <p:cNvSpPr txBox="1">
            <a:spLocks noGrp="1"/>
          </p:cNvSpPr>
          <p:nvPr>
            <p:ph type="title" idx="2"/>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Takeaways</a:t>
            </a:r>
            <a:endParaRPr dirty="0"/>
          </a:p>
        </p:txBody>
      </p:sp>
      <p:sp>
        <p:nvSpPr>
          <p:cNvPr id="215" name="Google Shape;215;p37">
            <a:extLst>
              <a:ext uri="{FF2B5EF4-FFF2-40B4-BE49-F238E27FC236}">
                <a16:creationId xmlns:a16="http://schemas.microsoft.com/office/drawing/2014/main" id="{F3230583-0D2F-3C33-F48D-AD8A4CC69A05}"/>
              </a:ext>
            </a:extLst>
          </p:cNvPr>
          <p:cNvSpPr txBox="1">
            <a:spLocks noGrp="1"/>
          </p:cNvSpPr>
          <p:nvPr>
            <p:ph type="title" idx="9"/>
          </p:nvPr>
        </p:nvSpPr>
        <p:spPr>
          <a:xfrm>
            <a:off x="1394156" y="1322306"/>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216" name="Google Shape;216;p37">
            <a:extLst>
              <a:ext uri="{FF2B5EF4-FFF2-40B4-BE49-F238E27FC236}">
                <a16:creationId xmlns:a16="http://schemas.microsoft.com/office/drawing/2014/main" id="{769BC2B9-2465-BBD7-0684-AA74A1A9C9F2}"/>
              </a:ext>
            </a:extLst>
          </p:cNvPr>
          <p:cNvSpPr txBox="1">
            <a:spLocks noGrp="1"/>
          </p:cNvSpPr>
          <p:nvPr>
            <p:ph type="subTitle" idx="13"/>
          </p:nvPr>
        </p:nvSpPr>
        <p:spPr>
          <a:xfrm>
            <a:off x="1932657" y="1322306"/>
            <a:ext cx="3674048"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Antivirus shows the fastest median resolution time 34 </a:t>
            </a:r>
            <a:r>
              <a:rPr lang="en-US" dirty="0" err="1"/>
              <a:t>hrs</a:t>
            </a:r>
            <a:endParaRPr dirty="0"/>
          </a:p>
        </p:txBody>
      </p:sp>
      <p:sp>
        <p:nvSpPr>
          <p:cNvPr id="217" name="Google Shape;217;p37">
            <a:extLst>
              <a:ext uri="{FF2B5EF4-FFF2-40B4-BE49-F238E27FC236}">
                <a16:creationId xmlns:a16="http://schemas.microsoft.com/office/drawing/2014/main" id="{0B375D6A-AC12-EEE4-7C9A-648344572C7B}"/>
              </a:ext>
            </a:extLst>
          </p:cNvPr>
          <p:cNvSpPr txBox="1">
            <a:spLocks noGrp="1"/>
          </p:cNvSpPr>
          <p:nvPr>
            <p:ph type="title" idx="14"/>
          </p:nvPr>
        </p:nvSpPr>
        <p:spPr>
          <a:xfrm>
            <a:off x="1394156" y="2058503"/>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218" name="Google Shape;218;p37">
            <a:extLst>
              <a:ext uri="{FF2B5EF4-FFF2-40B4-BE49-F238E27FC236}">
                <a16:creationId xmlns:a16="http://schemas.microsoft.com/office/drawing/2014/main" id="{435CB59B-5334-27AF-A07B-07592B4B56FB}"/>
              </a:ext>
            </a:extLst>
          </p:cNvPr>
          <p:cNvSpPr txBox="1">
            <a:spLocks noGrp="1"/>
          </p:cNvSpPr>
          <p:nvPr>
            <p:ph type="subTitle" idx="15"/>
          </p:nvPr>
        </p:nvSpPr>
        <p:spPr>
          <a:xfrm>
            <a:off x="1932657" y="2058500"/>
            <a:ext cx="3674048"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methods have large variation in resolution time</a:t>
            </a:r>
            <a:endParaRPr dirty="0"/>
          </a:p>
        </p:txBody>
      </p:sp>
      <p:sp>
        <p:nvSpPr>
          <p:cNvPr id="219" name="Google Shape;219;p37">
            <a:extLst>
              <a:ext uri="{FF2B5EF4-FFF2-40B4-BE49-F238E27FC236}">
                <a16:creationId xmlns:a16="http://schemas.microsoft.com/office/drawing/2014/main" id="{BFA97A0F-D45E-8201-264F-BBB98A4079BA}"/>
              </a:ext>
            </a:extLst>
          </p:cNvPr>
          <p:cNvSpPr txBox="1">
            <a:spLocks noGrp="1"/>
          </p:cNvSpPr>
          <p:nvPr>
            <p:ph type="title" idx="16"/>
          </p:nvPr>
        </p:nvSpPr>
        <p:spPr>
          <a:xfrm>
            <a:off x="1394156" y="2794709"/>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07</a:t>
            </a:r>
            <a:endParaRPr/>
          </a:p>
        </p:txBody>
      </p:sp>
      <p:sp>
        <p:nvSpPr>
          <p:cNvPr id="220" name="Google Shape;220;p37">
            <a:extLst>
              <a:ext uri="{FF2B5EF4-FFF2-40B4-BE49-F238E27FC236}">
                <a16:creationId xmlns:a16="http://schemas.microsoft.com/office/drawing/2014/main" id="{EBC2F964-463D-A7BA-74D0-7E6610EAD4BE}"/>
              </a:ext>
            </a:extLst>
          </p:cNvPr>
          <p:cNvSpPr txBox="1">
            <a:spLocks noGrp="1"/>
          </p:cNvSpPr>
          <p:nvPr>
            <p:ph type="subTitle" idx="17"/>
          </p:nvPr>
        </p:nvSpPr>
        <p:spPr>
          <a:xfrm>
            <a:off x="1932657" y="2794702"/>
            <a:ext cx="3674048"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and Healthcare have the biggest affected users </a:t>
            </a:r>
            <a:endParaRPr dirty="0"/>
          </a:p>
        </p:txBody>
      </p:sp>
      <p:sp>
        <p:nvSpPr>
          <p:cNvPr id="221" name="Google Shape;221;p37">
            <a:extLst>
              <a:ext uri="{FF2B5EF4-FFF2-40B4-BE49-F238E27FC236}">
                <a16:creationId xmlns:a16="http://schemas.microsoft.com/office/drawing/2014/main" id="{48829FA1-6545-623B-2CAB-F4497CBD7100}"/>
              </a:ext>
            </a:extLst>
          </p:cNvPr>
          <p:cNvSpPr txBox="1">
            <a:spLocks noGrp="1"/>
          </p:cNvSpPr>
          <p:nvPr>
            <p:ph type="title" idx="18"/>
          </p:nvPr>
        </p:nvSpPr>
        <p:spPr>
          <a:xfrm>
            <a:off x="1394156" y="3530906"/>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08</a:t>
            </a:r>
            <a:endParaRPr/>
          </a:p>
        </p:txBody>
      </p:sp>
      <p:sp>
        <p:nvSpPr>
          <p:cNvPr id="222" name="Google Shape;222;p37">
            <a:extLst>
              <a:ext uri="{FF2B5EF4-FFF2-40B4-BE49-F238E27FC236}">
                <a16:creationId xmlns:a16="http://schemas.microsoft.com/office/drawing/2014/main" id="{BF6CB0DF-E4AF-6246-7A6E-AFF402C670DC}"/>
              </a:ext>
            </a:extLst>
          </p:cNvPr>
          <p:cNvSpPr txBox="1">
            <a:spLocks noGrp="1"/>
          </p:cNvSpPr>
          <p:nvPr>
            <p:ph type="subTitle" idx="19"/>
          </p:nvPr>
        </p:nvSpPr>
        <p:spPr>
          <a:xfrm>
            <a:off x="1932657" y="3530897"/>
            <a:ext cx="4477196"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USA recorded the lowest max loss per hour among major countries</a:t>
            </a:r>
            <a:endParaRPr dirty="0"/>
          </a:p>
        </p:txBody>
      </p:sp>
    </p:spTree>
    <p:extLst>
      <p:ext uri="{BB962C8B-B14F-4D97-AF65-F5344CB8AC3E}">
        <p14:creationId xmlns:p14="http://schemas.microsoft.com/office/powerpoint/2010/main" val="2926312551"/>
      </p:ext>
    </p:extLst>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DF6FF"/>
      </a:lt1>
      <a:dk2>
        <a:srgbClr val="D6C2F5"/>
      </a:dk2>
      <a:lt2>
        <a:srgbClr val="8752B8"/>
      </a:lt2>
      <a:accent1>
        <a:srgbClr val="4B13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4492</TotalTime>
  <Words>427</Words>
  <Application>Microsoft Macintosh PowerPoint</Application>
  <PresentationFormat>On-screen Show (16:9)</PresentationFormat>
  <Paragraphs>123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Helvetica Neue</vt:lpstr>
      <vt:lpstr>Alexandria Medium</vt:lpstr>
      <vt:lpstr>Albert Sans</vt:lpstr>
      <vt:lpstr>Arial</vt:lpstr>
      <vt:lpstr>Lead Funnel by Slidesgo</vt:lpstr>
      <vt:lpstr>Cyber Insights</vt:lpstr>
      <vt:lpstr>the Team</vt:lpstr>
      <vt:lpstr>Overview</vt:lpstr>
      <vt:lpstr>Objectives &amp; Significance</vt:lpstr>
      <vt:lpstr>PowerPoint Presentation</vt:lpstr>
      <vt:lpstr>Tools and Workflow</vt:lpstr>
      <vt:lpstr>PowerPoint Presentation</vt:lpstr>
      <vt:lpstr>01</vt:lpstr>
      <vt:lpstr>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Vandan Amin</cp:lastModifiedBy>
  <cp:revision>6</cp:revision>
  <dcterms:modified xsi:type="dcterms:W3CDTF">2025-06-03T04:58:11Z</dcterms:modified>
</cp:coreProperties>
</file>