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Black"/>
      <p:bold r:id="rId17"/>
      <p:boldItalic r:id="rId18"/>
    </p:embeddedFont>
    <p:embeddedFont>
      <p:font typeface="Roboto"/>
      <p:regular r:id="rId19"/>
      <p:bold r:id="rId20"/>
      <p:italic r:id="rId21"/>
      <p:boldItalic r:id="rId22"/>
    </p:embeddedFont>
    <p:embeddedFont>
      <p:font typeface="Caveat"/>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24" Type="http://schemas.openxmlformats.org/officeDocument/2006/relationships/font" Target="fonts/Caveat-bold.fntdata"/><Relationship Id="rId12" Type="http://schemas.openxmlformats.org/officeDocument/2006/relationships/slide" Target="slides/slide7.xml"/><Relationship Id="rId23" Type="http://schemas.openxmlformats.org/officeDocument/2006/relationships/font" Target="fonts/Cave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lack-bold.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Black-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f3bb37d2e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f3bb37d2e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f3bb37d2e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3f3bb37d2e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f3bb37d2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f3bb37d2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f3bb37d2e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f3bb37d2e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f3bb37d2e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f3bb37d2e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f3bb37d2e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f3bb37d2e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f3bb37d2e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f3bb37d2e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f3bb37d2e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f3bb37d2e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f3bb37d2e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f3bb37d2e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f3bb37d2e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f3bb37d2e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118700" y="1377000"/>
            <a:ext cx="6906600" cy="1279500"/>
          </a:xfrm>
          <a:prstGeom prst="rect">
            <a:avLst/>
          </a:prstGeom>
        </p:spPr>
        <p:txBody>
          <a:bodyPr anchorCtr="0" anchor="b" bIns="91425" lIns="91425" spcFirstLastPara="1" rIns="91425" wrap="square" tIns="91425">
            <a:noAutofit/>
          </a:bodyPr>
          <a:lstStyle/>
          <a:p>
            <a:pPr indent="0" lvl="0" marL="0" rtl="0" algn="ctr">
              <a:lnSpc>
                <a:spcPct val="120000"/>
              </a:lnSpc>
              <a:spcBef>
                <a:spcPts val="0"/>
              </a:spcBef>
              <a:spcAft>
                <a:spcPts val="0"/>
              </a:spcAft>
              <a:buSzPts val="990"/>
              <a:buNone/>
            </a:pPr>
            <a:r>
              <a:rPr b="1" lang="en-GB" sz="3070">
                <a:latin typeface="Georgia"/>
                <a:ea typeface="Georgia"/>
                <a:cs typeface="Georgia"/>
                <a:sym typeface="Georgia"/>
              </a:rPr>
              <a:t>Movie Recommendation System using K - Nearest Method</a:t>
            </a:r>
            <a:endParaRPr b="1" sz="4780">
              <a:latin typeface="Georgia"/>
              <a:ea typeface="Georgia"/>
              <a:cs typeface="Georgia"/>
              <a:sym typeface="Georgia"/>
            </a:endParaRPr>
          </a:p>
        </p:txBody>
      </p:sp>
      <p:sp>
        <p:nvSpPr>
          <p:cNvPr id="86" name="Google Shape;86;p13"/>
          <p:cNvSpPr txBox="1"/>
          <p:nvPr>
            <p:ph idx="1" type="subTitle"/>
          </p:nvPr>
        </p:nvSpPr>
        <p:spPr>
          <a:xfrm>
            <a:off x="508725" y="2996950"/>
            <a:ext cx="3828300" cy="12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Presented By :</a:t>
            </a:r>
            <a:endParaRPr/>
          </a:p>
          <a:p>
            <a:pPr indent="0" lvl="0" marL="0" rtl="0" algn="l">
              <a:spcBef>
                <a:spcPts val="0"/>
              </a:spcBef>
              <a:spcAft>
                <a:spcPts val="0"/>
              </a:spcAft>
              <a:buNone/>
            </a:pPr>
            <a:r>
              <a:rPr lang="en-GB"/>
              <a:t>Rakesh Kumar (21075067)</a:t>
            </a:r>
            <a:endParaRPr/>
          </a:p>
          <a:p>
            <a:pPr indent="0" lvl="0" marL="0" rtl="0" algn="l">
              <a:spcBef>
                <a:spcPts val="0"/>
              </a:spcBef>
              <a:spcAft>
                <a:spcPts val="0"/>
              </a:spcAft>
              <a:buNone/>
            </a:pPr>
            <a:r>
              <a:rPr lang="en-GB"/>
              <a:t>Manmeet Muskan (21075052)</a:t>
            </a:r>
            <a:endParaRPr/>
          </a:p>
        </p:txBody>
      </p:sp>
      <p:sp>
        <p:nvSpPr>
          <p:cNvPr id="87" name="Google Shape;87;p13"/>
          <p:cNvSpPr txBox="1"/>
          <p:nvPr/>
        </p:nvSpPr>
        <p:spPr>
          <a:xfrm>
            <a:off x="508725" y="363675"/>
            <a:ext cx="3632700" cy="523200"/>
          </a:xfrm>
          <a:prstGeom prst="rect">
            <a:avLst/>
          </a:prstGeom>
          <a:noFill/>
          <a:ln>
            <a:noFill/>
          </a:ln>
        </p:spPr>
        <p:txBody>
          <a:bodyPr anchorCtr="0" anchor="t" bIns="91425" lIns="91425" spcFirstLastPara="1" rIns="91425" wrap="square" tIns="91425">
            <a:spAutoFit/>
          </a:bodyPr>
          <a:lstStyle/>
          <a:p>
            <a:pPr indent="0" lvl="0" marL="0" rtl="0" algn="l">
              <a:lnSpc>
                <a:spcPct val="370181"/>
              </a:lnSpc>
              <a:spcBef>
                <a:spcPts val="0"/>
              </a:spcBef>
              <a:spcAft>
                <a:spcPts val="0"/>
              </a:spcAft>
              <a:buNone/>
            </a:pPr>
            <a:r>
              <a:rPr lang="en-GB" sz="2200">
                <a:solidFill>
                  <a:schemeClr val="lt1"/>
                </a:solidFill>
                <a:latin typeface="Times New Roman"/>
                <a:ea typeface="Times New Roman"/>
                <a:cs typeface="Times New Roman"/>
                <a:sym typeface="Times New Roman"/>
              </a:rPr>
              <a:t>EXPLORATORY  PROJECT</a:t>
            </a:r>
            <a:endParaRPr sz="2200">
              <a:solidFill>
                <a:schemeClr val="lt1"/>
              </a:solidFill>
              <a:latin typeface="Times New Roman"/>
              <a:ea typeface="Times New Roman"/>
              <a:cs typeface="Times New Roman"/>
              <a:sym typeface="Times New Roman"/>
            </a:endParaRPr>
          </a:p>
        </p:txBody>
      </p:sp>
      <p:sp>
        <p:nvSpPr>
          <p:cNvPr id="88" name="Google Shape;88;p13"/>
          <p:cNvSpPr txBox="1"/>
          <p:nvPr/>
        </p:nvSpPr>
        <p:spPr>
          <a:xfrm>
            <a:off x="4523250" y="4202950"/>
            <a:ext cx="43065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chemeClr val="lt1"/>
                </a:solidFill>
                <a:latin typeface="Roboto"/>
                <a:ea typeface="Roboto"/>
                <a:cs typeface="Roboto"/>
                <a:sym typeface="Roboto"/>
              </a:rPr>
              <a:t>Superviser : Prof. Bidyut Patra</a:t>
            </a:r>
            <a:endParaRPr sz="22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2385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Result</a:t>
            </a:r>
            <a:endParaRPr b="1"/>
          </a:p>
          <a:p>
            <a:pPr indent="0" lvl="0" marL="0" rtl="0" algn="l">
              <a:spcBef>
                <a:spcPts val="0"/>
              </a:spcBef>
              <a:spcAft>
                <a:spcPts val="0"/>
              </a:spcAft>
              <a:buNone/>
            </a:pPr>
            <a:r>
              <a:t/>
            </a:r>
            <a:endParaRPr/>
          </a:p>
        </p:txBody>
      </p:sp>
      <p:pic>
        <p:nvPicPr>
          <p:cNvPr id="145" name="Google Shape;145;p22"/>
          <p:cNvPicPr preferRelativeResize="0"/>
          <p:nvPr/>
        </p:nvPicPr>
        <p:blipFill>
          <a:blip r:embed="rId3">
            <a:alphaModFix/>
          </a:blip>
          <a:stretch>
            <a:fillRect/>
          </a:stretch>
        </p:blipFill>
        <p:spPr>
          <a:xfrm>
            <a:off x="152400" y="998750"/>
            <a:ext cx="8839201" cy="27269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192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Conclusion</a:t>
            </a:r>
            <a:endParaRPr b="1"/>
          </a:p>
        </p:txBody>
      </p:sp>
      <p:sp>
        <p:nvSpPr>
          <p:cNvPr id="151" name="Google Shape;151;p23"/>
          <p:cNvSpPr txBox="1"/>
          <p:nvPr>
            <p:ph idx="1" type="body"/>
          </p:nvPr>
        </p:nvSpPr>
        <p:spPr>
          <a:xfrm>
            <a:off x="311700" y="749800"/>
            <a:ext cx="8520600" cy="353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700">
                <a:solidFill>
                  <a:srgbClr val="252525"/>
                </a:solidFill>
              </a:rPr>
              <a:t>Based on the methodology used in this project, we can conclude that collaborative filtering is an effective approach for movie recommendation systems. The user-based collaborative filtering technique used in this project showed promising results in generating recommendations for users based on their movie ratings.</a:t>
            </a:r>
            <a:endParaRPr sz="1700">
              <a:solidFill>
                <a:srgbClr val="252525"/>
              </a:solidFill>
            </a:endParaRPr>
          </a:p>
          <a:p>
            <a:pPr indent="0" lvl="0" marL="0" rtl="0" algn="l">
              <a:spcBef>
                <a:spcPts val="1200"/>
              </a:spcBef>
              <a:spcAft>
                <a:spcPts val="0"/>
              </a:spcAft>
              <a:buNone/>
            </a:pPr>
            <a:r>
              <a:rPr lang="en-GB" sz="1700">
                <a:solidFill>
                  <a:srgbClr val="252525"/>
                </a:solidFill>
              </a:rPr>
              <a:t>The project involved data preprocessing and cleaning. We then split the data into training and testing sets to evaluate the performance of the recommendation system. Using similarity weightage of k nearest neighbours, we predicted the rating of the user on different movies to recommend to the user.</a:t>
            </a:r>
            <a:endParaRPr sz="1700">
              <a:solidFill>
                <a:srgbClr val="252525"/>
              </a:solidFill>
            </a:endParaRPr>
          </a:p>
          <a:p>
            <a:pPr indent="0" lvl="0" marL="0" rtl="0" algn="l">
              <a:spcBef>
                <a:spcPts val="1200"/>
              </a:spcBef>
              <a:spcAft>
                <a:spcPts val="1200"/>
              </a:spcAft>
              <a:buNone/>
            </a:pPr>
            <a:r>
              <a:rPr lang="en-GB" sz="1700">
                <a:solidFill>
                  <a:srgbClr val="252525"/>
                </a:solidFill>
              </a:rPr>
              <a:t>The collaborative filtering model was trained using the training set and evaluated using the testing set</a:t>
            </a:r>
            <a:endParaRPr sz="2100">
              <a:solidFill>
                <a:srgbClr val="11111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Problem Statement</a:t>
            </a:r>
            <a:endParaRPr b="1"/>
          </a:p>
        </p:txBody>
      </p:sp>
      <p:sp>
        <p:nvSpPr>
          <p:cNvPr id="94" name="Google Shape;94;p14"/>
          <p:cNvSpPr txBox="1"/>
          <p:nvPr>
            <p:ph idx="1" type="body"/>
          </p:nvPr>
        </p:nvSpPr>
        <p:spPr>
          <a:xfrm>
            <a:off x="311700" y="1565525"/>
            <a:ext cx="8520600" cy="2275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111111"/>
              </a:buClr>
              <a:buSzPts val="1800"/>
              <a:buChar char="●"/>
            </a:pPr>
            <a:r>
              <a:rPr lang="en-GB">
                <a:solidFill>
                  <a:srgbClr val="111111"/>
                </a:solidFill>
              </a:rPr>
              <a:t>The objective of this project is to develop a movie recommendation system using the K-Nearest Neighbors (KNN) algorithm to predict the rating of a movie for a user based on their viewing history and preferences.</a:t>
            </a:r>
            <a:endParaRPr>
              <a:solidFill>
                <a:srgbClr val="111111"/>
              </a:solidFill>
            </a:endParaRPr>
          </a:p>
          <a:p>
            <a:pPr indent="0" lvl="0" marL="0" rtl="0" algn="l">
              <a:spcBef>
                <a:spcPts val="1200"/>
              </a:spcBef>
              <a:spcAft>
                <a:spcPts val="0"/>
              </a:spcAft>
              <a:buNone/>
            </a:pPr>
            <a:r>
              <a:t/>
            </a:r>
            <a:endParaRPr>
              <a:solidFill>
                <a:srgbClr val="111111"/>
              </a:solidFill>
            </a:endParaRPr>
          </a:p>
          <a:p>
            <a:pPr indent="-342900" lvl="0" marL="457200" rtl="0" algn="l">
              <a:spcBef>
                <a:spcPts val="1200"/>
              </a:spcBef>
              <a:spcAft>
                <a:spcPts val="0"/>
              </a:spcAft>
              <a:buClr>
                <a:srgbClr val="111111"/>
              </a:buClr>
              <a:buSzPts val="1800"/>
              <a:buChar char="●"/>
            </a:pPr>
            <a:r>
              <a:rPr lang="en-GB">
                <a:solidFill>
                  <a:srgbClr val="111111"/>
                </a:solidFill>
              </a:rPr>
              <a:t>The system takes into account the ratings provided by users and suggests movies to a user based on his similarity with other users on ratings.</a:t>
            </a:r>
            <a:endParaRPr>
              <a:solidFill>
                <a:srgbClr val="11111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2957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3000"/>
              <a:buFont typeface="Arial"/>
              <a:buNone/>
            </a:pPr>
            <a:r>
              <a:rPr lang="en-GB">
                <a:latin typeface="Roboto Black"/>
                <a:ea typeface="Roboto Black"/>
                <a:cs typeface="Roboto Black"/>
                <a:sym typeface="Roboto Black"/>
              </a:rPr>
              <a:t>Introduction</a:t>
            </a:r>
            <a:endParaRPr/>
          </a:p>
        </p:txBody>
      </p:sp>
      <p:sp>
        <p:nvSpPr>
          <p:cNvPr id="100" name="Google Shape;100;p15"/>
          <p:cNvSpPr txBox="1"/>
          <p:nvPr>
            <p:ph idx="1" type="body"/>
          </p:nvPr>
        </p:nvSpPr>
        <p:spPr>
          <a:xfrm>
            <a:off x="311700" y="90225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111111"/>
              </a:buClr>
              <a:buSzPts val="1800"/>
              <a:buChar char="●"/>
            </a:pPr>
            <a:r>
              <a:rPr lang="en-GB">
                <a:solidFill>
                  <a:srgbClr val="111111"/>
                </a:solidFill>
              </a:rPr>
              <a:t>The KNN algorithm is based on the principle of similarity. It assumes that instances that are close to each other in the feature space are more likely to belong to the same class.</a:t>
            </a:r>
            <a:endParaRPr>
              <a:solidFill>
                <a:srgbClr val="111111"/>
              </a:solidFill>
            </a:endParaRPr>
          </a:p>
          <a:p>
            <a:pPr indent="-342900" lvl="0" marL="457200" rtl="0" algn="l">
              <a:spcBef>
                <a:spcPts val="0"/>
              </a:spcBef>
              <a:spcAft>
                <a:spcPts val="0"/>
              </a:spcAft>
              <a:buClr>
                <a:srgbClr val="111111"/>
              </a:buClr>
              <a:buSzPts val="1800"/>
              <a:buChar char="●"/>
            </a:pPr>
            <a:r>
              <a:rPr lang="en-GB">
                <a:solidFill>
                  <a:srgbClr val="111111"/>
                </a:solidFill>
              </a:rPr>
              <a:t>KNN finds the k nearest training instances in the feature space to a new instance and uses the labels of these instances to predict the label of the new instance.</a:t>
            </a:r>
            <a:endParaRPr>
              <a:solidFill>
                <a:srgbClr val="111111"/>
              </a:solidFill>
            </a:endParaRPr>
          </a:p>
          <a:p>
            <a:pPr indent="-342900" lvl="0" marL="457200" rtl="0" algn="l">
              <a:spcBef>
                <a:spcPts val="0"/>
              </a:spcBef>
              <a:spcAft>
                <a:spcPts val="0"/>
              </a:spcAft>
              <a:buClr>
                <a:srgbClr val="111111"/>
              </a:buClr>
              <a:buSzPts val="1800"/>
              <a:buChar char="●"/>
            </a:pPr>
            <a:r>
              <a:rPr lang="en-GB">
                <a:solidFill>
                  <a:srgbClr val="111111"/>
                </a:solidFill>
              </a:rPr>
              <a:t>A smaller value of k makes the algorithm more sensitive to noise and outliers in the data, while a larger value of k makes the algorithm more robust to noise but may also lead to misclassification of instances that are on the boundary between two classes.</a:t>
            </a:r>
            <a:endParaRPr sz="2000">
              <a:solidFill>
                <a:srgbClr val="11111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1012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Methodology</a:t>
            </a:r>
            <a:endParaRPr b="1"/>
          </a:p>
        </p:txBody>
      </p:sp>
      <p:sp>
        <p:nvSpPr>
          <p:cNvPr id="106" name="Google Shape;106;p16"/>
          <p:cNvSpPr txBox="1"/>
          <p:nvPr>
            <p:ph idx="1" type="body"/>
          </p:nvPr>
        </p:nvSpPr>
        <p:spPr>
          <a:xfrm>
            <a:off x="311700" y="70902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111111"/>
                </a:solidFill>
              </a:rPr>
              <a:t>Importing libraries and loading datasets :</a:t>
            </a:r>
            <a:endParaRPr b="1" sz="1600">
              <a:solidFill>
                <a:srgbClr val="111111"/>
              </a:solidFill>
            </a:endParaRPr>
          </a:p>
          <a:p>
            <a:pPr indent="0" lvl="0" marL="0" rtl="0" algn="l">
              <a:spcBef>
                <a:spcPts val="1500"/>
              </a:spcBef>
              <a:spcAft>
                <a:spcPts val="0"/>
              </a:spcAft>
              <a:buNone/>
            </a:pPr>
            <a:r>
              <a:rPr lang="en-GB" sz="1500">
                <a:solidFill>
                  <a:srgbClr val="111111"/>
                </a:solidFill>
              </a:rPr>
              <a:t>The first step of the code is to import the necessary libraries such as pandas, numpy, and scipy, which will be used for data manipulation and analysis. Additionally, the code loads three datasets from CSV files named "movies_views.csv," "movies_ratings.csv," and "movies_movie.csv" using the pandas library. These datasets contain information on movies, their ratings, and views.</a:t>
            </a:r>
            <a:endParaRPr sz="1500">
              <a:solidFill>
                <a:srgbClr val="111111"/>
              </a:solidFill>
            </a:endParaRPr>
          </a:p>
          <a:p>
            <a:pPr indent="0" lvl="0" marL="0" rtl="0" algn="l">
              <a:spcBef>
                <a:spcPts val="1500"/>
              </a:spcBef>
              <a:spcAft>
                <a:spcPts val="0"/>
              </a:spcAft>
              <a:buNone/>
            </a:pPr>
            <a:r>
              <a:rPr b="1" lang="en-GB" sz="1600">
                <a:solidFill>
                  <a:srgbClr val="111111"/>
                </a:solidFill>
              </a:rPr>
              <a:t>Data cleaning and pre - processing :</a:t>
            </a:r>
            <a:endParaRPr b="1" sz="1600">
              <a:solidFill>
                <a:srgbClr val="111111"/>
              </a:solidFill>
            </a:endParaRPr>
          </a:p>
          <a:p>
            <a:pPr indent="0" lvl="0" marL="0" rtl="0" algn="l">
              <a:spcBef>
                <a:spcPts val="1500"/>
              </a:spcBef>
              <a:spcAft>
                <a:spcPts val="0"/>
              </a:spcAft>
              <a:buNone/>
            </a:pPr>
            <a:r>
              <a:rPr lang="en-GB" sz="1500">
                <a:solidFill>
                  <a:srgbClr val="111111"/>
                </a:solidFill>
              </a:rPr>
              <a:t>After loading the datasets, the code performs data cleaning and pre - processing steps. It drops some unnecessary columns from the movies and ratings datasets. It also renames some columns and merges the movies and views dataset to calculate the average rating of each movie based on the views count.</a:t>
            </a:r>
            <a:endParaRPr sz="1500">
              <a:solidFill>
                <a:srgbClr val="111111"/>
              </a:solidFill>
            </a:endParaRPr>
          </a:p>
          <a:p>
            <a:pPr indent="0" lvl="0" marL="0" rtl="0" algn="l">
              <a:spcBef>
                <a:spcPts val="1500"/>
              </a:spcBef>
              <a:spcAft>
                <a:spcPts val="12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311700" y="541700"/>
            <a:ext cx="8520600" cy="402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111111"/>
                </a:solidFill>
              </a:rPr>
              <a:t>Filtering movies based on popularity :</a:t>
            </a:r>
            <a:endParaRPr b="1">
              <a:solidFill>
                <a:srgbClr val="111111"/>
              </a:solidFill>
            </a:endParaRPr>
          </a:p>
          <a:p>
            <a:pPr indent="0" lvl="0" marL="0" rtl="0" algn="l">
              <a:spcBef>
                <a:spcPts val="1500"/>
              </a:spcBef>
              <a:spcAft>
                <a:spcPts val="0"/>
              </a:spcAft>
              <a:buNone/>
            </a:pPr>
            <a:r>
              <a:rPr lang="en-GB">
                <a:solidFill>
                  <a:srgbClr val="111111"/>
                </a:solidFill>
              </a:rPr>
              <a:t>The code filters out unpopular movies by applying a popularity threshold. The threshold is set to 25 count. It keeps only those movies that have views count greater than or equal to the threshold.</a:t>
            </a:r>
            <a:endParaRPr>
              <a:solidFill>
                <a:srgbClr val="111111"/>
              </a:solidFill>
            </a:endParaRPr>
          </a:p>
          <a:p>
            <a:pPr indent="0" lvl="0" marL="0" rtl="0" algn="l">
              <a:spcBef>
                <a:spcPts val="1500"/>
              </a:spcBef>
              <a:spcAft>
                <a:spcPts val="0"/>
              </a:spcAft>
              <a:buNone/>
            </a:pPr>
            <a:r>
              <a:rPr b="1" lang="en-GB">
                <a:solidFill>
                  <a:srgbClr val="111111"/>
                </a:solidFill>
              </a:rPr>
              <a:t>Creating a user-movie matrix :</a:t>
            </a:r>
            <a:endParaRPr b="1">
              <a:solidFill>
                <a:srgbClr val="111111"/>
              </a:solidFill>
            </a:endParaRPr>
          </a:p>
          <a:p>
            <a:pPr indent="0" lvl="0" marL="0" rtl="0" algn="l">
              <a:spcBef>
                <a:spcPts val="1500"/>
              </a:spcBef>
              <a:spcAft>
                <a:spcPts val="1500"/>
              </a:spcAft>
              <a:buNone/>
            </a:pPr>
            <a:r>
              <a:rPr lang="en-GB">
                <a:solidFill>
                  <a:srgbClr val="111111"/>
                </a:solidFill>
              </a:rPr>
              <a:t>The code then creates a user-movie matrix from the filtered dataset. It pivots the dataset to convert it into a matrix where rows represent users, columns represent movies, and cells represent ratings given by users to movies. If a user has not rated a particular movie, the cell value is NaN.</a:t>
            </a:r>
            <a:endParaRPr sz="2400">
              <a:solidFill>
                <a:srgbClr val="11111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311700" y="232925"/>
            <a:ext cx="8520600" cy="42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rgbClr val="111111"/>
                </a:solidFill>
              </a:rPr>
              <a:t>Defining similarity measures :</a:t>
            </a:r>
            <a:endParaRPr b="1" sz="1700">
              <a:solidFill>
                <a:srgbClr val="111111"/>
              </a:solidFill>
            </a:endParaRPr>
          </a:p>
          <a:p>
            <a:pPr indent="0" lvl="0" marL="0" rtl="0" algn="l">
              <a:spcBef>
                <a:spcPts val="1500"/>
              </a:spcBef>
              <a:spcAft>
                <a:spcPts val="0"/>
              </a:spcAft>
              <a:buNone/>
            </a:pPr>
            <a:r>
              <a:rPr lang="en-GB" sz="1700">
                <a:solidFill>
                  <a:srgbClr val="111111"/>
                </a:solidFill>
              </a:rPr>
              <a:t>The code defines two functions to compute similarity measures: cosine similarity and cosine distance. Cosine similarity is a measure of similarity between two non-zero vectors of an inner product space. It calculates the cosine of the angle between two vectors. On the other hand, cosine distance is the complement of cosine similarity. It calculates the angle between two vectors.</a:t>
            </a:r>
            <a:endParaRPr sz="1700">
              <a:solidFill>
                <a:srgbClr val="111111"/>
              </a:solidFill>
            </a:endParaRPr>
          </a:p>
          <a:p>
            <a:pPr indent="0" lvl="0" marL="0" rtl="0" algn="l">
              <a:spcBef>
                <a:spcPts val="1500"/>
              </a:spcBef>
              <a:spcAft>
                <a:spcPts val="0"/>
              </a:spcAft>
              <a:buNone/>
            </a:pPr>
            <a:r>
              <a:rPr b="1" lang="en-GB" sz="1700">
                <a:solidFill>
                  <a:srgbClr val="111111"/>
                </a:solidFill>
              </a:rPr>
              <a:t>Finding k-nearest neighbors :</a:t>
            </a:r>
            <a:endParaRPr b="1" sz="1700">
              <a:solidFill>
                <a:srgbClr val="111111"/>
              </a:solidFill>
            </a:endParaRPr>
          </a:p>
          <a:p>
            <a:pPr indent="0" lvl="0" marL="0" rtl="0" algn="l">
              <a:spcBef>
                <a:spcPts val="1500"/>
              </a:spcBef>
              <a:spcAft>
                <a:spcPts val="1500"/>
              </a:spcAft>
              <a:buNone/>
            </a:pPr>
            <a:r>
              <a:rPr lang="en-GB" sz="1700">
                <a:solidFill>
                  <a:srgbClr val="111111"/>
                </a:solidFill>
              </a:rPr>
              <a:t>The code then defines a function to find k-nearest neighbors of a given user based on similarity measures. It computes the similarity between the given user and all other users in the dataset. Then it sorts the similarities in descending order and selects the top k similar users as nearest neighbors.</a:t>
            </a:r>
            <a:endParaRPr sz="2300">
              <a:solidFill>
                <a:srgbClr val="11111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idx="1" type="body"/>
          </p:nvPr>
        </p:nvSpPr>
        <p:spPr>
          <a:xfrm>
            <a:off x="311700" y="168000"/>
            <a:ext cx="8520600" cy="33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rgbClr val="111111"/>
                </a:solidFill>
              </a:rPr>
              <a:t>User-based recommendation :</a:t>
            </a:r>
            <a:endParaRPr b="1" sz="1700">
              <a:solidFill>
                <a:srgbClr val="111111"/>
              </a:solidFill>
            </a:endParaRPr>
          </a:p>
          <a:p>
            <a:pPr indent="0" lvl="0" marL="0" rtl="0" algn="l">
              <a:spcBef>
                <a:spcPts val="1500"/>
              </a:spcBef>
              <a:spcAft>
                <a:spcPts val="0"/>
              </a:spcAft>
              <a:buNone/>
            </a:pPr>
            <a:r>
              <a:rPr lang="en-GB" sz="1700">
                <a:solidFill>
                  <a:srgbClr val="111111"/>
                </a:solidFill>
              </a:rPr>
              <a:t>Finally, the code defines a function for user-based movie recommendations. It first checks if the given user exists in the user-movie matrix. If not, it returns a message that no recommendations are available for this user.</a:t>
            </a:r>
            <a:endParaRPr sz="1700">
              <a:solidFill>
                <a:srgbClr val="111111"/>
              </a:solidFill>
            </a:endParaRPr>
          </a:p>
          <a:p>
            <a:pPr indent="0" lvl="0" marL="0" rtl="0" algn="l">
              <a:spcBef>
                <a:spcPts val="1500"/>
              </a:spcBef>
              <a:spcAft>
                <a:spcPts val="0"/>
              </a:spcAft>
              <a:buNone/>
            </a:pPr>
            <a:r>
              <a:rPr lang="en-GB" sz="1700">
                <a:solidFill>
                  <a:srgbClr val="111111"/>
                </a:solidFill>
              </a:rPr>
              <a:t>If the user exists in the matrix, it finds the movies that the user has already rated and removes 20% of them for testing purposes.</a:t>
            </a:r>
            <a:endParaRPr sz="1700">
              <a:solidFill>
                <a:srgbClr val="111111"/>
              </a:solidFill>
            </a:endParaRPr>
          </a:p>
          <a:p>
            <a:pPr indent="0" lvl="0" marL="0" rtl="0" algn="l">
              <a:spcBef>
                <a:spcPts val="1500"/>
              </a:spcBef>
              <a:spcAft>
                <a:spcPts val="0"/>
              </a:spcAft>
              <a:buNone/>
            </a:pPr>
            <a:r>
              <a:rPr lang="en-GB" sz="1700">
                <a:solidFill>
                  <a:srgbClr val="111111"/>
                </a:solidFill>
              </a:rPr>
              <a:t>Then, it computes the similarity between the user and all other users in the dataset and selects the k-nearest neighbors. It then predicts the rating for the unrated movies based on the ratings of the nearest neighbors.</a:t>
            </a:r>
            <a:endParaRPr b="1" sz="1700">
              <a:solidFill>
                <a:srgbClr val="111111"/>
              </a:solidFill>
            </a:endParaRPr>
          </a:p>
          <a:p>
            <a:pPr indent="0" lvl="0" marL="0" rtl="0" algn="l">
              <a:spcBef>
                <a:spcPts val="1500"/>
              </a:spcBef>
              <a:spcAft>
                <a:spcPts val="1200"/>
              </a:spcAft>
              <a:buNone/>
            </a:pPr>
            <a:r>
              <a:t/>
            </a:r>
            <a:endParaRPr/>
          </a:p>
        </p:txBody>
      </p:sp>
      <p:sp>
        <p:nvSpPr>
          <p:cNvPr id="122" name="Google Shape;122;p19"/>
          <p:cNvSpPr txBox="1"/>
          <p:nvPr/>
        </p:nvSpPr>
        <p:spPr>
          <a:xfrm>
            <a:off x="2922500" y="3905725"/>
            <a:ext cx="771900" cy="5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600">
                <a:latin typeface="Roboto"/>
                <a:ea typeface="Roboto"/>
                <a:cs typeface="Roboto"/>
                <a:sym typeface="Roboto"/>
              </a:rPr>
              <a:t>r</a:t>
            </a:r>
            <a:r>
              <a:rPr lang="en-GB" sz="1800">
                <a:latin typeface="Roboto"/>
                <a:ea typeface="Roboto"/>
                <a:cs typeface="Roboto"/>
                <a:sym typeface="Roboto"/>
              </a:rPr>
              <a:t>ui  = </a:t>
            </a:r>
            <a:endParaRPr sz="1800">
              <a:latin typeface="Roboto"/>
              <a:ea typeface="Roboto"/>
              <a:cs typeface="Roboto"/>
              <a:sym typeface="Roboto"/>
            </a:endParaRPr>
          </a:p>
        </p:txBody>
      </p:sp>
      <p:sp>
        <p:nvSpPr>
          <p:cNvPr id="123" name="Google Shape;123;p19"/>
          <p:cNvSpPr txBox="1"/>
          <p:nvPr/>
        </p:nvSpPr>
        <p:spPr>
          <a:xfrm>
            <a:off x="3906025" y="4458325"/>
            <a:ext cx="1080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a:ea typeface="Roboto"/>
                <a:cs typeface="Roboto"/>
                <a:sym typeface="Roboto"/>
              </a:rPr>
              <a:t>v∈</a:t>
            </a:r>
            <a:r>
              <a:rPr lang="en-GB" sz="2000">
                <a:latin typeface="Caveat"/>
                <a:ea typeface="Caveat"/>
                <a:cs typeface="Caveat"/>
                <a:sym typeface="Caveat"/>
              </a:rPr>
              <a:t>N </a:t>
            </a:r>
            <a:r>
              <a:rPr lang="en-GB" sz="2000">
                <a:latin typeface="Roboto"/>
                <a:ea typeface="Roboto"/>
                <a:cs typeface="Roboto"/>
                <a:sym typeface="Roboto"/>
              </a:rPr>
              <a:t>i(u)</a:t>
            </a:r>
            <a:endParaRPr sz="1800">
              <a:latin typeface="Roboto"/>
              <a:ea typeface="Roboto"/>
              <a:cs typeface="Roboto"/>
              <a:sym typeface="Roboto"/>
            </a:endParaRPr>
          </a:p>
        </p:txBody>
      </p:sp>
      <p:sp>
        <p:nvSpPr>
          <p:cNvPr id="124" name="Google Shape;124;p19"/>
          <p:cNvSpPr txBox="1"/>
          <p:nvPr/>
        </p:nvSpPr>
        <p:spPr>
          <a:xfrm>
            <a:off x="3856825" y="3781325"/>
            <a:ext cx="117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Roboto"/>
                <a:ea typeface="Roboto"/>
                <a:cs typeface="Roboto"/>
                <a:sym typeface="Roboto"/>
              </a:rPr>
              <a:t>v∈</a:t>
            </a:r>
            <a:r>
              <a:rPr lang="en-GB" sz="2000">
                <a:latin typeface="Caveat"/>
                <a:ea typeface="Caveat"/>
                <a:cs typeface="Caveat"/>
                <a:sym typeface="Caveat"/>
              </a:rPr>
              <a:t>N </a:t>
            </a:r>
            <a:r>
              <a:rPr lang="en-GB" sz="2000">
                <a:latin typeface="Roboto"/>
                <a:ea typeface="Roboto"/>
                <a:cs typeface="Roboto"/>
                <a:sym typeface="Roboto"/>
              </a:rPr>
              <a:t>i(u)</a:t>
            </a:r>
            <a:endParaRPr sz="1800">
              <a:latin typeface="Roboto"/>
              <a:ea typeface="Roboto"/>
              <a:cs typeface="Roboto"/>
              <a:sym typeface="Roboto"/>
            </a:endParaRPr>
          </a:p>
        </p:txBody>
      </p:sp>
      <p:sp>
        <p:nvSpPr>
          <p:cNvPr id="125" name="Google Shape;125;p19"/>
          <p:cNvSpPr txBox="1"/>
          <p:nvPr/>
        </p:nvSpPr>
        <p:spPr>
          <a:xfrm>
            <a:off x="4198225" y="3438588"/>
            <a:ext cx="15765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600">
                <a:latin typeface="Roboto"/>
                <a:ea typeface="Roboto"/>
                <a:cs typeface="Roboto"/>
                <a:sym typeface="Roboto"/>
              </a:rPr>
              <a:t>∑w</a:t>
            </a:r>
            <a:r>
              <a:rPr lang="en-GB" sz="1800">
                <a:latin typeface="Roboto"/>
                <a:ea typeface="Roboto"/>
                <a:cs typeface="Roboto"/>
                <a:sym typeface="Roboto"/>
              </a:rPr>
              <a:t>uv * </a:t>
            </a:r>
            <a:r>
              <a:rPr lang="en-GB" sz="2600">
                <a:latin typeface="Roboto"/>
                <a:ea typeface="Roboto"/>
                <a:cs typeface="Roboto"/>
                <a:sym typeface="Roboto"/>
              </a:rPr>
              <a:t>r</a:t>
            </a:r>
            <a:r>
              <a:rPr lang="en-GB" sz="1800">
                <a:latin typeface="Roboto"/>
                <a:ea typeface="Roboto"/>
                <a:cs typeface="Roboto"/>
                <a:sym typeface="Roboto"/>
              </a:rPr>
              <a:t>vi</a:t>
            </a:r>
            <a:endParaRPr sz="2600">
              <a:latin typeface="Roboto"/>
              <a:ea typeface="Roboto"/>
              <a:cs typeface="Roboto"/>
              <a:sym typeface="Roboto"/>
            </a:endParaRPr>
          </a:p>
        </p:txBody>
      </p:sp>
      <p:sp>
        <p:nvSpPr>
          <p:cNvPr id="126" name="Google Shape;126;p19"/>
          <p:cNvSpPr txBox="1"/>
          <p:nvPr/>
        </p:nvSpPr>
        <p:spPr>
          <a:xfrm>
            <a:off x="4157900" y="4125125"/>
            <a:ext cx="108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600">
                <a:latin typeface="Roboto"/>
                <a:ea typeface="Roboto"/>
                <a:cs typeface="Roboto"/>
                <a:sym typeface="Roboto"/>
              </a:rPr>
              <a:t>∑|w</a:t>
            </a:r>
            <a:r>
              <a:rPr lang="en-GB" sz="1800">
                <a:latin typeface="Roboto"/>
                <a:ea typeface="Roboto"/>
                <a:cs typeface="Roboto"/>
                <a:sym typeface="Roboto"/>
              </a:rPr>
              <a:t>uv</a:t>
            </a:r>
            <a:r>
              <a:rPr lang="en-GB" sz="2600">
                <a:latin typeface="Roboto"/>
                <a:ea typeface="Roboto"/>
                <a:cs typeface="Roboto"/>
                <a:sym typeface="Roboto"/>
              </a:rPr>
              <a:t>|</a:t>
            </a:r>
            <a:endParaRPr sz="2600">
              <a:latin typeface="Roboto"/>
              <a:ea typeface="Roboto"/>
              <a:cs typeface="Roboto"/>
              <a:sym typeface="Roboto"/>
            </a:endParaRPr>
          </a:p>
        </p:txBody>
      </p:sp>
      <p:cxnSp>
        <p:nvCxnSpPr>
          <p:cNvPr id="127" name="Google Shape;127;p19"/>
          <p:cNvCxnSpPr/>
          <p:nvPr/>
        </p:nvCxnSpPr>
        <p:spPr>
          <a:xfrm>
            <a:off x="3856825" y="4222625"/>
            <a:ext cx="2055900" cy="0"/>
          </a:xfrm>
          <a:prstGeom prst="straightConnector1">
            <a:avLst/>
          </a:prstGeom>
          <a:noFill/>
          <a:ln cap="flat" cmpd="sng" w="9525">
            <a:solidFill>
              <a:schemeClr val="dk2"/>
            </a:solidFill>
            <a:prstDash val="solid"/>
            <a:round/>
            <a:headEnd len="med" w="med" type="none"/>
            <a:tailEnd len="med" w="med" type="none"/>
          </a:ln>
        </p:spPr>
      </p:cxnSp>
      <p:sp>
        <p:nvSpPr>
          <p:cNvPr id="128" name="Google Shape;128;p19"/>
          <p:cNvSpPr txBox="1"/>
          <p:nvPr/>
        </p:nvSpPr>
        <p:spPr>
          <a:xfrm>
            <a:off x="517325" y="3874225"/>
            <a:ext cx="21291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latin typeface="Roboto"/>
                <a:ea typeface="Roboto"/>
                <a:cs typeface="Roboto"/>
                <a:sym typeface="Roboto"/>
              </a:rPr>
              <a:t>Predicted</a:t>
            </a:r>
            <a:r>
              <a:rPr lang="en-GB" sz="1700">
                <a:latin typeface="Roboto"/>
                <a:ea typeface="Roboto"/>
                <a:cs typeface="Roboto"/>
                <a:sym typeface="Roboto"/>
              </a:rPr>
              <a:t> rating for item i for user u</a:t>
            </a:r>
            <a:endParaRPr sz="17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idx="1" type="body"/>
          </p:nvPr>
        </p:nvSpPr>
        <p:spPr>
          <a:xfrm>
            <a:off x="311700" y="403575"/>
            <a:ext cx="8520600" cy="417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700">
                <a:solidFill>
                  <a:srgbClr val="111111"/>
                </a:solidFill>
              </a:rPr>
              <a:t>User-based recommendation :</a:t>
            </a:r>
            <a:endParaRPr sz="1700">
              <a:solidFill>
                <a:srgbClr val="111111"/>
              </a:solidFill>
            </a:endParaRPr>
          </a:p>
          <a:p>
            <a:pPr indent="0" lvl="0" marL="0" rtl="0" algn="l">
              <a:spcBef>
                <a:spcPts val="1500"/>
              </a:spcBef>
              <a:spcAft>
                <a:spcPts val="0"/>
              </a:spcAft>
              <a:buNone/>
            </a:pPr>
            <a:r>
              <a:rPr lang="en-GB" sz="1700">
                <a:solidFill>
                  <a:srgbClr val="111111"/>
                </a:solidFill>
              </a:rPr>
              <a:t>It sorts the predicted ratings in descending order and returns the top recommended movies. </a:t>
            </a:r>
            <a:endParaRPr sz="1700">
              <a:solidFill>
                <a:srgbClr val="111111"/>
              </a:solidFill>
            </a:endParaRPr>
          </a:p>
          <a:p>
            <a:pPr indent="0" lvl="0" marL="0" rtl="0" algn="l">
              <a:spcBef>
                <a:spcPts val="1500"/>
              </a:spcBef>
              <a:spcAft>
                <a:spcPts val="0"/>
              </a:spcAft>
              <a:buNone/>
            </a:pPr>
            <a:r>
              <a:rPr lang="en-GB" sz="1700">
                <a:solidFill>
                  <a:srgbClr val="111111"/>
                </a:solidFill>
              </a:rPr>
              <a:t>Then the recommended movies by the model are compared with the test dataset and the movies in common are considered to be true positive in evaluation of the precision and recall.</a:t>
            </a:r>
            <a:endParaRPr sz="1700">
              <a:solidFill>
                <a:srgbClr val="111111"/>
              </a:solidFill>
            </a:endParaRPr>
          </a:p>
          <a:p>
            <a:pPr indent="0" lvl="0" marL="0" rtl="0" algn="l">
              <a:spcBef>
                <a:spcPts val="1500"/>
              </a:spcBef>
              <a:spcAft>
                <a:spcPts val="1500"/>
              </a:spcAft>
              <a:buNone/>
            </a:pPr>
            <a:r>
              <a:rPr lang="en-GB" sz="1700">
                <a:solidFill>
                  <a:srgbClr val="111111"/>
                </a:solidFill>
              </a:rPr>
              <a:t>We then evaluate the performance of the recommendation algorithm by computing mean absolute error (MAE) and mean absolute percentage error (MAPE) using the common movies between the modal prediction and the test dataset.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Result</a:t>
            </a:r>
            <a:endParaRPr b="1"/>
          </a:p>
        </p:txBody>
      </p:sp>
      <p:sp>
        <p:nvSpPr>
          <p:cNvPr id="139" name="Google Shape;139;p21"/>
          <p:cNvSpPr txBox="1"/>
          <p:nvPr>
            <p:ph idx="1" type="body"/>
          </p:nvPr>
        </p:nvSpPr>
        <p:spPr>
          <a:xfrm>
            <a:off x="311700" y="1229875"/>
            <a:ext cx="8520600" cy="289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111111"/>
                </a:solidFill>
              </a:rPr>
              <a:t>No. of nearest neighbour = k</a:t>
            </a:r>
            <a:endParaRPr>
              <a:solidFill>
                <a:srgbClr val="111111"/>
              </a:solidFill>
            </a:endParaRPr>
          </a:p>
          <a:p>
            <a:pPr indent="0" lvl="0" marL="0" rtl="0" algn="l">
              <a:spcBef>
                <a:spcPts val="1200"/>
              </a:spcBef>
              <a:spcAft>
                <a:spcPts val="0"/>
              </a:spcAft>
              <a:buNone/>
            </a:pPr>
            <a:r>
              <a:rPr lang="en-GB">
                <a:solidFill>
                  <a:srgbClr val="111111"/>
                </a:solidFill>
              </a:rPr>
              <a:t>No. of recommended Movies = n</a:t>
            </a:r>
            <a:endParaRPr>
              <a:solidFill>
                <a:srgbClr val="111111"/>
              </a:solidFill>
            </a:endParaRPr>
          </a:p>
          <a:p>
            <a:pPr indent="0" lvl="0" marL="0" rtl="0" algn="l">
              <a:spcBef>
                <a:spcPts val="1200"/>
              </a:spcBef>
              <a:spcAft>
                <a:spcPts val="0"/>
              </a:spcAft>
              <a:buNone/>
            </a:pPr>
            <a:r>
              <a:rPr lang="en-GB">
                <a:solidFill>
                  <a:srgbClr val="111111"/>
                </a:solidFill>
              </a:rPr>
              <a:t>TP = </a:t>
            </a:r>
            <a:r>
              <a:rPr lang="en-GB">
                <a:solidFill>
                  <a:srgbClr val="111111"/>
                </a:solidFill>
              </a:rPr>
              <a:t>common movies between the modal prediction and the test dataset</a:t>
            </a:r>
            <a:endParaRPr>
              <a:solidFill>
                <a:srgbClr val="111111"/>
              </a:solidFill>
            </a:endParaRPr>
          </a:p>
          <a:p>
            <a:pPr indent="0" lvl="0" marL="0" rtl="0" algn="l">
              <a:spcBef>
                <a:spcPts val="1200"/>
              </a:spcBef>
              <a:spcAft>
                <a:spcPts val="0"/>
              </a:spcAft>
              <a:buNone/>
            </a:pPr>
            <a:r>
              <a:rPr lang="en-GB">
                <a:solidFill>
                  <a:srgbClr val="111111"/>
                </a:solidFill>
              </a:rPr>
              <a:t>No. of movies watched in test = m (size of test dataset)</a:t>
            </a:r>
            <a:endParaRPr>
              <a:solidFill>
                <a:srgbClr val="111111"/>
              </a:solidFill>
            </a:endParaRPr>
          </a:p>
          <a:p>
            <a:pPr indent="0" lvl="0" marL="0" rtl="0" algn="l">
              <a:spcBef>
                <a:spcPts val="1200"/>
              </a:spcBef>
              <a:spcAft>
                <a:spcPts val="0"/>
              </a:spcAft>
              <a:buNone/>
            </a:pPr>
            <a:r>
              <a:rPr lang="en-GB">
                <a:solidFill>
                  <a:srgbClr val="111111"/>
                </a:solidFill>
              </a:rPr>
              <a:t>Precision = TP/ n</a:t>
            </a:r>
            <a:endParaRPr>
              <a:solidFill>
                <a:srgbClr val="111111"/>
              </a:solidFill>
            </a:endParaRPr>
          </a:p>
          <a:p>
            <a:pPr indent="0" lvl="0" marL="0" rtl="0" algn="l">
              <a:spcBef>
                <a:spcPts val="1200"/>
              </a:spcBef>
              <a:spcAft>
                <a:spcPts val="1200"/>
              </a:spcAft>
              <a:buNone/>
            </a:pPr>
            <a:r>
              <a:rPr lang="en-GB">
                <a:solidFill>
                  <a:srgbClr val="111111"/>
                </a:solidFill>
              </a:rPr>
              <a:t>Recall = TP/m</a:t>
            </a:r>
            <a:endParaRPr>
              <a:solidFill>
                <a:srgbClr val="11111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