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77" r:id="rId5"/>
    <p:sldId id="266" r:id="rId6"/>
    <p:sldId id="274" r:id="rId7"/>
    <p:sldId id="275" r:id="rId8"/>
    <p:sldId id="276" r:id="rId9"/>
    <p:sldId id="267" r:id="rId10"/>
    <p:sldId id="268" r:id="rId11"/>
    <p:sldId id="258" r:id="rId12"/>
    <p:sldId id="263" r:id="rId13"/>
    <p:sldId id="271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OTA</a:t>
            </a:r>
            <a:r>
              <a:rPr lang="zh-CN" altLang="en-US"/>
              <a:t>业务概要设计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51955" y="4030345"/>
            <a:ext cx="3820795" cy="1227455"/>
          </a:xfrm>
        </p:spPr>
        <p:txBody>
          <a:bodyPr/>
          <a:p>
            <a:r>
              <a:rPr lang="zh-CN" altLang="en-US"/>
              <a:t>手机业务中心 林华坚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130" y="156845"/>
            <a:ext cx="8978900" cy="6646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1743710" y="932815"/>
          <a:ext cx="8533130" cy="526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3025775"/>
                <a:gridCol w="3539490"/>
              </a:tblGrid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字段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  <a:cs typeface="+mj-ea"/>
                        </a:rPr>
                        <a:t>定义 </a:t>
                      </a:r>
                      <a:endParaRPr lang="zh-CN" altLang="en-US" sz="1400"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备注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DeviceType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设备类型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  <a:cs typeface="+mj-ea"/>
                        </a:rPr>
                        <a:t>手机，手表，手环等</a:t>
                      </a:r>
                      <a:r>
                        <a:rPr lang="en-US" altLang="zh-CN" sz="1400">
                          <a:latin typeface="+mj-ea"/>
                          <a:ea typeface="+mj-ea"/>
                          <a:cs typeface="+mj-ea"/>
                        </a:rPr>
                        <a:t>IOT</a:t>
                      </a:r>
                      <a:r>
                        <a:rPr lang="zh-CN" altLang="en-US" sz="1400">
                          <a:latin typeface="+mj-ea"/>
                          <a:ea typeface="+mj-ea"/>
                          <a:cs typeface="+mj-ea"/>
                        </a:rPr>
                        <a:t>设备</a:t>
                      </a:r>
                      <a:endParaRPr lang="zh-CN" altLang="en-US" sz="1400"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Product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机型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产品型号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SrcVer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源版本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差分包源版本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DstVer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目标版本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差分包目标版本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DownloadUrl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下载路径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升级包下载路径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PkgSize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升级包大小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升级包大小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PkgMd5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  <a:cs typeface="+mj-ea"/>
                        </a:rPr>
                        <a:t>MD5校验码</a:t>
                      </a:r>
                      <a:endParaRPr lang="zh-CN" altLang="en-US" sz="1400"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升级校验码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P</a:t>
                      </a:r>
                      <a:r>
                        <a:rPr lang="zh-CN" altLang="en-US" sz="1400">
                          <a:latin typeface="+mj-ea"/>
                          <a:ea typeface="+mj-ea"/>
                        </a:rPr>
                        <a:t>riority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升级模式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Option/Super/Fatal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PkgType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升级包类型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包类型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S</a:t>
                      </a:r>
                      <a:r>
                        <a:rPr lang="zh-CN" altLang="en-US" sz="1400">
                          <a:latin typeface="+mj-ea"/>
                          <a:ea typeface="+mj-ea"/>
                        </a:rPr>
                        <a:t>essionId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  <a:cs typeface="+mj-ea"/>
                        </a:rPr>
                        <a:t>会话ID</a:t>
                      </a:r>
                      <a:endParaRPr lang="zh-CN" altLang="en-US" sz="1400"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  <a:cs typeface="+mj-ea"/>
                        </a:rPr>
                        <a:t>根据</a:t>
                      </a:r>
                      <a:r>
                        <a:rPr lang="en-US" altLang="zh-CN" sz="1400">
                          <a:latin typeface="+mj-ea"/>
                          <a:ea typeface="+mj-ea"/>
                          <a:cs typeface="+mj-ea"/>
                        </a:rPr>
                        <a:t>SessionId</a:t>
                      </a:r>
                      <a:r>
                        <a:rPr lang="zh-CN" altLang="en-US" sz="1400">
                          <a:latin typeface="+mj-ea"/>
                          <a:ea typeface="+mj-ea"/>
                          <a:cs typeface="+mj-ea"/>
                        </a:rPr>
                        <a:t>统计升级报表</a:t>
                      </a:r>
                      <a:endParaRPr lang="zh-CN" altLang="en-US" sz="1400"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D</a:t>
                      </a:r>
                      <a:r>
                        <a:rPr lang="zh-CN" altLang="en-US" sz="1400">
                          <a:latin typeface="+mj-ea"/>
                          <a:ea typeface="+mj-ea"/>
                        </a:rPr>
                        <a:t>escription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升级描述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版本升级描述（支持换行）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DespUrl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  <a:cs typeface="+mj-ea"/>
                        </a:rPr>
                        <a:t>新版本H5链接</a:t>
                      </a:r>
                      <a:endParaRPr lang="zh-CN" altLang="en-US" sz="1400"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  <a:cs typeface="+mj-ea"/>
                        </a:rPr>
                        <a:t>升级成功后，通过</a:t>
                      </a:r>
                      <a:r>
                        <a:rPr lang="en-US" altLang="zh-CN" sz="1400">
                          <a:latin typeface="+mj-ea"/>
                          <a:ea typeface="+mj-ea"/>
                          <a:cs typeface="+mj-ea"/>
                        </a:rPr>
                        <a:t>H5</a:t>
                      </a:r>
                      <a:r>
                        <a:rPr lang="zh-CN" altLang="en-US" sz="1400">
                          <a:latin typeface="+mj-ea"/>
                          <a:ea typeface="+mj-ea"/>
                          <a:cs typeface="+mj-ea"/>
                        </a:rPr>
                        <a:t>引导用户使用新功能</a:t>
                      </a:r>
                      <a:endParaRPr lang="zh-CN" altLang="en-US" sz="1400">
                        <a:latin typeface="+mj-ea"/>
                        <a:ea typeface="+mj-ea"/>
                        <a:cs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RelVerTime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版本发布时间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版本发布时间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49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+mj-ea"/>
                          <a:ea typeface="+mj-ea"/>
                        </a:rPr>
                        <a:t>UserAction</a:t>
                      </a:r>
                      <a:endParaRPr lang="en-US" altLang="zh-CN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统计完整的升级数据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+mj-ea"/>
                          <a:ea typeface="+mj-ea"/>
                        </a:rPr>
                        <a:t>统计版本升级转化率数据，方便提升升级成功率，默认不打开</a:t>
                      </a:r>
                      <a:endParaRPr lang="zh-CN" altLang="en-US" sz="14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9125" y="528320"/>
            <a:ext cx="2693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OTA</a:t>
            </a:r>
            <a:r>
              <a:rPr lang="zh-CN" altLang="en-US"/>
              <a:t>升级版本包字段定义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28650" y="414020"/>
            <a:ext cx="2604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OTA</a:t>
            </a:r>
            <a:r>
              <a:rPr lang="zh-CN" altLang="en-US"/>
              <a:t>升级</a:t>
            </a:r>
            <a:r>
              <a:rPr lang="en-US" altLang="zh-CN"/>
              <a:t>API</a:t>
            </a:r>
            <a:r>
              <a:rPr lang="zh-CN" altLang="en-US"/>
              <a:t>接口定义：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7400" y="896620"/>
            <a:ext cx="10768330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注册：</a:t>
            </a:r>
            <a:r>
              <a:rPr lang="en-US" altLang="zh-CN" sz="1600" b="1">
                <a:solidFill>
                  <a:schemeClr val="accent1"/>
                </a:solidFill>
                <a:latin typeface="Courier New" panose="02070309020205020404" charset="0"/>
                <a:cs typeface="Courier New" panose="02070309020205020404" charset="0"/>
              </a:rPr>
              <a:t>/</a:t>
            </a:r>
            <a:r>
              <a:rPr lang="zh-CN" altLang="en-US" sz="1600" b="1">
                <a:solidFill>
                  <a:schemeClr val="accent1"/>
                </a:solidFill>
                <a:latin typeface="Courier New" panose="02070309020205020404" charset="0"/>
                <a:cs typeface="Courier New" panose="02070309020205020404" charset="0"/>
              </a:rPr>
              <a:t>ota/register</a:t>
            </a: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?deviceType=xxxx&amp;product=xxx&amp;hardver=xxx&amp;softver=xxxxx&amp;deviceId=xxxx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升级：</a:t>
            </a:r>
            <a:r>
              <a:rPr lang="zh-CN" altLang="en-US" sz="1600" b="1">
                <a:solidFill>
                  <a:schemeClr val="accent1"/>
                </a:solidFill>
                <a:latin typeface="Courier New" panose="02070309020205020404" charset="0"/>
                <a:cs typeface="Courier New" panose="02070309020205020404" charset="0"/>
              </a:rPr>
              <a:t>/ota/checkupdate</a:t>
            </a: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?deviceType=xxxx&amp;product=xxx&amp;hardver=xxx&amp;softver=xxxxx&amp;deviceId=</a:t>
            </a:r>
            <a:b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</a:b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xxxx&amp;starttype=xxxx&amp;network=xxx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上报升级状态：</a:t>
            </a:r>
            <a:r>
              <a:rPr lang="zh-CN" altLang="en-US" sz="1600" b="1">
                <a:solidFill>
                  <a:schemeClr val="accent1"/>
                </a:solidFill>
                <a:latin typeface="Courier New" panose="02070309020205020404" charset="0"/>
                <a:cs typeface="Courier New" panose="02070309020205020404" charset="0"/>
              </a:rPr>
              <a:t>/ota/otareport</a:t>
            </a: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?</a:t>
            </a:r>
            <a:r>
              <a:rPr lang="en-US" altLang="zh-CN" sz="1600">
                <a:latin typeface="Courier New" panose="02070309020205020404" charset="0"/>
                <a:cs typeface="Courier New" panose="02070309020205020404" charset="0"/>
              </a:rPr>
              <a:t>deviceId</a:t>
            </a: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=xxxx&amp;session</a:t>
            </a:r>
            <a:r>
              <a:rPr lang="en-US" altLang="zh-CN" sz="1600"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d=xxxx&amp;result=</a:t>
            </a:r>
            <a:r>
              <a:rPr lang="en-US" altLang="zh-CN" sz="1600">
                <a:latin typeface="Courier New" panose="02070309020205020404" charset="0"/>
                <a:cs typeface="Courier New" panose="02070309020205020404" charset="0"/>
              </a:rPr>
              <a:t>xxx</a:t>
            </a: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业务请求通用字段上报：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product	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机型(Build.MODEL)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meid	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设备ID(getDeviceId)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imei	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IMEI(getImei)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imsi	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国际移动用户识别码(getSubscriberId)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operator	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SIM卡运营商（getSimOperatorName）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cpbver 	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ro.build.display.id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hardver	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Build.HARDWARE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simready	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是否插入SIM卡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nettype	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网络状态：WIFI，5G, 4G，3G， 2G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locationx	GPS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位置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X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信息</a:t>
            </a:r>
            <a:endParaRPr lang="en-US" altLang="zh-CN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locationy	GPS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位置</a:t>
            </a:r>
            <a:r>
              <a:rPr lang="en-US" altLang="zh-CN" sz="1400">
                <a:latin typeface="Courier New" panose="02070309020205020404" charset="0"/>
                <a:cs typeface="Courier New" panose="02070309020205020404" charset="0"/>
              </a:rPr>
              <a:t>Y</a:t>
            </a:r>
            <a:r>
              <a:rPr lang="zh-CN" altLang="en-US" sz="1400">
                <a:latin typeface="Courier New" panose="02070309020205020404" charset="0"/>
                <a:cs typeface="Courier New" panose="02070309020205020404" charset="0"/>
              </a:rPr>
              <a:t>信息</a:t>
            </a:r>
            <a:endParaRPr lang="zh-CN" altLang="en-US" sz="14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9270" y="984250"/>
            <a:ext cx="2578735" cy="5265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aphicFrame>
        <p:nvGraphicFramePr>
          <p:cNvPr id="2" name="对象 1"/>
          <p:cNvGraphicFramePr/>
          <p:nvPr/>
        </p:nvGraphicFramePr>
        <p:xfrm>
          <a:off x="814705" y="956310"/>
          <a:ext cx="2593340" cy="529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11201400" imgH="732790" progId="Paint.Picture">
                  <p:embed/>
                </p:oleObj>
              </mc:Choice>
              <mc:Fallback>
                <p:oleObj name="" r:id="rId2" imgW="11201400" imgH="73279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4705" y="956310"/>
                        <a:ext cx="2593340" cy="5292725"/>
                      </a:xfrm>
                      <a:prstGeom prst="rect">
                        <a:avLst/>
                      </a:prstGeom>
                      <a:ln w="12700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394200" y="956310"/>
          <a:ext cx="2592705" cy="529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1201400" imgH="732790" progId="Paint.Picture">
                  <p:embed/>
                </p:oleObj>
              </mc:Choice>
              <mc:Fallback>
                <p:oleObj name="" r:id="rId4" imgW="11201400" imgH="73279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956310"/>
                        <a:ext cx="2592705" cy="5292725"/>
                      </a:xfrm>
                      <a:prstGeom prst="rect">
                        <a:avLst/>
                      </a:prstGeom>
                      <a:ln w="12700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1066165"/>
            <a:ext cx="1011110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-4445"/>
            <a:ext cx="10553700" cy="6867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597535"/>
            <a:ext cx="7896225" cy="3752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4424680"/>
            <a:ext cx="1036320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382270"/>
            <a:ext cx="9587230" cy="5467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185" y="4606925"/>
            <a:ext cx="67246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92875" y="443865"/>
            <a:ext cx="38728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升级状态包括：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0：更新成功  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1：下载失败  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2：RECOVERY更新失败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3：下载过程中取消  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4：下载过程网络中断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5：空间不足下载失败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6. 下载完成校验不通过</a:t>
            </a:r>
            <a:endParaRPr lang="zh-CN" altLang="en-US" sz="14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82600" y="2691765"/>
          <a:ext cx="11150600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00"/>
              </a:tblGrid>
              <a:tr h="4229100">
                <a:tc>
                  <a:txBody>
                    <a:bodyPr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OTA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升级主要场景：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1. </a:t>
                      </a:r>
                      <a:r>
                        <a:rPr 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用户主动检测版本升级（主动检测版本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）</a:t>
                      </a:r>
                      <a:endParaRPr lang="zh-CN" sz="1600" b="0">
                        <a:solidFill>
                          <a:srgbClr val="00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2. OTA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服务检测版本升级提示用户下载（未开启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WIFI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自动下载）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3. OTA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服务检测后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WIFI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自动下载后提示用户版本升级（开启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WIFI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下自动下载）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4. OTA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服务检测后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WIFI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下自动下载夜间自动升级（开启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WIFI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自动下载和夜间升级）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策略说明：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1. 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开启了夜间升级，不管是手动检测还是自动检测，只要版本下载完了，夜间都要升级。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2. 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只要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OTA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包是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SUPER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类型，默认支持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WIFI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自动下载，夜间强制升级，不需要受用户配置限制。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3. 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未支持夜间强制升级的机型，根据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OPTION/SUPER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</a:rPr>
                        <a:t>，调整升级提示时间。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3550" y="300990"/>
            <a:ext cx="5138420" cy="2445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OTA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升级关键指标：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最新版本覆盖率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措施：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收集用户行为数据，提升转化率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升级包根据级别调整升级策略：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Option/Super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系统支持夜间自动升级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8990965" y="443865"/>
          <a:ext cx="2959735" cy="505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625090" imgH="4876800" progId="Visio.Drawing.15">
                  <p:embed/>
                </p:oleObj>
              </mc:Choice>
              <mc:Fallback>
                <p:oleObj name="" r:id="rId1" imgW="2625090" imgH="487680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0965" y="443865"/>
                        <a:ext cx="2959735" cy="5058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/>
        </p:nvGraphicFramePr>
        <p:xfrm>
          <a:off x="1342390" y="405130"/>
          <a:ext cx="9507220" cy="641032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91945"/>
                <a:gridCol w="2177415"/>
                <a:gridCol w="5737860"/>
              </a:tblGrid>
              <a:tr h="271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类别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规格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具体规格需求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98170"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OTA管理后台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基本的帐号登录/权限分配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1.角色分类：管理员，OTA发布，OTA测试,OTA报表，APP升级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2.根据角色分配权限，根据角色分配登录帐号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6296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基线管理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平台+机型+硬件版本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平台：设备类型，如手机，手表等IOT设备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机型：产品名称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硬件版本：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0482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上传升级包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1.OTA升级包上传，存储到CDN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2.升级包生成MD5校验码，下载后校验完整性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483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升级路线管理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1.版本树的形式展示版本路径。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2.版本树节点显示版本号和该版本的月活用户数和占比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2298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版本包基本操作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 启用升级包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2. 停止升级包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3. 废弃升级包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4. 删除升级包（部署后有下发的升级不允许城删除）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5.软件发布内测不通过的版本可以废弃，废弃后该版本后续不能再启用。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1089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OTA测试设备维护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1.根据基线添加测试设备的MEID号。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2.加入到测试设备的终端升级访问的是测试服务器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3.如需要切换为正式服务器需要通知管理人员删除设备号。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4.测试设备能查到每个设备的完整访问日志。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5814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OTA包部署测试/正式环境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正式/测试管理后台必须通过后台控制权限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0200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OTA升级接口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业务请求API接口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1.设备注册激活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2.检查升级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3.升级反馈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4.策略控制：连网检查周期，升级提示周期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5781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CDN流量下发控制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控制自动升级检测下每分钟下发数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481330" y="19685"/>
          <a:ext cx="11229340" cy="685482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79600"/>
                <a:gridCol w="2571115"/>
                <a:gridCol w="6778625"/>
              </a:tblGrid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类别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规格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具体规格需求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4180">
                <a:tc rowSpan="1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终端需求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终端注册激活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1.设备连网第一时间注册激活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2.未成功暂不支持其他消息调度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7462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检测版本更新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513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下载更新包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 下载之前进行空间判断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2. OTA包下载增加断点续传功能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8415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通知更新结果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调用RECOVERY固件升级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1系统层需要支持RECOVERY升级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升级成功H5功能介绍通知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1.升级成功后通过PUSH通知，引导用户使用新功能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0040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OTA模式：</a:t>
                      </a:r>
                      <a:r>
                        <a:rPr lang="en-US" altLang="zh-CN" sz="1200"/>
                        <a:t>option,super</a:t>
                      </a:r>
                      <a:endParaRPr lang="en-US" altLang="zh-CN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</a:t>
                      </a:r>
                      <a:r>
                        <a:rPr lang="zh-CN" sz="1200">
                          <a:sym typeface="+mn-ea"/>
                        </a:rPr>
                        <a:t>option模式提示用户升级</a:t>
                      </a:r>
                      <a:endParaRPr lang="zh-CN" sz="1200"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200"/>
                        <a:t>2. </a:t>
                      </a:r>
                      <a:r>
                        <a:rPr lang="zh-CN" sz="1200"/>
                        <a:t>super模式要求强制升级，提升升级转化率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第一阶段只做</a:t>
                      </a:r>
                      <a:r>
                        <a:rPr lang="en-US" altLang="zh-CN" sz="1200"/>
                        <a:t>option</a:t>
                      </a:r>
                      <a:r>
                        <a:rPr lang="zh-CN" altLang="en-US" sz="1200"/>
                        <a:t>模式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WIFI下自动下载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1.客户端WIFI自动下载选项默认打开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夜间自动安装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1.夜间2：00~4:00自动升级安装，默认打开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电量过低，禁用升级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2.电量低下20%时，禁止OTA升级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频繁弹出OTA升级提示框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1.后台统计配置策略，控制提示用户升级周期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OTA属性查看界面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方便服务端配置基线，添加测试设备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数据统计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机型分布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1272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机型版本分布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226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版本升级报告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OTA业务分发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定向人群推送能力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二期开发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指定设备推送能力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二期开发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实时推送能力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二期开发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支持按地域灰度发布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灰度发布，控制地域分发</a:t>
                      </a:r>
                      <a:r>
                        <a:rPr lang="en-US" altLang="zh-CN" sz="1200"/>
                        <a:t>, </a:t>
                      </a:r>
                      <a:r>
                        <a:rPr lang="zh-CN" altLang="en-US" sz="1200"/>
                        <a:t>控制下发数量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004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/>
                        <a:t>评审讨论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支持整包升级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支持下载最新完整包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OTA打包工具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集成编译时自动输出OTA包，防止人为操作出错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>
                          <a:sym typeface="+mn-ea"/>
                        </a:rPr>
                        <a:t>CDN需要采购</a:t>
                      </a:r>
                      <a:endParaRPr lang="en-US" altLang="zh-CN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2543</Words>
  <Application>WPS 演示</Application>
  <PresentationFormat>宽屏</PresentationFormat>
  <Paragraphs>348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幼圆</vt:lpstr>
      <vt:lpstr>微软雅黑</vt:lpstr>
      <vt:lpstr>Courier New</vt:lpstr>
      <vt:lpstr>Arial Black</vt:lpstr>
      <vt:lpstr>Arial Unicode MS</vt:lpstr>
      <vt:lpstr>黑体</vt:lpstr>
      <vt:lpstr>Office 主题​​</vt:lpstr>
      <vt:lpstr>Paint.Picture</vt:lpstr>
      <vt:lpstr>Paint.Picture</vt:lpstr>
      <vt:lpstr>Visio.Drawing.15</vt:lpstr>
      <vt:lpstr>OTA业务概要设计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63</cp:revision>
  <dcterms:created xsi:type="dcterms:W3CDTF">2019-09-19T02:01:00Z</dcterms:created>
  <dcterms:modified xsi:type="dcterms:W3CDTF">2020-12-11T08:01:25Z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