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6"/>
  </p:notesMasterIdLst>
  <p:handoutMasterIdLst>
    <p:handoutMasterId r:id="rId51"/>
  </p:handoutMasterIdLst>
  <p:sldIdLst>
    <p:sldId id="263" r:id="rId4"/>
    <p:sldId id="265" r:id="rId5"/>
    <p:sldId id="371" r:id="rId7"/>
    <p:sldId id="342" r:id="rId8"/>
    <p:sldId id="346" r:id="rId9"/>
    <p:sldId id="345" r:id="rId10"/>
    <p:sldId id="344" r:id="rId11"/>
    <p:sldId id="348" r:id="rId12"/>
    <p:sldId id="334" r:id="rId13"/>
    <p:sldId id="347" r:id="rId14"/>
    <p:sldId id="337" r:id="rId15"/>
    <p:sldId id="335" r:id="rId16"/>
    <p:sldId id="361" r:id="rId17"/>
    <p:sldId id="314" r:id="rId18"/>
    <p:sldId id="372" r:id="rId19"/>
    <p:sldId id="421" r:id="rId20"/>
    <p:sldId id="307" r:id="rId21"/>
    <p:sldId id="308" r:id="rId22"/>
    <p:sldId id="310" r:id="rId23"/>
    <p:sldId id="311" r:id="rId24"/>
    <p:sldId id="333" r:id="rId25"/>
    <p:sldId id="327" r:id="rId26"/>
    <p:sldId id="363" r:id="rId27"/>
    <p:sldId id="315" r:id="rId28"/>
    <p:sldId id="328" r:id="rId29"/>
    <p:sldId id="338" r:id="rId30"/>
    <p:sldId id="340" r:id="rId31"/>
    <p:sldId id="341" r:id="rId32"/>
    <p:sldId id="368" r:id="rId33"/>
    <p:sldId id="365" r:id="rId34"/>
    <p:sldId id="366" r:id="rId35"/>
    <p:sldId id="367" r:id="rId36"/>
    <p:sldId id="349" r:id="rId37"/>
    <p:sldId id="325" r:id="rId38"/>
    <p:sldId id="298" r:id="rId39"/>
    <p:sldId id="350" r:id="rId40"/>
    <p:sldId id="351" r:id="rId41"/>
    <p:sldId id="360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282" r:id="rId50"/>
  </p:sldIdLst>
  <p:sldSz cx="9144000" cy="6858000" type="screen4x3"/>
  <p:notesSz cx="7099300" cy="1023429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uli" initials="x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3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83" autoAdjust="0"/>
  </p:normalViewPr>
  <p:slideViewPr>
    <p:cSldViewPr>
      <p:cViewPr varScale="1">
        <p:scale>
          <a:sx n="84" d="100"/>
          <a:sy n="84" d="100"/>
        </p:scale>
        <p:origin x="-1098" y="-72"/>
      </p:cViewPr>
      <p:guideLst>
        <p:guide orient="horz" pos="21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652" y="-84"/>
      </p:cViewPr>
      <p:guideLst>
        <p:guide orient="horz" pos="318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5" Type="http://schemas.openxmlformats.org/officeDocument/2006/relationships/commentAuthors" Target="commentAuthors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6157981-88A1-40A1-9E05-7B1808AF4E8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C167DFE-5EF8-44A7-8438-C3EE800BB44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C7C8AD9-E503-4128-927C-77641CD694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12E1471-F1FE-45DB-BED7-D780F60E173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E1471-F1FE-45DB-BED7-D780F60E1732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6B8F-439E-4E89-8E40-4724114595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6B8F-439E-4E89-8E40-4724114595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6B8F-439E-4E89-8E40-4724114595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7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857365"/>
            <a:ext cx="8229600" cy="3714776"/>
          </a:xfrm>
        </p:spPr>
        <p:txBody>
          <a:bodyPr>
            <a:normAutofit/>
          </a:bodyPr>
          <a:lstStyle>
            <a:lvl1pPr marL="342900" marR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华文细黑" pitchFamily="2" charset="-122"/>
                <a:ea typeface="华文细黑" pitchFamily="2" charset="-122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华文细黑" pitchFamily="2" charset="-122"/>
                <a:ea typeface="华文细黑" pitchFamily="2" charset="-122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华文细黑" pitchFamily="2" charset="-122"/>
                <a:ea typeface="华文细黑" pitchFamily="2" charset="-122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7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857365"/>
            <a:ext cx="8229600" cy="3714776"/>
          </a:xfrm>
        </p:spPr>
        <p:txBody>
          <a:bodyPr>
            <a:normAutofit/>
          </a:bodyPr>
          <a:lstStyle>
            <a:lvl1pPr marL="342900" marR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华文细黑" pitchFamily="2" charset="-122"/>
                <a:ea typeface="华文细黑" pitchFamily="2" charset="-122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华文细黑" pitchFamily="2" charset="-122"/>
                <a:ea typeface="华文细黑" pitchFamily="2" charset="-122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华文细黑" pitchFamily="2" charset="-122"/>
                <a:ea typeface="华文细黑" pitchFamily="2" charset="-122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7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857365"/>
            <a:ext cx="8229600" cy="3714776"/>
          </a:xfrm>
        </p:spPr>
        <p:txBody>
          <a:bodyPr>
            <a:normAutofit/>
          </a:bodyPr>
          <a:lstStyle>
            <a:lvl1pPr marL="342900" marR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华文细黑" pitchFamily="2" charset="-122"/>
                <a:ea typeface="华文细黑" pitchFamily="2" charset="-122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华文细黑" pitchFamily="2" charset="-122"/>
                <a:ea typeface="华文细黑" pitchFamily="2" charset="-122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华文细黑" pitchFamily="2" charset="-122"/>
                <a:ea typeface="华文细黑" pitchFamily="2" charset="-122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r">
              <a:buNone/>
              <a:defRPr>
                <a:solidFill>
                  <a:schemeClr val="bg1"/>
                </a:solidFill>
              </a:defRPr>
            </a:lvl1pPr>
            <a:lvl2pPr marL="457200" lvl="1" indent="0" algn="ctr">
              <a:buNone/>
              <a:defRPr>
                <a:solidFill>
                  <a:schemeClr val="tx1"/>
                </a:solidFill>
              </a:defRPr>
            </a:lvl2pPr>
            <a:lvl3pPr marL="914400" lvl="2" indent="0" algn="ctr">
              <a:buNone/>
              <a:defRPr>
                <a:solidFill>
                  <a:schemeClr val="tx1"/>
                </a:solidFill>
              </a:defRPr>
            </a:lvl3pPr>
            <a:lvl4pPr marL="1371600" lvl="3" indent="0" algn="ctr">
              <a:buNone/>
              <a:defRPr>
                <a:solidFill>
                  <a:schemeClr val="tx1"/>
                </a:solidFill>
              </a:defRPr>
            </a:lvl4pPr>
            <a:lvl5pPr marL="1828800" lvl="4" indent="0" algn="ctr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 dirty="0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endParaRPr lang="zh-CN" altLang="en-US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2504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174750"/>
            <a:ext cx="4032504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6B8F-439E-4E89-8E40-4724114595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52930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7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857365"/>
            <a:ext cx="8229600" cy="3714776"/>
          </a:xfrm>
        </p:spPr>
        <p:txBody>
          <a:bodyPr>
            <a:normAutofit/>
          </a:bodyPr>
          <a:lstStyle>
            <a:lvl1pPr marL="342900" marR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华文细黑" pitchFamily="2" charset="-122"/>
                <a:ea typeface="华文细黑" pitchFamily="2" charset="-122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华文细黑" pitchFamily="2" charset="-122"/>
                <a:ea typeface="华文细黑" pitchFamily="2" charset="-122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华文细黑" pitchFamily="2" charset="-122"/>
                <a:ea typeface="华文细黑" pitchFamily="2" charset="-122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6B8F-439E-4E89-8E40-4724114595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6B8F-439E-4E89-8E40-4724114595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6B8F-439E-4E89-8E40-4724114595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6B8F-439E-4E89-8E40-4724114595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6B8F-439E-4E89-8E40-4724114595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6B8F-439E-4E89-8E40-4724114595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6B8F-439E-4E89-8E40-4724114595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D6B8F-439E-4E89-8E40-4724114595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/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4.wmf"/><Relationship Id="rId1" Type="http://schemas.openxmlformats.org/officeDocument/2006/relationships/package" Target="../embeddings/Document1.docx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5.wmf"/><Relationship Id="rId1" Type="http://schemas.openxmlformats.org/officeDocument/2006/relationships/package" Target="../embeddings/Document2.doc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hyperlink" Target="http://git-scm.com/downloa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26.xml"/><Relationship Id="rId8" Type="http://schemas.openxmlformats.org/officeDocument/2006/relationships/slide" Target="slide21.xml"/><Relationship Id="rId7" Type="http://schemas.openxmlformats.org/officeDocument/2006/relationships/slide" Target="slide17.xml"/><Relationship Id="rId6" Type="http://schemas.openxmlformats.org/officeDocument/2006/relationships/slide" Target="slide14.xml"/><Relationship Id="rId5" Type="http://schemas.openxmlformats.org/officeDocument/2006/relationships/slide" Target="slide9.xml"/><Relationship Id="rId4" Type="http://schemas.openxmlformats.org/officeDocument/2006/relationships/slide" Target="slide8.xml"/><Relationship Id="rId3" Type="http://schemas.openxmlformats.org/officeDocument/2006/relationships/slide" Target="slide5.xml"/><Relationship Id="rId2" Type="http://schemas.openxmlformats.org/officeDocument/2006/relationships/slide" Target="slide4.xml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26.xml"/><Relationship Id="rId15" Type="http://schemas.openxmlformats.org/officeDocument/2006/relationships/image" Target="../media/image4.png"/><Relationship Id="rId14" Type="http://schemas.openxmlformats.org/officeDocument/2006/relationships/slide" Target="slide1.xml"/><Relationship Id="rId13" Type="http://schemas.openxmlformats.org/officeDocument/2006/relationships/slide" Target="slide36.xml"/><Relationship Id="rId12" Type="http://schemas.openxmlformats.org/officeDocument/2006/relationships/slide" Target="slide33.xml"/><Relationship Id="rId11" Type="http://schemas.openxmlformats.org/officeDocument/2006/relationships/slide" Target="slide30.xml"/><Relationship Id="rId10" Type="http://schemas.openxmlformats.org/officeDocument/2006/relationships/slide" Target="slide29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hyperlink" Target="http://192.168.110.97/svn/svn/branches/git_gerrit/tool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hyperlink" Target="http://19.9.0.147/iisadmpwd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29.wmf"/><Relationship Id="rId1" Type="http://schemas.openxmlformats.org/officeDocument/2006/relationships/package" Target="../embeddings/Document3.docx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34.wmf"/><Relationship Id="rId1" Type="http://schemas.openxmlformats.org/officeDocument/2006/relationships/package" Target="../embeddings/Document4.docx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ctrTitle"/>
          </p:nvPr>
        </p:nvSpPr>
        <p:spPr>
          <a:xfrm>
            <a:off x="539552" y="2564904"/>
            <a:ext cx="8062664" cy="1041400"/>
          </a:xfrm>
        </p:spPr>
        <p:txBody>
          <a:bodyPr>
            <a:normAutofit fontScale="90000"/>
          </a:bodyPr>
          <a:lstStyle/>
          <a:p>
            <a:br>
              <a:rPr lang="en-US" altLang="zh-CN" sz="3100" dirty="0" smtClean="0"/>
            </a:br>
            <a:r>
              <a:rPr lang="en-US" altLang="zh-CN" dirty="0" smtClean="0"/>
              <a:t>Git/Gerrit</a:t>
            </a:r>
            <a:r>
              <a:rPr lang="zh-CN" altLang="en-US" dirty="0" smtClean="0"/>
              <a:t>使用培训</a:t>
            </a:r>
            <a:br>
              <a:rPr lang="en-US" altLang="zh-CN" sz="3100" dirty="0" smtClean="0"/>
            </a:br>
            <a:endParaRPr lang="zh-CN" altLang="en-US" sz="31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6049010" y="5368925"/>
            <a:ext cx="2760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信息事业部 手机业务中心</a:t>
            </a:r>
            <a:endParaRPr lang="zh-CN" altLang="en-US"/>
          </a:p>
          <a:p>
            <a:r>
              <a:rPr lang="zh-CN" altLang="en-US"/>
              <a:t>  刘蓉 </a:t>
            </a:r>
            <a:r>
              <a:rPr lang="en-US" altLang="zh-CN"/>
              <a:t>liur11@bngrp.com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128792" cy="576064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sz="3200" dirty="0" err="1" smtClean="0">
                <a:effectLst/>
              </a:rPr>
              <a:t>Gerrit</a:t>
            </a:r>
            <a:r>
              <a:rPr lang="zh-CN" altLang="en-US" sz="3200" dirty="0" smtClean="0">
                <a:effectLst/>
              </a:rPr>
              <a:t>代码走查</a:t>
            </a:r>
            <a:endParaRPr lang="zh-CN" altLang="en-US" sz="3200" dirty="0"/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836712"/>
            <a:ext cx="4680520" cy="52565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512" y="1268760"/>
            <a:ext cx="3466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Gerrit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代码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走查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工作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流程</a:t>
            </a:r>
            <a:endParaRPr lang="zh-CN" altLang="en-US" sz="2400" dirty="0">
              <a:latin typeface="华文细黑" pitchFamily="2" charset="-122"/>
              <a:ea typeface="华文细黑" pitchFamily="2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839847" y="2708920"/>
          <a:ext cx="2145342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3" name="包装程序外壳对象" showAsIcon="1" r:id="rId2" imgW="914400" imgH="828675" progId="Package">
                  <p:embed/>
                </p:oleObj>
              </mc:Choice>
              <mc:Fallback>
                <p:oleObj name="包装程序外壳对象" showAsIcon="1" r:id="rId2" imgW="914400" imgH="828675" progId="Package">
                  <p:embed/>
                  <p:pic>
                    <p:nvPicPr>
                      <p:cNvPr id="0" name="图片 1570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9847" y="2708920"/>
                        <a:ext cx="2145342" cy="1944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76064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sz="3200" dirty="0" err="1" smtClean="0"/>
              <a:t>Gerrit</a:t>
            </a:r>
            <a:r>
              <a:rPr lang="zh-CN" altLang="en-US" sz="3200" dirty="0" smtClean="0"/>
              <a:t>代码走查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16624"/>
          </a:xfrm>
        </p:spPr>
        <p:txBody>
          <a:bodyPr/>
          <a:lstStyle/>
          <a:p>
            <a:r>
              <a:rPr lang="en-US" altLang="zh-CN" dirty="0" err="1" smtClean="0"/>
              <a:t>Gerrit</a:t>
            </a:r>
            <a:r>
              <a:rPr lang="zh-CN" altLang="en-US" dirty="0" smtClean="0"/>
              <a:t>代码走查过程及对应的走查角色说明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b="1" dirty="0" err="1" smtClean="0"/>
              <a:t>Gerrit</a:t>
            </a:r>
            <a:r>
              <a:rPr lang="zh-CN" altLang="en-US" sz="1600" b="1" dirty="0" smtClean="0"/>
              <a:t>代码走查有</a:t>
            </a:r>
            <a:r>
              <a:rPr lang="en-US" altLang="zh-CN" sz="1600" b="1" dirty="0" smtClean="0"/>
              <a:t>Code-Review</a:t>
            </a:r>
            <a:r>
              <a:rPr lang="zh-CN" altLang="en-US" sz="1600" b="1" dirty="0" smtClean="0"/>
              <a:t>和</a:t>
            </a:r>
            <a:r>
              <a:rPr lang="en-US" altLang="zh-CN" sz="1600" b="1" dirty="0" smtClean="0"/>
              <a:t>Verified</a:t>
            </a:r>
            <a:r>
              <a:rPr lang="zh-CN" altLang="en-US" sz="1600" b="1" dirty="0" smtClean="0"/>
              <a:t>两种角色，其中</a:t>
            </a:r>
            <a:r>
              <a:rPr lang="en-US" altLang="zh-CN" sz="1600" b="1" dirty="0" smtClean="0"/>
              <a:t>Code-Review:</a:t>
            </a:r>
            <a:r>
              <a:rPr lang="zh-CN" altLang="en-US" sz="1600" b="1" dirty="0" smtClean="0"/>
              <a:t>具有</a:t>
            </a:r>
            <a:r>
              <a:rPr lang="en-US" altLang="zh-CN" sz="1600" b="1" dirty="0" smtClean="0"/>
              <a:t>-2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-1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0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+1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+2</a:t>
            </a:r>
            <a:r>
              <a:rPr lang="zh-CN" altLang="en-US" sz="1600" b="1" dirty="0" smtClean="0"/>
              <a:t>权限，</a:t>
            </a:r>
            <a:r>
              <a:rPr lang="en-US" altLang="zh-CN" sz="1600" b="1" dirty="0" smtClean="0"/>
              <a:t>Verified</a:t>
            </a:r>
            <a:r>
              <a:rPr lang="zh-CN" altLang="en-US" sz="1600" b="1" dirty="0" smtClean="0"/>
              <a:t>具有</a:t>
            </a:r>
            <a:r>
              <a:rPr lang="en-US" altLang="zh-CN" sz="1600" b="1" dirty="0" smtClean="0"/>
              <a:t>-1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0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+1</a:t>
            </a:r>
            <a:r>
              <a:rPr lang="zh-CN" altLang="en-US" sz="1600" b="1" dirty="0" smtClean="0"/>
              <a:t>权限。</a:t>
            </a:r>
            <a:endParaRPr lang="en-US" altLang="zh-CN" sz="1600" b="1" dirty="0" smtClean="0"/>
          </a:p>
          <a:p>
            <a:pPr marL="0" indent="0">
              <a:buNone/>
            </a:pPr>
            <a:r>
              <a:rPr lang="zh-CN" altLang="en-US" sz="1600" b="1" dirty="0" smtClean="0"/>
              <a:t>备注：只有</a:t>
            </a:r>
            <a:r>
              <a:rPr lang="en-US" altLang="zh-CN" sz="1600" dirty="0" smtClean="0"/>
              <a:t>Code-Review+2</a:t>
            </a:r>
            <a:r>
              <a:rPr lang="zh-CN" altLang="en-US" sz="1600" dirty="0" smtClean="0"/>
              <a:t>和</a:t>
            </a:r>
            <a:r>
              <a:rPr lang="en-US" altLang="zh-CN" sz="1600" b="1" dirty="0" smtClean="0"/>
              <a:t>Verified+1</a:t>
            </a:r>
            <a:r>
              <a:rPr lang="zh-CN" altLang="en-US" sz="1600" b="1" dirty="0" smtClean="0"/>
              <a:t>都审核，才能将代码合入代码库。</a:t>
            </a:r>
            <a:endParaRPr lang="zh-CN" altLang="en-US" sz="1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59632" y="2694364"/>
          <a:ext cx="6480720" cy="30388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0360"/>
                <a:gridCol w="3240360"/>
              </a:tblGrid>
              <a:tr h="372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角色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权限范围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2393"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Code-Review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+2</a:t>
                      </a:r>
                      <a:r>
                        <a:rPr lang="zh-CN" sz="1500" kern="100">
                          <a:effectLst/>
                        </a:rPr>
                        <a:t>：</a:t>
                      </a:r>
                      <a:r>
                        <a:rPr lang="en-US" sz="1500" kern="100">
                          <a:effectLst/>
                        </a:rPr>
                        <a:t>Looks good to me,approved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588464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+1</a:t>
                      </a:r>
                      <a:r>
                        <a:rPr lang="zh-CN" sz="1500" kern="100">
                          <a:effectLst/>
                        </a:rPr>
                        <a:t>：</a:t>
                      </a:r>
                      <a:r>
                        <a:rPr lang="en-US" sz="1500" kern="100">
                          <a:effectLst/>
                        </a:rPr>
                        <a:t>Looks good to me, but someone else must approve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588464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-1</a:t>
                      </a:r>
                      <a:r>
                        <a:rPr lang="zh-CN" sz="1500" kern="100">
                          <a:effectLst/>
                        </a:rPr>
                        <a:t>：</a:t>
                      </a:r>
                      <a:r>
                        <a:rPr lang="en-US" sz="1500" kern="100">
                          <a:effectLst/>
                        </a:rPr>
                        <a:t>I would prefer this is not merged as is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2393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-2</a:t>
                      </a:r>
                      <a:r>
                        <a:rPr lang="zh-CN" sz="1500" kern="100">
                          <a:effectLst/>
                        </a:rPr>
                        <a:t>：</a:t>
                      </a:r>
                      <a:r>
                        <a:rPr lang="en-US" sz="1500" kern="100">
                          <a:effectLst/>
                        </a:rPr>
                        <a:t>This shall not be merged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2393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Verified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+1: Verified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2393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-1</a:t>
                      </a:r>
                      <a:r>
                        <a:rPr lang="zh-CN" sz="1500" kern="100" dirty="0">
                          <a:effectLst/>
                        </a:rPr>
                        <a:t>：</a:t>
                      </a:r>
                      <a:r>
                        <a:rPr lang="en-US" sz="1500" kern="100" dirty="0">
                          <a:effectLst/>
                        </a:rPr>
                        <a:t>Fails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31" y="192321"/>
            <a:ext cx="8229600" cy="703282"/>
          </a:xfrm>
        </p:spPr>
        <p:txBody>
          <a:bodyPr>
            <a:normAutofit/>
          </a:bodyPr>
          <a:lstStyle/>
          <a:p>
            <a:pPr algn="r"/>
            <a:r>
              <a:rPr lang="en-US" altLang="zh-CN" sz="3200" dirty="0" err="1" smtClean="0"/>
              <a:t>Gerrit</a:t>
            </a:r>
            <a:r>
              <a:rPr lang="zh-CN" altLang="en-US" sz="3200" dirty="0"/>
              <a:t>代码</a:t>
            </a:r>
            <a:r>
              <a:rPr lang="zh-CN" altLang="en-US" sz="3200" dirty="0" smtClean="0"/>
              <a:t>走查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r>
              <a:rPr lang="zh-CN" altLang="en-US" dirty="0" smtClean="0"/>
              <a:t>当研发人员将代码推送到</a:t>
            </a:r>
            <a:r>
              <a:rPr lang="en-US" altLang="zh-CN" dirty="0" err="1" smtClean="0"/>
              <a:t>Gerrit</a:t>
            </a:r>
            <a:r>
              <a:rPr lang="en-US" altLang="zh-CN" dirty="0" smtClean="0"/>
              <a:t> web</a:t>
            </a:r>
            <a:r>
              <a:rPr lang="zh-CN" altLang="en-US" dirty="0" smtClean="0"/>
              <a:t>页面之后，走查人员走查代码，具体过程请参考</a:t>
            </a:r>
            <a:r>
              <a:rPr lang="en-US" altLang="zh-CN" dirty="0"/>
              <a:t>《</a:t>
            </a:r>
            <a:r>
              <a:rPr lang="en-US" altLang="zh-CN" dirty="0" err="1"/>
              <a:t>Gerrit</a:t>
            </a:r>
            <a:r>
              <a:rPr lang="zh-CN" altLang="en-US" dirty="0"/>
              <a:t>页面代码走查培训文档</a:t>
            </a:r>
            <a:r>
              <a:rPr lang="en-US" altLang="zh-CN" dirty="0" smtClean="0"/>
              <a:t>》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15816" y="3284731"/>
          <a:ext cx="2840913" cy="2574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9" name="文档" showAsIcon="1" r:id="rId1" imgW="914400" imgH="828675" progId="Word.Document.12">
                  <p:embed/>
                </p:oleObj>
              </mc:Choice>
              <mc:Fallback>
                <p:oleObj name="文档" showAsIcon="1" r:id="rId1" imgW="914400" imgH="828675" progId="Word.Document.12">
                  <p:embed/>
                  <p:pic>
                    <p:nvPicPr>
                      <p:cNvPr id="0" name="图片 117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5816" y="3284731"/>
                        <a:ext cx="2840913" cy="2574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260350"/>
            <a:ext cx="8712200" cy="703580"/>
          </a:xfrm>
        </p:spPr>
        <p:txBody>
          <a:bodyPr>
            <a:normAutofit/>
          </a:bodyPr>
          <a:lstStyle/>
          <a:p>
            <a:pPr algn="r"/>
            <a:r>
              <a:rPr lang="en-US" altLang="zh-CN" sz="2400" dirty="0" err="1" smtClean="0"/>
              <a:t>Gerrit</a:t>
            </a:r>
            <a:r>
              <a:rPr lang="en-US" altLang="zh-CN" sz="2400" dirty="0" smtClean="0"/>
              <a:t> web</a:t>
            </a:r>
            <a:r>
              <a:rPr lang="zh-CN" altLang="en-US" sz="2400" dirty="0" smtClean="0"/>
              <a:t>页面查看代码中分支，文件及目录历史日志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在</a:t>
            </a:r>
            <a:r>
              <a:rPr lang="en-US" altLang="zh-CN" dirty="0" err="1" smtClean="0">
                <a:solidFill>
                  <a:schemeClr val="tx1"/>
                </a:solidFill>
              </a:rPr>
              <a:t>gerrit</a:t>
            </a:r>
            <a:r>
              <a:rPr lang="en-US" altLang="zh-CN" dirty="0" smtClean="0">
                <a:solidFill>
                  <a:schemeClr val="tx1"/>
                </a:solidFill>
              </a:rPr>
              <a:t> web</a:t>
            </a:r>
            <a:r>
              <a:rPr lang="zh-CN" altLang="en-US" dirty="0" smtClean="0">
                <a:solidFill>
                  <a:schemeClr val="tx1"/>
                </a:solidFill>
              </a:rPr>
              <a:t>页面如何查看代码库中分支，文件及目录历史日志？如下文档所示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267744" y="2852936"/>
          <a:ext cx="3528392" cy="1719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6" name="文档" showAsIcon="1" r:id="rId1" imgW="914400" imgH="828675" progId="Word.Document.12">
                  <p:embed/>
                </p:oleObj>
              </mc:Choice>
              <mc:Fallback>
                <p:oleObj name="文档" showAsIcon="1" r:id="rId1" imgW="914400" imgH="828675" progId="Word.Document.12">
                  <p:embed/>
                  <p:pic>
                    <p:nvPicPr>
                      <p:cNvPr id="0" name="图片 186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7744" y="2852936"/>
                        <a:ext cx="3528392" cy="1719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2088"/>
          </a:xfrm>
        </p:spPr>
        <p:txBody>
          <a:bodyPr>
            <a:normAutofit/>
          </a:bodyPr>
          <a:lstStyle/>
          <a:p>
            <a:pPr algn="r"/>
            <a:r>
              <a:rPr lang="en-US" altLang="zh-CN" sz="3200" dirty="0" smtClean="0">
                <a:effectLst/>
              </a:rPr>
              <a:t>repo</a:t>
            </a:r>
            <a:r>
              <a:rPr lang="zh-CN" altLang="zh-CN" sz="3200" dirty="0">
                <a:effectLst/>
              </a:rPr>
              <a:t>的工作流程</a:t>
            </a:r>
            <a:endParaRPr lang="zh-CN" altLang="zh-CN" sz="32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b="1" dirty="0"/>
          </a:p>
          <a:p>
            <a:endParaRPr lang="en-US" altLang="zh-CN" sz="1900" dirty="0"/>
          </a:p>
          <a:p>
            <a:endParaRPr lang="en-US" altLang="zh-CN" sz="1900" dirty="0" smtClean="0"/>
          </a:p>
          <a:p>
            <a:endParaRPr lang="en-US" altLang="zh-CN" sz="2000" b="1" dirty="0" smtClean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7200800" cy="4896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2088"/>
          </a:xfrm>
        </p:spPr>
        <p:txBody>
          <a:bodyPr>
            <a:normAutofit/>
          </a:bodyPr>
          <a:lstStyle/>
          <a:p>
            <a:pPr lvl="0" algn="r"/>
            <a:r>
              <a:rPr lang="zh-CN" altLang="zh-CN" sz="3200" dirty="0" smtClean="0"/>
              <a:t>本地</a:t>
            </a:r>
            <a:r>
              <a:rPr lang="en-US" altLang="zh-CN" sz="3200" dirty="0" smtClean="0"/>
              <a:t>git</a:t>
            </a:r>
            <a:r>
              <a:rPr lang="zh-CN" altLang="zh-CN" sz="3200" dirty="0" smtClean="0"/>
              <a:t>环境的配置</a:t>
            </a:r>
            <a:r>
              <a:rPr lang="en-US" altLang="zh-CN" sz="3200" dirty="0" smtClean="0"/>
              <a:t>-git</a:t>
            </a:r>
            <a:r>
              <a:rPr lang="zh-CN" altLang="en-US" sz="3200" dirty="0" smtClean="0"/>
              <a:t>工具安装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linux</a:t>
            </a:r>
            <a:r>
              <a:rPr lang="en-US" altLang="zh-CN" sz="3200" dirty="0" smtClean="0"/>
              <a:t>)</a:t>
            </a:r>
            <a:endParaRPr lang="zh-CN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6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1900" b="1" dirty="0">
                <a:solidFill>
                  <a:schemeClr val="tx1"/>
                </a:solidFill>
              </a:rPr>
              <a:t>git</a:t>
            </a:r>
            <a:r>
              <a:rPr lang="zh-CN" altLang="zh-CN" sz="1900" b="1" dirty="0">
                <a:solidFill>
                  <a:schemeClr val="tx1"/>
                </a:solidFill>
              </a:rPr>
              <a:t>工具的</a:t>
            </a:r>
            <a:r>
              <a:rPr lang="zh-CN" altLang="zh-CN" sz="1900" b="1" dirty="0" smtClean="0">
                <a:solidFill>
                  <a:schemeClr val="tx1"/>
                </a:solidFill>
              </a:rPr>
              <a:t>安装</a:t>
            </a:r>
            <a:r>
              <a:rPr lang="en-US" altLang="zh-CN" sz="1900" b="1" dirty="0" smtClean="0">
                <a:solidFill>
                  <a:schemeClr val="tx1"/>
                </a:solidFill>
              </a:rPr>
              <a:t>:</a:t>
            </a:r>
            <a:endParaRPr lang="zh-CN" altLang="zh-CN" sz="1900" b="1" dirty="0">
              <a:solidFill>
                <a:schemeClr val="tx1"/>
              </a:solidFill>
            </a:endParaRPr>
          </a:p>
          <a:p>
            <a:r>
              <a:rPr lang="zh-CN" altLang="zh-CN" sz="1900" b="1" dirty="0">
                <a:solidFill>
                  <a:schemeClr val="tx1"/>
                </a:solidFill>
              </a:rPr>
              <a:t>一键式安装</a:t>
            </a:r>
            <a:r>
              <a:rPr lang="en-US" altLang="zh-CN" sz="1900" b="1" dirty="0" smtClean="0">
                <a:solidFill>
                  <a:schemeClr val="tx1"/>
                </a:solidFill>
              </a:rPr>
              <a:t>:</a:t>
            </a:r>
            <a:r>
              <a:rPr lang="zh-CN" altLang="en-US" sz="1900" b="1" dirty="0" smtClean="0">
                <a:solidFill>
                  <a:schemeClr val="tx1"/>
                </a:solidFill>
              </a:rPr>
              <a:t>首先确认一下系统是否已经安装</a:t>
            </a:r>
            <a:r>
              <a:rPr lang="en-US" altLang="zh-CN" sz="1900" b="1" dirty="0" err="1" smtClean="0">
                <a:solidFill>
                  <a:schemeClr val="tx1"/>
                </a:solidFill>
              </a:rPr>
              <a:t>git</a:t>
            </a:r>
            <a:r>
              <a:rPr lang="zh-CN" altLang="en-US" sz="1900" b="1" dirty="0" smtClean="0">
                <a:solidFill>
                  <a:schemeClr val="tx1"/>
                </a:solidFill>
              </a:rPr>
              <a:t>工具，如果没有，则使用下面的方式安装</a:t>
            </a:r>
            <a:endParaRPr lang="en-US" altLang="zh-CN" sz="1900" b="1" dirty="0" smtClean="0">
              <a:solidFill>
                <a:schemeClr val="tx1"/>
              </a:solidFill>
            </a:endParaRPr>
          </a:p>
          <a:p>
            <a:r>
              <a:rPr lang="en-US" altLang="zh-CN" sz="1900" b="1" dirty="0">
                <a:solidFill>
                  <a:schemeClr val="tx1"/>
                </a:solidFill>
              </a:rPr>
              <a:t> </a:t>
            </a:r>
            <a:r>
              <a:rPr lang="en-US" altLang="zh-CN" sz="1900" b="1" dirty="0" smtClean="0">
                <a:solidFill>
                  <a:schemeClr val="tx1"/>
                </a:solidFill>
              </a:rPr>
              <a:t>                     1</a:t>
            </a:r>
            <a:r>
              <a:rPr lang="zh-CN" altLang="en-US" sz="1900" b="1" dirty="0" smtClean="0">
                <a:solidFill>
                  <a:schemeClr val="tx1"/>
                </a:solidFill>
              </a:rPr>
              <a:t>）</a:t>
            </a:r>
            <a:r>
              <a:rPr lang="en-US" altLang="zh-CN" sz="1900" b="1" dirty="0" err="1" smtClean="0">
                <a:solidFill>
                  <a:schemeClr val="tx1"/>
                </a:solidFill>
              </a:rPr>
              <a:t>ubuntu</a:t>
            </a:r>
            <a:r>
              <a:rPr lang="zh-CN" altLang="zh-CN" sz="1900" b="1" dirty="0">
                <a:solidFill>
                  <a:schemeClr val="tx1"/>
                </a:solidFill>
              </a:rPr>
              <a:t>系统</a:t>
            </a:r>
            <a:r>
              <a:rPr lang="en-US" altLang="zh-CN" sz="1900" b="1" dirty="0">
                <a:solidFill>
                  <a:schemeClr val="tx1"/>
                </a:solidFill>
              </a:rPr>
              <a:t>  apt-get install git*</a:t>
            </a:r>
            <a:endParaRPr lang="zh-CN" altLang="zh-CN" sz="1900" dirty="0">
              <a:solidFill>
                <a:schemeClr val="tx1"/>
              </a:solidFill>
            </a:endParaRPr>
          </a:p>
          <a:p>
            <a:r>
              <a:rPr lang="en-US" altLang="zh-CN" sz="1900" b="1" dirty="0">
                <a:solidFill>
                  <a:schemeClr val="tx1"/>
                </a:solidFill>
              </a:rPr>
              <a:t>          </a:t>
            </a:r>
            <a:r>
              <a:rPr lang="en-US" altLang="zh-CN" sz="1900" b="1" dirty="0" smtClean="0">
                <a:solidFill>
                  <a:schemeClr val="tx1"/>
                </a:solidFill>
              </a:rPr>
              <a:t>            2</a:t>
            </a:r>
            <a:r>
              <a:rPr lang="zh-CN" altLang="en-US" sz="1900" b="1" dirty="0" smtClean="0">
                <a:solidFill>
                  <a:schemeClr val="tx1"/>
                </a:solidFill>
              </a:rPr>
              <a:t>）</a:t>
            </a:r>
            <a:r>
              <a:rPr lang="en-US" altLang="zh-CN" sz="1900" b="1" dirty="0" smtClean="0">
                <a:solidFill>
                  <a:schemeClr val="tx1"/>
                </a:solidFill>
              </a:rPr>
              <a:t>Fedora/centos</a:t>
            </a:r>
            <a:r>
              <a:rPr lang="zh-CN" altLang="zh-CN" sz="1900" b="1" dirty="0">
                <a:solidFill>
                  <a:schemeClr val="tx1"/>
                </a:solidFill>
              </a:rPr>
              <a:t>系统</a:t>
            </a:r>
            <a:r>
              <a:rPr lang="en-US" altLang="zh-CN" sz="1900" b="1" dirty="0">
                <a:solidFill>
                  <a:schemeClr val="tx1"/>
                </a:solidFill>
              </a:rPr>
              <a:t> yum install git*</a:t>
            </a:r>
            <a:endParaRPr lang="zh-CN" altLang="zh-CN" sz="1900" dirty="0">
              <a:solidFill>
                <a:schemeClr val="tx1"/>
              </a:solidFill>
            </a:endParaRPr>
          </a:p>
          <a:p>
            <a:r>
              <a:rPr lang="zh-CN" altLang="zh-CN" sz="1900" b="1" dirty="0">
                <a:solidFill>
                  <a:schemeClr val="tx1"/>
                </a:solidFill>
              </a:rPr>
              <a:t>源码安装：</a:t>
            </a:r>
            <a:r>
              <a:rPr lang="en-US" altLang="zh-CN" sz="1900" b="1" dirty="0">
                <a:solidFill>
                  <a:schemeClr val="tx1"/>
                </a:solidFill>
              </a:rPr>
              <a:t>git </a:t>
            </a:r>
            <a:r>
              <a:rPr lang="zh-CN" altLang="zh-CN" sz="1900" b="1" dirty="0">
                <a:solidFill>
                  <a:schemeClr val="tx1"/>
                </a:solidFill>
              </a:rPr>
              <a:t>官网下载源码包：</a:t>
            </a:r>
            <a:r>
              <a:rPr lang="en-US" altLang="zh-CN" sz="1900" b="1" u="sng" dirty="0">
                <a:solidFill>
                  <a:schemeClr val="tx1"/>
                </a:solidFill>
                <a:hlinkClick r:id="rId1"/>
              </a:rPr>
              <a:t>http://git-scm.com/download</a:t>
            </a:r>
            <a:endParaRPr lang="zh-CN" altLang="zh-CN" sz="1900" dirty="0">
              <a:solidFill>
                <a:schemeClr val="tx1"/>
              </a:solidFill>
            </a:endParaRPr>
          </a:p>
          <a:p>
            <a:r>
              <a:rPr lang="en-US" altLang="zh-CN" sz="1900" b="1" dirty="0">
                <a:solidFill>
                  <a:schemeClr val="tx1"/>
                </a:solidFill>
              </a:rPr>
              <a:t> </a:t>
            </a:r>
            <a:endParaRPr lang="zh-CN" altLang="zh-CN" sz="1900" dirty="0">
              <a:solidFill>
                <a:schemeClr val="tx1"/>
              </a:solidFill>
            </a:endParaRPr>
          </a:p>
          <a:p>
            <a:r>
              <a:rPr lang="en-US" altLang="zh-CN" sz="1900" b="1" dirty="0">
                <a:solidFill>
                  <a:schemeClr val="tx1"/>
                </a:solidFill>
              </a:rPr>
              <a:t>          $tar </a:t>
            </a:r>
            <a:r>
              <a:rPr lang="en-US" altLang="zh-CN" sz="1900" b="1" dirty="0" err="1">
                <a:solidFill>
                  <a:schemeClr val="tx1"/>
                </a:solidFill>
              </a:rPr>
              <a:t>zxvf</a:t>
            </a:r>
            <a:r>
              <a:rPr lang="en-US" altLang="zh-CN" sz="1900" b="1" dirty="0">
                <a:solidFill>
                  <a:schemeClr val="tx1"/>
                </a:solidFill>
              </a:rPr>
              <a:t> </a:t>
            </a:r>
            <a:r>
              <a:rPr lang="en-US" altLang="zh-CN" sz="1900" b="1" dirty="0" err="1">
                <a:solidFill>
                  <a:schemeClr val="tx1"/>
                </a:solidFill>
              </a:rPr>
              <a:t>baoming</a:t>
            </a:r>
            <a:r>
              <a:rPr lang="en-US" altLang="zh-CN" sz="1900" b="1" dirty="0">
                <a:solidFill>
                  <a:schemeClr val="tx1"/>
                </a:solidFill>
              </a:rPr>
              <a:t> (</a:t>
            </a:r>
            <a:r>
              <a:rPr lang="zh-CN" altLang="zh-CN" sz="1900" b="1" dirty="0">
                <a:solidFill>
                  <a:schemeClr val="tx1"/>
                </a:solidFill>
              </a:rPr>
              <a:t>解包</a:t>
            </a:r>
            <a:r>
              <a:rPr lang="en-US" altLang="zh-CN" sz="1900" b="1" dirty="0">
                <a:solidFill>
                  <a:schemeClr val="tx1"/>
                </a:solidFill>
              </a:rPr>
              <a:t>)</a:t>
            </a:r>
            <a:endParaRPr lang="zh-CN" altLang="zh-CN" sz="1900" dirty="0">
              <a:solidFill>
                <a:schemeClr val="tx1"/>
              </a:solidFill>
            </a:endParaRPr>
          </a:p>
          <a:p>
            <a:r>
              <a:rPr lang="en-US" altLang="zh-CN" sz="1900" b="1" dirty="0">
                <a:solidFill>
                  <a:schemeClr val="tx1"/>
                </a:solidFill>
              </a:rPr>
              <a:t>          $cd </a:t>
            </a:r>
            <a:r>
              <a:rPr lang="zh-CN" altLang="zh-CN" sz="1900" b="1" dirty="0">
                <a:solidFill>
                  <a:schemeClr val="tx1"/>
                </a:solidFill>
              </a:rPr>
              <a:t>解包目录</a:t>
            </a:r>
            <a:endParaRPr lang="zh-CN" altLang="zh-CN" sz="1900" dirty="0">
              <a:solidFill>
                <a:schemeClr val="tx1"/>
              </a:solidFill>
            </a:endParaRPr>
          </a:p>
          <a:p>
            <a:r>
              <a:rPr lang="en-US" altLang="zh-CN" sz="1900" b="1" dirty="0">
                <a:solidFill>
                  <a:schemeClr val="tx1"/>
                </a:solidFill>
              </a:rPr>
              <a:t>          $./configure --prefix=/</a:t>
            </a:r>
            <a:r>
              <a:rPr lang="en-US" altLang="zh-CN" sz="1900" b="1" dirty="0" err="1">
                <a:solidFill>
                  <a:schemeClr val="tx1"/>
                </a:solidFill>
              </a:rPr>
              <a:t>usr</a:t>
            </a:r>
            <a:r>
              <a:rPr lang="en-US" altLang="zh-CN" sz="1900" b="1" dirty="0">
                <a:solidFill>
                  <a:schemeClr val="tx1"/>
                </a:solidFill>
              </a:rPr>
              <a:t>/</a:t>
            </a:r>
            <a:endParaRPr lang="zh-CN" altLang="zh-CN" sz="1900" dirty="0">
              <a:solidFill>
                <a:schemeClr val="tx1"/>
              </a:solidFill>
            </a:endParaRPr>
          </a:p>
          <a:p>
            <a:r>
              <a:rPr lang="en-US" altLang="zh-CN" sz="1900" b="1" dirty="0">
                <a:solidFill>
                  <a:schemeClr val="tx1"/>
                </a:solidFill>
              </a:rPr>
              <a:t>          $make </a:t>
            </a:r>
            <a:endParaRPr lang="en-US" altLang="zh-CN" sz="1900" b="1" dirty="0" smtClean="0">
              <a:solidFill>
                <a:schemeClr val="tx1"/>
              </a:solidFill>
            </a:endParaRPr>
          </a:p>
          <a:p>
            <a:r>
              <a:rPr lang="en-US" altLang="zh-CN" sz="1900" b="1" dirty="0">
                <a:solidFill>
                  <a:schemeClr val="tx1"/>
                </a:solidFill>
              </a:rPr>
              <a:t> </a:t>
            </a:r>
            <a:r>
              <a:rPr lang="en-US" altLang="zh-CN" sz="1900" b="1" dirty="0" smtClean="0">
                <a:solidFill>
                  <a:schemeClr val="tx1"/>
                </a:solidFill>
              </a:rPr>
              <a:t>        </a:t>
            </a:r>
            <a:r>
              <a:rPr lang="zh-CN" altLang="zh-CN" sz="1900" b="1" dirty="0" smtClean="0">
                <a:solidFill>
                  <a:schemeClr val="tx1"/>
                </a:solidFill>
              </a:rPr>
              <a:t>在</a:t>
            </a:r>
            <a:r>
              <a:rPr lang="en-US" altLang="zh-CN" sz="1900" b="1" dirty="0">
                <a:solidFill>
                  <a:schemeClr val="tx1"/>
                </a:solidFill>
              </a:rPr>
              <a:t>make</a:t>
            </a:r>
            <a:r>
              <a:rPr lang="zh-CN" altLang="zh-CN" sz="1900" b="1" dirty="0">
                <a:solidFill>
                  <a:schemeClr val="tx1"/>
                </a:solidFill>
              </a:rPr>
              <a:t>的过程中，会有多次报错，请安装以下软件包 </a:t>
            </a:r>
            <a:endParaRPr lang="zh-CN" altLang="zh-CN" sz="19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1900" b="1" dirty="0" smtClean="0">
                <a:solidFill>
                  <a:schemeClr val="tx1"/>
                </a:solidFill>
              </a:rPr>
              <a:t>          </a:t>
            </a:r>
            <a:r>
              <a:rPr lang="en-US" altLang="zh-CN" sz="1900" b="1" dirty="0">
                <a:solidFill>
                  <a:schemeClr val="tx1"/>
                </a:solidFill>
              </a:rPr>
              <a:t>$</a:t>
            </a:r>
            <a:r>
              <a:rPr lang="en-US" altLang="zh-CN" sz="1900" b="1" dirty="0" smtClean="0">
                <a:solidFill>
                  <a:schemeClr val="tx1"/>
                </a:solidFill>
              </a:rPr>
              <a:t>apt-get </a:t>
            </a:r>
            <a:r>
              <a:rPr lang="en-US" altLang="zh-CN" sz="1900" b="1" dirty="0">
                <a:solidFill>
                  <a:schemeClr val="tx1"/>
                </a:solidFill>
              </a:rPr>
              <a:t>install zlib1g-dev</a:t>
            </a:r>
            <a:endParaRPr lang="zh-CN" altLang="zh-CN" sz="19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1900" b="1" dirty="0" smtClean="0">
                <a:solidFill>
                  <a:schemeClr val="tx1"/>
                </a:solidFill>
              </a:rPr>
              <a:t>          $apt-get </a:t>
            </a:r>
            <a:r>
              <a:rPr lang="en-US" altLang="zh-CN" sz="1900" b="1" dirty="0">
                <a:solidFill>
                  <a:schemeClr val="tx1"/>
                </a:solidFill>
              </a:rPr>
              <a:t>install </a:t>
            </a:r>
            <a:r>
              <a:rPr lang="en-US" altLang="zh-CN" sz="1900" b="1" dirty="0" err="1">
                <a:solidFill>
                  <a:schemeClr val="tx1"/>
                </a:solidFill>
              </a:rPr>
              <a:t>tcl</a:t>
            </a:r>
            <a:endParaRPr lang="zh-CN" altLang="zh-CN" sz="19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1900" b="1" dirty="0" smtClean="0">
                <a:solidFill>
                  <a:schemeClr val="tx1"/>
                </a:solidFill>
              </a:rPr>
              <a:t>          $apt-get </a:t>
            </a:r>
            <a:r>
              <a:rPr lang="en-US" altLang="zh-CN" sz="1900" b="1" dirty="0">
                <a:solidFill>
                  <a:schemeClr val="tx1"/>
                </a:solidFill>
              </a:rPr>
              <a:t>install </a:t>
            </a:r>
            <a:r>
              <a:rPr lang="en-US" altLang="zh-CN" sz="1900" b="1" dirty="0" err="1">
                <a:solidFill>
                  <a:schemeClr val="tx1"/>
                </a:solidFill>
              </a:rPr>
              <a:t>gettext</a:t>
            </a:r>
            <a:endParaRPr lang="zh-CN" altLang="zh-CN" sz="19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1900" b="1" dirty="0" smtClean="0">
                <a:solidFill>
                  <a:schemeClr val="tx1"/>
                </a:solidFill>
              </a:rPr>
              <a:t>          $apt-get </a:t>
            </a:r>
            <a:r>
              <a:rPr lang="en-US" altLang="zh-CN" sz="1900" b="1" dirty="0">
                <a:solidFill>
                  <a:schemeClr val="tx1"/>
                </a:solidFill>
              </a:rPr>
              <a:t>install </a:t>
            </a:r>
            <a:r>
              <a:rPr lang="en-US" altLang="zh-CN" sz="1900" b="1" dirty="0" err="1" smtClean="0">
                <a:solidFill>
                  <a:schemeClr val="tx1"/>
                </a:solidFill>
              </a:rPr>
              <a:t>asciidoc</a:t>
            </a:r>
            <a:endParaRPr lang="en-US" altLang="zh-CN" sz="1900" b="1" dirty="0" smtClean="0">
              <a:solidFill>
                <a:schemeClr val="tx1"/>
              </a:solidFill>
            </a:endParaRPr>
          </a:p>
          <a:p>
            <a:pPr algn="just"/>
            <a:r>
              <a:rPr lang="en-US" altLang="zh-CN" sz="1900" b="1" dirty="0">
                <a:solidFill>
                  <a:schemeClr val="tx1"/>
                </a:solidFill>
              </a:rPr>
              <a:t> </a:t>
            </a:r>
            <a:r>
              <a:rPr lang="en-US" altLang="zh-CN" sz="1900" b="1" dirty="0" smtClean="0">
                <a:solidFill>
                  <a:schemeClr val="tx1"/>
                </a:solidFill>
              </a:rPr>
              <a:t>         $ </a:t>
            </a:r>
            <a:r>
              <a:rPr lang="en-US" altLang="zh-CN" sz="1900" b="1" dirty="0">
                <a:solidFill>
                  <a:schemeClr val="tx1"/>
                </a:solidFill>
              </a:rPr>
              <a:t>make install</a:t>
            </a:r>
            <a:endParaRPr lang="zh-CN" altLang="zh-CN" sz="1900" dirty="0">
              <a:solidFill>
                <a:schemeClr val="tx1"/>
              </a:solidFill>
            </a:endParaRPr>
          </a:p>
          <a:p>
            <a:pPr algn="just"/>
            <a:r>
              <a:rPr lang="en-US" altLang="zh-CN" sz="1900" b="1" dirty="0" smtClean="0">
                <a:solidFill>
                  <a:schemeClr val="tx1"/>
                </a:solidFill>
              </a:rPr>
              <a:t>          </a:t>
            </a:r>
            <a:r>
              <a:rPr lang="en-US" altLang="zh-CN" sz="1900" b="1" dirty="0">
                <a:solidFill>
                  <a:schemeClr val="tx1"/>
                </a:solidFill>
              </a:rPr>
              <a:t>$git --version(</a:t>
            </a:r>
            <a:r>
              <a:rPr lang="zh-CN" altLang="zh-CN" sz="1900" b="1" dirty="0">
                <a:solidFill>
                  <a:schemeClr val="tx1"/>
                </a:solidFill>
              </a:rPr>
              <a:t>验证</a:t>
            </a:r>
            <a:r>
              <a:rPr lang="en-US" altLang="zh-CN" sz="1900" b="1" dirty="0">
                <a:solidFill>
                  <a:schemeClr val="tx1"/>
                </a:solidFill>
              </a:rPr>
              <a:t>git</a:t>
            </a:r>
            <a:r>
              <a:rPr lang="zh-CN" altLang="zh-CN" sz="1900" b="1" dirty="0">
                <a:solidFill>
                  <a:schemeClr val="tx1"/>
                </a:solidFill>
              </a:rPr>
              <a:t>是否安装成功</a:t>
            </a:r>
            <a:r>
              <a:rPr lang="en-US" altLang="zh-CN" sz="1900" b="1" dirty="0" smtClean="0">
                <a:solidFill>
                  <a:schemeClr val="tx1"/>
                </a:solidFill>
              </a:rPr>
              <a:t>)</a:t>
            </a:r>
            <a:endParaRPr lang="en-US" altLang="zh-CN" sz="1900" b="1" dirty="0" smtClean="0">
              <a:solidFill>
                <a:schemeClr val="tx1"/>
              </a:solidFill>
            </a:endParaRPr>
          </a:p>
          <a:p>
            <a:pPr algn="just"/>
            <a:endParaRPr lang="zh-CN" altLang="zh-CN" sz="1900" b="1" dirty="0">
              <a:solidFill>
                <a:schemeClr val="tx1"/>
              </a:solidFill>
            </a:endParaRPr>
          </a:p>
          <a:p>
            <a:r>
              <a:rPr lang="zh-CN" altLang="zh-CN" sz="1900" b="1" dirty="0">
                <a:solidFill>
                  <a:schemeClr val="tx1"/>
                </a:solidFill>
              </a:rPr>
              <a:t>不论是采用一键式安装还是采用源码安装，要求</a:t>
            </a:r>
            <a:r>
              <a:rPr lang="en-US" altLang="zh-CN" sz="1900" b="1" dirty="0">
                <a:solidFill>
                  <a:schemeClr val="tx1"/>
                </a:solidFill>
              </a:rPr>
              <a:t>git</a:t>
            </a:r>
            <a:r>
              <a:rPr lang="zh-CN" altLang="zh-CN" sz="1900" b="1" dirty="0">
                <a:solidFill>
                  <a:schemeClr val="tx1"/>
                </a:solidFill>
              </a:rPr>
              <a:t>的最低版本</a:t>
            </a:r>
            <a:r>
              <a:rPr lang="zh-CN" altLang="zh-CN" sz="1900" b="1" dirty="0" smtClean="0">
                <a:solidFill>
                  <a:schemeClr val="tx1"/>
                </a:solidFill>
              </a:rPr>
              <a:t>为</a:t>
            </a:r>
            <a:r>
              <a:rPr lang="en-US" altLang="zh-CN" sz="1900" b="1" dirty="0" smtClean="0">
                <a:solidFill>
                  <a:schemeClr val="tx1"/>
                </a:solidFill>
              </a:rPr>
              <a:t>2.x</a:t>
            </a:r>
            <a:r>
              <a:rPr lang="zh-CN" altLang="zh-CN" sz="1900" b="1" dirty="0">
                <a:solidFill>
                  <a:schemeClr val="tx1"/>
                </a:solidFill>
              </a:rPr>
              <a:t>以上</a:t>
            </a:r>
            <a:endParaRPr lang="zh-CN" altLang="zh-CN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98240" y="1445895"/>
            <a:ext cx="4934585" cy="5207635"/>
          </a:xfrm>
          <a:prstGeom prst="rect">
            <a:avLst/>
          </a:prstGeom>
        </p:spPr>
      </p:pic>
      <p:sp>
        <p:nvSpPr>
          <p:cNvPr id="5" name="标题 4"/>
          <p:cNvSpPr/>
          <p:nvPr>
            <p:ph type="title"/>
          </p:nvPr>
        </p:nvSpPr>
        <p:spPr>
          <a:xfrm>
            <a:off x="1166495" y="100330"/>
            <a:ext cx="7605395" cy="703580"/>
          </a:xfrm>
        </p:spPr>
        <p:txBody>
          <a:bodyPr>
            <a:normAutofit/>
          </a:bodyPr>
          <a:p>
            <a:pPr algn="r"/>
            <a:r>
              <a:rPr lang="zh-CN" altLang="zh-CN" sz="2800" dirty="0" smtClean="0">
                <a:sym typeface="+mn-ea"/>
              </a:rPr>
              <a:t>本地</a:t>
            </a:r>
            <a:r>
              <a:rPr lang="en-US" altLang="zh-CN" sz="2800" dirty="0" smtClean="0">
                <a:sym typeface="+mn-ea"/>
              </a:rPr>
              <a:t>git</a:t>
            </a:r>
            <a:r>
              <a:rPr lang="zh-CN" altLang="zh-CN" sz="2800" dirty="0" smtClean="0">
                <a:sym typeface="+mn-ea"/>
              </a:rPr>
              <a:t>环境的配置</a:t>
            </a:r>
            <a:r>
              <a:rPr lang="en-US" altLang="zh-CN" sz="2800" dirty="0" smtClean="0">
                <a:sym typeface="+mn-ea"/>
              </a:rPr>
              <a:t>-git</a:t>
            </a:r>
            <a:r>
              <a:rPr lang="zh-CN" altLang="en-US" sz="2800" dirty="0" smtClean="0">
                <a:sym typeface="+mn-ea"/>
              </a:rPr>
              <a:t>工具安装</a:t>
            </a:r>
            <a:r>
              <a:rPr lang="en-US" altLang="zh-CN" sz="2800" dirty="0" smtClean="0">
                <a:sym typeface="+mn-ea"/>
              </a:rPr>
              <a:t>(windows)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845820" y="1158875"/>
            <a:ext cx="7121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进入集团门户管理界面（从开始界面进入），选择</a:t>
            </a:r>
            <a:r>
              <a:rPr lang="en-US" altLang="zh-CN"/>
              <a:t>git</a:t>
            </a:r>
            <a:r>
              <a:rPr lang="zh-CN" altLang="en-US"/>
              <a:t>安装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1663065"/>
            <a:ext cx="2571115" cy="49904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792088"/>
          </a:xfrm>
        </p:spPr>
        <p:txBody>
          <a:bodyPr>
            <a:normAutofit/>
          </a:bodyPr>
          <a:lstStyle/>
          <a:p>
            <a:pPr lvl="0" algn="r"/>
            <a:r>
              <a:rPr lang="zh-CN" altLang="zh-CN" sz="2800" dirty="0" smtClean="0"/>
              <a:t>本地</a:t>
            </a:r>
            <a:r>
              <a:rPr lang="en-US" altLang="zh-CN" sz="2800" dirty="0" smtClean="0"/>
              <a:t>git</a:t>
            </a:r>
            <a:r>
              <a:rPr lang="zh-CN" altLang="zh-CN" sz="2800" dirty="0" smtClean="0"/>
              <a:t>环境的配置</a:t>
            </a:r>
            <a:r>
              <a:rPr lang="en-US" altLang="zh-CN" sz="2800" dirty="0" smtClean="0"/>
              <a:t>-git</a:t>
            </a:r>
            <a:r>
              <a:rPr lang="zh-CN" altLang="en-US" sz="2800" dirty="0" smtClean="0"/>
              <a:t>工具安装</a:t>
            </a:r>
            <a:r>
              <a:rPr lang="en-US" altLang="zh-CN" sz="2800" dirty="0" smtClean="0"/>
              <a:t>(windows)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5755" y="1048043"/>
            <a:ext cx="8229600" cy="54006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100" dirty="0">
                <a:solidFill>
                  <a:schemeClr val="tx1"/>
                </a:solidFill>
              </a:rPr>
              <a:t>git</a:t>
            </a:r>
            <a:r>
              <a:rPr lang="zh-CN" altLang="zh-CN" sz="1100" dirty="0">
                <a:solidFill>
                  <a:schemeClr val="tx1"/>
                </a:solidFill>
              </a:rPr>
              <a:t>工具的</a:t>
            </a:r>
            <a:r>
              <a:rPr lang="zh-CN" altLang="zh-CN" sz="1100" dirty="0" smtClean="0">
                <a:solidFill>
                  <a:schemeClr val="tx1"/>
                </a:solidFill>
              </a:rPr>
              <a:t>安装</a:t>
            </a:r>
            <a:r>
              <a:rPr lang="en-US" altLang="zh-CN" sz="1100" dirty="0" smtClean="0">
                <a:solidFill>
                  <a:schemeClr val="tx1"/>
                </a:solidFill>
              </a:rPr>
              <a:t>:</a:t>
            </a:r>
            <a:endParaRPr lang="zh-CN" altLang="zh-CN" sz="1100" dirty="0">
              <a:solidFill>
                <a:schemeClr val="tx1"/>
              </a:solidFill>
            </a:endParaRPr>
          </a:p>
          <a:p>
            <a:r>
              <a:rPr lang="en-US" altLang="zh-CN" sz="1100" b="1" dirty="0" smtClean="0">
                <a:solidFill>
                  <a:schemeClr val="tx1"/>
                </a:solidFill>
              </a:rPr>
              <a:t>1)</a:t>
            </a:r>
            <a:r>
              <a:rPr lang="zh-CN" altLang="zh-CN" sz="1100" b="1" dirty="0" smtClean="0">
                <a:solidFill>
                  <a:schemeClr val="tx1"/>
                </a:solidFill>
              </a:rPr>
              <a:t>从</a:t>
            </a:r>
            <a:r>
              <a:rPr lang="en-US" altLang="zh-CN" sz="1100" b="1" dirty="0">
                <a:solidFill>
                  <a:schemeClr val="tx1"/>
                </a:solidFill>
              </a:rPr>
              <a:t>ftp</a:t>
            </a:r>
            <a:r>
              <a:rPr lang="zh-CN" altLang="en-US" sz="1100" b="1" dirty="0">
                <a:solidFill>
                  <a:schemeClr val="tx1"/>
                </a:solidFill>
              </a:rPr>
              <a:t>的tools/目录</a:t>
            </a:r>
            <a:r>
              <a:rPr lang="zh-CN" altLang="zh-CN" sz="1100" b="1" dirty="0"/>
              <a:t>获取</a:t>
            </a:r>
            <a:r>
              <a:rPr lang="en-US" altLang="zh-CN" sz="1100" b="1" dirty="0"/>
              <a:t>windows</a:t>
            </a:r>
            <a:r>
              <a:rPr lang="zh-CN" altLang="zh-CN" sz="1100" b="1" dirty="0"/>
              <a:t>下</a:t>
            </a:r>
            <a:r>
              <a:rPr lang="en-US" altLang="zh-CN" sz="1100" b="1" dirty="0" err="1"/>
              <a:t>git</a:t>
            </a:r>
            <a:r>
              <a:rPr lang="zh-CN" altLang="zh-CN" sz="1100" b="1" dirty="0"/>
              <a:t>安装工具，或者去</a:t>
            </a:r>
            <a:r>
              <a:rPr lang="en-US" altLang="zh-CN" sz="1100" b="1" dirty="0" err="1"/>
              <a:t>msysgit</a:t>
            </a:r>
            <a:r>
              <a:rPr lang="zh-CN" altLang="zh-CN" sz="1100" b="1" dirty="0"/>
              <a:t>官网下载更新版本</a:t>
            </a:r>
            <a:endParaRPr lang="zh-CN" altLang="zh-CN" sz="1100" b="1" dirty="0"/>
          </a:p>
          <a:p>
            <a:r>
              <a:rPr lang="en-US" altLang="zh-CN" sz="1100" b="1" dirty="0"/>
              <a:t>2.</a:t>
            </a:r>
            <a:r>
              <a:rPr lang="zh-CN" altLang="zh-CN" sz="1100" b="1" dirty="0"/>
              <a:t>然后点击安装程序</a:t>
            </a:r>
            <a:r>
              <a:rPr lang="en-US" altLang="zh-CN" sz="1100" b="1" dirty="0"/>
              <a:t>Git-2.27.0-64-bit.exe </a:t>
            </a:r>
            <a:r>
              <a:rPr lang="zh-CN" altLang="zh-CN" sz="1100" b="1" dirty="0"/>
              <a:t>开始安装，一直点击下一步默认即可，</a:t>
            </a:r>
            <a:r>
              <a:rPr lang="zh-CN" altLang="zh-CN" sz="1100" dirty="0">
                <a:solidFill>
                  <a:srgbClr val="FF0000"/>
                </a:solidFill>
              </a:rPr>
              <a:t>注意</a:t>
            </a:r>
            <a:r>
              <a:rPr lang="en-US" altLang="zh-CN" sz="1100" dirty="0">
                <a:solidFill>
                  <a:srgbClr val="FF0000"/>
                </a:solidFill>
              </a:rPr>
              <a:t>configuring the line encoding conversions</a:t>
            </a:r>
            <a:r>
              <a:rPr lang="zh-CN" altLang="zh-CN" sz="1100" dirty="0">
                <a:solidFill>
                  <a:srgbClr val="FF0000"/>
                </a:solidFill>
              </a:rPr>
              <a:t>时，选择第三个选项，如下</a:t>
            </a:r>
            <a:r>
              <a:rPr lang="zh-CN" altLang="zh-CN" sz="1100" dirty="0"/>
              <a:t>：</a:t>
            </a:r>
            <a:endParaRPr lang="zh-CN" altLang="zh-CN" sz="1100" dirty="0"/>
          </a:p>
          <a:p>
            <a:endParaRPr lang="en-US" altLang="zh-CN" sz="2000" dirty="0" smtClean="0">
              <a:solidFill>
                <a:schemeClr val="tx1"/>
              </a:solidFill>
            </a:endParaRPr>
          </a:p>
          <a:p>
            <a:pPr algn="just"/>
            <a:endParaRPr lang="zh-CN" altLang="zh-CN" sz="1900" b="1" dirty="0">
              <a:solidFill>
                <a:schemeClr val="tx1"/>
              </a:solidFill>
            </a:endParaRPr>
          </a:p>
          <a:p>
            <a:endParaRPr lang="en-US" altLang="zh-CN" sz="1900" b="1" dirty="0" smtClean="0">
              <a:solidFill>
                <a:schemeClr val="tx1"/>
              </a:solidFill>
            </a:endParaRPr>
          </a:p>
          <a:p>
            <a:endParaRPr lang="en-US" altLang="zh-CN" sz="1900" b="1" dirty="0">
              <a:solidFill>
                <a:schemeClr val="tx1"/>
              </a:solidFill>
            </a:endParaRPr>
          </a:p>
          <a:p>
            <a:endParaRPr lang="en-US" altLang="zh-CN" sz="1900" b="1" dirty="0" smtClean="0">
              <a:solidFill>
                <a:schemeClr val="tx1"/>
              </a:solidFill>
            </a:endParaRPr>
          </a:p>
          <a:p>
            <a:endParaRPr lang="en-US" altLang="zh-CN" sz="1900" b="1" dirty="0">
              <a:solidFill>
                <a:schemeClr val="tx1"/>
              </a:solidFill>
            </a:endParaRPr>
          </a:p>
          <a:p>
            <a:endParaRPr lang="en-US" altLang="zh-CN" sz="11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1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1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1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zh-CN" sz="1100" b="1" dirty="0" smtClean="0">
                <a:solidFill>
                  <a:schemeClr val="tx1"/>
                </a:solidFill>
              </a:rPr>
              <a:t>不论</a:t>
            </a:r>
            <a:r>
              <a:rPr lang="zh-CN" altLang="zh-CN" sz="1100" b="1" dirty="0">
                <a:solidFill>
                  <a:schemeClr val="tx1"/>
                </a:solidFill>
              </a:rPr>
              <a:t>是采用一键式安装还是采用源码安装，要求</a:t>
            </a:r>
            <a:r>
              <a:rPr lang="en-US" altLang="zh-CN" sz="1100" b="1" dirty="0">
                <a:solidFill>
                  <a:schemeClr val="tx1"/>
                </a:solidFill>
              </a:rPr>
              <a:t>git</a:t>
            </a:r>
            <a:r>
              <a:rPr lang="zh-CN" altLang="zh-CN" sz="1100" b="1" dirty="0">
                <a:solidFill>
                  <a:schemeClr val="tx1"/>
                </a:solidFill>
              </a:rPr>
              <a:t>的最低版本</a:t>
            </a:r>
            <a:r>
              <a:rPr lang="zh-CN" altLang="zh-CN" sz="1100" b="1" dirty="0" smtClean="0">
                <a:solidFill>
                  <a:schemeClr val="tx1"/>
                </a:solidFill>
              </a:rPr>
              <a:t>为</a:t>
            </a:r>
            <a:r>
              <a:rPr lang="en-US" altLang="zh-CN" sz="1100" b="1" dirty="0" smtClean="0">
                <a:solidFill>
                  <a:schemeClr val="tx1"/>
                </a:solidFill>
              </a:rPr>
              <a:t>2.x</a:t>
            </a:r>
            <a:r>
              <a:rPr lang="zh-CN" altLang="zh-CN" sz="1100" b="1" dirty="0">
                <a:solidFill>
                  <a:schemeClr val="tx1"/>
                </a:solidFill>
              </a:rPr>
              <a:t>以上</a:t>
            </a:r>
            <a:endParaRPr lang="zh-CN" altLang="zh-CN" sz="11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300" b="1" dirty="0" smtClean="0">
                <a:solidFill>
                  <a:srgbClr val="FF0000"/>
                </a:solidFill>
              </a:rPr>
              <a:t>安装完毕后双击桌面</a:t>
            </a:r>
            <a:r>
              <a:rPr lang="en-US" altLang="zh-CN" sz="1300" b="1" dirty="0" smtClean="0">
                <a:solidFill>
                  <a:srgbClr val="FF0000"/>
                </a:solidFill>
              </a:rPr>
              <a:t>	          </a:t>
            </a:r>
            <a:r>
              <a:rPr lang="zh-CN" altLang="en-US" sz="1300" b="1" dirty="0" smtClean="0">
                <a:solidFill>
                  <a:srgbClr val="FF0000"/>
                </a:solidFill>
              </a:rPr>
              <a:t>按钮进入</a:t>
            </a:r>
            <a:r>
              <a:rPr lang="en-US" altLang="zh-CN" sz="1300" b="1" dirty="0" err="1" smtClean="0">
                <a:solidFill>
                  <a:srgbClr val="FF0000"/>
                </a:solidFill>
              </a:rPr>
              <a:t>git</a:t>
            </a:r>
            <a:r>
              <a:rPr lang="en-US" altLang="zh-CN" sz="1300" b="1" dirty="0" smtClean="0">
                <a:solidFill>
                  <a:srgbClr val="FF0000"/>
                </a:solidFill>
              </a:rPr>
              <a:t> bash</a:t>
            </a:r>
            <a:r>
              <a:rPr lang="zh-CN" altLang="en-US" sz="1300" b="1" dirty="0" smtClean="0">
                <a:solidFill>
                  <a:srgbClr val="FF0000"/>
                </a:solidFill>
              </a:rPr>
              <a:t>命令行界面，各命令操作与</a:t>
            </a:r>
            <a:r>
              <a:rPr lang="en-US" altLang="zh-CN" sz="1300" b="1" dirty="0" err="1" smtClean="0">
                <a:solidFill>
                  <a:srgbClr val="FF0000"/>
                </a:solidFill>
              </a:rPr>
              <a:t>lunx</a:t>
            </a:r>
            <a:r>
              <a:rPr lang="zh-CN" altLang="en-US" sz="1300" b="1" dirty="0" smtClean="0">
                <a:solidFill>
                  <a:srgbClr val="FF0000"/>
                </a:solidFill>
              </a:rPr>
              <a:t>环境下相同</a:t>
            </a:r>
            <a:r>
              <a:rPr lang="en-US" altLang="zh-CN" sz="1300" b="1" dirty="0" smtClean="0">
                <a:solidFill>
                  <a:srgbClr val="FF0000"/>
                </a:solidFill>
              </a:rPr>
              <a:t>	</a:t>
            </a:r>
            <a:endParaRPr lang="zh-CN" altLang="en-US" sz="13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25" y="2132600"/>
            <a:ext cx="4178722" cy="35283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12" y="1948006"/>
            <a:ext cx="4176464" cy="3600400"/>
          </a:xfrm>
          <a:prstGeom prst="rect">
            <a:avLst/>
          </a:prstGeom>
        </p:spPr>
      </p:pic>
      <p:pic>
        <p:nvPicPr>
          <p:cNvPr id="6" name="Picture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4390" y="5906770"/>
            <a:ext cx="501650" cy="54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2088"/>
          </a:xfrm>
        </p:spPr>
        <p:txBody>
          <a:bodyPr>
            <a:normAutofit/>
          </a:bodyPr>
          <a:lstStyle/>
          <a:p>
            <a:pPr lvl="0" algn="r"/>
            <a:r>
              <a:rPr lang="zh-CN" altLang="zh-CN" sz="2400" dirty="0" smtClean="0">
                <a:effectLst/>
              </a:rPr>
              <a:t>本地</a:t>
            </a:r>
            <a:r>
              <a:rPr lang="en-US" altLang="zh-CN" sz="2400" dirty="0">
                <a:effectLst/>
              </a:rPr>
              <a:t>git</a:t>
            </a:r>
            <a:r>
              <a:rPr lang="zh-CN" altLang="zh-CN" sz="2400" dirty="0">
                <a:effectLst/>
              </a:rPr>
              <a:t>环境的</a:t>
            </a:r>
            <a:r>
              <a:rPr lang="zh-CN" altLang="zh-CN" sz="2400" dirty="0" smtClean="0">
                <a:effectLst/>
              </a:rPr>
              <a:t>配置</a:t>
            </a:r>
            <a:r>
              <a:rPr lang="en-US" altLang="zh-CN" sz="2400" dirty="0" smtClean="0">
                <a:effectLst/>
              </a:rPr>
              <a:t>-</a:t>
            </a:r>
            <a:r>
              <a:rPr lang="zh-CN" altLang="zh-CN" sz="2400" dirty="0" smtClean="0">
                <a:effectLst/>
              </a:rPr>
              <a:t>安装</a:t>
            </a:r>
            <a:r>
              <a:rPr lang="en-US" altLang="zh-CN" sz="2400" dirty="0" err="1">
                <a:effectLst/>
              </a:rPr>
              <a:t>ssh</a:t>
            </a:r>
            <a:r>
              <a:rPr lang="zh-CN" altLang="zh-CN" sz="2400" dirty="0">
                <a:effectLst/>
              </a:rPr>
              <a:t>及生成公钥</a:t>
            </a:r>
            <a:r>
              <a:rPr lang="en-US" altLang="zh-CN" sz="2400" dirty="0">
                <a:effectLst/>
              </a:rPr>
              <a:t>/</a:t>
            </a:r>
            <a:r>
              <a:rPr lang="zh-CN" altLang="zh-CN" sz="2400" dirty="0">
                <a:effectLst/>
              </a:rPr>
              <a:t>私钥文件</a:t>
            </a:r>
            <a:endParaRPr lang="zh-CN" altLang="zh-CN" sz="24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5209"/>
            <a:ext cx="8229600" cy="5400600"/>
          </a:xfrm>
        </p:spPr>
        <p:txBody>
          <a:bodyPr>
            <a:normAutofit/>
          </a:bodyPr>
          <a:lstStyle/>
          <a:p>
            <a:r>
              <a:rPr lang="zh-CN" altLang="zh-CN" sz="1400" b="1" dirty="0" smtClean="0">
                <a:solidFill>
                  <a:schemeClr val="tx1"/>
                </a:solidFill>
              </a:rPr>
              <a:t>生成</a:t>
            </a:r>
            <a:r>
              <a:rPr lang="zh-CN" altLang="zh-CN" sz="1400" b="1" dirty="0">
                <a:solidFill>
                  <a:schemeClr val="tx1"/>
                </a:solidFill>
              </a:rPr>
              <a:t>公钥</a:t>
            </a:r>
            <a:r>
              <a:rPr lang="en-US" altLang="zh-CN" sz="1400" b="1" dirty="0">
                <a:solidFill>
                  <a:schemeClr val="tx1"/>
                </a:solidFill>
              </a:rPr>
              <a:t>/</a:t>
            </a:r>
            <a:r>
              <a:rPr lang="zh-CN" altLang="zh-CN" sz="1400" b="1" dirty="0">
                <a:solidFill>
                  <a:schemeClr val="tx1"/>
                </a:solidFill>
              </a:rPr>
              <a:t>私钥文件</a:t>
            </a:r>
            <a:r>
              <a:rPr lang="en-US" altLang="zh-CN" sz="1400" b="1" dirty="0">
                <a:solidFill>
                  <a:schemeClr val="tx1"/>
                </a:solidFill>
              </a:rPr>
              <a:t>: $</a:t>
            </a:r>
            <a:r>
              <a:rPr lang="en-US" altLang="zh-CN" sz="1400" b="1" dirty="0" err="1">
                <a:solidFill>
                  <a:schemeClr val="tx1"/>
                </a:solidFill>
              </a:rPr>
              <a:t>ssh-keygen</a:t>
            </a:r>
            <a:r>
              <a:rPr lang="en-US" altLang="zh-CN" sz="1400" b="1">
                <a:solidFill>
                  <a:schemeClr val="tx1"/>
                </a:solidFill>
              </a:rPr>
              <a:t>  </a:t>
            </a:r>
            <a:r>
              <a:rPr lang="en-US" altLang="zh-CN" sz="1400" b="1" smtClean="0">
                <a:solidFill>
                  <a:schemeClr val="tx1"/>
                </a:solidFill>
              </a:rPr>
              <a:t>-t  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rsa</a:t>
            </a:r>
            <a:endParaRPr lang="zh-CN" altLang="zh-CN" sz="1400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                   </a:t>
            </a:r>
            <a:r>
              <a:rPr lang="zh-CN" altLang="zh-CN" sz="1400" b="1" dirty="0">
                <a:solidFill>
                  <a:schemeClr val="tx1"/>
                </a:solidFill>
              </a:rPr>
              <a:t>一路回车</a:t>
            </a:r>
            <a:endParaRPr lang="zh-CN" altLang="zh-CN" sz="1400" dirty="0">
              <a:solidFill>
                <a:schemeClr val="tx1"/>
              </a:solidFill>
            </a:endParaRPr>
          </a:p>
          <a:p>
            <a:r>
              <a:rPr lang="zh-CN" altLang="zh-CN" sz="1400" b="1" dirty="0" smtClean="0">
                <a:solidFill>
                  <a:schemeClr val="tx1"/>
                </a:solidFill>
              </a:rPr>
              <a:t>公</a:t>
            </a:r>
            <a:r>
              <a:rPr lang="zh-CN" altLang="zh-CN" sz="1400" b="1" dirty="0">
                <a:solidFill>
                  <a:schemeClr val="tx1"/>
                </a:solidFill>
              </a:rPr>
              <a:t>钥文件及私钥文件存放在用户家目录的</a:t>
            </a:r>
            <a:r>
              <a:rPr lang="en-US" altLang="zh-CN" sz="1400" b="1" dirty="0">
                <a:solidFill>
                  <a:schemeClr val="tx1"/>
                </a:solidFill>
              </a:rPr>
              <a:t>.</a:t>
            </a:r>
            <a:r>
              <a:rPr lang="en-US" altLang="zh-CN" sz="1400" b="1" dirty="0" err="1">
                <a:solidFill>
                  <a:schemeClr val="tx1"/>
                </a:solidFill>
              </a:rPr>
              <a:t>ssh</a:t>
            </a:r>
            <a:r>
              <a:rPr lang="en-US" altLang="zh-CN" sz="1400" b="1" dirty="0">
                <a:solidFill>
                  <a:schemeClr val="tx1"/>
                </a:solidFill>
              </a:rPr>
              <a:t>/</a:t>
            </a:r>
            <a:r>
              <a:rPr lang="zh-CN" altLang="zh-CN" sz="1400" b="1" dirty="0">
                <a:solidFill>
                  <a:schemeClr val="tx1"/>
                </a:solidFill>
              </a:rPr>
              <a:t>目录下，公钥文件名称为</a:t>
            </a:r>
            <a:r>
              <a:rPr lang="en-US" altLang="zh-CN" sz="1400" b="1" dirty="0">
                <a:solidFill>
                  <a:schemeClr val="tx1"/>
                </a:solidFill>
              </a:rPr>
              <a:t>id_rsa.pub,</a:t>
            </a:r>
            <a:r>
              <a:rPr lang="zh-CN" altLang="zh-CN" sz="1400" b="1" dirty="0">
                <a:solidFill>
                  <a:schemeClr val="tx1"/>
                </a:solidFill>
              </a:rPr>
              <a:t>私钥文件名称为</a:t>
            </a:r>
            <a:r>
              <a:rPr lang="en-US" altLang="zh-CN" sz="1400" b="1" dirty="0" err="1">
                <a:solidFill>
                  <a:schemeClr val="tx1"/>
                </a:solidFill>
              </a:rPr>
              <a:t>id_rsa</a:t>
            </a:r>
            <a:r>
              <a:rPr lang="en-US" altLang="zh-CN" sz="1400" b="1" dirty="0">
                <a:solidFill>
                  <a:schemeClr val="tx1"/>
                </a:solidFill>
              </a:rPr>
              <a:t>,</a:t>
            </a:r>
            <a:r>
              <a:rPr lang="zh-CN" altLang="zh-CN" sz="1400" b="1" dirty="0">
                <a:solidFill>
                  <a:schemeClr val="tx1"/>
                </a:solidFill>
              </a:rPr>
              <a:t>根据如下步骤将</a:t>
            </a:r>
            <a:r>
              <a:rPr lang="en-US" altLang="zh-CN" sz="1400" b="1" dirty="0">
                <a:solidFill>
                  <a:schemeClr val="tx1"/>
                </a:solidFill>
              </a:rPr>
              <a:t>id_rsa.pub</a:t>
            </a:r>
            <a:r>
              <a:rPr lang="zh-CN" altLang="zh-CN" sz="1400" b="1" dirty="0">
                <a:solidFill>
                  <a:schemeClr val="tx1"/>
                </a:solidFill>
              </a:rPr>
              <a:t>文件的内容添加到个人</a:t>
            </a:r>
            <a:r>
              <a:rPr lang="en-US" altLang="zh-CN" sz="1400" b="1" dirty="0" err="1">
                <a:solidFill>
                  <a:schemeClr val="tx1"/>
                </a:solidFill>
              </a:rPr>
              <a:t>gerrit</a:t>
            </a:r>
            <a:r>
              <a:rPr lang="en-US" altLang="zh-CN" sz="1400" b="1" dirty="0">
                <a:solidFill>
                  <a:schemeClr val="tx1"/>
                </a:solidFill>
              </a:rPr>
              <a:t> web </a:t>
            </a:r>
            <a:r>
              <a:rPr lang="zh-CN" altLang="zh-CN" sz="1400" b="1" dirty="0">
                <a:solidFill>
                  <a:schemeClr val="tx1"/>
                </a:solidFill>
              </a:rPr>
              <a:t>页面</a:t>
            </a:r>
            <a:endParaRPr lang="zh-CN" altLang="zh-CN" sz="1400" dirty="0">
              <a:solidFill>
                <a:schemeClr val="tx1"/>
              </a:solidFill>
            </a:endParaRPr>
          </a:p>
          <a:p>
            <a:endParaRPr lang="en-US" altLang="zh-CN" sz="1900" dirty="0" smtClean="0"/>
          </a:p>
          <a:p>
            <a:endParaRPr lang="en-US" altLang="zh-CN" sz="1900" dirty="0"/>
          </a:p>
          <a:p>
            <a:endParaRPr lang="en-US" altLang="zh-CN" sz="1900" dirty="0" smtClean="0"/>
          </a:p>
          <a:p>
            <a:endParaRPr lang="en-US" altLang="zh-CN" sz="2000" b="1" dirty="0" smtClean="0"/>
          </a:p>
          <a:p>
            <a:r>
              <a:rPr lang="zh-CN" altLang="zh-CN" sz="1400" b="1" dirty="0" smtClean="0">
                <a:solidFill>
                  <a:schemeClr val="tx1"/>
                </a:solidFill>
              </a:rPr>
              <a:t>验证</a:t>
            </a:r>
            <a:r>
              <a:rPr lang="zh-CN" altLang="zh-CN" sz="1400" b="1" dirty="0">
                <a:solidFill>
                  <a:schemeClr val="tx1"/>
                </a:solidFill>
              </a:rPr>
              <a:t>本地是否与</a:t>
            </a:r>
            <a:r>
              <a:rPr lang="en-US" altLang="zh-CN" sz="1400" b="1" dirty="0" err="1">
                <a:solidFill>
                  <a:schemeClr val="tx1"/>
                </a:solidFill>
              </a:rPr>
              <a:t>gerrit</a:t>
            </a:r>
            <a:r>
              <a:rPr lang="en-US" altLang="zh-CN" sz="1400" b="1" dirty="0">
                <a:solidFill>
                  <a:schemeClr val="tx1"/>
                </a:solidFill>
              </a:rPr>
              <a:t>/git</a:t>
            </a:r>
            <a:r>
              <a:rPr lang="zh-CN" altLang="zh-CN" sz="1400" b="1" dirty="0">
                <a:solidFill>
                  <a:schemeClr val="tx1"/>
                </a:solidFill>
              </a:rPr>
              <a:t>服务器是否建立通信</a:t>
            </a:r>
            <a:r>
              <a:rPr lang="en-US" altLang="zh-CN" sz="1400" b="1" dirty="0">
                <a:solidFill>
                  <a:schemeClr val="tx1"/>
                </a:solidFill>
              </a:rPr>
              <a:t>:</a:t>
            </a:r>
            <a:endParaRPr lang="zh-CN" altLang="zh-CN" sz="1400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 $</a:t>
            </a:r>
            <a:r>
              <a:rPr lang="en-US" altLang="zh-CN" sz="1400" b="1" dirty="0" err="1">
                <a:solidFill>
                  <a:schemeClr val="tx1"/>
                </a:solidFill>
              </a:rPr>
              <a:t>ssh</a:t>
            </a:r>
            <a:r>
              <a:rPr lang="en-US" altLang="zh-CN" sz="1400" b="1" dirty="0">
                <a:solidFill>
                  <a:schemeClr val="tx1"/>
                </a:solidFill>
              </a:rPr>
              <a:t>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-p </a:t>
            </a:r>
            <a:r>
              <a:rPr lang="en-US" altLang="zh-CN" sz="1400" b="1" dirty="0">
                <a:solidFill>
                  <a:schemeClr val="tx1"/>
                </a:solidFill>
              </a:rPr>
              <a:t>29418 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gerrit_account@ip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( </a:t>
            </a:r>
            <a:r>
              <a:rPr lang="en-US" altLang="zh-CN" sz="1400" b="1" dirty="0" err="1">
                <a:solidFill>
                  <a:srgbClr val="FF0000"/>
                </a:solidFill>
              </a:rPr>
              <a:t>gerrit_account</a:t>
            </a:r>
            <a:r>
              <a:rPr lang="zh-CN" altLang="zh-CN" sz="1400" b="1" dirty="0">
                <a:solidFill>
                  <a:srgbClr val="FF0000"/>
                </a:solidFill>
              </a:rPr>
              <a:t>用自己的账号替换，</a:t>
            </a:r>
            <a:r>
              <a:rPr lang="en-US" altLang="zh-CN" sz="1400" b="1" dirty="0">
                <a:solidFill>
                  <a:srgbClr val="FF0000"/>
                </a:solidFill>
              </a:rPr>
              <a:t>IP </a:t>
            </a:r>
            <a:r>
              <a:rPr lang="zh-CN" altLang="zh-CN" sz="1400" b="1" dirty="0">
                <a:solidFill>
                  <a:srgbClr val="FF0000"/>
                </a:solidFill>
              </a:rPr>
              <a:t>为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git </a:t>
            </a:r>
            <a:r>
              <a:rPr lang="zh-CN" altLang="zh-CN" sz="1400" b="1" dirty="0">
                <a:solidFill>
                  <a:srgbClr val="FF0000"/>
                </a:solidFill>
              </a:rPr>
              <a:t>服务器的</a:t>
            </a:r>
            <a:r>
              <a:rPr lang="en-US" altLang="zh-CN" sz="1400" b="1" dirty="0">
                <a:solidFill>
                  <a:srgbClr val="FF0000"/>
                </a:solidFill>
              </a:rPr>
              <a:t>IP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)</a:t>
            </a:r>
            <a:endParaRPr lang="zh-CN" altLang="zh-CN" sz="1400" dirty="0">
              <a:solidFill>
                <a:srgbClr val="FF0000"/>
              </a:solidFill>
            </a:endParaRPr>
          </a:p>
          <a:p>
            <a:r>
              <a:rPr lang="zh-CN" altLang="zh-CN" sz="1400" b="1" dirty="0">
                <a:solidFill>
                  <a:schemeClr val="tx1"/>
                </a:solidFill>
              </a:rPr>
              <a:t>在打印信息中看到‘</a:t>
            </a:r>
            <a:r>
              <a:rPr lang="en-US" altLang="zh-CN" sz="1400" b="1" dirty="0">
                <a:solidFill>
                  <a:schemeClr val="tx1"/>
                </a:solidFill>
              </a:rPr>
              <a:t> welcome ‘</a:t>
            </a:r>
            <a:r>
              <a:rPr lang="zh-CN" altLang="zh-CN" sz="1400" b="1" dirty="0">
                <a:solidFill>
                  <a:schemeClr val="tx1"/>
                </a:solidFill>
              </a:rPr>
              <a:t>的字样，表明本机已经与</a:t>
            </a:r>
            <a:r>
              <a:rPr lang="en-US" altLang="zh-CN" sz="1400" b="1" dirty="0" err="1">
                <a:solidFill>
                  <a:schemeClr val="tx1"/>
                </a:solidFill>
              </a:rPr>
              <a:t>gerrit</a:t>
            </a:r>
            <a:r>
              <a:rPr lang="en-US" altLang="zh-CN" sz="1400" b="1" dirty="0">
                <a:solidFill>
                  <a:schemeClr val="tx1"/>
                </a:solidFill>
              </a:rPr>
              <a:t>/git</a:t>
            </a:r>
            <a:r>
              <a:rPr lang="zh-CN" altLang="zh-CN" sz="1400" b="1" dirty="0">
                <a:solidFill>
                  <a:schemeClr val="tx1"/>
                </a:solidFill>
              </a:rPr>
              <a:t>服务器建立通信</a:t>
            </a:r>
            <a:endParaRPr lang="zh-CN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备注：</a:t>
            </a:r>
            <a:r>
              <a:rPr lang="en-US" altLang="zh-CN" sz="1400" dirty="0" smtClean="0">
                <a:solidFill>
                  <a:srgbClr val="FF0000"/>
                </a:solidFill>
              </a:rPr>
              <a:t>windows</a:t>
            </a:r>
            <a:r>
              <a:rPr lang="zh-CN" altLang="zh-CN" sz="1400" b="1" dirty="0" smtClean="0">
                <a:solidFill>
                  <a:srgbClr val="FF0000"/>
                </a:solidFill>
              </a:rPr>
              <a:t>生成</a:t>
            </a:r>
            <a:r>
              <a:rPr lang="zh-CN" altLang="zh-CN" sz="1400" b="1" dirty="0">
                <a:solidFill>
                  <a:srgbClr val="FF0000"/>
                </a:solidFill>
              </a:rPr>
              <a:t>的公钥和私钥通常在</a:t>
            </a:r>
            <a:r>
              <a:rPr lang="en-US" altLang="zh-CN" sz="1400" b="1" dirty="0">
                <a:solidFill>
                  <a:srgbClr val="FF0000"/>
                </a:solidFill>
              </a:rPr>
              <a:t>C</a:t>
            </a:r>
            <a:r>
              <a:rPr lang="zh-CN" altLang="zh-CN" sz="1400" b="1" dirty="0">
                <a:solidFill>
                  <a:srgbClr val="FF0000"/>
                </a:solidFill>
              </a:rPr>
              <a:t>盘用户家目录的</a:t>
            </a:r>
            <a:r>
              <a:rPr lang="en-US" altLang="zh-CN" sz="1400" b="1" dirty="0">
                <a:solidFill>
                  <a:srgbClr val="FF0000"/>
                </a:solidFill>
              </a:rPr>
              <a:t>.</a:t>
            </a:r>
            <a:r>
              <a:rPr lang="en-US" altLang="zh-CN" sz="1400" b="1" dirty="0" err="1">
                <a:solidFill>
                  <a:srgbClr val="FF0000"/>
                </a:solidFill>
              </a:rPr>
              <a:t>ssh</a:t>
            </a:r>
            <a:r>
              <a:rPr lang="zh-CN" altLang="zh-CN" sz="1400" b="1" dirty="0">
                <a:solidFill>
                  <a:srgbClr val="FF0000"/>
                </a:solidFill>
              </a:rPr>
              <a:t>目录下</a:t>
            </a:r>
            <a:endParaRPr lang="zh-CN" altLang="zh-CN" sz="14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720" y="2541905"/>
            <a:ext cx="7294880" cy="1774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2088"/>
          </a:xfrm>
        </p:spPr>
        <p:txBody>
          <a:bodyPr>
            <a:normAutofit/>
          </a:bodyPr>
          <a:lstStyle/>
          <a:p>
            <a:pPr lvl="0" algn="r"/>
            <a:r>
              <a:rPr lang="zh-CN" altLang="zh-CN" sz="2800" dirty="0" smtClean="0">
                <a:effectLst/>
              </a:rPr>
              <a:t>本地</a:t>
            </a:r>
            <a:r>
              <a:rPr lang="en-US" altLang="zh-CN" sz="2800" dirty="0">
                <a:effectLst/>
              </a:rPr>
              <a:t>git</a:t>
            </a:r>
            <a:r>
              <a:rPr lang="zh-CN" altLang="zh-CN" sz="2800" dirty="0">
                <a:effectLst/>
              </a:rPr>
              <a:t>环境的</a:t>
            </a:r>
            <a:r>
              <a:rPr lang="zh-CN" altLang="zh-CN" sz="2800" dirty="0" smtClean="0">
                <a:effectLst/>
              </a:rPr>
              <a:t>配置</a:t>
            </a:r>
            <a:r>
              <a:rPr lang="en-US" altLang="zh-CN" sz="2800" dirty="0" smtClean="0">
                <a:effectLst/>
              </a:rPr>
              <a:t>-</a:t>
            </a:r>
            <a:r>
              <a:rPr lang="zh-CN" altLang="en-US" sz="2800" dirty="0" smtClean="0">
                <a:effectLst/>
              </a:rPr>
              <a:t>配置邮箱与账号</a:t>
            </a:r>
            <a:endParaRPr lang="zh-CN" altLang="zh-CN" sz="28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600"/>
          </a:xfrm>
        </p:spPr>
        <p:txBody>
          <a:bodyPr>
            <a:normAutofit/>
          </a:bodyPr>
          <a:lstStyle/>
          <a:p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zh-CN" altLang="zh-CN" sz="2000" b="1" dirty="0" smtClean="0">
                <a:solidFill>
                  <a:schemeClr val="tx1"/>
                </a:solidFill>
              </a:rPr>
              <a:t>配置</a:t>
            </a:r>
            <a:r>
              <a:rPr lang="en-US" altLang="zh-CN" sz="2000" b="1" dirty="0" err="1">
                <a:solidFill>
                  <a:schemeClr val="tx1"/>
                </a:solidFill>
              </a:rPr>
              <a:t>gerrit</a:t>
            </a:r>
            <a:r>
              <a:rPr lang="zh-CN" altLang="zh-CN" sz="2000" b="1" dirty="0">
                <a:solidFill>
                  <a:schemeClr val="tx1"/>
                </a:solidFill>
              </a:rPr>
              <a:t>账号及邮箱</a:t>
            </a:r>
            <a:endParaRPr lang="zh-CN" altLang="zh-CN" sz="2000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  git </a:t>
            </a:r>
            <a:r>
              <a:rPr lang="en-US" altLang="zh-CN" sz="2000" b="1" dirty="0" err="1">
                <a:solidFill>
                  <a:schemeClr val="tx1"/>
                </a:solidFill>
              </a:rPr>
              <a:t>config</a:t>
            </a:r>
            <a:r>
              <a:rPr lang="en-US" altLang="zh-CN" sz="2000" b="1" dirty="0">
                <a:solidFill>
                  <a:schemeClr val="tx1"/>
                </a:solidFill>
              </a:rPr>
              <a:t> --global user.name </a:t>
            </a:r>
            <a:r>
              <a:rPr lang="en-US" altLang="zh-CN" sz="2000" b="1" dirty="0" err="1">
                <a:solidFill>
                  <a:srgbClr val="FF0000"/>
                </a:solidFill>
              </a:rPr>
              <a:t>gerrit_account</a:t>
            </a:r>
            <a:endParaRPr lang="zh-CN" altLang="zh-CN" sz="2000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  git </a:t>
            </a:r>
            <a:r>
              <a:rPr lang="en-US" altLang="zh-CN" sz="2000" b="1" dirty="0" err="1">
                <a:solidFill>
                  <a:schemeClr val="tx1"/>
                </a:solidFill>
              </a:rPr>
              <a:t>config</a:t>
            </a:r>
            <a:r>
              <a:rPr lang="en-US" altLang="zh-CN" sz="2000" b="1" dirty="0">
                <a:solidFill>
                  <a:schemeClr val="tx1"/>
                </a:solidFill>
              </a:rPr>
              <a:t> --global </a:t>
            </a:r>
            <a:r>
              <a:rPr lang="en-US" altLang="zh-CN" sz="2000" b="1" dirty="0" err="1">
                <a:solidFill>
                  <a:srgbClr val="FF0000"/>
                </a:solidFill>
              </a:rPr>
              <a:t>user.email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zh-CN" sz="2000" b="1" dirty="0">
                <a:solidFill>
                  <a:schemeClr val="tx1"/>
                </a:solidFill>
              </a:rPr>
              <a:t>与账号绑定的公司邮箱</a:t>
            </a:r>
            <a:endParaRPr lang="zh-CN" altLang="zh-CN" sz="2000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  </a:t>
            </a:r>
            <a:r>
              <a:rPr lang="zh-CN" altLang="zh-CN" sz="2000" b="1" dirty="0">
                <a:solidFill>
                  <a:schemeClr val="tx1"/>
                </a:solidFill>
              </a:rPr>
              <a:t>由于这里是全局配置，只需要在本地配置一次就</a:t>
            </a:r>
            <a:r>
              <a:rPr lang="en-US" altLang="zh-CN" sz="2000" b="1" dirty="0">
                <a:solidFill>
                  <a:schemeClr val="tx1"/>
                </a:solidFill>
              </a:rPr>
              <a:t>ok</a:t>
            </a:r>
            <a:r>
              <a:rPr lang="zh-CN" altLang="zh-CN" sz="2000" b="1" dirty="0">
                <a:solidFill>
                  <a:schemeClr val="tx1"/>
                </a:solidFill>
              </a:rPr>
              <a:t>了</a:t>
            </a:r>
            <a:endParaRPr lang="zh-CN" altLang="zh-CN" sz="2000" b="1" dirty="0">
              <a:solidFill>
                <a:schemeClr val="tx1"/>
              </a:solidFill>
            </a:endParaRPr>
          </a:p>
          <a:p>
            <a:r>
              <a:rPr lang="zh-CN" altLang="zh-CN" sz="2000" b="1" dirty="0">
                <a:solidFill>
                  <a:schemeClr val="tx1"/>
                </a:solidFill>
              </a:rPr>
              <a:t>例如：</a:t>
            </a:r>
            <a:endParaRPr lang="zh-CN" altLang="zh-CN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git </a:t>
            </a:r>
            <a:r>
              <a:rPr lang="en-US" altLang="zh-CN" sz="2000" b="1" dirty="0" err="1">
                <a:solidFill>
                  <a:schemeClr val="tx1"/>
                </a:solidFill>
                <a:sym typeface="+mn-ea"/>
              </a:rPr>
              <a:t>config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 --global user.name</a:t>
            </a:r>
            <a:r>
              <a:rPr lang="zh-CN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</a:rPr>
              <a:t>liur11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git </a:t>
            </a:r>
            <a:r>
              <a:rPr lang="en-US" altLang="zh-CN" sz="2000" b="1" dirty="0" err="1">
                <a:solidFill>
                  <a:schemeClr val="tx1"/>
                </a:solidFill>
                <a:sym typeface="+mn-ea"/>
              </a:rPr>
              <a:t>config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 --global user.email liur11@bngrp.com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1900" dirty="0"/>
          </a:p>
          <a:p>
            <a:endParaRPr lang="en-US" altLang="zh-CN" sz="1900" dirty="0" smtClean="0"/>
          </a:p>
          <a:p>
            <a:endParaRPr lang="en-US" altLang="zh-CN" sz="2000" b="1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>
            <a:normAutofit/>
          </a:bodyPr>
          <a:lstStyle/>
          <a:p>
            <a:r>
              <a:rPr lang="zh-CN" altLang="en-US" sz="1400" u="sng" dirty="0" smtClean="0">
                <a:solidFill>
                  <a:schemeClr val="tx1"/>
                </a:solidFill>
                <a:hlinkClick r:id="rId1" action="ppaction://hlinksldjump"/>
              </a:rPr>
              <a:t>修改</a:t>
            </a:r>
            <a:r>
              <a:rPr lang="en-US" altLang="zh-CN" sz="1400" u="sng" dirty="0" err="1" smtClean="0">
                <a:solidFill>
                  <a:schemeClr val="tx1"/>
                </a:solidFill>
                <a:hlinkClick r:id="rId1" action="ppaction://hlinksldjump"/>
              </a:rPr>
              <a:t>git</a:t>
            </a:r>
            <a:r>
              <a:rPr lang="zh-CN" altLang="en-US" sz="1400" u="sng" dirty="0" smtClean="0">
                <a:solidFill>
                  <a:schemeClr val="tx1"/>
                </a:solidFill>
                <a:hlinkClick r:id="rId1" action="ppaction://hlinksldjump"/>
              </a:rPr>
              <a:t>密码的方法</a:t>
            </a:r>
            <a:endParaRPr lang="en-US" altLang="zh-CN" sz="1400" u="sng" dirty="0" smtClean="0">
              <a:solidFill>
                <a:schemeClr val="tx1"/>
              </a:solidFill>
              <a:hlinkClick r:id="rId2" action="ppaction://hlinksldjump"/>
            </a:endParaRPr>
          </a:p>
          <a:p>
            <a:r>
              <a:rPr lang="en-US" altLang="zh-CN" sz="1400" u="sng" dirty="0" smtClean="0">
                <a:solidFill>
                  <a:schemeClr val="tx1"/>
                </a:solidFill>
                <a:hlinkClick r:id="rId2" action="ppaction://hlinksldjump"/>
              </a:rPr>
              <a:t>1.GIT</a:t>
            </a:r>
            <a:r>
              <a:rPr lang="zh-CN" altLang="en-US" sz="1400" u="sng" dirty="0" smtClean="0">
                <a:solidFill>
                  <a:schemeClr val="tx1"/>
                </a:solidFill>
                <a:hlinkClick r:id="rId2" action="ppaction://hlinksldjump"/>
              </a:rPr>
              <a:t>与</a:t>
            </a:r>
            <a:r>
              <a:rPr lang="en-US" altLang="zh-CN" sz="1400" u="sng" dirty="0" smtClean="0">
                <a:solidFill>
                  <a:schemeClr val="tx1"/>
                </a:solidFill>
                <a:hlinkClick r:id="rId2" action="ppaction://hlinksldjump"/>
              </a:rPr>
              <a:t>SVN</a:t>
            </a:r>
            <a:r>
              <a:rPr lang="zh-CN" altLang="en-US" sz="1400" u="sng" dirty="0" smtClean="0">
                <a:solidFill>
                  <a:schemeClr val="tx1"/>
                </a:solidFill>
                <a:hlinkClick r:id="rId2" action="ppaction://hlinksldjump"/>
              </a:rPr>
              <a:t>的比较</a:t>
            </a:r>
            <a:endParaRPr lang="en-US" altLang="zh-CN" sz="1400" u="sng" dirty="0" smtClean="0">
              <a:solidFill>
                <a:schemeClr val="tx1"/>
              </a:solidFill>
            </a:endParaRPr>
          </a:p>
          <a:p>
            <a:r>
              <a:rPr lang="en-US" altLang="zh-CN" sz="1400" u="sng" dirty="0">
                <a:solidFill>
                  <a:schemeClr val="tx1"/>
                </a:solidFill>
                <a:hlinkClick r:id="rId3" action="ppaction://hlinksldjump"/>
              </a:rPr>
              <a:t>2.Git</a:t>
            </a:r>
            <a:r>
              <a:rPr lang="zh-CN" altLang="en-US" sz="1400" u="sng" dirty="0">
                <a:solidFill>
                  <a:schemeClr val="tx1"/>
                </a:solidFill>
                <a:hlinkClick r:id="rId3" action="ppaction://hlinksldjump"/>
              </a:rPr>
              <a:t>工作原理</a:t>
            </a:r>
            <a:endParaRPr lang="en-US" altLang="zh-CN" sz="1400" u="sng" dirty="0">
              <a:solidFill>
                <a:schemeClr val="tx1"/>
              </a:solidFill>
            </a:endParaRPr>
          </a:p>
          <a:p>
            <a:r>
              <a:rPr lang="en-US" altLang="zh-CN" sz="1400" u="sng" dirty="0" smtClean="0">
                <a:solidFill>
                  <a:schemeClr val="tx1"/>
                </a:solidFill>
                <a:hlinkClick r:id="rId4" action="ppaction://hlinksldjump"/>
              </a:rPr>
              <a:t>3.</a:t>
            </a:r>
            <a:r>
              <a:rPr lang="zh-CN" altLang="en-US" sz="1400" u="sng" dirty="0" smtClean="0">
                <a:solidFill>
                  <a:schemeClr val="tx1"/>
                </a:solidFill>
                <a:hlinkClick r:id="rId4" action="ppaction://hlinksldjump"/>
              </a:rPr>
              <a:t> 工作流程图</a:t>
            </a:r>
            <a:endParaRPr lang="en-US" altLang="zh-CN" sz="1400" u="sng" dirty="0" smtClean="0">
              <a:solidFill>
                <a:schemeClr val="tx1"/>
              </a:solidFill>
            </a:endParaRPr>
          </a:p>
          <a:p>
            <a:r>
              <a:rPr lang="en-US" altLang="zh-CN" sz="1400" u="sng" dirty="0" smtClean="0">
                <a:solidFill>
                  <a:schemeClr val="tx1"/>
                </a:solidFill>
                <a:hlinkClick r:id="rId5" action="ppaction://hlinksldjump"/>
              </a:rPr>
              <a:t>4.Gerrit</a:t>
            </a:r>
            <a:r>
              <a:rPr lang="zh-CN" altLang="en-US" sz="1400" u="sng" dirty="0" smtClean="0">
                <a:solidFill>
                  <a:schemeClr val="tx1"/>
                </a:solidFill>
                <a:hlinkClick r:id="rId5" action="ppaction://hlinksldjump"/>
              </a:rPr>
              <a:t>代码走查</a:t>
            </a:r>
            <a:endParaRPr lang="en-US" altLang="zh-CN" sz="1400" u="sng" dirty="0" smtClean="0">
              <a:solidFill>
                <a:schemeClr val="tx1"/>
              </a:solidFill>
            </a:endParaRPr>
          </a:p>
          <a:p>
            <a:r>
              <a:rPr lang="en-US" altLang="zh-CN" sz="1400" u="sng" dirty="0" smtClean="0">
                <a:solidFill>
                  <a:schemeClr val="tx1"/>
                </a:solidFill>
                <a:hlinkClick r:id="rId6" action="ppaction://hlinksldjump"/>
              </a:rPr>
              <a:t>5.repo</a:t>
            </a:r>
            <a:r>
              <a:rPr lang="zh-CN" altLang="en-US" sz="1400" u="sng" dirty="0" smtClean="0">
                <a:solidFill>
                  <a:schemeClr val="tx1"/>
                </a:solidFill>
                <a:hlinkClick r:id="rId6" action="ppaction://hlinksldjump"/>
              </a:rPr>
              <a:t>工作流程</a:t>
            </a:r>
            <a:endParaRPr lang="en-US" altLang="zh-CN" sz="1400" u="sng" dirty="0" smtClean="0">
              <a:solidFill>
                <a:schemeClr val="tx1"/>
              </a:solidFill>
            </a:endParaRPr>
          </a:p>
          <a:p>
            <a:r>
              <a:rPr lang="en-US" altLang="zh-CN" sz="1400" u="sng" dirty="0" smtClean="0">
                <a:solidFill>
                  <a:schemeClr val="tx1"/>
                </a:solidFill>
                <a:hlinkClick r:id="rId7" action="ppaction://hlinksldjump"/>
              </a:rPr>
              <a:t>6.</a:t>
            </a:r>
            <a:r>
              <a:rPr lang="zh-CN" altLang="en-US" sz="1400" u="sng" dirty="0" smtClean="0">
                <a:solidFill>
                  <a:schemeClr val="tx1"/>
                </a:solidFill>
                <a:hlinkClick r:id="rId7" action="ppaction://hlinksldjump"/>
              </a:rPr>
              <a:t>本地</a:t>
            </a:r>
            <a:r>
              <a:rPr lang="en-US" altLang="zh-CN" sz="1400" u="sng" dirty="0" smtClean="0">
                <a:solidFill>
                  <a:schemeClr val="tx1"/>
                </a:solidFill>
                <a:hlinkClick r:id="rId7" action="ppaction://hlinksldjump"/>
              </a:rPr>
              <a:t>git</a:t>
            </a:r>
            <a:r>
              <a:rPr lang="zh-CN" altLang="en-US" sz="1400" u="sng" dirty="0" smtClean="0">
                <a:solidFill>
                  <a:schemeClr val="tx1"/>
                </a:solidFill>
                <a:hlinkClick r:id="rId7" action="ppaction://hlinksldjump"/>
              </a:rPr>
              <a:t>环境配置</a:t>
            </a:r>
            <a:endParaRPr lang="en-US" altLang="zh-CN" sz="1400" u="sng" dirty="0" smtClean="0">
              <a:solidFill>
                <a:schemeClr val="tx1"/>
              </a:solidFill>
            </a:endParaRPr>
          </a:p>
          <a:p>
            <a:r>
              <a:rPr lang="en-US" altLang="zh-CN" sz="1400" u="sng" dirty="0" smtClean="0">
                <a:solidFill>
                  <a:schemeClr val="tx1"/>
                </a:solidFill>
                <a:hlinkClick r:id="rId8" action="ppaction://hlinksldjump"/>
              </a:rPr>
              <a:t>7.Android</a:t>
            </a:r>
            <a:r>
              <a:rPr lang="zh-CN" altLang="en-US" sz="1400" u="sng" dirty="0" smtClean="0">
                <a:solidFill>
                  <a:schemeClr val="tx1"/>
                </a:solidFill>
                <a:hlinkClick r:id="rId8" action="ppaction://hlinksldjump"/>
              </a:rPr>
              <a:t>项目代码下载及提交</a:t>
            </a:r>
            <a:endParaRPr lang="zh-CN" altLang="en-US" sz="1400" u="sng" dirty="0" smtClean="0">
              <a:solidFill>
                <a:schemeClr val="tx1"/>
              </a:solidFill>
              <a:hlinkClick r:id="rId8" action="ppaction://hlinksldjump"/>
            </a:endParaRPr>
          </a:p>
          <a:p>
            <a:r>
              <a:rPr lang="en-US" altLang="zh-CN" sz="1400" u="sng" dirty="0" smtClean="0">
                <a:solidFill>
                  <a:schemeClr val="tx1"/>
                </a:solidFill>
                <a:hlinkClick r:id="rId9" action="ppaction://hlinksldjump"/>
              </a:rPr>
              <a:t>8.APK</a:t>
            </a:r>
            <a:r>
              <a:rPr lang="zh-CN" altLang="en-US" sz="1400" u="sng" dirty="0" smtClean="0">
                <a:solidFill>
                  <a:schemeClr val="tx1"/>
                </a:solidFill>
                <a:hlinkClick r:id="rId9" action="ppaction://hlinksldjump"/>
              </a:rPr>
              <a:t>单库</a:t>
            </a:r>
            <a:r>
              <a:rPr lang="zh-CN" altLang="en-US" sz="1400" u="sng" dirty="0" smtClean="0">
                <a:solidFill>
                  <a:schemeClr val="tx1"/>
                </a:solidFill>
                <a:hlinkClick r:id="rId9" action="ppaction://hlinksldjump"/>
              </a:rPr>
              <a:t>代码下载及上传</a:t>
            </a:r>
            <a:endParaRPr lang="en-US" altLang="zh-CN" sz="1400" u="sng" dirty="0" smtClean="0">
              <a:solidFill>
                <a:schemeClr val="tx1"/>
              </a:solidFill>
            </a:endParaRPr>
          </a:p>
          <a:p>
            <a:r>
              <a:rPr lang="en-US" altLang="zh-CN" sz="1400" u="sng" dirty="0" smtClean="0">
                <a:solidFill>
                  <a:schemeClr val="tx1"/>
                </a:solidFill>
                <a:hlinkClick r:id="rId10" action="ppaction://hlinksldjump"/>
              </a:rPr>
              <a:t>9.</a:t>
            </a:r>
            <a:r>
              <a:rPr lang="zh-CN" altLang="en-US" sz="1400" u="sng" dirty="0" smtClean="0">
                <a:solidFill>
                  <a:schemeClr val="tx1"/>
                </a:solidFill>
                <a:hlinkClick r:id="rId10" action="ppaction://hlinksldjump"/>
              </a:rPr>
              <a:t>如何获取</a:t>
            </a:r>
            <a:r>
              <a:rPr lang="en-US" altLang="zh-CN" sz="1400" u="sng" dirty="0" smtClean="0">
                <a:solidFill>
                  <a:schemeClr val="tx1"/>
                </a:solidFill>
                <a:hlinkClick r:id="rId10" action="ppaction://hlinksldjump"/>
              </a:rPr>
              <a:t>tag</a:t>
            </a:r>
            <a:r>
              <a:rPr lang="zh-CN" altLang="en-US" sz="1400" u="sng" dirty="0" smtClean="0">
                <a:solidFill>
                  <a:schemeClr val="tx1"/>
                </a:solidFill>
                <a:hlinkClick r:id="rId10" action="ppaction://hlinksldjump"/>
              </a:rPr>
              <a:t>代码</a:t>
            </a:r>
            <a:endParaRPr lang="en-US" altLang="zh-CN" sz="1400" u="sng" dirty="0" smtClean="0">
              <a:solidFill>
                <a:schemeClr val="tx1"/>
              </a:solidFill>
            </a:endParaRPr>
          </a:p>
          <a:p>
            <a:r>
              <a:rPr lang="en-US" altLang="zh-CN" sz="1400" u="sng" dirty="0" smtClean="0">
                <a:solidFill>
                  <a:schemeClr val="tx1"/>
                </a:solidFill>
                <a:hlinkClick r:id="rId11" action="ppaction://hlinksldjump"/>
              </a:rPr>
              <a:t>10.gerrit web</a:t>
            </a:r>
            <a:r>
              <a:rPr lang="zh-CN" altLang="en-US" sz="1400" u="sng" dirty="0" smtClean="0">
                <a:solidFill>
                  <a:schemeClr val="tx1"/>
                </a:solidFill>
                <a:hlinkClick r:id="rId11" action="ppaction://hlinksldjump"/>
              </a:rPr>
              <a:t>页面关联代码单及废弃代码单的处理</a:t>
            </a:r>
            <a:endParaRPr lang="en-US" altLang="zh-CN" sz="1400" u="sng" dirty="0" smtClean="0">
              <a:solidFill>
                <a:schemeClr val="tx1"/>
              </a:solidFill>
            </a:endParaRPr>
          </a:p>
          <a:p>
            <a:r>
              <a:rPr lang="en-US" altLang="zh-CN" sz="1400" u="sng" dirty="0" smtClean="0">
                <a:solidFill>
                  <a:schemeClr val="tx1"/>
                </a:solidFill>
                <a:hlinkClick r:id="rId12" action="ppaction://hlinksldjump"/>
              </a:rPr>
              <a:t>11.gerrit web</a:t>
            </a:r>
            <a:r>
              <a:rPr lang="zh-CN" altLang="en-US" sz="1400" u="sng" dirty="0" smtClean="0">
                <a:solidFill>
                  <a:schemeClr val="tx1"/>
                </a:solidFill>
                <a:hlinkClick r:id="rId12" action="ppaction://hlinksldjump"/>
              </a:rPr>
              <a:t>页面走查不通过的代码走查单的处理</a:t>
            </a:r>
            <a:endParaRPr lang="en-US" altLang="zh-CN" sz="1400" u="sng" dirty="0" smtClean="0">
              <a:solidFill>
                <a:schemeClr val="tx1"/>
              </a:solidFill>
            </a:endParaRPr>
          </a:p>
          <a:p>
            <a:r>
              <a:rPr lang="en-US" altLang="zh-CN" sz="1400" u="sng" dirty="0" smtClean="0">
                <a:solidFill>
                  <a:schemeClr val="tx1"/>
                </a:solidFill>
                <a:hlinkClick r:id="rId13" action="ppaction://hlinksldjump"/>
              </a:rPr>
              <a:t>12.git</a:t>
            </a:r>
            <a:r>
              <a:rPr lang="zh-CN" altLang="en-US" sz="1400" u="sng" dirty="0" smtClean="0">
                <a:solidFill>
                  <a:schemeClr val="tx1"/>
                </a:solidFill>
                <a:hlinkClick r:id="rId13" action="ppaction://hlinksldjump"/>
              </a:rPr>
              <a:t>常用命令介绍</a:t>
            </a:r>
            <a:endParaRPr lang="en-US" altLang="zh-CN" sz="1400" u="sng" dirty="0" smtClean="0">
              <a:solidFill>
                <a:schemeClr val="tx1"/>
              </a:solidFill>
            </a:endParaRPr>
          </a:p>
          <a:p>
            <a:r>
              <a:rPr lang="en-US" altLang="zh-CN" sz="1400" u="sng" dirty="0" smtClean="0">
                <a:solidFill>
                  <a:schemeClr val="tx1"/>
                </a:solidFill>
                <a:hlinkClick r:id="rId14" action="ppaction://hlinksldjump"/>
              </a:rPr>
              <a:t>13.git</a:t>
            </a:r>
            <a:r>
              <a:rPr lang="zh-CN" altLang="en-US" sz="1400" u="sng" dirty="0" smtClean="0">
                <a:solidFill>
                  <a:schemeClr val="tx1"/>
                </a:solidFill>
                <a:hlinkClick r:id="rId14" action="ppaction://hlinksldjump"/>
              </a:rPr>
              <a:t>及</a:t>
            </a:r>
            <a:r>
              <a:rPr lang="en-US" altLang="zh-CN" sz="1400" u="sng" dirty="0" smtClean="0">
                <a:solidFill>
                  <a:schemeClr val="tx1"/>
                </a:solidFill>
                <a:hlinkClick r:id="rId14" action="ppaction://hlinksldjump"/>
              </a:rPr>
              <a:t>repo</a:t>
            </a:r>
            <a:r>
              <a:rPr lang="zh-CN" altLang="en-US" sz="1400" u="sng" dirty="0" smtClean="0">
                <a:solidFill>
                  <a:schemeClr val="tx1"/>
                </a:solidFill>
                <a:hlinkClick r:id="rId14" action="ppaction://hlinksldjump"/>
              </a:rPr>
              <a:t>命令使用介绍</a:t>
            </a:r>
            <a:endParaRPr lang="en-US" altLang="zh-CN" sz="1400" u="sng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1400"/>
            <a:ext cx="1296143" cy="599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2088"/>
          </a:xfrm>
        </p:spPr>
        <p:txBody>
          <a:bodyPr>
            <a:normAutofit/>
          </a:bodyPr>
          <a:lstStyle/>
          <a:p>
            <a:pPr algn="r"/>
            <a:r>
              <a:rPr lang="zh-CN" altLang="zh-CN" sz="2400" dirty="0" smtClean="0">
                <a:effectLst/>
              </a:rPr>
              <a:t>本地</a:t>
            </a:r>
            <a:r>
              <a:rPr lang="en-US" altLang="zh-CN" sz="2400" dirty="0">
                <a:effectLst/>
              </a:rPr>
              <a:t>git</a:t>
            </a:r>
            <a:r>
              <a:rPr lang="zh-CN" altLang="zh-CN" sz="2400" dirty="0">
                <a:effectLst/>
              </a:rPr>
              <a:t>环境的</a:t>
            </a:r>
            <a:r>
              <a:rPr lang="zh-CN" altLang="zh-CN" sz="2400" dirty="0" smtClean="0">
                <a:effectLst/>
              </a:rPr>
              <a:t>配置</a:t>
            </a:r>
            <a:r>
              <a:rPr lang="en-US" altLang="zh-CN" sz="2400" dirty="0" smtClean="0">
                <a:effectLst/>
              </a:rPr>
              <a:t>-repo</a:t>
            </a:r>
            <a:r>
              <a:rPr lang="zh-CN" altLang="en-US" sz="2400" dirty="0" smtClean="0">
                <a:effectLst/>
              </a:rPr>
              <a:t>引导脚本</a:t>
            </a:r>
            <a:r>
              <a:rPr lang="zh-CN" altLang="zh-CN" sz="2400" dirty="0" smtClean="0">
                <a:effectLst/>
              </a:rPr>
              <a:t>的</a:t>
            </a:r>
            <a:r>
              <a:rPr lang="zh-CN" altLang="zh-CN" sz="2400" dirty="0">
                <a:effectLst/>
              </a:rPr>
              <a:t>配置</a:t>
            </a:r>
            <a:endParaRPr lang="zh-CN" altLang="zh-CN" sz="24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685"/>
            <a:ext cx="8229600" cy="5906770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下面的配置为全局配置，只用配置一次：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注意只做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apk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开发的同事不用配置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chemeClr val="tx1"/>
                </a:solidFill>
              </a:rPr>
              <a:t>1</a:t>
            </a:r>
            <a:r>
              <a:rPr lang="zh-CN" altLang="en-US" sz="1600" b="1" dirty="0">
                <a:solidFill>
                  <a:schemeClr val="tx1"/>
                </a:solidFill>
              </a:rPr>
              <a:t>、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repo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引导脚本和</a:t>
            </a:r>
            <a:r>
              <a:rPr lang="en-US" altLang="zh-CN" sz="1600" b="1" dirty="0">
                <a:solidFill>
                  <a:schemeClr val="tx1"/>
                </a:solidFill>
              </a:rPr>
              <a:t>commit-</a:t>
            </a:r>
            <a:r>
              <a:rPr lang="en-US" altLang="zh-CN" sz="1600" b="1" dirty="0" err="1">
                <a:solidFill>
                  <a:schemeClr val="tx1"/>
                </a:solidFill>
              </a:rPr>
              <a:t>msg</a:t>
            </a:r>
            <a:r>
              <a:rPr lang="zh-CN" altLang="en-US" sz="1600" b="1" dirty="0">
                <a:solidFill>
                  <a:schemeClr val="tx1"/>
                </a:solidFill>
              </a:rPr>
              <a:t>服务器存放位置：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tx1"/>
                </a:solidFill>
              </a:rPr>
              <a:t>    </a:t>
            </a:r>
            <a:r>
              <a:rPr lang="en-US" altLang="zh-CN" sz="1600" b="1" dirty="0">
                <a:solidFill>
                  <a:schemeClr val="tx1"/>
                </a:solidFill>
                <a:hlinkClick r:id="rId1"/>
              </a:rPr>
              <a:t>http://10.58.144.11:8080/repo </a:t>
            </a:r>
            <a:r>
              <a:rPr lang="zh-CN" altLang="en-US" sz="1600" b="1" dirty="0">
                <a:solidFill>
                  <a:schemeClr val="tx1"/>
                </a:solidFill>
                <a:hlinkClick r:id="rId1"/>
              </a:rPr>
              <a:t>仓库</a:t>
            </a:r>
            <a:r>
              <a:rPr lang="en-US" altLang="zh-CN" sz="1600" b="1" dirty="0">
                <a:solidFill>
                  <a:schemeClr val="tx1"/>
                </a:solidFill>
                <a:hlinkClick r:id="rId1"/>
              </a:rPr>
              <a:t>master</a:t>
            </a:r>
            <a:r>
              <a:rPr lang="zh-CN" altLang="en-US" sz="1600" b="1" dirty="0">
                <a:solidFill>
                  <a:schemeClr val="tx1"/>
                </a:solidFill>
                <a:hlinkClick r:id="rId1"/>
              </a:rPr>
              <a:t>分支，根目录下</a:t>
            </a:r>
            <a:r>
              <a:rPr lang="en-US" altLang="zh-CN" sz="1600" b="1" dirty="0">
                <a:solidFill>
                  <a:schemeClr val="tx1"/>
                </a:solidFill>
                <a:hlinkClick r:id="rId1"/>
              </a:rPr>
              <a:t>“repo”</a:t>
            </a:r>
            <a:r>
              <a:rPr lang="zh-CN" altLang="en-US" sz="1600" b="1" dirty="0">
                <a:solidFill>
                  <a:schemeClr val="tx1"/>
                </a:solidFill>
                <a:hlinkClick r:id="rId1"/>
              </a:rPr>
              <a:t>文件</a:t>
            </a:r>
            <a:endParaRPr lang="zh-CN" altLang="en-US" sz="1600" b="1" dirty="0">
              <a:solidFill>
                <a:schemeClr val="tx1"/>
              </a:solidFill>
              <a:hlinkClick r:id="rId1"/>
            </a:endParaRPr>
          </a:p>
          <a:p>
            <a:pPr marL="0" indent="0"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2</a:t>
            </a:r>
            <a:r>
              <a:rPr lang="zh-CN" altLang="en-US" sz="1600" b="1" dirty="0">
                <a:solidFill>
                  <a:schemeClr val="tx1"/>
                </a:solidFill>
              </a:rPr>
              <a:t>、手动下载服务器上的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repo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引导脚本和</a:t>
            </a:r>
            <a:r>
              <a:rPr lang="en-US" altLang="zh-CN" sz="1600" b="1" dirty="0">
                <a:solidFill>
                  <a:schemeClr val="tx1"/>
                </a:solidFill>
              </a:rPr>
              <a:t>commit-</a:t>
            </a:r>
            <a:r>
              <a:rPr lang="en-US" altLang="zh-CN" sz="1600" b="1" dirty="0" err="1">
                <a:solidFill>
                  <a:schemeClr val="tx1"/>
                </a:solidFill>
              </a:rPr>
              <a:t>msg</a:t>
            </a:r>
            <a:r>
              <a:rPr lang="zh-CN" altLang="en-US" sz="1600" b="1" dirty="0">
                <a:solidFill>
                  <a:schemeClr val="tx1"/>
                </a:solidFill>
              </a:rPr>
              <a:t>脚本存放在本地电脑上，并</a:t>
            </a:r>
            <a:r>
              <a:rPr lang="zh-CN" altLang="en-US" sz="1600" b="1" dirty="0">
                <a:solidFill>
                  <a:srgbClr val="FF0000"/>
                </a:solidFill>
              </a:rPr>
              <a:t>设置可执行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权限（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$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chmod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+x 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文件名）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，</a:t>
            </a:r>
            <a:r>
              <a:rPr lang="zh-CN" altLang="en-US" sz="1600" b="1" dirty="0">
                <a:solidFill>
                  <a:schemeClr val="tx1"/>
                </a:solidFill>
              </a:rPr>
              <a:t>具体存放位置如下：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1</a:t>
            </a:r>
            <a:r>
              <a:rPr lang="zh-CN" altLang="en-US" sz="1600" dirty="0">
                <a:solidFill>
                  <a:schemeClr val="tx1"/>
                </a:solidFill>
              </a:rPr>
              <a:t>）</a:t>
            </a:r>
            <a:r>
              <a:rPr lang="en-US" altLang="zh-CN" sz="1600" dirty="0" smtClean="0">
                <a:solidFill>
                  <a:schemeClr val="tx1"/>
                </a:solidFill>
              </a:rPr>
              <a:t>repo</a:t>
            </a:r>
            <a:r>
              <a:rPr lang="zh-CN" altLang="en-US" sz="1600" dirty="0" smtClean="0">
                <a:solidFill>
                  <a:schemeClr val="tx1"/>
                </a:solidFill>
              </a:rPr>
              <a:t>引导</a:t>
            </a:r>
            <a:r>
              <a:rPr lang="zh-CN" altLang="en-US" sz="1600" dirty="0">
                <a:solidFill>
                  <a:schemeClr val="tx1"/>
                </a:solidFill>
              </a:rPr>
              <a:t>脚本的存放位置：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en-US" altLang="zh-CN" sz="1600" dirty="0" err="1">
                <a:solidFill>
                  <a:schemeClr val="tx1"/>
                </a:solidFill>
              </a:rPr>
              <a:t>usr</a:t>
            </a:r>
            <a:r>
              <a:rPr lang="en-US" altLang="zh-CN" sz="1600" dirty="0">
                <a:solidFill>
                  <a:schemeClr val="tx1"/>
                </a:solidFill>
              </a:rPr>
              <a:t>/bin/</a:t>
            </a:r>
            <a:r>
              <a:rPr lang="zh-CN" altLang="en-US" sz="1600" dirty="0">
                <a:solidFill>
                  <a:schemeClr val="tx1"/>
                </a:solidFill>
              </a:rPr>
              <a:t>，操作步骤如下：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git clone "http://10.58.144.11:8080/repo"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sudo cp ./repo/repo /usr/bin/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2</a:t>
            </a:r>
            <a:r>
              <a:rPr lang="zh-CN" altLang="en-US" sz="1600" dirty="0">
                <a:solidFill>
                  <a:schemeClr val="tx1"/>
                </a:solidFill>
              </a:rPr>
              <a:t>）</a:t>
            </a:r>
            <a:r>
              <a:rPr lang="en-US" altLang="zh-CN" sz="1600" dirty="0">
                <a:solidFill>
                  <a:schemeClr val="tx1"/>
                </a:solidFill>
              </a:rPr>
              <a:t>commit-</a:t>
            </a:r>
            <a:r>
              <a:rPr lang="en-US" altLang="zh-CN" sz="1600" dirty="0" err="1">
                <a:solidFill>
                  <a:schemeClr val="tx1"/>
                </a:solidFill>
              </a:rPr>
              <a:t>msg</a:t>
            </a:r>
            <a:r>
              <a:rPr lang="zh-CN" altLang="en-US" sz="1600" dirty="0">
                <a:solidFill>
                  <a:schemeClr val="tx1"/>
                </a:solidFill>
              </a:rPr>
              <a:t>钩子脚本的存放位置为</a:t>
            </a:r>
            <a:r>
              <a:rPr lang="en-US" altLang="zh-CN" sz="1600" dirty="0">
                <a:solidFill>
                  <a:schemeClr val="tx1"/>
                </a:solidFill>
              </a:rPr>
              <a:t> /</a:t>
            </a:r>
            <a:r>
              <a:rPr lang="en-US" altLang="zh-CN" sz="1600" dirty="0" err="1">
                <a:solidFill>
                  <a:schemeClr val="tx1"/>
                </a:solidFill>
              </a:rPr>
              <a:t>usr</a:t>
            </a:r>
            <a:r>
              <a:rPr lang="en-US" altLang="zh-CN" sz="1600" dirty="0">
                <a:solidFill>
                  <a:schemeClr val="tx1"/>
                </a:solidFill>
              </a:rPr>
              <a:t>/share/</a:t>
            </a:r>
            <a:r>
              <a:rPr lang="en-US" altLang="zh-CN" sz="1600" dirty="0" err="1">
                <a:solidFill>
                  <a:schemeClr val="tx1"/>
                </a:solidFill>
              </a:rPr>
              <a:t>git</a:t>
            </a:r>
            <a:r>
              <a:rPr lang="en-US" altLang="zh-CN" sz="1600" dirty="0">
                <a:solidFill>
                  <a:schemeClr val="tx1"/>
                </a:solidFill>
              </a:rPr>
              <a:t>-core/templates/hooks/</a:t>
            </a:r>
            <a:r>
              <a:rPr lang="zh-CN" altLang="en-US" sz="1600" dirty="0">
                <a:solidFill>
                  <a:schemeClr val="tx1"/>
                </a:solidFill>
              </a:rPr>
              <a:t>，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操作步骤如下：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sudo cd 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/</a:t>
            </a:r>
            <a:r>
              <a:rPr lang="en-US" altLang="zh-CN" sz="1600" dirty="0" err="1">
                <a:solidFill>
                  <a:schemeClr val="tx1"/>
                </a:solidFill>
                <a:sym typeface="+mn-ea"/>
              </a:rPr>
              <a:t>usr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/share/</a:t>
            </a:r>
            <a:r>
              <a:rPr lang="en-US" altLang="zh-CN" sz="1600" dirty="0" err="1">
                <a:solidFill>
                  <a:schemeClr val="tx1"/>
                </a:solidFill>
                <a:sym typeface="+mn-ea"/>
              </a:rPr>
              <a:t>git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-core/templates/hooks/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sudo wget http://gerritadmin@10.58.144.11:8080/tools/hooks/commit-msg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sudo chmod +x 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commit-msg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chemeClr val="tx1"/>
                </a:solidFill>
              </a:rPr>
              <a:t>3.</a:t>
            </a:r>
            <a:r>
              <a:rPr lang="en-US" altLang="zh-CN" sz="1600" b="1" dirty="0">
                <a:solidFill>
                  <a:schemeClr val="tx1"/>
                </a:solidFill>
              </a:rPr>
              <a:t> git </a:t>
            </a:r>
            <a:r>
              <a:rPr lang="en-US" altLang="zh-CN" sz="1600" b="1" dirty="0" err="1">
                <a:solidFill>
                  <a:schemeClr val="tx1"/>
                </a:solidFill>
              </a:rPr>
              <a:t>config</a:t>
            </a:r>
            <a:r>
              <a:rPr lang="en-US" altLang="zh-CN" sz="1600" b="1" dirty="0">
                <a:solidFill>
                  <a:schemeClr val="tx1"/>
                </a:solidFill>
              </a:rPr>
              <a:t>   --global </a:t>
            </a:r>
            <a:r>
              <a:rPr lang="en-US" altLang="zh-CN" sz="1600" b="1" dirty="0" err="1">
                <a:solidFill>
                  <a:schemeClr val="tx1"/>
                </a:solidFill>
              </a:rPr>
              <a:t>review.http</a:t>
            </a:r>
            <a:r>
              <a:rPr lang="en-US" altLang="zh-CN" sz="1600" b="1" dirty="0">
                <a:solidFill>
                  <a:schemeClr val="tx1"/>
                </a:solidFill>
              </a:rPr>
              <a:t>://ip:</a:t>
            </a:r>
            <a:r>
              <a:rPr lang="zh-CN" altLang="en-US" sz="1600" b="1" dirty="0">
                <a:solidFill>
                  <a:schemeClr val="tx1"/>
                </a:solidFill>
              </a:rPr>
              <a:t>端口</a:t>
            </a:r>
            <a:r>
              <a:rPr lang="en-US" altLang="zh-CN" sz="1600" b="1" dirty="0">
                <a:solidFill>
                  <a:schemeClr val="tx1"/>
                </a:solidFill>
              </a:rPr>
              <a:t>autoupload true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用途：避免</a:t>
            </a:r>
            <a:r>
              <a:rPr lang="zh-CN" altLang="en-US" sz="1600" dirty="0">
                <a:solidFill>
                  <a:schemeClr val="tx1"/>
                </a:solidFill>
              </a:rPr>
              <a:t>执行</a:t>
            </a:r>
            <a:r>
              <a:rPr lang="en-US" altLang="zh-CN" sz="1600" dirty="0">
                <a:solidFill>
                  <a:schemeClr val="tx1"/>
                </a:solidFill>
              </a:rPr>
              <a:t>repo upload </a:t>
            </a:r>
            <a:r>
              <a:rPr lang="zh-CN" altLang="en-US" sz="1600" dirty="0">
                <a:solidFill>
                  <a:schemeClr val="tx1"/>
                </a:solidFill>
              </a:rPr>
              <a:t>时 </a:t>
            </a:r>
            <a:r>
              <a:rPr lang="zh-CN" altLang="en-US" sz="1600" dirty="0" smtClean="0">
                <a:solidFill>
                  <a:schemeClr val="tx1"/>
                </a:solidFill>
              </a:rPr>
              <a:t>：</a:t>
            </a:r>
            <a:r>
              <a:rPr lang="en-US" altLang="zh-CN" sz="1600" dirty="0" smtClean="0">
                <a:solidFill>
                  <a:schemeClr val="tx1"/>
                </a:solidFill>
              </a:rPr>
              <a:t>“upload”</a:t>
            </a:r>
            <a:r>
              <a:rPr lang="zh-CN" altLang="zh-CN" sz="1600" dirty="0" smtClean="0">
                <a:solidFill>
                  <a:schemeClr val="tx1"/>
                </a:solidFill>
              </a:rPr>
              <a:t>的选择问题，</a:t>
            </a:r>
            <a:r>
              <a:rPr lang="en-US" altLang="zh-CN" sz="1600" b="1" dirty="0" err="1">
                <a:solidFill>
                  <a:srgbClr val="FF0000"/>
                </a:solidFill>
                <a:sym typeface="+mn-ea"/>
              </a:rPr>
              <a:t>ip</a:t>
            </a:r>
            <a:r>
              <a:rPr lang="zh-CN" altLang="en-US" sz="1600" b="1" dirty="0" err="1">
                <a:solidFill>
                  <a:srgbClr val="FF0000"/>
                </a:solidFill>
                <a:sym typeface="+mn-ea"/>
              </a:rPr>
              <a:t>和端口</a:t>
            </a:r>
            <a:r>
              <a:rPr lang="zh-CN" altLang="en-US" sz="1600" b="1" dirty="0" smtClean="0">
                <a:solidFill>
                  <a:srgbClr val="FF0000"/>
                </a:solidFill>
                <a:sym typeface="+mn-ea"/>
              </a:rPr>
              <a:t>用代码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服务器</a:t>
            </a:r>
            <a:r>
              <a:rPr lang="zh-CN" altLang="en-US" sz="1600" b="1" dirty="0" smtClean="0">
                <a:solidFill>
                  <a:srgbClr val="FF0000"/>
                </a:solidFill>
                <a:sym typeface="+mn-ea"/>
              </a:rPr>
              <a:t>替换</a:t>
            </a:r>
            <a:r>
              <a:rPr lang="en-US" altLang="zh-CN" sz="1600" b="1" dirty="0" smtClean="0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 sz="1600" dirty="0" smtClean="0">
                <a:solidFill>
                  <a:schemeClr val="tx1"/>
                </a:solidFill>
                <a:sym typeface="+mn-ea"/>
              </a:rPr>
              <a:t>       </a:t>
            </a:r>
            <a:endParaRPr lang="zh-CN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  <a:sym typeface="+mn-ea"/>
              </a:rPr>
              <a:t>例如：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git </a:t>
            </a:r>
            <a:r>
              <a:rPr lang="en-US" altLang="zh-CN" sz="1600" b="1" dirty="0" err="1">
                <a:solidFill>
                  <a:srgbClr val="FF0000"/>
                </a:solidFill>
                <a:sym typeface="+mn-ea"/>
              </a:rPr>
              <a:t>config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   --global </a:t>
            </a:r>
            <a:r>
              <a:rPr lang="en-US" altLang="zh-CN" sz="1600" b="1" dirty="0" err="1">
                <a:solidFill>
                  <a:srgbClr val="FF0000"/>
                </a:solidFill>
                <a:sym typeface="+mn-ea"/>
              </a:rPr>
              <a:t>review.http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://10.58.144.11</a:t>
            </a:r>
            <a:r>
              <a:rPr lang="en-US" sz="1600" b="1" dirty="0">
                <a:solidFill>
                  <a:srgbClr val="FF0000"/>
                </a:solidFill>
                <a:sym typeface="+mn-ea"/>
              </a:rPr>
              <a:t>:8080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.autoupload true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chemeClr val="tx1"/>
                </a:solidFill>
              </a:rPr>
              <a:t>4.git </a:t>
            </a:r>
            <a:r>
              <a:rPr lang="en-US" altLang="zh-CN" sz="1600" b="1" dirty="0" err="1" smtClean="0">
                <a:solidFill>
                  <a:schemeClr val="tx1"/>
                </a:solidFill>
              </a:rPr>
              <a:t>config</a:t>
            </a:r>
            <a:r>
              <a:rPr lang="en-US" altLang="zh-CN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--global </a:t>
            </a:r>
            <a:r>
              <a:rPr lang="en-US" altLang="zh-CN" sz="1600" b="1" dirty="0" err="1" smtClean="0">
                <a:solidFill>
                  <a:schemeClr val="tx1"/>
                </a:solidFill>
              </a:rPr>
              <a:t>url.ssh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://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gerritaccount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@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ip</a:t>
            </a:r>
            <a:r>
              <a:rPr lang="en-US" altLang="zh-CN" sz="1600" b="1" dirty="0" smtClean="0"/>
              <a:t>: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29418.pushInsteadOf</a:t>
            </a:r>
            <a:r>
              <a:rPr lang="en-US" altLang="zh-CN" sz="1600" b="1" dirty="0" smtClean="0"/>
              <a:t>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http://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ip: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端口</a:t>
            </a:r>
            <a:endParaRPr lang="zh-CN" altLang="en-US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用途：避免</a:t>
            </a:r>
            <a:r>
              <a:rPr lang="en-US" altLang="zh-CN" sz="1600" dirty="0" smtClean="0">
                <a:solidFill>
                  <a:schemeClr val="tx1"/>
                </a:solidFill>
              </a:rPr>
              <a:t>git push</a:t>
            </a:r>
            <a:r>
              <a:rPr lang="zh-CN" altLang="en-US" sz="1600" dirty="0" smtClean="0">
                <a:solidFill>
                  <a:schemeClr val="tx1"/>
                </a:solidFill>
              </a:rPr>
              <a:t>命令出现权限问题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,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gerritaccount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用自己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git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账户替换，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ip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用代码服务器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ip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替换。</a:t>
            </a:r>
            <a:endParaRPr lang="zh-CN" altLang="en-US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例如：</a:t>
            </a:r>
            <a:r>
              <a:rPr lang="en-US" altLang="zh-CN" sz="1600" b="1" dirty="0" smtClean="0">
                <a:solidFill>
                  <a:srgbClr val="FF0000"/>
                </a:solidFill>
                <a:sym typeface="+mn-ea"/>
              </a:rPr>
              <a:t>git </a:t>
            </a:r>
            <a:r>
              <a:rPr lang="en-US" altLang="zh-CN" sz="1600" b="1" dirty="0" err="1" smtClean="0">
                <a:solidFill>
                  <a:srgbClr val="FF0000"/>
                </a:solidFill>
                <a:sym typeface="+mn-ea"/>
              </a:rPr>
              <a:t>config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sym typeface="+mn-ea"/>
              </a:rPr>
              <a:t>--global </a:t>
            </a:r>
            <a:r>
              <a:rPr lang="en-US" altLang="zh-CN" sz="1600" b="1" dirty="0" err="1" smtClean="0">
                <a:solidFill>
                  <a:srgbClr val="FF0000"/>
                </a:solidFill>
                <a:sym typeface="+mn-ea"/>
              </a:rPr>
              <a:t>url.ssh</a:t>
            </a:r>
            <a:r>
              <a:rPr lang="en-US" altLang="zh-CN" sz="1600" b="1" dirty="0" smtClean="0">
                <a:solidFill>
                  <a:srgbClr val="FF0000"/>
                </a:solidFill>
                <a:sym typeface="+mn-ea"/>
              </a:rPr>
              <a:t>://gerritadmin@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10.58.144.11</a:t>
            </a:r>
            <a:r>
              <a:rPr lang="en-US" altLang="zh-CN" sz="1600" b="1" dirty="0" smtClean="0">
                <a:solidFill>
                  <a:srgbClr val="FF0000"/>
                </a:solidFill>
                <a:sym typeface="+mn-ea"/>
              </a:rPr>
              <a:t>:29418.pushInsteadOf 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http://10.58.144.11:8080</a:t>
            </a:r>
            <a:endParaRPr lang="en-US" altLang="zh-CN" sz="1600" b="1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chemeClr val="tx1"/>
                </a:solidFill>
                <a:sym typeface="+mn-ea"/>
              </a:rPr>
              <a:t>5.git config --global review.http://</a:t>
            </a:r>
            <a:r>
              <a:rPr lang="en-US" altLang="zh-CN" sz="1600" b="1" dirty="0" smtClean="0">
                <a:solidFill>
                  <a:srgbClr val="FF0000"/>
                </a:solidFill>
                <a:sym typeface="+mn-ea"/>
              </a:rPr>
              <a:t>ip:</a:t>
            </a:r>
            <a:r>
              <a:rPr lang="zh-CN" altLang="en-US" sz="1600" b="1" dirty="0" smtClean="0">
                <a:solidFill>
                  <a:srgbClr val="FF0000"/>
                </a:solidFill>
                <a:sym typeface="+mn-ea"/>
              </a:rPr>
              <a:t>端口</a:t>
            </a:r>
            <a:r>
              <a:rPr lang="en-US" altLang="zh-CN" sz="1600" b="1" dirty="0" smtClean="0">
                <a:solidFill>
                  <a:schemeClr val="tx1"/>
                </a:solidFill>
                <a:sym typeface="+mn-ea"/>
              </a:rPr>
              <a:t>.username </a:t>
            </a:r>
            <a:r>
              <a:rPr lang="zh-CN" altLang="en-US" sz="1600" b="1" dirty="0" smtClean="0">
                <a:solidFill>
                  <a:schemeClr val="tx1"/>
                </a:solidFill>
                <a:sym typeface="+mn-ea"/>
              </a:rPr>
              <a:t>用户名</a:t>
            </a:r>
            <a:endParaRPr lang="zh-CN" altLang="en-US" sz="1600" b="1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600" b="1" dirty="0" smtClean="0">
                <a:solidFill>
                  <a:schemeClr val="tx1"/>
                </a:solidFill>
                <a:sym typeface="+mn-ea"/>
              </a:rPr>
              <a:t>用途：当账户名与邮箱前缀不一致时，使用此配置，解决</a:t>
            </a:r>
            <a:r>
              <a:rPr lang="en-US" altLang="zh-CN" sz="1600" b="1" dirty="0" smtClean="0">
                <a:solidFill>
                  <a:schemeClr val="tx1"/>
                </a:solidFill>
                <a:sym typeface="+mn-ea"/>
              </a:rPr>
              <a:t>repo</a:t>
            </a:r>
            <a:r>
              <a:rPr lang="zh-CN" altLang="en-US" sz="1600" b="1" dirty="0" smtClean="0">
                <a:solidFill>
                  <a:schemeClr val="tx1"/>
                </a:solidFill>
                <a:sym typeface="+mn-ea"/>
              </a:rPr>
              <a:t>上传代码失败</a:t>
            </a:r>
            <a:r>
              <a:rPr lang="en-US" altLang="zh-CN" sz="1600" b="1" dirty="0" smtClean="0">
                <a:solidFill>
                  <a:schemeClr val="tx1"/>
                </a:solidFill>
                <a:sym typeface="+mn-ea"/>
              </a:rPr>
              <a:t>。当不配置username时，gerrit页面会以邮箱前缀默认为username，导致repo代码上传失败</a:t>
            </a:r>
            <a:r>
              <a:rPr lang="zh-CN" altLang="en-US" sz="1600" b="1" dirty="0" smtClean="0">
                <a:solidFill>
                  <a:schemeClr val="tx1"/>
                </a:solidFill>
                <a:sym typeface="+mn-ea"/>
              </a:rPr>
              <a:t>（账户名和邮箱一致的，不需要执行这句话</a:t>
            </a:r>
            <a:r>
              <a:rPr lang="zh-CN" altLang="en-US" sz="1600" b="1" dirty="0" smtClean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1600" b="1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600" b="1" dirty="0" smtClean="0">
                <a:solidFill>
                  <a:schemeClr val="tx1"/>
                </a:solidFill>
                <a:sym typeface="+mn-ea"/>
              </a:rPr>
              <a:t>例如：</a:t>
            </a:r>
            <a:r>
              <a:rPr lang="en-US" altLang="zh-CN" sz="1600" b="1" dirty="0" smtClean="0">
                <a:solidFill>
                  <a:srgbClr val="FF0000"/>
                </a:solidFill>
                <a:sym typeface="+mn-ea"/>
              </a:rPr>
              <a:t>git config --global review.http://10.58.144.11:8080.username gerritadmin</a:t>
            </a:r>
            <a:endParaRPr lang="zh-CN" altLang="en-US" sz="1600" b="1" dirty="0" smtClean="0">
              <a:solidFill>
                <a:schemeClr val="tx1"/>
              </a:solidFill>
              <a:sym typeface="+mn-ea"/>
            </a:endParaRPr>
          </a:p>
          <a:p>
            <a:endParaRPr lang="en-US" altLang="zh-CN" sz="2000" b="1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2088"/>
          </a:xfrm>
        </p:spPr>
        <p:txBody>
          <a:bodyPr>
            <a:normAutofit/>
          </a:bodyPr>
          <a:lstStyle/>
          <a:p>
            <a:pPr algn="r"/>
            <a:r>
              <a:rPr lang="zh-CN" altLang="en-US" sz="3200" dirty="0" smtClean="0"/>
              <a:t>代码</a:t>
            </a:r>
            <a:r>
              <a:rPr lang="zh-CN" altLang="en-US" sz="3200" dirty="0"/>
              <a:t>服务器</a:t>
            </a:r>
            <a:r>
              <a:rPr lang="en-US" altLang="zh-CN" sz="3200" dirty="0"/>
              <a:t>- </a:t>
            </a:r>
            <a:r>
              <a:rPr lang="zh-CN" altLang="en-US" sz="3200" dirty="0" smtClean="0"/>
              <a:t>终端项目</a:t>
            </a:r>
            <a:r>
              <a:rPr lang="zh-CN" altLang="en-US" sz="3200" dirty="0"/>
              <a:t>代码结构</a:t>
            </a:r>
            <a:endParaRPr lang="zh-CN" altLang="zh-CN" sz="32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19256" cy="5616624"/>
          </a:xfrm>
        </p:spPr>
        <p:txBody>
          <a:bodyPr>
            <a:normAutofit/>
          </a:bodyPr>
          <a:lstStyle/>
          <a:p>
            <a:pPr marL="0" indent="0">
              <a:lnSpc>
                <a:spcPct val="300000"/>
              </a:lnSpc>
              <a:buNone/>
            </a:pPr>
            <a:r>
              <a:rPr lang="zh-CN" altLang="en-US" sz="1600" b="1" dirty="0" smtClean="0">
                <a:solidFill>
                  <a:schemeClr val="tx1"/>
                </a:solidFill>
              </a:rPr>
              <a:t>      终端</a:t>
            </a:r>
            <a:r>
              <a:rPr lang="zh-CN" altLang="en-US" sz="1600" b="1" dirty="0">
                <a:solidFill>
                  <a:schemeClr val="tx1"/>
                </a:solidFill>
              </a:rPr>
              <a:t>项目代码结构：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300000"/>
              </a:lnSpc>
            </a:pPr>
            <a:r>
              <a:rPr lang="zh-CN" altLang="en-US" sz="1600" b="1" dirty="0">
                <a:solidFill>
                  <a:schemeClr val="tx1"/>
                </a:solidFill>
              </a:rPr>
              <a:t>终端项目代码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分为两大块</a:t>
            </a:r>
            <a:r>
              <a:rPr lang="zh-CN" altLang="en-US" sz="1600" b="1" dirty="0">
                <a:solidFill>
                  <a:schemeClr val="tx1"/>
                </a:solidFill>
              </a:rPr>
              <a:t>：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zh-CN" sz="1600" b="1" dirty="0">
                <a:solidFill>
                  <a:schemeClr val="tx1"/>
                </a:solidFill>
              </a:rPr>
              <a:t>1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）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android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（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alps)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代码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</a:rPr>
              <a:t>2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）</a:t>
            </a:r>
            <a:r>
              <a:rPr lang="zh-CN" altLang="en-US" sz="1600" b="1" dirty="0" err="1" smtClean="0">
                <a:solidFill>
                  <a:schemeClr val="tx1"/>
                </a:solidFill>
              </a:rPr>
              <a:t>本公司项目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代码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 (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本公司项目以及相关代码需要建立独立的子仓库，不能直接放在源码仓里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)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30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</a:rPr>
              <a:t>说明</a:t>
            </a:r>
            <a:r>
              <a:rPr lang="zh-CN" altLang="en-US" sz="1600" b="1" dirty="0">
                <a:solidFill>
                  <a:schemeClr val="tx1"/>
                </a:solidFill>
              </a:rPr>
              <a:t>：采用</a:t>
            </a:r>
            <a:r>
              <a:rPr lang="en-US" altLang="zh-CN" sz="1600" b="1" dirty="0">
                <a:solidFill>
                  <a:schemeClr val="tx1"/>
                </a:solidFill>
              </a:rPr>
              <a:t>git repo</a:t>
            </a:r>
            <a:r>
              <a:rPr lang="zh-CN" altLang="en-US" sz="1600" b="1" dirty="0">
                <a:solidFill>
                  <a:schemeClr val="tx1"/>
                </a:solidFill>
              </a:rPr>
              <a:t>多库部署方式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，后续章节将介绍如何通过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repo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引导脚本下载及上传这两部分的代码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9203"/>
            <a:ext cx="8229600" cy="485875"/>
          </a:xfrm>
        </p:spPr>
        <p:txBody>
          <a:bodyPr>
            <a:normAutofit fontScale="90000"/>
          </a:bodyPr>
          <a:lstStyle/>
          <a:p>
            <a:pPr algn="r"/>
            <a:r>
              <a:rPr lang="zh-CN" altLang="zh-CN" sz="3200" dirty="0" smtClean="0">
                <a:effectLst/>
              </a:rPr>
              <a:t>使用</a:t>
            </a:r>
            <a:r>
              <a:rPr lang="en-US" altLang="zh-CN" sz="3200" dirty="0">
                <a:effectLst/>
              </a:rPr>
              <a:t>repo</a:t>
            </a:r>
            <a:r>
              <a:rPr lang="zh-CN" altLang="zh-CN" sz="3200" dirty="0">
                <a:effectLst/>
              </a:rPr>
              <a:t>工具</a:t>
            </a:r>
            <a:r>
              <a:rPr lang="zh-CN" altLang="zh-CN" sz="3200" dirty="0" smtClean="0">
                <a:effectLst/>
              </a:rPr>
              <a:t>下载多库代码</a:t>
            </a:r>
            <a:endParaRPr lang="zh-CN" altLang="zh-CN" sz="32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420" y="1056556"/>
            <a:ext cx="8590189" cy="619268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4400" b="1" dirty="0" smtClean="0">
                <a:solidFill>
                  <a:schemeClr val="tx1"/>
                </a:solidFill>
              </a:rPr>
              <a:t>1.</a:t>
            </a:r>
            <a:r>
              <a:rPr lang="zh-CN" altLang="en-US" sz="4400" b="1" dirty="0" smtClean="0">
                <a:solidFill>
                  <a:schemeClr val="tx1"/>
                </a:solidFill>
              </a:rPr>
              <a:t>下图为</a:t>
            </a:r>
            <a:r>
              <a:rPr lang="en-US" altLang="zh-CN" sz="4400" b="1" dirty="0" smtClean="0">
                <a:solidFill>
                  <a:schemeClr val="tx1"/>
                </a:solidFill>
              </a:rPr>
              <a:t>test.xml</a:t>
            </a:r>
            <a:r>
              <a:rPr lang="zh-CN" altLang="en-US" sz="4400" b="1" dirty="0" smtClean="0">
                <a:solidFill>
                  <a:schemeClr val="tx1"/>
                </a:solidFill>
              </a:rPr>
              <a:t>清单文件解析</a:t>
            </a:r>
            <a:endParaRPr lang="zh-CN" altLang="en-US" sz="4400" b="1" dirty="0" smtClean="0">
              <a:solidFill>
                <a:schemeClr val="tx1"/>
              </a:solidFill>
            </a:endParaRPr>
          </a:p>
          <a:p>
            <a:endParaRPr lang="en-US" altLang="zh-CN" sz="4400" dirty="0">
              <a:solidFill>
                <a:schemeClr val="tx1"/>
              </a:solidFill>
            </a:endParaRPr>
          </a:p>
          <a:p>
            <a:endParaRPr lang="en-US" altLang="zh-CN" sz="4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4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4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4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4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4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4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4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4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4400" b="1" dirty="0" smtClean="0">
                <a:solidFill>
                  <a:schemeClr val="tx1"/>
                </a:solidFill>
              </a:rPr>
              <a:t>2.</a:t>
            </a:r>
            <a:r>
              <a:rPr lang="zh-CN" altLang="en-US" sz="4400" b="1" dirty="0" smtClean="0">
                <a:solidFill>
                  <a:schemeClr val="tx1"/>
                </a:solidFill>
              </a:rPr>
              <a:t>本地代码下载：</a:t>
            </a:r>
            <a:endParaRPr lang="en-US" altLang="zh-CN" sz="4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4400" b="1" dirty="0" smtClean="0">
                <a:solidFill>
                  <a:srgbClr val="FF0000"/>
                </a:solidFill>
              </a:rPr>
              <a:t>下面的命令下载的是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test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主干的代码，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400" b="1" dirty="0" smtClean="0">
                <a:solidFill>
                  <a:schemeClr val="tx1"/>
                </a:solidFill>
              </a:rPr>
              <a:t>1</a:t>
            </a:r>
            <a:r>
              <a:rPr lang="zh-CN" altLang="en-US" sz="4400" b="1" dirty="0" smtClean="0">
                <a:solidFill>
                  <a:schemeClr val="tx1"/>
                </a:solidFill>
              </a:rPr>
              <a:t>）建立代码空目录</a:t>
            </a:r>
            <a:endParaRPr lang="en-US" altLang="zh-CN" sz="4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4400" dirty="0" smtClean="0">
                <a:solidFill>
                  <a:schemeClr val="tx1"/>
                </a:solidFill>
              </a:rPr>
              <a:t>$cd ~</a:t>
            </a:r>
            <a:endParaRPr lang="en-US" altLang="zh-CN" sz="4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4400" dirty="0" smtClean="0">
                <a:solidFill>
                  <a:schemeClr val="tx1"/>
                </a:solidFill>
              </a:rPr>
              <a:t>$</a:t>
            </a:r>
            <a:r>
              <a:rPr lang="en-US" altLang="zh-CN" sz="4400" dirty="0" err="1" smtClean="0">
                <a:solidFill>
                  <a:schemeClr val="tx1"/>
                </a:solidFill>
              </a:rPr>
              <a:t>mkdir</a:t>
            </a:r>
            <a:r>
              <a:rPr lang="en-US" altLang="zh-CN" sz="4400" dirty="0" smtClean="0">
                <a:solidFill>
                  <a:schemeClr val="tx1"/>
                </a:solidFill>
              </a:rPr>
              <a:t>  android_test</a:t>
            </a:r>
            <a:endParaRPr lang="en-US" altLang="zh-CN" sz="4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4400" dirty="0" smtClean="0">
                <a:solidFill>
                  <a:schemeClr val="tx1"/>
                </a:solidFill>
              </a:rPr>
              <a:t> </a:t>
            </a:r>
            <a:r>
              <a:rPr lang="zh-CN" altLang="en-US" sz="4400" dirty="0" smtClean="0">
                <a:solidFill>
                  <a:srgbClr val="FF0000"/>
                </a:solidFill>
              </a:rPr>
              <a:t>备注</a:t>
            </a:r>
            <a:r>
              <a:rPr lang="zh-CN" altLang="en-US" sz="4400" b="1" dirty="0">
                <a:solidFill>
                  <a:srgbClr val="FF0000"/>
                </a:solidFill>
              </a:rPr>
              <a:t>：</a:t>
            </a:r>
            <a:r>
              <a:rPr lang="zh-CN" altLang="en-US" sz="4400" b="1" dirty="0">
                <a:solidFill>
                  <a:schemeClr val="tx1"/>
                </a:solidFill>
              </a:rPr>
              <a:t>不要在</a:t>
            </a:r>
            <a:r>
              <a:rPr lang="en-US" altLang="zh-CN" sz="4400" dirty="0" smtClean="0">
                <a:solidFill>
                  <a:schemeClr val="tx1"/>
                </a:solidFill>
                <a:sym typeface="+mn-ea"/>
              </a:rPr>
              <a:t>android_test</a:t>
            </a:r>
            <a:r>
              <a:rPr lang="zh-CN" altLang="en-US" sz="4400" b="1" dirty="0">
                <a:solidFill>
                  <a:schemeClr val="tx1"/>
                </a:solidFill>
              </a:rPr>
              <a:t>目录下新建空目录通过</a:t>
            </a:r>
            <a:r>
              <a:rPr lang="en-US" altLang="zh-CN" sz="4400" b="1" dirty="0">
                <a:solidFill>
                  <a:schemeClr val="tx1"/>
                </a:solidFill>
              </a:rPr>
              <a:t>repo</a:t>
            </a:r>
            <a:r>
              <a:rPr lang="zh-CN" altLang="en-US" sz="4400" b="1" dirty="0">
                <a:solidFill>
                  <a:schemeClr val="tx1"/>
                </a:solidFill>
              </a:rPr>
              <a:t>命令下载其他项目的代码</a:t>
            </a:r>
            <a:endParaRPr lang="en-US" altLang="zh-CN" sz="4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4400" dirty="0" smtClean="0">
                <a:solidFill>
                  <a:schemeClr val="tx1"/>
                </a:solidFill>
              </a:rPr>
              <a:t>$cd </a:t>
            </a:r>
            <a:r>
              <a:rPr lang="en-US" altLang="zh-CN" sz="4400" dirty="0" smtClean="0">
                <a:solidFill>
                  <a:schemeClr val="tx1"/>
                </a:solidFill>
                <a:sym typeface="+mn-ea"/>
              </a:rPr>
              <a:t>android_test</a:t>
            </a:r>
            <a:endParaRPr lang="en-US" altLang="zh-CN" sz="4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4400" b="1" dirty="0" smtClean="0">
                <a:solidFill>
                  <a:schemeClr val="tx1"/>
                </a:solidFill>
              </a:rPr>
              <a:t>2</a:t>
            </a:r>
            <a:r>
              <a:rPr lang="zh-CN" altLang="en-US" sz="4400" b="1" dirty="0" smtClean="0">
                <a:solidFill>
                  <a:schemeClr val="tx1"/>
                </a:solidFill>
              </a:rPr>
              <a:t>）初始化：格式： </a:t>
            </a:r>
            <a:r>
              <a:rPr lang="en-US" altLang="zh-CN" sz="4400" b="1" dirty="0" smtClean="0">
                <a:solidFill>
                  <a:schemeClr val="tx1"/>
                </a:solidFill>
              </a:rPr>
              <a:t>repo</a:t>
            </a:r>
            <a:r>
              <a:rPr lang="zh-CN" altLang="en-US" sz="44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4400" b="1" dirty="0" err="1" smtClean="0">
                <a:solidFill>
                  <a:schemeClr val="tx1"/>
                </a:solidFill>
              </a:rPr>
              <a:t>init</a:t>
            </a:r>
            <a:r>
              <a:rPr lang="en-US" altLang="zh-CN" sz="44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4400" b="1" dirty="0" smtClean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-u  </a:t>
            </a:r>
            <a:r>
              <a:rPr lang="zh-CN" altLang="en-US" sz="4400" b="1" dirty="0" smtClean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清单库</a:t>
            </a:r>
            <a:r>
              <a:rPr lang="en-US" altLang="zh-CN" sz="4400" b="1" dirty="0" err="1" smtClean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url</a:t>
            </a:r>
            <a:r>
              <a:rPr lang="en-US" altLang="zh-CN" sz="4400" b="1" dirty="0" smtClean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   -b </a:t>
            </a:r>
            <a:r>
              <a:rPr lang="zh-CN" altLang="en-US" sz="4400" b="1" dirty="0" smtClean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清单库分支名称 </a:t>
            </a:r>
            <a:r>
              <a:rPr lang="en-US" altLang="zh-CN" sz="4400" b="1" dirty="0" smtClean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-m  </a:t>
            </a:r>
            <a:r>
              <a:rPr lang="zh-CN" altLang="en-US" sz="4400" b="1" dirty="0" smtClean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清单文件名称   </a:t>
            </a:r>
            <a:endParaRPr lang="en-US" altLang="zh-CN" sz="4400" b="1" dirty="0" smtClean="0">
              <a:solidFill>
                <a:schemeClr val="tx1"/>
              </a:solidFill>
              <a:latin typeface="方正姚体" pitchFamily="2" charset="-122"/>
              <a:ea typeface="方正姚体" pitchFamily="2" charset="-122"/>
            </a:endParaRPr>
          </a:p>
          <a:p>
            <a:pPr marL="0" indent="0">
              <a:buNone/>
            </a:pPr>
            <a:r>
              <a:rPr lang="en-US" altLang="zh-CN" sz="4400" dirty="0" smtClean="0">
                <a:solidFill>
                  <a:schemeClr val="tx1"/>
                </a:solidFill>
              </a:rPr>
              <a:t>$repo  </a:t>
            </a:r>
            <a:r>
              <a:rPr lang="en-US" altLang="zh-CN" sz="4400" dirty="0" err="1" smtClean="0">
                <a:solidFill>
                  <a:schemeClr val="tx1"/>
                </a:solidFill>
              </a:rPr>
              <a:t>init</a:t>
            </a:r>
            <a:r>
              <a:rPr lang="en-US" altLang="zh-CN" sz="4400" dirty="0" smtClean="0">
                <a:solidFill>
                  <a:schemeClr val="tx1"/>
                </a:solidFill>
              </a:rPr>
              <a:t>  </a:t>
            </a:r>
            <a:r>
              <a:rPr lang="en-US" altLang="zh-CN" sz="4400" dirty="0" smtClean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-u </a:t>
            </a:r>
            <a:r>
              <a:rPr lang="en-US" altLang="zh-CN" sz="4400" dirty="0" smtClean="0">
                <a:solidFill>
                  <a:schemeClr val="tx1"/>
                </a:solidFill>
              </a:rPr>
              <a:t>ssh://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gerritaccount</a:t>
            </a:r>
            <a:r>
              <a:rPr lang="en-US" altLang="zh-CN" sz="4400" dirty="0" smtClean="0">
                <a:solidFill>
                  <a:schemeClr val="tx1"/>
                </a:solidFill>
              </a:rPr>
              <a:t>@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10.58.144.11</a:t>
            </a:r>
            <a:r>
              <a:rPr lang="en-US" altLang="zh-CN" sz="4400" dirty="0" smtClean="0">
                <a:solidFill>
                  <a:schemeClr val="tx1"/>
                </a:solidFill>
              </a:rPr>
              <a:t>:29418/manifest.git -b test  -m</a:t>
            </a:r>
            <a:r>
              <a:rPr lang="en-US" altLang="zh-CN" sz="4400" dirty="0" smtClean="0"/>
              <a:t>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test.xml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4400" b="1" dirty="0">
                <a:solidFill>
                  <a:schemeClr val="tx1"/>
                </a:solidFill>
              </a:rPr>
              <a:t>说明：代码服务器上的清单库中</a:t>
            </a:r>
            <a:r>
              <a:rPr lang="zh-CN" altLang="en-US" sz="4400" b="1" dirty="0" smtClean="0">
                <a:solidFill>
                  <a:schemeClr val="tx1"/>
                </a:solidFill>
              </a:rPr>
              <a:t>会根据不同平台建立不同的分支，例如当前源码是清华网下载，分支名为branch_tsing_hua_tag</a:t>
            </a:r>
            <a:endParaRPr lang="zh-CN" altLang="en-US" sz="4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4000" dirty="0" smtClean="0">
                <a:solidFill>
                  <a:schemeClr val="tx1"/>
                </a:solidFill>
              </a:rPr>
              <a:t> 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endParaRPr lang="en-US" altLang="zh-CN" sz="1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2435" y="1617980"/>
            <a:ext cx="5209540" cy="2419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55262"/>
            <a:ext cx="8229600" cy="485875"/>
          </a:xfrm>
        </p:spPr>
        <p:txBody>
          <a:bodyPr>
            <a:normAutofit fontScale="90000"/>
          </a:bodyPr>
          <a:lstStyle/>
          <a:p>
            <a:pPr algn="r"/>
            <a:r>
              <a:rPr lang="zh-CN" altLang="zh-CN" sz="3200" dirty="0" smtClean="0">
                <a:effectLst/>
                <a:sym typeface="+mn-ea"/>
              </a:rPr>
              <a:t>使用</a:t>
            </a:r>
            <a:r>
              <a:rPr lang="en-US" altLang="zh-CN" sz="3200" dirty="0">
                <a:effectLst/>
                <a:sym typeface="+mn-ea"/>
              </a:rPr>
              <a:t>repo</a:t>
            </a:r>
            <a:r>
              <a:rPr lang="zh-CN" altLang="zh-CN" sz="3200" dirty="0">
                <a:effectLst/>
                <a:sym typeface="+mn-ea"/>
              </a:rPr>
              <a:t>工具</a:t>
            </a:r>
            <a:r>
              <a:rPr lang="zh-CN" altLang="zh-CN" sz="3200" dirty="0" smtClean="0">
                <a:effectLst/>
                <a:sym typeface="+mn-ea"/>
              </a:rPr>
              <a:t>下载多库代码</a:t>
            </a:r>
            <a:endParaRPr lang="zh-CN" altLang="zh-CN" sz="32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080" y="860723"/>
            <a:ext cx="8590189" cy="61926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3</a:t>
            </a:r>
            <a:r>
              <a:rPr lang="zh-CN" altLang="en-US" sz="1800" b="1" dirty="0">
                <a:solidFill>
                  <a:schemeClr val="tx1"/>
                </a:solidFill>
              </a:rPr>
              <a:t>）同步代码或者更新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代码</a:t>
            </a:r>
            <a:endParaRPr lang="en-US" altLang="zh-CN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 b="1" dirty="0" smtClean="0">
                <a:solidFill>
                  <a:srgbClr val="FF0000"/>
                </a:solidFill>
              </a:rPr>
              <a:t>方法一：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$repo  sync  --no-tags     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注意：红色标记的字体要根据实际情况替换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gerrit_account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用个人的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git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账号替换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方法二：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$</a:t>
            </a:r>
            <a:r>
              <a:rPr lang="en-US" altLang="zh-CN" sz="2000" dirty="0" smtClean="0">
                <a:solidFill>
                  <a:schemeClr val="tx1"/>
                </a:solidFill>
              </a:rPr>
              <a:t>repo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forall</a:t>
            </a:r>
            <a:r>
              <a:rPr lang="en-US" altLang="zh-CN" sz="2000" dirty="0" smtClean="0">
                <a:solidFill>
                  <a:schemeClr val="tx1"/>
                </a:solidFill>
              </a:rPr>
              <a:t>  -c “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git</a:t>
            </a:r>
            <a:r>
              <a:rPr lang="en-US" altLang="zh-CN" sz="2000" dirty="0" smtClean="0">
                <a:solidFill>
                  <a:schemeClr val="tx1"/>
                </a:solidFill>
              </a:rPr>
              <a:t> pull origin </a:t>
            </a:r>
            <a:r>
              <a:rPr lang="en-US" altLang="zh-CN" sz="2000" dirty="0" smtClean="0">
                <a:solidFill>
                  <a:srgbClr val="FF0000"/>
                </a:solidFill>
              </a:rPr>
              <a:t>--rebase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”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（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把远程分支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remotebranchname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合到当前分支）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方法三：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$cd android_test/test1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</a:rPr>
              <a:t>根据实际情况进入对应子库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$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git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pull origin </a:t>
            </a:r>
            <a:r>
              <a:rPr lang="en-US" altLang="zh-CN" sz="2000" dirty="0" smtClean="0">
                <a:solidFill>
                  <a:srgbClr val="FF0000"/>
                </a:solidFill>
              </a:rPr>
              <a:t>--rebase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把</a:t>
            </a:r>
            <a:r>
              <a:rPr lang="zh-CN" altLang="en-US" sz="2000" b="1" dirty="0">
                <a:solidFill>
                  <a:srgbClr val="FF0000"/>
                </a:solidFill>
              </a:rPr>
              <a:t>远程分支</a:t>
            </a:r>
            <a:r>
              <a:rPr lang="en-US" altLang="zh-CN" sz="2000" b="1" dirty="0" err="1">
                <a:solidFill>
                  <a:srgbClr val="FF0000"/>
                </a:solidFill>
              </a:rPr>
              <a:t>remotebranchneme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合到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当前分支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b="1" dirty="0" smtClean="0">
                <a:solidFill>
                  <a:schemeClr val="tx1"/>
                </a:solidFill>
              </a:rPr>
              <a:t>4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）</a:t>
            </a:r>
            <a:r>
              <a:rPr lang="zh-CN" altLang="en-US" sz="1800" b="1" dirty="0">
                <a:solidFill>
                  <a:schemeClr val="tx1"/>
                </a:solidFill>
              </a:rPr>
              <a:t>同步代码或者更新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代码到本地之后，如何查看本地子库有哪些？</a:t>
            </a:r>
            <a:endParaRPr lang="en-US" altLang="zh-CN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$</a:t>
            </a:r>
            <a:r>
              <a:rPr lang="en-US" altLang="zh-CN" sz="1800" dirty="0" smtClean="0">
                <a:solidFill>
                  <a:schemeClr val="tx1"/>
                </a:solidFill>
              </a:rPr>
              <a:t>cd 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android_test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$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ls</a:t>
            </a:r>
            <a:r>
              <a:rPr lang="en-US" altLang="zh-CN" sz="1800" dirty="0" smtClean="0">
                <a:solidFill>
                  <a:schemeClr val="tx1"/>
                </a:solidFill>
              </a:rPr>
              <a:t>  -la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$cat .repo/projects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4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4000" dirty="0" smtClean="0">
                <a:solidFill>
                  <a:schemeClr val="tx1"/>
                </a:solidFill>
              </a:rPr>
              <a:t>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endParaRPr lang="en-US" altLang="zh-CN" sz="1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970" y="4441190"/>
            <a:ext cx="6152515" cy="2200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32048"/>
          </a:xfrm>
        </p:spPr>
        <p:txBody>
          <a:bodyPr>
            <a:normAutofit fontScale="90000"/>
          </a:bodyPr>
          <a:lstStyle/>
          <a:p>
            <a:pPr algn="r"/>
            <a:r>
              <a:rPr lang="zh-CN" altLang="en-US" sz="3200" dirty="0" smtClean="0">
                <a:effectLst/>
              </a:rPr>
              <a:t>如何修改，提交，</a:t>
            </a:r>
            <a:r>
              <a:rPr lang="zh-CN" altLang="en-US" sz="3200" dirty="0">
                <a:effectLst/>
              </a:rPr>
              <a:t>上传多库</a:t>
            </a:r>
            <a:r>
              <a:rPr lang="zh-CN" altLang="zh-CN" sz="3200" dirty="0">
                <a:effectLst/>
              </a:rPr>
              <a:t>代码</a:t>
            </a:r>
            <a:endParaRPr lang="zh-CN" altLang="zh-CN" sz="32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464" y="1190030"/>
            <a:ext cx="8219256" cy="59046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1600" b="1" dirty="0" smtClean="0">
                <a:solidFill>
                  <a:schemeClr val="tx1"/>
                </a:solidFill>
              </a:rPr>
              <a:t>3.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代码下载之后，首先在本地代码库中建立分支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$cd </a:t>
            </a:r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android_test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$repo start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master</a:t>
            </a:r>
            <a:r>
              <a:rPr lang="en-US" altLang="zh-CN" sz="1600" dirty="0" smtClean="0">
                <a:solidFill>
                  <a:schemeClr val="tx1"/>
                </a:solidFill>
              </a:rPr>
              <a:t>  --all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本地分支的名称最好</a:t>
            </a:r>
            <a:r>
              <a:rPr lang="zh-CN" altLang="en-US" sz="1600" b="1" dirty="0">
                <a:solidFill>
                  <a:srgbClr val="FF0000"/>
                </a:solidFill>
              </a:rPr>
              <a:t>与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步骤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中下载的分支名称保持一致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tx1"/>
                </a:solidFill>
              </a:rPr>
              <a:t>4.</a:t>
            </a:r>
            <a:r>
              <a:rPr lang="zh-CN" altLang="en-US" sz="1600" b="1" dirty="0">
                <a:solidFill>
                  <a:schemeClr val="tx1"/>
                </a:solidFill>
              </a:rPr>
              <a:t>修改，提交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FF0000"/>
                </a:solidFill>
              </a:rPr>
              <a:t>注意如果是删除文件或者目录，请使用</a:t>
            </a:r>
            <a:r>
              <a:rPr lang="en-US" altLang="zh-CN" sz="1600" b="1" dirty="0" err="1">
                <a:solidFill>
                  <a:srgbClr val="FF0000"/>
                </a:solidFill>
              </a:rPr>
              <a:t>git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</a:rPr>
              <a:t>rm</a:t>
            </a:r>
            <a:r>
              <a:rPr lang="en-US" altLang="zh-CN" sz="1600" b="1" dirty="0">
                <a:solidFill>
                  <a:srgbClr val="FF0000"/>
                </a:solidFill>
              </a:rPr>
              <a:t>  </a:t>
            </a:r>
            <a:r>
              <a:rPr lang="zh-CN" altLang="en-US" sz="1600" b="1" dirty="0">
                <a:solidFill>
                  <a:srgbClr val="FF0000"/>
                </a:solidFill>
              </a:rPr>
              <a:t>命令，不要使用系统删除命令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1)</a:t>
            </a:r>
            <a:r>
              <a:rPr lang="zh-CN" altLang="en-US" sz="1600" dirty="0">
                <a:solidFill>
                  <a:schemeClr val="tx1"/>
                </a:solidFill>
              </a:rPr>
              <a:t>查看状态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$repo  </a:t>
            </a:r>
            <a:r>
              <a:rPr lang="en-US" altLang="zh-CN" sz="1600" dirty="0" err="1">
                <a:solidFill>
                  <a:schemeClr val="tx1"/>
                </a:solidFill>
              </a:rPr>
              <a:t>forall</a:t>
            </a:r>
            <a:r>
              <a:rPr lang="en-US" altLang="zh-CN" sz="1600" dirty="0">
                <a:solidFill>
                  <a:schemeClr val="tx1"/>
                </a:solidFill>
              </a:rPr>
              <a:t>  -c  “</a:t>
            </a:r>
            <a:r>
              <a:rPr lang="en-US" altLang="zh-CN" sz="1600" dirty="0" err="1">
                <a:solidFill>
                  <a:schemeClr val="tx1"/>
                </a:solidFill>
              </a:rPr>
              <a:t>git</a:t>
            </a:r>
            <a:r>
              <a:rPr lang="en-US" altLang="zh-CN" sz="1600" dirty="0">
                <a:solidFill>
                  <a:schemeClr val="tx1"/>
                </a:solidFill>
              </a:rPr>
              <a:t>  status” </a:t>
            </a:r>
            <a:r>
              <a:rPr lang="zh-CN" altLang="en-US" sz="1600" dirty="0">
                <a:solidFill>
                  <a:schemeClr val="tx1"/>
                </a:solidFill>
              </a:rPr>
              <a:t>或者</a:t>
            </a:r>
            <a:r>
              <a:rPr lang="en-US" altLang="zh-CN" sz="1600" dirty="0">
                <a:solidFill>
                  <a:schemeClr val="tx1"/>
                </a:solidFill>
              </a:rPr>
              <a:t>repo  status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这条命令可以查看各个子库中改动的文件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2)$repo </a:t>
            </a:r>
            <a:r>
              <a:rPr lang="en-US" altLang="zh-CN" sz="1600" dirty="0" err="1">
                <a:solidFill>
                  <a:schemeClr val="tx1"/>
                </a:solidFill>
              </a:rPr>
              <a:t>forall</a:t>
            </a:r>
            <a:r>
              <a:rPr lang="en-US" altLang="zh-CN" sz="1600" dirty="0">
                <a:solidFill>
                  <a:schemeClr val="tx1"/>
                </a:solidFill>
              </a:rPr>
              <a:t>  -c “</a:t>
            </a:r>
            <a:r>
              <a:rPr lang="en-US" altLang="zh-CN" sz="1600" dirty="0" err="1">
                <a:solidFill>
                  <a:schemeClr val="tx1"/>
                </a:solidFill>
              </a:rPr>
              <a:t>git</a:t>
            </a:r>
            <a:r>
              <a:rPr lang="en-US" altLang="zh-CN" sz="1600" dirty="0">
                <a:solidFill>
                  <a:schemeClr val="tx1"/>
                </a:solidFill>
              </a:rPr>
              <a:t> add . </a:t>
            </a:r>
            <a:r>
              <a:rPr lang="zh-CN" altLang="en-US" sz="1600" dirty="0">
                <a:solidFill>
                  <a:schemeClr val="tx1"/>
                </a:solidFill>
              </a:rPr>
              <a:t>”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FF0000"/>
                </a:solidFill>
              </a:rPr>
              <a:t>在执行上面这条命令的时候，确保所有修改的文件都是需要提交的文件，如果不是，分别到各个子库目录下添加文件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$cd </a:t>
            </a:r>
            <a:r>
              <a:rPr lang="en-US" altLang="zh-CN" sz="1600" dirty="0" err="1">
                <a:solidFill>
                  <a:schemeClr val="tx1"/>
                </a:solidFill>
              </a:rPr>
              <a:t>test1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$</a:t>
            </a:r>
            <a:r>
              <a:rPr lang="en-US" altLang="zh-CN" sz="1600" dirty="0" err="1">
                <a:solidFill>
                  <a:schemeClr val="tx1"/>
                </a:solidFill>
              </a:rPr>
              <a:t>git</a:t>
            </a:r>
            <a:r>
              <a:rPr lang="en-US" altLang="zh-CN" sz="1600" dirty="0">
                <a:solidFill>
                  <a:schemeClr val="tx1"/>
                </a:solidFill>
              </a:rPr>
              <a:t>  add   file1 file2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$cd </a:t>
            </a:r>
            <a:r>
              <a:rPr lang="en-US" altLang="zh-CN" sz="1600" dirty="0" err="1">
                <a:solidFill>
                  <a:schemeClr val="tx1"/>
                </a:solidFill>
              </a:rPr>
              <a:t>test2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$</a:t>
            </a:r>
            <a:r>
              <a:rPr lang="en-US" altLang="zh-CN" sz="1600" dirty="0" err="1">
                <a:solidFill>
                  <a:schemeClr val="tx1"/>
                </a:solidFill>
              </a:rPr>
              <a:t>git</a:t>
            </a:r>
            <a:r>
              <a:rPr lang="en-US" altLang="zh-CN" sz="1600" dirty="0">
                <a:solidFill>
                  <a:schemeClr val="tx1"/>
                </a:solidFill>
              </a:rPr>
              <a:t> add file3  file4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3)</a:t>
            </a:r>
            <a:r>
              <a:rPr lang="zh-CN" altLang="en-US" sz="1600" dirty="0">
                <a:solidFill>
                  <a:schemeClr val="tx1"/>
                </a:solidFill>
              </a:rPr>
              <a:t>将修改提交到本地代码库中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$repo </a:t>
            </a:r>
            <a:r>
              <a:rPr lang="en-US" altLang="zh-CN" sz="1600" dirty="0" err="1">
                <a:solidFill>
                  <a:schemeClr val="tx1"/>
                </a:solidFill>
              </a:rPr>
              <a:t>forall</a:t>
            </a:r>
            <a:r>
              <a:rPr lang="en-US" altLang="zh-CN" sz="1600" dirty="0">
                <a:solidFill>
                  <a:schemeClr val="tx1"/>
                </a:solidFill>
              </a:rPr>
              <a:t>  -c  “ </a:t>
            </a:r>
            <a:r>
              <a:rPr lang="en-US" altLang="zh-CN" sz="1600" dirty="0" err="1">
                <a:solidFill>
                  <a:schemeClr val="tx1"/>
                </a:solidFill>
              </a:rPr>
              <a:t>git</a:t>
            </a:r>
            <a:r>
              <a:rPr lang="en-US" altLang="zh-CN" sz="1600" dirty="0">
                <a:solidFill>
                  <a:schemeClr val="tx1"/>
                </a:solidFill>
              </a:rPr>
              <a:t> commit -m  ‘</a:t>
            </a:r>
            <a:r>
              <a:rPr lang="en-US" altLang="zh-CN" sz="1600" dirty="0" err="1">
                <a:solidFill>
                  <a:schemeClr val="tx1"/>
                </a:solidFill>
              </a:rPr>
              <a:t>jirakey-id:</a:t>
            </a:r>
            <a:r>
              <a:rPr lang="zh-CN" altLang="en-US" sz="1600" dirty="0">
                <a:solidFill>
                  <a:schemeClr val="tx1"/>
                </a:solidFill>
              </a:rPr>
              <a:t>提交描述</a:t>
            </a:r>
            <a:r>
              <a:rPr lang="en-US" altLang="zh-CN" sz="1600" dirty="0">
                <a:solidFill>
                  <a:schemeClr val="tx1"/>
                </a:solidFill>
              </a:rPr>
              <a:t>’</a:t>
            </a:r>
            <a:r>
              <a:rPr lang="zh-CN" altLang="en-US" sz="1600" dirty="0">
                <a:solidFill>
                  <a:schemeClr val="tx1"/>
                </a:solidFill>
              </a:rPr>
              <a:t>”</a:t>
            </a:r>
            <a:r>
              <a:rPr lang="zh-CN" altLang="en-US" sz="1600" dirty="0">
                <a:solidFill>
                  <a:srgbClr val="FF0000"/>
                </a:solidFill>
              </a:rPr>
              <a:t>备注：此处</a:t>
            </a:r>
            <a:r>
              <a:rPr lang="en-US" altLang="zh-CN" sz="1600" dirty="0">
                <a:solidFill>
                  <a:srgbClr val="FF0000"/>
                </a:solidFill>
              </a:rPr>
              <a:t>-m</a:t>
            </a:r>
            <a:r>
              <a:rPr lang="zh-CN" altLang="en-US" sz="1600" dirty="0">
                <a:solidFill>
                  <a:srgbClr val="FF0000"/>
                </a:solidFill>
              </a:rPr>
              <a:t>后面的注释要用单引号，否则空格后面的字符会丢失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例如：</a:t>
            </a:r>
            <a:r>
              <a:rPr lang="en-US" altLang="zh-CN" sz="1600" dirty="0">
                <a:solidFill>
                  <a:srgbClr val="FF0000"/>
                </a:solidFill>
              </a:rPr>
              <a:t>git commit -m ‘THEMESTORE-40</a:t>
            </a:r>
            <a:r>
              <a:rPr lang="zh-CN" altLang="en-US" sz="1600" dirty="0">
                <a:solidFill>
                  <a:srgbClr val="FF0000"/>
                </a:solidFill>
              </a:rPr>
              <a:t>：修改短信不能发送问题</a:t>
            </a:r>
            <a:r>
              <a:rPr lang="en-US" altLang="zh-CN" sz="1600" dirty="0">
                <a:solidFill>
                  <a:srgbClr val="FF0000"/>
                </a:solidFill>
              </a:rPr>
              <a:t>’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/>
              <a:t>	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60040"/>
          </a:xfrm>
        </p:spPr>
        <p:txBody>
          <a:bodyPr>
            <a:normAutofit fontScale="90000"/>
          </a:bodyPr>
          <a:lstStyle/>
          <a:p>
            <a:pPr algn="r"/>
            <a:r>
              <a:rPr lang="zh-CN" altLang="en-US" sz="3200" dirty="0" smtClean="0">
                <a:effectLst/>
                <a:sym typeface="+mn-ea"/>
              </a:rPr>
              <a:t>如何修改，提交，</a:t>
            </a:r>
            <a:r>
              <a:rPr lang="zh-CN" altLang="en-US" sz="3200" dirty="0">
                <a:effectLst/>
                <a:sym typeface="+mn-ea"/>
              </a:rPr>
              <a:t>上传多库</a:t>
            </a:r>
            <a:r>
              <a:rPr lang="zh-CN" altLang="zh-CN" sz="3200" dirty="0">
                <a:effectLst/>
                <a:sym typeface="+mn-ea"/>
              </a:rPr>
              <a:t>代码</a:t>
            </a:r>
            <a:endParaRPr lang="zh-CN" altLang="zh-CN" sz="32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933" y="1004739"/>
            <a:ext cx="8435280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chemeClr val="tx1"/>
                </a:solidFill>
              </a:rPr>
              <a:t>5.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推送修改到</a:t>
            </a:r>
            <a:r>
              <a:rPr lang="en-US" altLang="zh-CN" sz="1600" b="1" dirty="0" err="1" smtClean="0">
                <a:solidFill>
                  <a:schemeClr val="tx1"/>
                </a:solidFill>
              </a:rPr>
              <a:t>Gerrit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 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代码走查页面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$cd   </a:t>
            </a:r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android_test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$repo  upload  </a:t>
            </a:r>
            <a:r>
              <a:rPr lang="zh-CN" altLang="en-US" sz="1600" dirty="0" smtClean="0">
                <a:solidFill>
                  <a:schemeClr val="tx1"/>
                </a:solidFill>
              </a:rPr>
              <a:t>或者执行下面的命令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$</a:t>
            </a:r>
            <a:r>
              <a:rPr lang="en-US" altLang="zh-CN" sz="1600" dirty="0">
                <a:solidFill>
                  <a:schemeClr val="tx1"/>
                </a:solidFill>
              </a:rPr>
              <a:t>git push  origin  </a:t>
            </a:r>
            <a:r>
              <a:rPr lang="en-US" altLang="zh-CN" sz="1600" b="1" dirty="0" err="1">
                <a:solidFill>
                  <a:srgbClr val="FF0000"/>
                </a:solidFill>
              </a:rPr>
              <a:t>local_branchname</a:t>
            </a:r>
            <a:r>
              <a:rPr lang="en-US" altLang="zh-CN" sz="1600" dirty="0" err="1">
                <a:solidFill>
                  <a:schemeClr val="tx1"/>
                </a:solidFill>
              </a:rPr>
              <a:t>:refs</a:t>
            </a:r>
            <a:r>
              <a:rPr lang="en-US" altLang="zh-CN" sz="1600" dirty="0">
                <a:solidFill>
                  <a:schemeClr val="tx1"/>
                </a:solidFill>
              </a:rPr>
              <a:t>/for/</a:t>
            </a:r>
            <a:r>
              <a:rPr lang="en-US" altLang="zh-CN" sz="1600" b="1" dirty="0" err="1">
                <a:solidFill>
                  <a:srgbClr val="FF0000"/>
                </a:solidFill>
              </a:rPr>
              <a:t>remote_branchname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1600" b="1" dirty="0">
                <a:solidFill>
                  <a:srgbClr val="FF0000"/>
                </a:solidFill>
              </a:rPr>
              <a:t>注意：</a:t>
            </a:r>
            <a:r>
              <a:rPr lang="en-US" altLang="zh-CN" sz="1600" b="1" dirty="0" err="1">
                <a:solidFill>
                  <a:srgbClr val="FF0000"/>
                </a:solidFill>
              </a:rPr>
              <a:t>local_branchname</a:t>
            </a:r>
            <a:r>
              <a:rPr lang="zh-CN" altLang="en-US" sz="1600" b="1" dirty="0">
                <a:solidFill>
                  <a:srgbClr val="FF0000"/>
                </a:solidFill>
              </a:rPr>
              <a:t>通过</a:t>
            </a:r>
            <a:r>
              <a:rPr lang="en-US" altLang="zh-CN" sz="1600" b="1" dirty="0">
                <a:solidFill>
                  <a:srgbClr val="FF0000"/>
                </a:solidFill>
              </a:rPr>
              <a:t>git branch</a:t>
            </a:r>
            <a:r>
              <a:rPr lang="zh-CN" altLang="en-US" sz="1600" b="1" dirty="0">
                <a:solidFill>
                  <a:srgbClr val="FF0000"/>
                </a:solidFill>
              </a:rPr>
              <a:t>查看，</a:t>
            </a:r>
            <a:r>
              <a:rPr lang="en-US" altLang="zh-CN" sz="1600" b="1" dirty="0" err="1">
                <a:solidFill>
                  <a:srgbClr val="FF0000"/>
                </a:solidFill>
              </a:rPr>
              <a:t>remote_branchname</a:t>
            </a:r>
            <a:r>
              <a:rPr lang="zh-CN" altLang="en-US" sz="1600" b="1" dirty="0">
                <a:solidFill>
                  <a:srgbClr val="FF0000"/>
                </a:solidFill>
              </a:rPr>
              <a:t>可以通过</a:t>
            </a:r>
            <a:r>
              <a:rPr lang="en-US" altLang="zh-CN" sz="1600" b="1" dirty="0">
                <a:solidFill>
                  <a:srgbClr val="FF0000"/>
                </a:solidFill>
              </a:rPr>
              <a:t>git branch –r </a:t>
            </a:r>
            <a:r>
              <a:rPr lang="zh-CN" altLang="en-US" sz="1600" b="1" dirty="0">
                <a:solidFill>
                  <a:srgbClr val="FF0000"/>
                </a:solidFill>
              </a:rPr>
              <a:t>查看，下面的命令可以显示当前代码库的当前分支名称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$git  </a:t>
            </a:r>
            <a:r>
              <a:rPr lang="en-US" altLang="zh-CN" sz="1600" dirty="0" smtClean="0">
                <a:solidFill>
                  <a:schemeClr val="tx1"/>
                </a:solidFill>
              </a:rPr>
              <a:t>branch </a:t>
            </a:r>
            <a:r>
              <a:rPr lang="zh-CN" altLang="en-US" sz="1600" dirty="0" smtClean="0">
                <a:solidFill>
                  <a:schemeClr val="tx1"/>
                </a:solidFill>
              </a:rPr>
              <a:t>查看本地库的当前分支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m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aster   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$git  branch –</a:t>
            </a:r>
            <a:r>
              <a:rPr lang="en-US" altLang="zh-CN" sz="1600" dirty="0" smtClean="0">
                <a:solidFill>
                  <a:schemeClr val="tx1"/>
                </a:solidFill>
              </a:rPr>
              <a:t>r  </a:t>
            </a:r>
            <a:r>
              <a:rPr lang="zh-CN" altLang="en-US" sz="1600" dirty="0" smtClean="0">
                <a:solidFill>
                  <a:schemeClr val="tx1"/>
                </a:solidFill>
              </a:rPr>
              <a:t>查看远程库的分支名称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origin/</a:t>
            </a:r>
            <a:r>
              <a:rPr lang="en-US" altLang="zh-CN" sz="1600" b="1" dirty="0">
                <a:solidFill>
                  <a:srgbClr val="FF0000"/>
                </a:solidFill>
              </a:rPr>
              <a:t>master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chemeClr val="tx1"/>
                </a:solidFill>
              </a:rPr>
              <a:t>6.</a:t>
            </a:r>
            <a:r>
              <a:rPr lang="zh-CN" altLang="zh-CN" sz="1600" b="1" dirty="0">
                <a:solidFill>
                  <a:schemeClr val="tx1"/>
                </a:solidFill>
              </a:rPr>
              <a:t>代码提交者登录到</a:t>
            </a:r>
            <a:r>
              <a:rPr lang="en-US" altLang="zh-CN" sz="1600" b="1" dirty="0" err="1">
                <a:solidFill>
                  <a:schemeClr val="tx1"/>
                </a:solidFill>
              </a:rPr>
              <a:t>gerrit</a:t>
            </a:r>
            <a:r>
              <a:rPr lang="en-US" altLang="zh-CN" sz="1600" b="1" dirty="0">
                <a:solidFill>
                  <a:schemeClr val="tx1"/>
                </a:solidFill>
              </a:rPr>
              <a:t> web</a:t>
            </a:r>
            <a:r>
              <a:rPr lang="zh-CN" altLang="zh-CN" sz="1600" b="1" dirty="0">
                <a:solidFill>
                  <a:schemeClr val="tx1"/>
                </a:solidFill>
              </a:rPr>
              <a:t>页面，在走查单中添加走查人员</a:t>
            </a:r>
            <a:r>
              <a:rPr lang="zh-CN" altLang="zh-CN" sz="1600" b="1" dirty="0" smtClean="0">
                <a:solidFill>
                  <a:schemeClr val="tx1"/>
                </a:solidFill>
              </a:rPr>
              <a:t>名单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      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注意</a:t>
            </a:r>
            <a:r>
              <a:rPr lang="zh-CN" altLang="en-US" sz="1600" b="1" dirty="0">
                <a:solidFill>
                  <a:srgbClr val="FF0000"/>
                </a:solidFill>
              </a:rPr>
              <a:t>：红色标记的字体要根据实际情况替换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dirty="0"/>
              <a:t>	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926" y="0"/>
            <a:ext cx="8229600" cy="620688"/>
          </a:xfrm>
        </p:spPr>
        <p:txBody>
          <a:bodyPr>
            <a:normAutofit/>
          </a:bodyPr>
          <a:lstStyle/>
          <a:p>
            <a:pPr algn="r"/>
            <a:r>
              <a:rPr lang="zh-CN" altLang="en-US" sz="3200" dirty="0" smtClean="0"/>
              <a:t>单库代码下载及上传</a:t>
            </a:r>
            <a:endParaRPr lang="zh-CN" altLang="zh-CN" sz="32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280" y="984925"/>
            <a:ext cx="8219256" cy="5976664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altLang="zh-CN" sz="1400" b="1" dirty="0" smtClean="0">
                <a:solidFill>
                  <a:schemeClr val="tx1"/>
                </a:solidFill>
              </a:rPr>
              <a:t>APK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代码比较简单，在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git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服务器上以单个代码库来管理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r>
              <a:rPr lang="zh-CN" altLang="en-US" sz="1400" b="1" dirty="0">
                <a:solidFill>
                  <a:schemeClr val="tx1"/>
                </a:solidFill>
              </a:rPr>
              <a:t>用</a:t>
            </a:r>
            <a:r>
              <a:rPr lang="en-US" altLang="zh-CN" sz="1400" b="1" dirty="0">
                <a:solidFill>
                  <a:schemeClr val="tx1"/>
                </a:solidFill>
              </a:rPr>
              <a:t>git</a:t>
            </a:r>
            <a:r>
              <a:rPr lang="zh-CN" altLang="en-US" sz="1400" b="1" dirty="0">
                <a:solidFill>
                  <a:schemeClr val="tx1"/>
                </a:solidFill>
              </a:rPr>
              <a:t>命令如何下载代码：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r>
              <a:rPr lang="zh-CN" altLang="zh-CN" sz="1400" b="1" dirty="0">
                <a:solidFill>
                  <a:schemeClr val="tx1"/>
                </a:solidFill>
              </a:rPr>
              <a:t>下载代码</a:t>
            </a:r>
            <a:endParaRPr lang="zh-CN" altLang="zh-CN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 $cd   ~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 $git clone ssh://</a:t>
            </a:r>
            <a:r>
              <a:rPr lang="en-US" altLang="zh-CN" sz="1400" b="1" dirty="0">
                <a:solidFill>
                  <a:srgbClr val="FF0000"/>
                </a:solidFill>
              </a:rPr>
              <a:t>gerrit_account</a:t>
            </a:r>
            <a:r>
              <a:rPr lang="en-US" altLang="zh-CN" sz="1400" b="1" dirty="0">
                <a:solidFill>
                  <a:schemeClr val="tx1"/>
                </a:solidFill>
              </a:rPr>
              <a:t>@10.58.144.11:29418/ </a:t>
            </a:r>
            <a:r>
              <a:rPr lang="en-US" altLang="zh-CN" sz="1400" b="1" dirty="0" err="1">
                <a:solidFill>
                  <a:srgbClr val="FF0000"/>
                </a:solidFill>
              </a:rPr>
              <a:t>projectname</a:t>
            </a:r>
            <a:endParaRPr lang="zh-CN" altLang="zh-CN" sz="1400" b="1" dirty="0">
              <a:solidFill>
                <a:srgbClr val="FF0000"/>
              </a:solidFill>
            </a:endParaRPr>
          </a:p>
          <a:p>
            <a:r>
              <a:rPr lang="zh-CN" altLang="zh-CN" sz="1400" b="1" dirty="0">
                <a:solidFill>
                  <a:schemeClr val="tx1"/>
                </a:solidFill>
              </a:rPr>
              <a:t>注意：</a:t>
            </a:r>
            <a:r>
              <a:rPr lang="zh-CN" altLang="en-US" sz="1400" b="1" dirty="0" err="1">
                <a:solidFill>
                  <a:schemeClr val="tx1"/>
                </a:solidFill>
              </a:rPr>
              <a:t>仓库下面命令</a:t>
            </a:r>
            <a:r>
              <a:rPr lang="zh-CN" altLang="zh-CN" sz="1400" b="1" dirty="0">
                <a:solidFill>
                  <a:schemeClr val="tx1"/>
                </a:solidFill>
              </a:rPr>
              <a:t>通过</a:t>
            </a:r>
            <a:r>
              <a:rPr lang="zh-CN" altLang="en-US" sz="1400" b="1" dirty="0">
                <a:solidFill>
                  <a:schemeClr val="tx1"/>
                </a:solidFill>
              </a:rPr>
              <a:t>登录</a:t>
            </a:r>
            <a:r>
              <a:rPr lang="en-US" altLang="zh-CN" sz="1400" b="1" dirty="0" err="1">
                <a:solidFill>
                  <a:schemeClr val="tx1"/>
                </a:solidFill>
              </a:rPr>
              <a:t>Gerrit</a:t>
            </a:r>
            <a:r>
              <a:rPr lang="en-US" altLang="zh-CN" sz="1400" b="1" dirty="0">
                <a:solidFill>
                  <a:schemeClr val="tx1"/>
                </a:solidFill>
              </a:rPr>
              <a:t> Web</a:t>
            </a:r>
            <a:r>
              <a:rPr lang="zh-CN" altLang="en-US" sz="1400" b="1" dirty="0">
                <a:solidFill>
                  <a:schemeClr val="tx1"/>
                </a:solidFill>
              </a:rPr>
              <a:t>复制完整地址，方便下载，如下图所示</a:t>
            </a:r>
            <a:endParaRPr lang="zh-CN" altLang="en-US" sz="1400" b="1" dirty="0">
              <a:solidFill>
                <a:schemeClr val="tx1"/>
              </a:solidFill>
            </a:endParaRPr>
          </a:p>
          <a:p>
            <a:endParaRPr lang="zh-CN" altLang="en-US" sz="1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   </a:t>
            </a:r>
            <a:endParaRPr lang="zh-CN" altLang="zh-CN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      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endParaRPr lang="en-US" altLang="zh-CN" sz="1400" b="1" dirty="0" smtClean="0">
              <a:solidFill>
                <a:schemeClr val="tx1"/>
              </a:solidFill>
            </a:endParaRPr>
          </a:p>
          <a:p>
            <a:endParaRPr lang="en-US" altLang="zh-CN" sz="1400" b="1" dirty="0" smtClean="0">
              <a:solidFill>
                <a:schemeClr val="tx1"/>
              </a:solidFill>
            </a:endParaRPr>
          </a:p>
          <a:p>
            <a:endParaRPr lang="zh-CN" altLang="zh-CN" sz="1400" b="1" dirty="0" smtClean="0">
              <a:solidFill>
                <a:schemeClr val="tx1"/>
              </a:solidFill>
            </a:endParaRPr>
          </a:p>
          <a:p>
            <a:endParaRPr lang="zh-CN" altLang="zh-CN" sz="1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115" y="3910330"/>
            <a:ext cx="6350000" cy="2235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-724"/>
            <a:ext cx="8229600" cy="703282"/>
          </a:xfrm>
        </p:spPr>
        <p:txBody>
          <a:bodyPr>
            <a:normAutofit/>
          </a:bodyPr>
          <a:lstStyle/>
          <a:p>
            <a:pPr algn="r"/>
            <a:r>
              <a:rPr lang="zh-CN" altLang="en-US" sz="3200" dirty="0" smtClean="0">
                <a:sym typeface="+mn-ea"/>
              </a:rPr>
              <a:t>单库</a:t>
            </a:r>
            <a:r>
              <a:rPr lang="zh-CN" altLang="en-US" sz="3200" dirty="0"/>
              <a:t>代码下载及上传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0030"/>
            <a:ext cx="82296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 smtClean="0">
                <a:solidFill>
                  <a:schemeClr val="tx1"/>
                </a:solidFill>
              </a:rPr>
              <a:t>1</a:t>
            </a:r>
            <a:r>
              <a:rPr lang="en-US" altLang="zh-CN" sz="1800" b="1" dirty="0">
                <a:solidFill>
                  <a:schemeClr val="tx1"/>
                </a:solidFill>
              </a:rPr>
              <a:t>) </a:t>
            </a:r>
            <a:r>
              <a:rPr lang="zh-CN" altLang="zh-CN" sz="1800" b="1" dirty="0">
                <a:solidFill>
                  <a:schemeClr val="tx1"/>
                </a:solidFill>
              </a:rPr>
              <a:t>确定修改哪个分支的代码，建立本地分支用于追踪远程分支</a:t>
            </a:r>
            <a:endParaRPr lang="zh-CN" altLang="zh-CN" sz="1800" dirty="0">
              <a:solidFill>
                <a:schemeClr val="tx1"/>
              </a:solidFill>
            </a:endParaRPr>
          </a:p>
          <a:p>
            <a:r>
              <a:rPr lang="en-US" altLang="zh-CN" sz="1800" b="1" dirty="0">
                <a:solidFill>
                  <a:schemeClr val="tx1"/>
                </a:solidFill>
              </a:rPr>
              <a:t>$ cd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~/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projectname</a:t>
            </a:r>
            <a:endParaRPr lang="zh-CN" altLang="zh-CN" sz="1800" b="1" dirty="0">
              <a:solidFill>
                <a:srgbClr val="FF0000"/>
              </a:solidFill>
            </a:endParaRPr>
          </a:p>
          <a:p>
            <a:r>
              <a:rPr lang="en-US" altLang="zh-CN" sz="1800" b="1" dirty="0">
                <a:solidFill>
                  <a:schemeClr val="tx1"/>
                </a:solidFill>
              </a:rPr>
              <a:t>$git branch –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r 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（在本地库中查看远程分支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)</a:t>
            </a:r>
            <a:endParaRPr lang="en-US" altLang="zh-CN" sz="1800" b="1" dirty="0" smtClean="0">
              <a:solidFill>
                <a:schemeClr val="tx1"/>
              </a:solidFill>
            </a:endParaRPr>
          </a:p>
          <a:p>
            <a:endParaRPr lang="en-US" altLang="zh-CN" sz="1800" b="1" dirty="0">
              <a:solidFill>
                <a:schemeClr val="tx1"/>
              </a:solidFill>
            </a:endParaRPr>
          </a:p>
          <a:p>
            <a:endParaRPr lang="en-US" altLang="zh-CN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r>
              <a:rPr lang="zh-CN" altLang="zh-CN" sz="1800" b="1" dirty="0" smtClean="0">
                <a:solidFill>
                  <a:schemeClr val="tx1"/>
                </a:solidFill>
              </a:rPr>
              <a:t>然后</a:t>
            </a:r>
            <a:r>
              <a:rPr lang="zh-CN" altLang="zh-CN" sz="1800" b="1" dirty="0">
                <a:solidFill>
                  <a:schemeClr val="tx1"/>
                </a:solidFill>
              </a:rPr>
              <a:t>确定修改哪个分支的内容，比如修改主线</a:t>
            </a:r>
            <a:r>
              <a:rPr lang="en-US" altLang="zh-CN" sz="1800" b="1" dirty="0">
                <a:solidFill>
                  <a:schemeClr val="tx1"/>
                </a:solidFill>
              </a:rPr>
              <a:t>master</a:t>
            </a:r>
            <a:r>
              <a:rPr lang="zh-CN" altLang="zh-CN" sz="1800" b="1" dirty="0">
                <a:solidFill>
                  <a:schemeClr val="tx1"/>
                </a:solidFill>
              </a:rPr>
              <a:t>的代码</a:t>
            </a:r>
            <a:endParaRPr lang="zh-CN" altLang="zh-CN" sz="1800" dirty="0">
              <a:solidFill>
                <a:schemeClr val="tx1"/>
              </a:solidFill>
            </a:endParaRPr>
          </a:p>
          <a:p>
            <a:r>
              <a:rPr lang="zh-CN" altLang="zh-CN" sz="1800" b="1" dirty="0">
                <a:solidFill>
                  <a:schemeClr val="tx1"/>
                </a:solidFill>
              </a:rPr>
              <a:t>就要在本地建立</a:t>
            </a:r>
            <a:r>
              <a:rPr lang="en-US" altLang="zh-CN" sz="1800" b="1" dirty="0">
                <a:solidFill>
                  <a:schemeClr val="tx1"/>
                </a:solidFill>
              </a:rPr>
              <a:t>master</a:t>
            </a:r>
            <a:r>
              <a:rPr lang="zh-CN" altLang="zh-CN" sz="1800" b="1" dirty="0">
                <a:solidFill>
                  <a:schemeClr val="tx1"/>
                </a:solidFill>
              </a:rPr>
              <a:t>分支，用于追踪远程版本库的分支</a:t>
            </a:r>
            <a:endParaRPr lang="zh-CN" altLang="zh-CN" sz="1800" dirty="0">
              <a:solidFill>
                <a:schemeClr val="tx1"/>
              </a:solidFill>
            </a:endParaRPr>
          </a:p>
          <a:p>
            <a:r>
              <a:rPr lang="en-US" altLang="zh-CN" sz="1800" b="1" dirty="0">
                <a:solidFill>
                  <a:schemeClr val="tx1"/>
                </a:solidFill>
              </a:rPr>
              <a:t>$ git checkout master (</a:t>
            </a:r>
            <a:r>
              <a:rPr lang="zh-CN" altLang="zh-CN" sz="1800" b="1" dirty="0">
                <a:solidFill>
                  <a:schemeClr val="tx1"/>
                </a:solidFill>
              </a:rPr>
              <a:t>建立本地</a:t>
            </a:r>
            <a:r>
              <a:rPr lang="en-US" altLang="zh-CN" sz="1800" b="1" dirty="0">
                <a:solidFill>
                  <a:schemeClr val="tx1"/>
                </a:solidFill>
              </a:rPr>
              <a:t>master</a:t>
            </a:r>
            <a:r>
              <a:rPr lang="zh-CN" altLang="zh-CN" sz="1800" b="1" dirty="0">
                <a:solidFill>
                  <a:schemeClr val="tx1"/>
                </a:solidFill>
              </a:rPr>
              <a:t>分支，追踪远程版本库的</a:t>
            </a:r>
            <a:r>
              <a:rPr lang="en-US" altLang="zh-CN" sz="1800" b="1" dirty="0">
                <a:solidFill>
                  <a:schemeClr val="tx1"/>
                </a:solidFill>
              </a:rPr>
              <a:t>master</a:t>
            </a:r>
            <a:r>
              <a:rPr lang="zh-CN" altLang="zh-CN" sz="1800" b="1" dirty="0">
                <a:solidFill>
                  <a:schemeClr val="tx1"/>
                </a:solidFill>
              </a:rPr>
              <a:t>分支，并且切换到本地</a:t>
            </a:r>
            <a:r>
              <a:rPr lang="en-US" altLang="zh-CN" sz="1800" b="1" dirty="0">
                <a:solidFill>
                  <a:schemeClr val="tx1"/>
                </a:solidFill>
              </a:rPr>
              <a:t>master</a:t>
            </a:r>
            <a:r>
              <a:rPr lang="zh-CN" altLang="zh-CN" sz="1800" b="1" dirty="0">
                <a:solidFill>
                  <a:schemeClr val="tx1"/>
                </a:solidFill>
              </a:rPr>
              <a:t>分支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)</a:t>
            </a:r>
            <a:endParaRPr lang="en-US" altLang="zh-CN" sz="1800" b="1" dirty="0" smtClean="0">
              <a:solidFill>
                <a:schemeClr val="tx1"/>
              </a:solidFill>
            </a:endParaRPr>
          </a:p>
          <a:p>
            <a:r>
              <a:rPr lang="en-US" altLang="zh-CN" sz="1800" b="1" dirty="0" smtClean="0">
                <a:solidFill>
                  <a:schemeClr val="tx1"/>
                </a:solidFill>
              </a:rPr>
              <a:t>2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）更新代码</a:t>
            </a:r>
            <a:r>
              <a:rPr lang="en-US" altLang="zh-CN" sz="1800" b="1" dirty="0">
                <a:solidFill>
                  <a:schemeClr val="tx1"/>
                </a:solidFill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  git  pull   --rebase</a:t>
            </a:r>
            <a:endParaRPr lang="zh-CN" altLang="zh-CN" sz="18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25946"/>
            <a:ext cx="2247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8229600" cy="648072"/>
          </a:xfrm>
        </p:spPr>
        <p:txBody>
          <a:bodyPr>
            <a:normAutofit fontScale="90000"/>
          </a:bodyPr>
          <a:lstStyle/>
          <a:p>
            <a:pPr algn="r"/>
            <a:r>
              <a:rPr lang="zh-CN" altLang="en-US" dirty="0" smtClean="0"/>
              <a:t>单库</a:t>
            </a:r>
            <a:r>
              <a:rPr lang="zh-CN" altLang="en-US" dirty="0"/>
              <a:t>代码下载及上传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5921"/>
            <a:ext cx="8229600" cy="5256583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 3)</a:t>
            </a:r>
            <a:r>
              <a:rPr lang="zh-CN" altLang="zh-CN" b="1" dirty="0">
                <a:solidFill>
                  <a:schemeClr val="tx1"/>
                </a:solidFill>
              </a:rPr>
              <a:t>修改文件内容，或者新增文件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   $git status </a:t>
            </a:r>
            <a:r>
              <a:rPr lang="zh-CN" altLang="zh-CN" b="1" dirty="0">
                <a:solidFill>
                  <a:schemeClr val="tx1"/>
                </a:solidFill>
              </a:rPr>
              <a:t>（查看状态</a:t>
            </a:r>
            <a:r>
              <a:rPr lang="en-US" altLang="zh-CN" b="1" dirty="0">
                <a:solidFill>
                  <a:schemeClr val="tx1"/>
                </a:solidFill>
              </a:rPr>
              <a:t>,</a:t>
            </a:r>
            <a:r>
              <a:rPr lang="zh-CN" altLang="zh-CN" b="1" dirty="0">
                <a:solidFill>
                  <a:schemeClr val="tx1"/>
                </a:solidFill>
              </a:rPr>
              <a:t>会有提示下一步应该怎么做）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   $ git add </a:t>
            </a:r>
            <a:r>
              <a:rPr lang="en-US" altLang="zh-CN" b="1" dirty="0" smtClean="0">
                <a:solidFill>
                  <a:schemeClr val="tx1"/>
                </a:solidFill>
              </a:rPr>
              <a:t> </a:t>
            </a:r>
            <a:r>
              <a:rPr lang="zh-CN" altLang="zh-CN" b="1" dirty="0" smtClean="0">
                <a:solidFill>
                  <a:srgbClr val="FF0000"/>
                </a:solidFill>
              </a:rPr>
              <a:t>文件名称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</a:rPr>
              <a:t>目录名称</a:t>
            </a:r>
            <a:endParaRPr lang="zh-CN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   $git status 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   $git commit –m “JIRA</a:t>
            </a:r>
            <a:r>
              <a:rPr lang="zh-CN" altLang="zh-CN" b="1" dirty="0">
                <a:solidFill>
                  <a:schemeClr val="tx1"/>
                </a:solidFill>
              </a:rPr>
              <a:t>编号</a:t>
            </a:r>
            <a:r>
              <a:rPr lang="en-US" altLang="zh-CN" b="1" dirty="0">
                <a:solidFill>
                  <a:schemeClr val="tx1"/>
                </a:solidFill>
              </a:rPr>
              <a:t>: </a:t>
            </a:r>
            <a:r>
              <a:rPr lang="zh-CN" altLang="zh-CN" b="1" dirty="0">
                <a:solidFill>
                  <a:schemeClr val="tx1"/>
                </a:solidFill>
              </a:rPr>
              <a:t>内容简单描述</a:t>
            </a:r>
            <a:r>
              <a:rPr lang="en-US" altLang="zh-CN" b="1" dirty="0">
                <a:solidFill>
                  <a:schemeClr val="tx1"/>
                </a:solidFill>
              </a:rPr>
              <a:t>”</a:t>
            </a:r>
            <a:endParaRPr lang="en-US" altLang="zh-CN" b="1" dirty="0">
              <a:solidFill>
                <a:schemeClr val="tx1"/>
              </a:solidFill>
            </a:endParaRPr>
          </a:p>
          <a:p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4)</a:t>
            </a:r>
            <a:r>
              <a:rPr lang="zh-CN" altLang="zh-CN" b="1" dirty="0">
                <a:solidFill>
                  <a:schemeClr val="tx1"/>
                </a:solidFill>
              </a:rPr>
              <a:t>如果是删除或者重命名已受控文件或目录，即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   $git </a:t>
            </a:r>
            <a:r>
              <a:rPr lang="en-US" altLang="zh-CN" b="1" dirty="0" err="1">
                <a:solidFill>
                  <a:schemeClr val="tx1"/>
                </a:solidFill>
              </a:rPr>
              <a:t>rm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zh-CN" b="1" dirty="0">
                <a:solidFill>
                  <a:schemeClr val="tx1"/>
                </a:solidFill>
              </a:rPr>
              <a:t>文件</a:t>
            </a:r>
            <a:r>
              <a:rPr lang="en-US" altLang="zh-CN" b="1" dirty="0">
                <a:solidFill>
                  <a:schemeClr val="tx1"/>
                </a:solidFill>
              </a:rPr>
              <a:t>/</a:t>
            </a:r>
            <a:r>
              <a:rPr lang="zh-CN" altLang="zh-CN" b="1" dirty="0">
                <a:solidFill>
                  <a:schemeClr val="tx1"/>
                </a:solidFill>
              </a:rPr>
              <a:t>目录 或者</a:t>
            </a:r>
            <a:r>
              <a:rPr lang="en-US" altLang="zh-CN" b="1" dirty="0">
                <a:solidFill>
                  <a:schemeClr val="tx1"/>
                </a:solidFill>
              </a:rPr>
              <a:t> $git mv </a:t>
            </a:r>
            <a:r>
              <a:rPr lang="zh-CN" altLang="zh-CN" b="1" dirty="0">
                <a:solidFill>
                  <a:schemeClr val="tx1"/>
                </a:solidFill>
              </a:rPr>
              <a:t>文件</a:t>
            </a:r>
            <a:r>
              <a:rPr lang="en-US" altLang="zh-CN" b="1" dirty="0">
                <a:solidFill>
                  <a:schemeClr val="tx1"/>
                </a:solidFill>
              </a:rPr>
              <a:t>1/</a:t>
            </a:r>
            <a:r>
              <a:rPr lang="zh-CN" altLang="zh-CN" b="1" dirty="0">
                <a:solidFill>
                  <a:schemeClr val="tx1"/>
                </a:solidFill>
              </a:rPr>
              <a:t>目录</a:t>
            </a:r>
            <a:r>
              <a:rPr lang="en-US" altLang="zh-CN" b="1" dirty="0">
                <a:solidFill>
                  <a:schemeClr val="tx1"/>
                </a:solidFill>
              </a:rPr>
              <a:t>1  </a:t>
            </a:r>
            <a:r>
              <a:rPr lang="zh-CN" altLang="zh-CN" b="1" dirty="0">
                <a:solidFill>
                  <a:schemeClr val="tx1"/>
                </a:solidFill>
              </a:rPr>
              <a:t>文件</a:t>
            </a:r>
            <a:r>
              <a:rPr lang="en-US" altLang="zh-CN" b="1" dirty="0">
                <a:solidFill>
                  <a:schemeClr val="tx1"/>
                </a:solidFill>
              </a:rPr>
              <a:t>2/</a:t>
            </a:r>
            <a:r>
              <a:rPr lang="zh-CN" altLang="zh-CN" b="1" dirty="0">
                <a:solidFill>
                  <a:schemeClr val="tx1"/>
                </a:solidFill>
              </a:rPr>
              <a:t>目录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   $git status (</a:t>
            </a:r>
            <a:r>
              <a:rPr lang="zh-CN" altLang="zh-CN" b="1" dirty="0">
                <a:solidFill>
                  <a:schemeClr val="tx1"/>
                </a:solidFill>
              </a:rPr>
              <a:t>查看状态，发现文件已从工作区及暂存区删除，或者重命名后的文件已在工作区级暂存区，下一步只需提交即可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   $git commit –m “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JIRA</a:t>
            </a:r>
            <a:r>
              <a:rPr lang="zh-CN" altLang="zh-CN" b="1" dirty="0">
                <a:solidFill>
                  <a:schemeClr val="tx1"/>
                </a:solidFill>
              </a:rPr>
              <a:t>编号 内容简单描述</a:t>
            </a:r>
            <a:r>
              <a:rPr lang="en-US" altLang="zh-CN" b="1" dirty="0">
                <a:solidFill>
                  <a:schemeClr val="tx1"/>
                </a:solidFill>
              </a:rPr>
              <a:t>”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      5)</a:t>
            </a:r>
            <a:r>
              <a:rPr lang="zh-CN" altLang="zh-CN" b="1" dirty="0">
                <a:solidFill>
                  <a:schemeClr val="tx1"/>
                </a:solidFill>
              </a:rPr>
              <a:t>推送本地分支的修改到</a:t>
            </a:r>
            <a:r>
              <a:rPr lang="en-US" altLang="zh-CN" b="1" dirty="0" err="1">
                <a:solidFill>
                  <a:schemeClr val="tx1"/>
                </a:solidFill>
              </a:rPr>
              <a:t>gerrit</a:t>
            </a:r>
            <a:r>
              <a:rPr lang="zh-CN" altLang="zh-CN" b="1" dirty="0">
                <a:solidFill>
                  <a:schemeClr val="tx1"/>
                </a:solidFill>
              </a:rPr>
              <a:t>页面</a:t>
            </a:r>
            <a:endParaRPr lang="zh-CN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git </a:t>
            </a:r>
            <a:r>
              <a:rPr lang="en-US" altLang="zh-CN" dirty="0">
                <a:solidFill>
                  <a:schemeClr val="tx1"/>
                </a:solidFill>
              </a:rPr>
              <a:t>push  origin  </a:t>
            </a:r>
            <a:r>
              <a:rPr lang="en-US" altLang="zh-CN" b="1" dirty="0" err="1">
                <a:solidFill>
                  <a:srgbClr val="FF0000"/>
                </a:solidFill>
              </a:rPr>
              <a:t>local_branchname</a:t>
            </a:r>
            <a:r>
              <a:rPr lang="en-US" altLang="zh-CN" dirty="0" err="1">
                <a:solidFill>
                  <a:schemeClr val="tx1"/>
                </a:solidFill>
              </a:rPr>
              <a:t>:refs</a:t>
            </a:r>
            <a:r>
              <a:rPr lang="en-US" altLang="zh-CN" dirty="0">
                <a:solidFill>
                  <a:schemeClr val="tx1"/>
                </a:solidFill>
              </a:rPr>
              <a:t>/for/</a:t>
            </a:r>
            <a:r>
              <a:rPr lang="en-US" altLang="zh-CN" b="1" dirty="0" err="1">
                <a:solidFill>
                  <a:srgbClr val="FF0000"/>
                </a:solidFill>
              </a:rPr>
              <a:t>remote_branchname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           注意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 err="1">
                <a:solidFill>
                  <a:srgbClr val="FF0000"/>
                </a:solidFill>
              </a:rPr>
              <a:t>local_branchname</a:t>
            </a:r>
            <a:r>
              <a:rPr lang="zh-CN" altLang="en-US" b="1" dirty="0">
                <a:solidFill>
                  <a:srgbClr val="FF0000"/>
                </a:solidFill>
              </a:rPr>
              <a:t>通过</a:t>
            </a:r>
            <a:r>
              <a:rPr lang="en-US" altLang="zh-CN" b="1" dirty="0">
                <a:solidFill>
                  <a:srgbClr val="FF0000"/>
                </a:solidFill>
              </a:rPr>
              <a:t>git branch</a:t>
            </a:r>
            <a:r>
              <a:rPr lang="zh-CN" altLang="en-US" b="1" dirty="0">
                <a:solidFill>
                  <a:srgbClr val="FF0000"/>
                </a:solidFill>
              </a:rPr>
              <a:t>查看，</a:t>
            </a:r>
            <a:r>
              <a:rPr lang="en-US" altLang="zh-CN" b="1" dirty="0" err="1">
                <a:solidFill>
                  <a:srgbClr val="FF0000"/>
                </a:solidFill>
              </a:rPr>
              <a:t>remote_branchname</a:t>
            </a:r>
            <a:r>
              <a:rPr lang="zh-CN" altLang="en-US" b="1" dirty="0">
                <a:solidFill>
                  <a:srgbClr val="FF0000"/>
                </a:solidFill>
              </a:rPr>
              <a:t>可以通过</a:t>
            </a:r>
            <a:r>
              <a:rPr lang="en-US" altLang="zh-CN" b="1" dirty="0">
                <a:solidFill>
                  <a:srgbClr val="FF0000"/>
                </a:solidFill>
              </a:rPr>
              <a:t>git branch –r </a:t>
            </a:r>
            <a:r>
              <a:rPr lang="zh-CN" altLang="en-US" b="1" dirty="0">
                <a:solidFill>
                  <a:srgbClr val="FF0000"/>
                </a:solidFill>
              </a:rPr>
              <a:t>查看，下面的命令可以显示当前代码库的当前分支名称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$</a:t>
            </a:r>
            <a:r>
              <a:rPr lang="en-US" altLang="zh-CN" dirty="0">
                <a:solidFill>
                  <a:schemeClr val="tx1"/>
                </a:solidFill>
              </a:rPr>
              <a:t>git  branch </a:t>
            </a:r>
            <a:r>
              <a:rPr lang="zh-CN" altLang="en-US" dirty="0">
                <a:solidFill>
                  <a:schemeClr val="tx1"/>
                </a:solidFill>
              </a:rPr>
              <a:t>查看本地库的当前分支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 master   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$</a:t>
            </a:r>
            <a:r>
              <a:rPr lang="en-US" altLang="zh-CN" dirty="0">
                <a:solidFill>
                  <a:schemeClr val="tx1"/>
                </a:solidFill>
              </a:rPr>
              <a:t>git  branch –r  </a:t>
            </a:r>
            <a:r>
              <a:rPr lang="zh-CN" altLang="en-US" dirty="0">
                <a:solidFill>
                  <a:schemeClr val="tx1"/>
                </a:solidFill>
              </a:rPr>
              <a:t>查看远程库的分支名称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origin/</a:t>
            </a:r>
            <a:r>
              <a:rPr lang="en-US" altLang="zh-CN" b="1" dirty="0" smtClean="0">
                <a:solidFill>
                  <a:srgbClr val="FF0000"/>
                </a:solidFill>
              </a:rPr>
              <a:t>master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6)</a:t>
            </a:r>
            <a:r>
              <a:rPr lang="zh-CN" altLang="zh-CN" b="1" dirty="0" smtClean="0">
                <a:solidFill>
                  <a:schemeClr val="tx1"/>
                </a:solidFill>
              </a:rPr>
              <a:t>代码提交者登录到</a:t>
            </a:r>
            <a:r>
              <a:rPr lang="en-US" altLang="zh-CN" b="1" dirty="0" err="1" smtClean="0">
                <a:solidFill>
                  <a:schemeClr val="tx1"/>
                </a:solidFill>
              </a:rPr>
              <a:t>gerrit</a:t>
            </a:r>
            <a:r>
              <a:rPr lang="en-US" altLang="zh-CN" b="1" dirty="0" smtClean="0">
                <a:solidFill>
                  <a:schemeClr val="tx1"/>
                </a:solidFill>
              </a:rPr>
              <a:t> web</a:t>
            </a:r>
            <a:r>
              <a:rPr lang="zh-CN" altLang="zh-CN" b="1" dirty="0" smtClean="0">
                <a:solidFill>
                  <a:schemeClr val="tx1"/>
                </a:solidFill>
              </a:rPr>
              <a:t>页面，在走查单中添加走查人员名单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432048"/>
          </a:xfrm>
        </p:spPr>
        <p:txBody>
          <a:bodyPr>
            <a:normAutofit fontScale="90000"/>
          </a:bodyPr>
          <a:lstStyle/>
          <a:p>
            <a:pPr algn="r"/>
            <a:r>
              <a:rPr lang="zh-CN" altLang="en-US" dirty="0" smtClean="0"/>
              <a:t>如何获取</a:t>
            </a:r>
            <a:r>
              <a:rPr lang="en-US" altLang="zh-CN" dirty="0" smtClean="0"/>
              <a:t>tag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39560"/>
            <a:ext cx="8640960" cy="5544616"/>
          </a:xfrm>
        </p:spPr>
        <p:txBody>
          <a:bodyPr>
            <a:normAutofit/>
          </a:bodyPr>
          <a:lstStyle/>
          <a:p>
            <a:r>
              <a:rPr lang="zh-CN" altLang="zh-CN" sz="1400" b="1" dirty="0">
                <a:solidFill>
                  <a:schemeClr val="tx1"/>
                </a:solidFill>
              </a:rPr>
              <a:t>多库代码打</a:t>
            </a:r>
            <a:r>
              <a:rPr lang="en-US" altLang="zh-CN" sz="1400" b="1" dirty="0">
                <a:solidFill>
                  <a:schemeClr val="tx1"/>
                </a:solidFill>
              </a:rPr>
              <a:t>tag</a:t>
            </a:r>
            <a:r>
              <a:rPr lang="zh-CN" altLang="zh-CN" sz="1400" b="1" dirty="0">
                <a:solidFill>
                  <a:schemeClr val="tx1"/>
                </a:solidFill>
              </a:rPr>
              <a:t>同时采取以下</a:t>
            </a:r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r>
              <a:rPr lang="zh-CN" altLang="zh-CN" sz="1400" b="1" dirty="0">
                <a:solidFill>
                  <a:schemeClr val="tx1"/>
                </a:solidFill>
              </a:rPr>
              <a:t>种方法对项目代码打</a:t>
            </a:r>
            <a:r>
              <a:rPr lang="en-US" altLang="zh-CN" sz="1400" b="1" dirty="0">
                <a:solidFill>
                  <a:schemeClr val="tx1"/>
                </a:solidFill>
              </a:rPr>
              <a:t>tag:</a:t>
            </a:r>
            <a:br>
              <a:rPr lang="en-US" altLang="zh-CN" sz="1400" b="1" dirty="0">
                <a:solidFill>
                  <a:schemeClr val="tx1"/>
                </a:solidFill>
              </a:rPr>
            </a:br>
            <a:r>
              <a:rPr lang="zh-CN" altLang="en-US" sz="1400" b="1" dirty="0" smtClean="0">
                <a:solidFill>
                  <a:schemeClr val="tx1"/>
                </a:solidFill>
              </a:rPr>
              <a:t>（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1</a:t>
            </a:r>
            <a:r>
              <a:rPr lang="zh-CN" altLang="zh-CN" sz="1400" b="1" dirty="0">
                <a:solidFill>
                  <a:schemeClr val="tx1"/>
                </a:solidFill>
              </a:rPr>
              <a:t>）直接对各个代码库打</a:t>
            </a:r>
            <a:r>
              <a:rPr lang="en-US" altLang="zh-CN" sz="1400" b="1" dirty="0">
                <a:solidFill>
                  <a:schemeClr val="tx1"/>
                </a:solidFill>
              </a:rPr>
              <a:t>tag</a:t>
            </a:r>
            <a:endParaRPr lang="zh-CN" altLang="zh-CN" sz="1400" b="1" dirty="0">
              <a:solidFill>
                <a:schemeClr val="tx1"/>
              </a:solidFill>
            </a:endParaRPr>
          </a:p>
          <a:p>
            <a:r>
              <a:rPr lang="zh-CN" altLang="zh-CN" sz="1400" b="1" dirty="0">
                <a:solidFill>
                  <a:schemeClr val="tx1"/>
                </a:solidFill>
              </a:rPr>
              <a:t>（</a:t>
            </a:r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r>
              <a:rPr lang="zh-CN" altLang="zh-CN" sz="1400" b="1" dirty="0">
                <a:solidFill>
                  <a:schemeClr val="tx1"/>
                </a:solidFill>
              </a:rPr>
              <a:t>）在清单库中的</a:t>
            </a:r>
            <a:r>
              <a:rPr lang="en-US" altLang="zh-CN" sz="1400" b="1" dirty="0">
                <a:solidFill>
                  <a:schemeClr val="tx1"/>
                </a:solidFill>
              </a:rPr>
              <a:t>release</a:t>
            </a:r>
            <a:r>
              <a:rPr lang="zh-CN" altLang="zh-CN" sz="1400" b="1" dirty="0">
                <a:solidFill>
                  <a:schemeClr val="tx1"/>
                </a:solidFill>
              </a:rPr>
              <a:t>分支打</a:t>
            </a:r>
            <a:r>
              <a:rPr lang="en-US" altLang="zh-CN" sz="1400" b="1" dirty="0">
                <a:solidFill>
                  <a:schemeClr val="tx1"/>
                </a:solidFill>
              </a:rPr>
              <a:t>tag</a:t>
            </a:r>
            <a:r>
              <a:rPr lang="zh-CN" altLang="zh-CN" sz="1400" b="1" dirty="0">
                <a:solidFill>
                  <a:schemeClr val="tx1"/>
                </a:solidFill>
              </a:rPr>
              <a:t>，对应的清单文件放在</a:t>
            </a:r>
            <a:r>
              <a:rPr lang="en-US" altLang="zh-CN" sz="1400" b="1" dirty="0">
                <a:solidFill>
                  <a:schemeClr val="tx1"/>
                </a:solidFill>
              </a:rPr>
              <a:t>release</a:t>
            </a:r>
            <a:r>
              <a:rPr lang="zh-CN" altLang="zh-CN" sz="1400" b="1" dirty="0">
                <a:solidFill>
                  <a:schemeClr val="tx1"/>
                </a:solidFill>
              </a:rPr>
              <a:t>分支中</a:t>
            </a:r>
            <a:endParaRPr lang="zh-CN" altLang="zh-CN" sz="1400" b="1" dirty="0">
              <a:solidFill>
                <a:schemeClr val="tx1"/>
              </a:solidFill>
            </a:endParaRPr>
          </a:p>
          <a:p>
            <a:r>
              <a:rPr lang="zh-CN" altLang="zh-CN" sz="1400" b="1" dirty="0">
                <a:solidFill>
                  <a:schemeClr val="tx1"/>
                </a:solidFill>
              </a:rPr>
              <a:t>项目代码查看</a:t>
            </a:r>
            <a:r>
              <a:rPr lang="en-US" altLang="zh-CN" sz="1400" b="1" dirty="0">
                <a:solidFill>
                  <a:schemeClr val="tx1"/>
                </a:solidFill>
              </a:rPr>
              <a:t>tag</a:t>
            </a:r>
            <a:r>
              <a:rPr lang="zh-CN" altLang="zh-CN" sz="1400" b="1" dirty="0">
                <a:solidFill>
                  <a:schemeClr val="tx1"/>
                </a:solidFill>
              </a:rPr>
              <a:t>的方式有以下</a:t>
            </a:r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r>
              <a:rPr lang="zh-CN" altLang="zh-CN" sz="1400" b="1" dirty="0">
                <a:solidFill>
                  <a:schemeClr val="tx1"/>
                </a:solidFill>
              </a:rPr>
              <a:t>种：</a:t>
            </a:r>
            <a:endParaRPr lang="zh-CN" altLang="zh-CN" sz="1400" b="1" dirty="0">
              <a:solidFill>
                <a:schemeClr val="tx1"/>
              </a:solidFill>
            </a:endParaRPr>
          </a:p>
          <a:p>
            <a:r>
              <a:rPr lang="zh-CN" altLang="zh-CN" sz="1400" b="1" dirty="0">
                <a:solidFill>
                  <a:schemeClr val="tx1"/>
                </a:solidFill>
              </a:rPr>
              <a:t>（</a:t>
            </a:r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  <a:r>
              <a:rPr lang="zh-CN" altLang="zh-CN" sz="1400" b="1" dirty="0">
                <a:solidFill>
                  <a:schemeClr val="tx1"/>
                </a:solidFill>
              </a:rPr>
              <a:t>）通过</a:t>
            </a:r>
            <a:r>
              <a:rPr lang="en-US" altLang="zh-CN" sz="1400" b="1" dirty="0" err="1">
                <a:solidFill>
                  <a:schemeClr val="tx1"/>
                </a:solidFill>
              </a:rPr>
              <a:t>gerrit</a:t>
            </a:r>
            <a:r>
              <a:rPr lang="zh-CN" altLang="zh-CN" sz="1400" b="1" dirty="0">
                <a:solidFill>
                  <a:schemeClr val="tx1"/>
                </a:solidFill>
              </a:rPr>
              <a:t>页面查看</a:t>
            </a:r>
            <a:endParaRPr lang="zh-CN" altLang="zh-CN" sz="1400" b="1" dirty="0">
              <a:solidFill>
                <a:schemeClr val="tx1"/>
              </a:solidFill>
            </a:endParaRPr>
          </a:p>
          <a:p>
            <a:r>
              <a:rPr lang="zh-CN" altLang="zh-CN" sz="1400" b="1" dirty="0">
                <a:solidFill>
                  <a:schemeClr val="tx1"/>
                </a:solidFill>
              </a:rPr>
              <a:t>（</a:t>
            </a:r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r>
              <a:rPr lang="zh-CN" altLang="zh-CN" sz="1400" b="1" dirty="0">
                <a:solidFill>
                  <a:schemeClr val="tx1"/>
                </a:solidFill>
              </a:rPr>
              <a:t>）在本地通过代码库中的</a:t>
            </a:r>
            <a:r>
              <a:rPr lang="en-US" altLang="zh-CN" sz="1400" b="1" dirty="0">
                <a:solidFill>
                  <a:schemeClr val="tx1"/>
                </a:solidFill>
              </a:rPr>
              <a:t>tag</a:t>
            </a:r>
            <a:r>
              <a:rPr lang="zh-CN" altLang="zh-CN" sz="1400" b="1" dirty="0">
                <a:solidFill>
                  <a:schemeClr val="tx1"/>
                </a:solidFill>
              </a:rPr>
              <a:t>查看</a:t>
            </a:r>
            <a:endParaRPr lang="zh-CN" altLang="zh-CN" sz="1400" b="1" dirty="0">
              <a:solidFill>
                <a:schemeClr val="tx1"/>
              </a:solidFill>
            </a:endParaRPr>
          </a:p>
          <a:p>
            <a:r>
              <a:rPr lang="zh-CN" altLang="zh-CN" sz="1400" b="1" dirty="0">
                <a:solidFill>
                  <a:schemeClr val="tx1"/>
                </a:solidFill>
              </a:rPr>
              <a:t>（</a:t>
            </a:r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r>
              <a:rPr lang="zh-CN" altLang="zh-CN" sz="1400" b="1" dirty="0">
                <a:solidFill>
                  <a:schemeClr val="tx1"/>
                </a:solidFill>
              </a:rPr>
              <a:t>）在本地通过清单库</a:t>
            </a:r>
            <a:r>
              <a:rPr lang="en-US" altLang="zh-CN" sz="1400" b="1" dirty="0">
                <a:solidFill>
                  <a:schemeClr val="tx1"/>
                </a:solidFill>
              </a:rPr>
              <a:t>release</a:t>
            </a:r>
            <a:r>
              <a:rPr lang="zh-CN" altLang="zh-CN" sz="1400" b="1" dirty="0">
                <a:solidFill>
                  <a:schemeClr val="tx1"/>
                </a:solidFill>
              </a:rPr>
              <a:t>分支对应</a:t>
            </a:r>
            <a:r>
              <a:rPr lang="en-US" altLang="zh-CN" sz="1400" b="1" dirty="0">
                <a:solidFill>
                  <a:schemeClr val="tx1"/>
                </a:solidFill>
              </a:rPr>
              <a:t>tag</a:t>
            </a:r>
            <a:r>
              <a:rPr lang="zh-CN" altLang="zh-CN" sz="1400" b="1" dirty="0">
                <a:solidFill>
                  <a:schemeClr val="tx1"/>
                </a:solidFill>
              </a:rPr>
              <a:t>查看</a:t>
            </a:r>
            <a:endParaRPr lang="zh-CN" altLang="zh-CN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 err="1">
                <a:solidFill>
                  <a:schemeClr val="tx1"/>
                </a:solidFill>
              </a:rPr>
              <a:t>apk</a:t>
            </a:r>
            <a:r>
              <a:rPr lang="zh-CN" altLang="zh-CN" sz="1400" b="1" dirty="0">
                <a:solidFill>
                  <a:schemeClr val="tx1"/>
                </a:solidFill>
              </a:rPr>
              <a:t>代码服务器是直接打在代码库中，查看</a:t>
            </a:r>
            <a:r>
              <a:rPr lang="en-US" altLang="zh-CN" sz="1400" b="1" dirty="0">
                <a:solidFill>
                  <a:schemeClr val="tx1"/>
                </a:solidFill>
              </a:rPr>
              <a:t>tag</a:t>
            </a:r>
            <a:r>
              <a:rPr lang="zh-CN" altLang="zh-CN" sz="1400" b="1" dirty="0">
                <a:solidFill>
                  <a:schemeClr val="tx1"/>
                </a:solidFill>
              </a:rPr>
              <a:t>的方式有</a:t>
            </a:r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r>
              <a:rPr lang="zh-CN" altLang="zh-CN" sz="1400" b="1" dirty="0">
                <a:solidFill>
                  <a:schemeClr val="tx1"/>
                </a:solidFill>
              </a:rPr>
              <a:t>种：</a:t>
            </a:r>
            <a:endParaRPr lang="zh-CN" altLang="zh-CN" sz="1400" b="1" dirty="0">
              <a:solidFill>
                <a:schemeClr val="tx1"/>
              </a:solidFill>
            </a:endParaRPr>
          </a:p>
          <a:p>
            <a:r>
              <a:rPr lang="zh-CN" altLang="zh-CN" sz="1400" b="1" dirty="0">
                <a:solidFill>
                  <a:schemeClr val="tx1"/>
                </a:solidFill>
              </a:rPr>
              <a:t>（</a:t>
            </a:r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  <a:r>
              <a:rPr lang="zh-CN" altLang="zh-CN" sz="1400" b="1" dirty="0">
                <a:solidFill>
                  <a:schemeClr val="tx1"/>
                </a:solidFill>
              </a:rPr>
              <a:t>）通过</a:t>
            </a:r>
            <a:r>
              <a:rPr lang="en-US" altLang="zh-CN" sz="1400" b="1" dirty="0" err="1">
                <a:solidFill>
                  <a:schemeClr val="tx1"/>
                </a:solidFill>
              </a:rPr>
              <a:t>gerrit</a:t>
            </a:r>
            <a:r>
              <a:rPr lang="zh-CN" altLang="zh-CN" sz="1400" b="1" dirty="0">
                <a:solidFill>
                  <a:schemeClr val="tx1"/>
                </a:solidFill>
              </a:rPr>
              <a:t>页面查看</a:t>
            </a:r>
            <a:endParaRPr lang="zh-CN" altLang="zh-CN" sz="1400" b="1" dirty="0">
              <a:solidFill>
                <a:schemeClr val="tx1"/>
              </a:solidFill>
            </a:endParaRPr>
          </a:p>
          <a:p>
            <a:r>
              <a:rPr lang="zh-CN" altLang="zh-CN" sz="1400" b="1" dirty="0">
                <a:solidFill>
                  <a:schemeClr val="tx1"/>
                </a:solidFill>
              </a:rPr>
              <a:t>（</a:t>
            </a:r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r>
              <a:rPr lang="zh-CN" altLang="zh-CN" sz="1400" b="1" dirty="0">
                <a:solidFill>
                  <a:schemeClr val="tx1"/>
                </a:solidFill>
              </a:rPr>
              <a:t>）在本地通过代码库中的</a:t>
            </a:r>
            <a:r>
              <a:rPr lang="en-US" altLang="zh-CN" sz="1400" b="1" dirty="0">
                <a:solidFill>
                  <a:schemeClr val="tx1"/>
                </a:solidFill>
              </a:rPr>
              <a:t>tag</a:t>
            </a:r>
            <a:r>
              <a:rPr lang="zh-CN" altLang="zh-CN" sz="1400" b="1" dirty="0">
                <a:solidFill>
                  <a:schemeClr val="tx1"/>
                </a:solidFill>
              </a:rPr>
              <a:t>查看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703282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修改</a:t>
            </a:r>
            <a:r>
              <a:rPr lang="en-US" altLang="zh-CN" sz="3200" dirty="0" err="1" smtClean="0"/>
              <a:t>git</a:t>
            </a:r>
            <a:r>
              <a:rPr lang="zh-CN" altLang="en-US" sz="3200" dirty="0" smtClean="0"/>
              <a:t>密码的方法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0990" y="1227366"/>
            <a:ext cx="8229600" cy="5544616"/>
          </a:xfrm>
        </p:spPr>
        <p:txBody>
          <a:bodyPr>
            <a:normAutofit/>
          </a:bodyPr>
          <a:lstStyle/>
          <a:p>
            <a:r>
              <a:rPr lang="zh-CN" altLang="en-US" sz="1600" b="1" dirty="0" smtClean="0"/>
              <a:t>修改</a:t>
            </a:r>
            <a:r>
              <a:rPr lang="en-US" altLang="zh-CN" sz="1600" b="1" dirty="0" err="1" smtClean="0"/>
              <a:t>git</a:t>
            </a:r>
            <a:r>
              <a:rPr lang="zh-CN" altLang="en-US" sz="1600" b="1" dirty="0" smtClean="0"/>
              <a:t>账号</a:t>
            </a:r>
            <a:r>
              <a:rPr lang="zh-CN" altLang="en-US" sz="1600" b="1" dirty="0"/>
              <a:t>密码地址：</a:t>
            </a:r>
            <a:endParaRPr lang="en-US" altLang="zh-CN" sz="1600" b="1" dirty="0"/>
          </a:p>
          <a:p>
            <a:r>
              <a:rPr lang="en-US" altLang="zh-CN" sz="1600" dirty="0">
                <a:hlinkClick r:id="rId1"/>
              </a:rPr>
              <a:t>http://10.58.144.12:8010/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400" dirty="0" smtClean="0"/>
              <a:t>Gerrit</a:t>
            </a:r>
            <a:r>
              <a:rPr lang="zh-CN" altLang="en-US" sz="1400" dirty="0" smtClean="0"/>
              <a:t>代码服务器地址：</a:t>
            </a:r>
            <a:r>
              <a:rPr lang="en-US" altLang="zh-CN" sz="1400" dirty="0" smtClean="0"/>
              <a:t>http://10.58.144.11:8080/   </a:t>
            </a:r>
            <a:endParaRPr lang="en-US" altLang="zh-CN" sz="1400" b="1" dirty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360040"/>
          </a:xfrm>
        </p:spPr>
        <p:txBody>
          <a:bodyPr>
            <a:noAutofit/>
          </a:bodyPr>
          <a:lstStyle/>
          <a:p>
            <a:pPr algn="r"/>
            <a:r>
              <a:rPr lang="zh-CN" altLang="en-US" sz="2400" dirty="0" smtClean="0"/>
              <a:t>如何处理代码提交单中关联的代码单</a:t>
            </a:r>
            <a:endParaRPr lang="en-US" altLang="zh-CN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09" y="846877"/>
            <a:ext cx="8219256" cy="5688632"/>
          </a:xfrm>
        </p:spPr>
        <p:txBody>
          <a:bodyPr>
            <a:normAutofit/>
          </a:bodyPr>
          <a:lstStyle/>
          <a:p>
            <a:endParaRPr lang="zh-CN" altLang="en-US" sz="1400" b="1" dirty="0" smtClean="0">
              <a:solidFill>
                <a:schemeClr val="tx1"/>
              </a:solidFill>
            </a:endParaRPr>
          </a:p>
          <a:p>
            <a:r>
              <a:rPr lang="zh-CN" altLang="en-US" sz="1200" b="1" dirty="0" smtClean="0">
                <a:solidFill>
                  <a:schemeClr val="tx1"/>
                </a:solidFill>
              </a:rPr>
              <a:t>当本地库有多个提交，推送到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Gerrit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之后会产生多个代码审核单，最新提交对应的代码单会关联之前的提交对应的代码单。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1)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原则上按照时间顺序合入代码单，最先提交的代码单优先合入，后提交的代码单后合入，如果误操作先合入了最新的代码单，会一直处于</a:t>
            </a:r>
            <a:r>
              <a:rPr lang="en-US" altLang="zh-CN" sz="1200" b="1" dirty="0">
                <a:solidFill>
                  <a:schemeClr val="tx1"/>
                </a:solidFill>
              </a:rPr>
              <a:t>merge 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pending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状态，待合入了关联的代码单之后，最新的代码单会自动合入。</a:t>
            </a:r>
            <a:endParaRPr lang="en-US" altLang="zh-CN" sz="1200" b="1" dirty="0" smtClean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540" y="2258060"/>
            <a:ext cx="8115935" cy="3833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188595"/>
            <a:ext cx="7958455" cy="360045"/>
          </a:xfrm>
        </p:spPr>
        <p:txBody>
          <a:bodyPr>
            <a:noAutofit/>
          </a:bodyPr>
          <a:lstStyle/>
          <a:p>
            <a:pPr algn="r"/>
            <a:r>
              <a:rPr lang="zh-CN" altLang="en-US" sz="2400" dirty="0" smtClean="0"/>
              <a:t>如何处理代码提交单中关联了废弃的代码单</a:t>
            </a:r>
            <a:endParaRPr lang="en-US" altLang="zh-CN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09" y="620688"/>
            <a:ext cx="8219256" cy="5688632"/>
          </a:xfrm>
        </p:spPr>
        <p:txBody>
          <a:bodyPr>
            <a:normAutofit/>
          </a:bodyPr>
          <a:lstStyle/>
          <a:p>
            <a:endParaRPr lang="zh-CN" altLang="en-US" sz="1400" b="1" dirty="0" smtClean="0">
              <a:solidFill>
                <a:schemeClr val="tx1"/>
              </a:solidFill>
            </a:endParaRPr>
          </a:p>
          <a:p>
            <a:r>
              <a:rPr lang="zh-CN" altLang="en-US" sz="1400" b="1" dirty="0" smtClean="0">
                <a:solidFill>
                  <a:schemeClr val="tx1"/>
                </a:solidFill>
              </a:rPr>
              <a:t>当</a:t>
            </a:r>
            <a:r>
              <a:rPr lang="zh-CN" altLang="en-US" sz="1400" b="1" dirty="0">
                <a:solidFill>
                  <a:schemeClr val="tx1"/>
                </a:solidFill>
              </a:rPr>
              <a:t>所关联的代码审核单被废弃时，最新的代码审核单合入代码时会一直处于</a:t>
            </a:r>
            <a:r>
              <a:rPr lang="en-US" altLang="zh-CN" sz="1400" b="1" dirty="0">
                <a:solidFill>
                  <a:schemeClr val="tx1"/>
                </a:solidFill>
              </a:rPr>
              <a:t>Submitted Merge Pending</a:t>
            </a:r>
            <a:r>
              <a:rPr lang="zh-CN" altLang="en-US" sz="1400" b="1" dirty="0">
                <a:solidFill>
                  <a:schemeClr val="tx1"/>
                </a:solidFill>
              </a:rPr>
              <a:t>的状态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。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endParaRPr lang="en-US" altLang="zh-CN" sz="1400" b="1" dirty="0">
              <a:solidFill>
                <a:schemeClr val="tx1"/>
              </a:solidFill>
            </a:endParaRPr>
          </a:p>
          <a:p>
            <a:endParaRPr lang="en-US" altLang="zh-CN" sz="1400" b="1" dirty="0" smtClean="0">
              <a:solidFill>
                <a:schemeClr val="tx1"/>
              </a:solidFill>
            </a:endParaRPr>
          </a:p>
          <a:p>
            <a:endParaRPr lang="en-US" altLang="zh-CN" sz="1400" b="1" dirty="0">
              <a:solidFill>
                <a:schemeClr val="tx1"/>
              </a:solidFill>
            </a:endParaRPr>
          </a:p>
          <a:p>
            <a:endParaRPr lang="en-US" altLang="zh-CN" sz="1400" b="1" dirty="0" smtClean="0">
              <a:solidFill>
                <a:schemeClr val="tx1"/>
              </a:solidFill>
            </a:endParaRPr>
          </a:p>
          <a:p>
            <a:endParaRPr lang="en-US" altLang="zh-CN" sz="1400" b="1" dirty="0">
              <a:solidFill>
                <a:schemeClr val="tx1"/>
              </a:solidFill>
            </a:endParaRPr>
          </a:p>
          <a:p>
            <a:endParaRPr lang="en-US" altLang="zh-CN" sz="1400" b="1" dirty="0" smtClean="0">
              <a:solidFill>
                <a:schemeClr val="tx1"/>
              </a:solidFill>
            </a:endParaRPr>
          </a:p>
          <a:p>
            <a:endParaRPr lang="en-US" altLang="zh-CN" sz="1400" b="1" dirty="0">
              <a:solidFill>
                <a:schemeClr val="tx1"/>
              </a:solidFill>
            </a:endParaRPr>
          </a:p>
          <a:p>
            <a:endParaRPr lang="en-US" altLang="zh-CN" sz="1400" b="1" dirty="0" smtClean="0">
              <a:solidFill>
                <a:schemeClr val="tx1"/>
              </a:solidFill>
            </a:endParaRPr>
          </a:p>
          <a:p>
            <a:endParaRPr lang="en-US" altLang="zh-CN" sz="1400" b="1" dirty="0">
              <a:solidFill>
                <a:schemeClr val="tx1"/>
              </a:solidFill>
            </a:endParaRPr>
          </a:p>
          <a:p>
            <a:endParaRPr lang="en-US" altLang="zh-CN" sz="1400" b="1" dirty="0" smtClean="0">
              <a:solidFill>
                <a:schemeClr val="tx1"/>
              </a:solidFill>
            </a:endParaRPr>
          </a:p>
          <a:p>
            <a:r>
              <a:rPr lang="zh-CN" altLang="en-US" sz="1400" b="1" dirty="0" smtClean="0">
                <a:solidFill>
                  <a:schemeClr val="tx1"/>
                </a:solidFill>
              </a:rPr>
              <a:t>如果确认被关联的代码单被废弃，又要将最新的代码单对应的内容合入代码库，可按如下方法操作：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035" y="1868805"/>
            <a:ext cx="8540115" cy="3191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360040"/>
          </a:xfrm>
        </p:spPr>
        <p:txBody>
          <a:bodyPr>
            <a:noAutofit/>
          </a:bodyPr>
          <a:lstStyle/>
          <a:p>
            <a:pPr algn="r"/>
            <a:r>
              <a:rPr lang="zh-CN" altLang="en-US" sz="2400" dirty="0" smtClean="0"/>
              <a:t>如何处理代码提交单中关联了废弃的代码单：</a:t>
            </a:r>
            <a:endParaRPr lang="en-US" altLang="zh-CN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090" y="1122045"/>
            <a:ext cx="8211820" cy="5309870"/>
          </a:xfrm>
        </p:spPr>
        <p:txBody>
          <a:bodyPr>
            <a:normAutofit/>
          </a:bodyPr>
          <a:lstStyle/>
          <a:p>
            <a:r>
              <a:rPr lang="en-US" altLang="zh-CN" sz="1400" b="1" dirty="0" smtClean="0">
                <a:solidFill>
                  <a:schemeClr val="tx1"/>
                </a:solidFill>
              </a:rPr>
              <a:t>1)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进入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Gerrit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页面将代码单废弃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r>
              <a:rPr lang="en-US" altLang="zh-CN" sz="1400" b="1" dirty="0" smtClean="0">
                <a:solidFill>
                  <a:schemeClr val="tx1"/>
                </a:solidFill>
              </a:rPr>
              <a:t>2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）</a:t>
            </a:r>
            <a:r>
              <a:rPr lang="en-US" altLang="zh-CN" sz="1400" b="1" dirty="0">
                <a:solidFill>
                  <a:schemeClr val="tx1"/>
                </a:solidFill>
              </a:rPr>
              <a:t>$cd  </a:t>
            </a:r>
            <a:r>
              <a:rPr lang="zh-CN" altLang="en-US" sz="1400" b="1" dirty="0" err="1">
                <a:solidFill>
                  <a:srgbClr val="FF0000"/>
                </a:solidFill>
              </a:rPr>
              <a:t>代码库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</a:rPr>
              <a:t> </a:t>
            </a:r>
            <a:r>
              <a:rPr lang="zh-CN" altLang="en-US" sz="1400" b="1" dirty="0">
                <a:solidFill>
                  <a:srgbClr val="FF0000"/>
                </a:solidFill>
              </a:rPr>
              <a:t>（红色字体根据实际情况替换</a:t>
            </a:r>
            <a:r>
              <a:rPr lang="en-US" altLang="zh-CN" sz="1400" b="1" dirty="0">
                <a:solidFill>
                  <a:srgbClr val="FF0000"/>
                </a:solidFill>
              </a:rPr>
              <a:t>)</a:t>
            </a:r>
            <a:r>
              <a:rPr lang="zh-CN" altLang="zh-CN" sz="1400" b="1" dirty="0">
                <a:solidFill>
                  <a:schemeClr val="tx1"/>
                </a:solidFill>
              </a:rPr>
              <a:t>注意</a:t>
            </a:r>
            <a:r>
              <a:rPr lang="en-US" altLang="zh-CN" sz="1400" b="1" dirty="0">
                <a:solidFill>
                  <a:schemeClr val="tx1"/>
                </a:solidFill>
              </a:rPr>
              <a:t>(</a:t>
            </a:r>
            <a:r>
              <a:rPr lang="zh-CN" altLang="zh-CN" sz="1400" b="1" dirty="0">
                <a:solidFill>
                  <a:schemeClr val="tx1"/>
                </a:solidFill>
              </a:rPr>
              <a:t>库中的</a:t>
            </a:r>
            <a:r>
              <a:rPr lang="en-US" altLang="zh-CN" sz="1400" b="1" dirty="0">
                <a:solidFill>
                  <a:schemeClr val="tx1"/>
                </a:solidFill>
              </a:rPr>
              <a:t>.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gi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r>
              <a:rPr lang="en-US" altLang="zh-CN" sz="1400" b="1" dirty="0" smtClean="0">
                <a:solidFill>
                  <a:schemeClr val="tx1"/>
                </a:solidFill>
              </a:rPr>
              <a:t>t/hooks/commit-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msg</a:t>
            </a:r>
            <a:r>
              <a:rPr lang="zh-CN" altLang="zh-CN" sz="1400" b="1" dirty="0">
                <a:solidFill>
                  <a:schemeClr val="tx1"/>
                </a:solidFill>
              </a:rPr>
              <a:t>脚本是</a:t>
            </a:r>
            <a:r>
              <a:rPr lang="zh-CN" altLang="en-US" sz="1400" b="1" dirty="0">
                <a:solidFill>
                  <a:schemeClr val="tx1"/>
                </a:solidFill>
              </a:rPr>
              <a:t>已经</a:t>
            </a:r>
            <a:r>
              <a:rPr lang="zh-CN" altLang="zh-CN" sz="1400" b="1" dirty="0">
                <a:solidFill>
                  <a:schemeClr val="tx1"/>
                </a:solidFill>
              </a:rPr>
              <a:t>存在的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)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r>
              <a:rPr lang="en-US" altLang="zh-CN" sz="1400" b="1" dirty="0" smtClean="0">
                <a:solidFill>
                  <a:schemeClr val="tx1"/>
                </a:solidFill>
              </a:rPr>
              <a:t>3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）</a:t>
            </a:r>
            <a:r>
              <a:rPr lang="en-US" altLang="zh-CN" sz="1400" b="1" dirty="0">
                <a:solidFill>
                  <a:schemeClr val="tx1"/>
                </a:solidFill>
              </a:rPr>
              <a:t>$git reset --mixed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commit-id (commit-id)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r>
              <a:rPr lang="en-US" altLang="zh-CN" sz="1400" b="1" dirty="0" smtClean="0">
                <a:solidFill>
                  <a:schemeClr val="tx1"/>
                </a:solidFill>
              </a:rPr>
              <a:t>4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）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$git status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r>
              <a:rPr lang="en-US" altLang="zh-CN" sz="1400" b="1" dirty="0" smtClean="0">
                <a:solidFill>
                  <a:schemeClr val="tx1"/>
                </a:solidFill>
              </a:rPr>
              <a:t>5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）</a:t>
            </a:r>
            <a:r>
              <a:rPr lang="en-US" altLang="zh-CN" sz="1400" b="1" dirty="0">
                <a:solidFill>
                  <a:schemeClr val="tx1"/>
                </a:solidFill>
              </a:rPr>
              <a:t>$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git  add  filename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r>
              <a:rPr lang="en-US" altLang="zh-CN" sz="1400" b="1" dirty="0" smtClean="0">
                <a:solidFill>
                  <a:schemeClr val="tx1"/>
                </a:solidFill>
              </a:rPr>
              <a:t>6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）</a:t>
            </a:r>
            <a:r>
              <a:rPr lang="en-US" altLang="zh-CN" sz="1400" b="1" dirty="0">
                <a:solidFill>
                  <a:schemeClr val="tx1"/>
                </a:solidFill>
              </a:rPr>
              <a:t>$ git 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commit </a:t>
            </a:r>
            <a:r>
              <a:rPr lang="en-US" altLang="zh-CN" sz="1400" b="1" dirty="0">
                <a:solidFill>
                  <a:schemeClr val="tx1"/>
                </a:solidFill>
              </a:rPr>
              <a:t>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-m  “</a:t>
            </a:r>
            <a:r>
              <a:rPr lang="en-US" altLang="zh-CN" sz="1400" b="1" dirty="0">
                <a:solidFill>
                  <a:schemeClr val="tx1"/>
                </a:solidFill>
              </a:rPr>
              <a:t>JIRA</a:t>
            </a:r>
            <a:r>
              <a:rPr lang="zh-CN" altLang="zh-CN" sz="1400" b="1" dirty="0">
                <a:solidFill>
                  <a:schemeClr val="tx1"/>
                </a:solidFill>
              </a:rPr>
              <a:t>编号 内容简单描述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”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r>
              <a:rPr lang="en-US" altLang="zh-CN" sz="1400" b="1" dirty="0" smtClean="0">
                <a:solidFill>
                  <a:schemeClr val="tx1"/>
                </a:solidFill>
              </a:rPr>
              <a:t>7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）</a:t>
            </a:r>
            <a:r>
              <a:rPr lang="en-US" altLang="zh-CN" sz="1400" b="1" dirty="0">
                <a:solidFill>
                  <a:schemeClr val="tx1"/>
                </a:solidFill>
              </a:rPr>
              <a:t>$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git </a:t>
            </a:r>
            <a:r>
              <a:rPr lang="en-US" altLang="zh-CN" sz="1400" b="1" dirty="0">
                <a:solidFill>
                  <a:schemeClr val="tx1"/>
                </a:solidFill>
              </a:rPr>
              <a:t>pull 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--rebase</a:t>
            </a:r>
            <a:r>
              <a:rPr lang="zh-CN" altLang="en-US" sz="1400" b="1" dirty="0">
                <a:solidFill>
                  <a:schemeClr val="tx1"/>
                </a:solidFill>
              </a:rPr>
              <a:t>（更新本地库，同时要注意本地库中没有修改未提交的文件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）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r>
              <a:rPr lang="en-US" altLang="zh-CN" sz="1400" b="1" dirty="0" smtClean="0">
                <a:solidFill>
                  <a:schemeClr val="tx1"/>
                </a:solidFill>
              </a:rPr>
              <a:t>8</a:t>
            </a:r>
            <a:r>
              <a:rPr lang="zh-CN" altLang="en-US" sz="1400" b="1" dirty="0">
                <a:solidFill>
                  <a:schemeClr val="tx1"/>
                </a:solidFill>
              </a:rPr>
              <a:t>）</a:t>
            </a:r>
            <a:r>
              <a:rPr lang="en-US" altLang="zh-CN" sz="1400" b="1" dirty="0">
                <a:solidFill>
                  <a:schemeClr val="tx1"/>
                </a:solidFill>
              </a:rPr>
              <a:t>$git status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 smtClean="0">
                <a:solidFill>
                  <a:schemeClr val="tx1"/>
                </a:solidFill>
              </a:rPr>
              <a:t>9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）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$</a:t>
            </a:r>
            <a:r>
              <a:rPr lang="en-US" altLang="zh-CN" sz="1400" b="1" dirty="0">
                <a:solidFill>
                  <a:schemeClr val="tx1"/>
                </a:solidFill>
              </a:rPr>
              <a:t>git push origin </a:t>
            </a:r>
            <a:r>
              <a:rPr lang="en-US" altLang="zh-CN" sz="1400" b="1" dirty="0" err="1">
                <a:solidFill>
                  <a:srgbClr val="FF0000"/>
                </a:solidFill>
              </a:rPr>
              <a:t>HEAD</a:t>
            </a:r>
            <a:r>
              <a:rPr lang="en-US" altLang="zh-CN" sz="1400" b="1" dirty="0" err="1">
                <a:solidFill>
                  <a:schemeClr val="tx1"/>
                </a:solidFill>
              </a:rPr>
              <a:t>:refs</a:t>
            </a:r>
            <a:r>
              <a:rPr lang="en-US" altLang="zh-CN" sz="1400" b="1" dirty="0">
                <a:solidFill>
                  <a:schemeClr val="tx1"/>
                </a:solidFill>
              </a:rPr>
              <a:t>/for/</a:t>
            </a:r>
            <a:r>
              <a:rPr lang="en-US" altLang="zh-CN" sz="1400" b="1" dirty="0" err="1">
                <a:solidFill>
                  <a:srgbClr val="FF0000"/>
                </a:solidFill>
              </a:rPr>
              <a:t>branchname</a:t>
            </a:r>
            <a:r>
              <a:rPr lang="en-US" altLang="zh-CN" sz="1400" b="1" dirty="0">
                <a:solidFill>
                  <a:schemeClr val="tx1"/>
                </a:solidFill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</a:rPr>
              <a:t>###</a:t>
            </a:r>
            <a:r>
              <a:rPr lang="en-US" altLang="zh-CN" sz="1400" b="1" dirty="0" err="1">
                <a:solidFill>
                  <a:srgbClr val="FF0000"/>
                </a:solidFill>
              </a:rPr>
              <a:t>branchname</a:t>
            </a:r>
            <a:r>
              <a:rPr lang="zh-CN" altLang="zh-CN" sz="1400" b="1" dirty="0">
                <a:solidFill>
                  <a:srgbClr val="FF0000"/>
                </a:solidFill>
              </a:rPr>
              <a:t>要根据需求填写</a:t>
            </a:r>
            <a:endParaRPr lang="zh-CN" altLang="zh-CN" sz="1400" b="1" dirty="0">
              <a:solidFill>
                <a:srgbClr val="FF0000"/>
              </a:solidFill>
            </a:endParaRPr>
          </a:p>
          <a:p>
            <a:endParaRPr lang="en-US" altLang="zh-CN" sz="1400" b="1" dirty="0" smtClean="0">
              <a:solidFill>
                <a:schemeClr val="tx1"/>
              </a:solidFill>
            </a:endParaRPr>
          </a:p>
          <a:p>
            <a:endParaRPr lang="zh-CN" altLang="zh-CN" sz="1400" b="1" dirty="0">
              <a:solidFill>
                <a:srgbClr val="FF0000"/>
              </a:solidFill>
            </a:endParaRPr>
          </a:p>
          <a:p>
            <a:endParaRPr lang="zh-CN" altLang="zh-CN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703282"/>
          </a:xfrm>
        </p:spPr>
        <p:txBody>
          <a:bodyPr>
            <a:normAutofit/>
          </a:bodyPr>
          <a:lstStyle/>
          <a:p>
            <a:pPr algn="r"/>
            <a:r>
              <a:rPr lang="zh-CN" altLang="en-US" sz="2000" dirty="0" smtClean="0"/>
              <a:t>如何</a:t>
            </a:r>
            <a:r>
              <a:rPr lang="zh-CN" altLang="en-US" sz="2000" dirty="0"/>
              <a:t>处理</a:t>
            </a:r>
            <a:r>
              <a:rPr lang="en-US" altLang="zh-CN" sz="2000" dirty="0" err="1"/>
              <a:t>Gerrit</a:t>
            </a:r>
            <a:r>
              <a:rPr lang="en-US" altLang="zh-CN" sz="2000" dirty="0"/>
              <a:t> web</a:t>
            </a:r>
            <a:r>
              <a:rPr lang="zh-CN" altLang="en-US" sz="2000" dirty="0" smtClean="0"/>
              <a:t>页面走查不通过的代码</a:t>
            </a:r>
            <a:r>
              <a:rPr lang="zh-CN" altLang="en-US" sz="2000" dirty="0"/>
              <a:t>提交单</a:t>
            </a:r>
            <a:endParaRPr lang="en-US" altLang="zh-CN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19256" cy="5400600"/>
          </a:xfrm>
        </p:spPr>
        <p:txBody>
          <a:bodyPr>
            <a:normAutofit fontScale="47500" lnSpcReduction="20000"/>
          </a:bodyPr>
          <a:lstStyle/>
          <a:p>
            <a:r>
              <a:rPr lang="zh-CN" altLang="zh-CN" b="1" dirty="0">
                <a:solidFill>
                  <a:schemeClr val="tx1"/>
                </a:solidFill>
              </a:rPr>
              <a:t>如果刚刚提交的代码单走查不通过，收到走查人员的评语通知邮件，如何处理： 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$git log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 1.   </a:t>
            </a:r>
            <a:r>
              <a:rPr lang="zh-CN" altLang="zh-CN" b="1" dirty="0" smtClean="0">
                <a:solidFill>
                  <a:srgbClr val="FF0000"/>
                </a:solidFill>
              </a:rPr>
              <a:t>先</a:t>
            </a:r>
            <a:r>
              <a:rPr lang="zh-CN" altLang="zh-CN" b="1" dirty="0">
                <a:solidFill>
                  <a:srgbClr val="FF0000"/>
                </a:solidFill>
              </a:rPr>
              <a:t>通过</a:t>
            </a:r>
            <a:r>
              <a:rPr lang="en-US" altLang="zh-CN" b="1" dirty="0">
                <a:solidFill>
                  <a:srgbClr val="FF0000"/>
                </a:solidFill>
              </a:rPr>
              <a:t>git log</a:t>
            </a:r>
            <a:r>
              <a:rPr lang="zh-CN" altLang="zh-CN" b="1" dirty="0">
                <a:solidFill>
                  <a:srgbClr val="FF0000"/>
                </a:solidFill>
              </a:rPr>
              <a:t>查看历史日志顺序，确认被打回的走查单对应的那次提交是本地库的最新提交，历史日志位于最</a:t>
            </a:r>
            <a:r>
              <a:rPr lang="zh-CN" altLang="zh-CN" b="1" dirty="0" smtClean="0">
                <a:solidFill>
                  <a:srgbClr val="FF0000"/>
                </a:solidFill>
              </a:rPr>
              <a:t>上面</a:t>
            </a:r>
            <a:r>
              <a:rPr lang="zh-CN" altLang="en-US" b="1" dirty="0" smtClean="0">
                <a:solidFill>
                  <a:srgbClr val="FF0000"/>
                </a:solidFill>
              </a:rPr>
              <a:t>，按照方法一操作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r>
              <a:rPr lang="zh-CN" altLang="zh-CN" b="1" dirty="0" smtClean="0">
                <a:solidFill>
                  <a:srgbClr val="FF0000"/>
                </a:solidFill>
              </a:rPr>
              <a:t>如果</a:t>
            </a:r>
            <a:r>
              <a:rPr lang="zh-CN" altLang="zh-CN" b="1" dirty="0">
                <a:solidFill>
                  <a:srgbClr val="FF0000"/>
                </a:solidFill>
              </a:rPr>
              <a:t>不是，</a:t>
            </a:r>
            <a:r>
              <a:rPr lang="zh-CN" altLang="zh-CN" b="1" dirty="0" smtClean="0">
                <a:solidFill>
                  <a:srgbClr val="FF0000"/>
                </a:solidFill>
              </a:rPr>
              <a:t>按照方法</a:t>
            </a:r>
            <a:r>
              <a:rPr lang="zh-CN" altLang="en-US" b="1" dirty="0">
                <a:solidFill>
                  <a:srgbClr val="FF0000"/>
                </a:solidFill>
              </a:rPr>
              <a:t>二</a:t>
            </a:r>
            <a:r>
              <a:rPr lang="zh-CN" altLang="zh-CN" b="1" dirty="0">
                <a:solidFill>
                  <a:srgbClr val="FF0000"/>
                </a:solidFill>
              </a:rPr>
              <a:t>进行</a:t>
            </a:r>
            <a:r>
              <a:rPr lang="zh-CN" altLang="zh-CN" b="1" dirty="0" smtClean="0">
                <a:solidFill>
                  <a:srgbClr val="FF0000"/>
                </a:solidFill>
              </a:rPr>
              <a:t>操作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2.</a:t>
            </a:r>
            <a:r>
              <a:rPr lang="zh-CN" altLang="en-US" b="1" dirty="0" smtClean="0">
                <a:solidFill>
                  <a:srgbClr val="FF0000"/>
                </a:solidFill>
              </a:rPr>
              <a:t>注意：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zh-CN" b="1" dirty="0">
                <a:solidFill>
                  <a:schemeClr val="tx1"/>
                </a:solidFill>
              </a:rPr>
              <a:t>如果在执行更新之前，发现本地库中有修改未提交的文件：</a:t>
            </a:r>
            <a:endParaRPr lang="zh-CN" altLang="zh-CN" b="1" dirty="0">
              <a:solidFill>
                <a:schemeClr val="tx1"/>
              </a:solidFill>
            </a:endParaRPr>
          </a:p>
          <a:p>
            <a:r>
              <a:rPr lang="zh-CN" altLang="zh-CN" b="1" dirty="0">
                <a:solidFill>
                  <a:schemeClr val="tx1"/>
                </a:solidFill>
              </a:rPr>
              <a:t>也就是说，你第一次修改提交推送的代码单还未走查完毕，你已经在本地库开始新的修改，此时你收到第一次修改代码走查不通过的邮件，现在要紧急处理走查不通过的问题，但是本地工作区又有新修改，这些新修改还未提交到本地库，但是现在又要更新本地库，在更新之前，先将第二次的修改缓存起来</a:t>
            </a:r>
            <a:endParaRPr lang="zh-CN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  $ git stash (</a:t>
            </a:r>
            <a:r>
              <a:rPr lang="zh-CN" altLang="zh-CN" b="1" dirty="0">
                <a:solidFill>
                  <a:schemeClr val="tx1"/>
                </a:solidFill>
              </a:rPr>
              <a:t>保存当前的工作现场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  <a:endParaRPr lang="zh-CN" altLang="zh-CN" b="1" dirty="0">
              <a:solidFill>
                <a:schemeClr val="tx1"/>
              </a:solidFill>
            </a:endParaRPr>
          </a:p>
          <a:p>
            <a:r>
              <a:rPr lang="zh-CN" altLang="zh-CN" b="1" dirty="0">
                <a:solidFill>
                  <a:schemeClr val="tx1"/>
                </a:solidFill>
              </a:rPr>
              <a:t>在解决完上一次走查不通的代码之后，恢复工作现场</a:t>
            </a:r>
            <a:endParaRPr lang="zh-CN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  $git stash pop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方法一：</a:t>
            </a:r>
            <a:endParaRPr lang="zh-CN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  1</a:t>
            </a:r>
            <a:r>
              <a:rPr lang="zh-CN" altLang="zh-CN" b="1" dirty="0">
                <a:solidFill>
                  <a:schemeClr val="tx1"/>
                </a:solidFill>
              </a:rPr>
              <a:t>）</a:t>
            </a:r>
            <a:r>
              <a:rPr lang="en-US" altLang="zh-CN" b="1" dirty="0">
                <a:solidFill>
                  <a:schemeClr val="tx1"/>
                </a:solidFill>
              </a:rPr>
              <a:t>$cd </a:t>
            </a:r>
            <a:r>
              <a:rPr lang="zh-CN" altLang="en-US" b="1" dirty="0" err="1" smtClean="0">
                <a:solidFill>
                  <a:srgbClr val="FF0000"/>
                </a:solidFill>
              </a:rPr>
              <a:t>代码库</a:t>
            </a:r>
            <a:r>
              <a:rPr lang="en-US" altLang="zh-CN" b="1" dirty="0" smtClean="0">
                <a:solidFill>
                  <a:srgbClr val="FF0000"/>
                </a:solidFill>
              </a:rPr>
              <a:t>    </a:t>
            </a:r>
            <a:r>
              <a:rPr lang="zh-CN" altLang="en-US" b="1" dirty="0" smtClean="0">
                <a:solidFill>
                  <a:srgbClr val="FF0000"/>
                </a:solidFill>
              </a:rPr>
              <a:t>（红色字体根据实际情况替换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  2</a:t>
            </a:r>
            <a:r>
              <a:rPr lang="zh-CN" altLang="zh-CN" b="1" dirty="0">
                <a:solidFill>
                  <a:schemeClr val="tx1"/>
                </a:solidFill>
              </a:rPr>
              <a:t>）</a:t>
            </a:r>
            <a:r>
              <a:rPr lang="en-US" altLang="zh-CN" b="1" dirty="0">
                <a:solidFill>
                  <a:schemeClr val="tx1"/>
                </a:solidFill>
              </a:rPr>
              <a:t>$git status </a:t>
            </a:r>
            <a:endParaRPr lang="zh-CN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  3</a:t>
            </a:r>
            <a:r>
              <a:rPr lang="zh-CN" altLang="zh-CN" b="1" dirty="0">
                <a:solidFill>
                  <a:schemeClr val="tx1"/>
                </a:solidFill>
              </a:rPr>
              <a:t>）</a:t>
            </a:r>
            <a:r>
              <a:rPr lang="en-US" altLang="zh-CN" b="1" dirty="0">
                <a:solidFill>
                  <a:schemeClr val="tx1"/>
                </a:solidFill>
              </a:rPr>
              <a:t>$git pull </a:t>
            </a:r>
            <a:r>
              <a:rPr lang="en-US" altLang="zh-CN" b="1" dirty="0">
                <a:solidFill>
                  <a:srgbClr val="FF0000"/>
                </a:solidFill>
              </a:rPr>
              <a:t>--rebase </a:t>
            </a:r>
            <a:r>
              <a:rPr lang="en-US" altLang="zh-CN" b="1" dirty="0">
                <a:solidFill>
                  <a:schemeClr val="tx1"/>
                </a:solidFill>
              </a:rPr>
              <a:t>(</a:t>
            </a:r>
            <a:r>
              <a:rPr lang="zh-CN" altLang="zh-CN" b="1" dirty="0">
                <a:solidFill>
                  <a:schemeClr val="tx1"/>
                </a:solidFill>
              </a:rPr>
              <a:t>更新本地库，同时要注意本地库中没有修改未提交的文件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  <a:endParaRPr lang="zh-CN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  4</a:t>
            </a:r>
            <a:r>
              <a:rPr lang="zh-CN" altLang="zh-CN" b="1" dirty="0">
                <a:solidFill>
                  <a:schemeClr val="tx1"/>
                </a:solidFill>
              </a:rPr>
              <a:t>）</a:t>
            </a:r>
            <a:r>
              <a:rPr lang="en-US" altLang="zh-CN" b="1" dirty="0">
                <a:solidFill>
                  <a:schemeClr val="tx1"/>
                </a:solidFill>
              </a:rPr>
              <a:t>$</a:t>
            </a:r>
            <a:r>
              <a:rPr lang="zh-CN" altLang="zh-CN" b="1" dirty="0">
                <a:solidFill>
                  <a:schemeClr val="tx1"/>
                </a:solidFill>
              </a:rPr>
              <a:t>修改文件，</a:t>
            </a:r>
            <a:r>
              <a:rPr lang="en-US" altLang="zh-CN" b="1" dirty="0">
                <a:solidFill>
                  <a:schemeClr val="tx1"/>
                </a:solidFill>
              </a:rPr>
              <a:t>git add </a:t>
            </a:r>
            <a:r>
              <a:rPr lang="zh-CN" altLang="zh-CN" b="1" dirty="0" smtClean="0">
                <a:solidFill>
                  <a:schemeClr val="tx1"/>
                </a:solidFill>
              </a:rPr>
              <a:t>文件名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  5</a:t>
            </a:r>
            <a:r>
              <a:rPr lang="zh-CN" altLang="zh-CN" b="1" dirty="0">
                <a:solidFill>
                  <a:schemeClr val="tx1"/>
                </a:solidFill>
              </a:rPr>
              <a:t>）</a:t>
            </a:r>
            <a:r>
              <a:rPr lang="en-US" altLang="zh-CN" b="1" dirty="0">
                <a:solidFill>
                  <a:schemeClr val="tx1"/>
                </a:solidFill>
              </a:rPr>
              <a:t>$git commit --amend </a:t>
            </a:r>
            <a:endParaRPr lang="zh-CN" altLang="zh-CN" b="1" dirty="0">
              <a:solidFill>
                <a:schemeClr val="tx1"/>
              </a:solidFill>
            </a:endParaRP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  6</a:t>
            </a:r>
            <a:r>
              <a:rPr lang="zh-CN" altLang="zh-CN" b="1" dirty="0">
                <a:solidFill>
                  <a:schemeClr val="tx1"/>
                </a:solidFill>
              </a:rPr>
              <a:t>）</a:t>
            </a:r>
            <a:r>
              <a:rPr lang="en-US" altLang="zh-CN" b="1" dirty="0">
                <a:solidFill>
                  <a:schemeClr val="tx1"/>
                </a:solidFill>
              </a:rPr>
              <a:t> $git push origin </a:t>
            </a:r>
            <a:r>
              <a:rPr lang="en-US" altLang="zh-CN" b="1" dirty="0" err="1" smtClean="0">
                <a:solidFill>
                  <a:schemeClr val="tx1"/>
                </a:solidFill>
              </a:rPr>
              <a:t>HEAD:refs</a:t>
            </a:r>
            <a:r>
              <a:rPr lang="en-US" altLang="zh-CN" b="1" dirty="0" smtClean="0">
                <a:solidFill>
                  <a:schemeClr val="tx1"/>
                </a:solidFill>
              </a:rPr>
              <a:t>/for/</a:t>
            </a:r>
            <a:r>
              <a:rPr lang="en-US" altLang="zh-CN" b="1" dirty="0" err="1" smtClean="0">
                <a:solidFill>
                  <a:srgbClr val="FF0000"/>
                </a:solidFill>
              </a:rPr>
              <a:t>branchname</a:t>
            </a:r>
            <a:r>
              <a:rPr lang="en-US" altLang="zh-CN" b="1" dirty="0" smtClean="0">
                <a:solidFill>
                  <a:schemeClr val="tx1"/>
                </a:solidFill>
              </a:rPr>
              <a:t>  </a:t>
            </a:r>
            <a:r>
              <a:rPr lang="en-US" altLang="zh-CN" b="1" dirty="0">
                <a:solidFill>
                  <a:schemeClr val="tx1"/>
                </a:solidFill>
              </a:rPr>
              <a:t>###</a:t>
            </a:r>
            <a:r>
              <a:rPr lang="en-US" altLang="zh-CN" b="1" dirty="0" err="1">
                <a:solidFill>
                  <a:srgbClr val="FF0000"/>
                </a:solidFill>
              </a:rPr>
              <a:t>branchname</a:t>
            </a:r>
            <a:r>
              <a:rPr lang="zh-CN" altLang="zh-CN" b="1" dirty="0">
                <a:solidFill>
                  <a:srgbClr val="FF0000"/>
                </a:solidFill>
              </a:rPr>
              <a:t>要根据需求填写</a:t>
            </a:r>
            <a:endParaRPr lang="zh-CN" altLang="zh-CN" b="1" dirty="0">
              <a:solidFill>
                <a:srgbClr val="FF0000"/>
              </a:solidFill>
            </a:endParaRPr>
          </a:p>
          <a:p>
            <a:r>
              <a:rPr lang="zh-CN" altLang="zh-CN" b="1" dirty="0">
                <a:solidFill>
                  <a:schemeClr val="tx1"/>
                </a:solidFill>
              </a:rPr>
              <a:t>第六步执行完之后，在</a:t>
            </a:r>
            <a:r>
              <a:rPr lang="en-US" altLang="zh-CN" b="1" dirty="0" err="1">
                <a:solidFill>
                  <a:schemeClr val="tx1"/>
                </a:solidFill>
              </a:rPr>
              <a:t>gerrit</a:t>
            </a:r>
            <a:r>
              <a:rPr lang="en-US" altLang="zh-CN" b="1" dirty="0">
                <a:solidFill>
                  <a:schemeClr val="tx1"/>
                </a:solidFill>
              </a:rPr>
              <a:t> web</a:t>
            </a:r>
            <a:r>
              <a:rPr lang="zh-CN" altLang="zh-CN" b="1" dirty="0">
                <a:solidFill>
                  <a:schemeClr val="tx1"/>
                </a:solidFill>
              </a:rPr>
              <a:t>页面被打回的代码提交单中会出现一个新的代码包，再次添加走查人员走查代码</a:t>
            </a:r>
            <a:endParaRPr lang="zh-CN" altLang="zh-CN" b="1" dirty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备注：使用</a:t>
            </a:r>
            <a:r>
              <a:rPr lang="en-US" altLang="zh-CN" b="1" dirty="0" smtClean="0">
                <a:solidFill>
                  <a:srgbClr val="FF0000"/>
                </a:solidFill>
              </a:rPr>
              <a:t>repo</a:t>
            </a:r>
            <a:r>
              <a:rPr lang="zh-CN" altLang="en-US" b="1" dirty="0" smtClean="0">
                <a:solidFill>
                  <a:srgbClr val="FF0000"/>
                </a:solidFill>
              </a:rPr>
              <a:t>下载代码，同样需要进入代码提交单所对应的</a:t>
            </a:r>
            <a:r>
              <a:rPr lang="en-US" altLang="zh-CN" b="1" dirty="0" smtClean="0">
                <a:solidFill>
                  <a:srgbClr val="FF0000"/>
                </a:solidFill>
              </a:rPr>
              <a:t>git</a:t>
            </a:r>
            <a:r>
              <a:rPr lang="zh-CN" altLang="en-US" b="1" dirty="0" smtClean="0">
                <a:solidFill>
                  <a:srgbClr val="FF0000"/>
                </a:solidFill>
              </a:rPr>
              <a:t>工作区操作。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265" y="164465"/>
            <a:ext cx="8460105" cy="360045"/>
          </a:xfrm>
        </p:spPr>
        <p:txBody>
          <a:bodyPr>
            <a:noAutofit/>
          </a:bodyPr>
          <a:lstStyle/>
          <a:p>
            <a:pPr algn="r"/>
            <a:r>
              <a:rPr lang="zh-CN" altLang="en-US" sz="2000" dirty="0" smtClean="0"/>
              <a:t>如何</a:t>
            </a:r>
            <a:r>
              <a:rPr lang="zh-CN" altLang="en-US" sz="2000" dirty="0"/>
              <a:t>处理</a:t>
            </a:r>
            <a:r>
              <a:rPr lang="en-US" altLang="zh-CN" sz="2000" dirty="0" err="1"/>
              <a:t>Gerrit</a:t>
            </a:r>
            <a:r>
              <a:rPr lang="en-US" altLang="zh-CN" sz="2000" dirty="0"/>
              <a:t> web</a:t>
            </a:r>
            <a:r>
              <a:rPr lang="zh-CN" altLang="en-US" sz="2000" dirty="0" smtClean="0"/>
              <a:t>页面走查不通过的代码</a:t>
            </a:r>
            <a:r>
              <a:rPr lang="zh-CN" altLang="en-US" sz="2000" dirty="0"/>
              <a:t>提交单</a:t>
            </a:r>
            <a:endParaRPr lang="en-US" altLang="zh-CN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19256" cy="5616624"/>
          </a:xfrm>
        </p:spPr>
        <p:txBody>
          <a:bodyPr>
            <a:normAutofit fontScale="62500" lnSpcReduction="20000"/>
          </a:bodyPr>
          <a:lstStyle/>
          <a:p>
            <a:r>
              <a:rPr lang="zh-CN" altLang="zh-CN" sz="2500" b="1" dirty="0">
                <a:solidFill>
                  <a:schemeClr val="tx1"/>
                </a:solidFill>
              </a:rPr>
              <a:t>走查不通过的代码对应的提交日志不是最新，该如何</a:t>
            </a:r>
            <a:r>
              <a:rPr lang="zh-CN" altLang="zh-CN" sz="2500" b="1" dirty="0" smtClean="0">
                <a:solidFill>
                  <a:schemeClr val="tx1"/>
                </a:solidFill>
              </a:rPr>
              <a:t>处理</a:t>
            </a:r>
            <a:endParaRPr lang="en-US" altLang="zh-CN" sz="2500" b="1" dirty="0" smtClean="0">
              <a:solidFill>
                <a:schemeClr val="tx1"/>
              </a:solidFill>
            </a:endParaRPr>
          </a:p>
          <a:p>
            <a:r>
              <a:rPr lang="zh-CN" altLang="en-US" sz="2500" b="1" dirty="0" smtClean="0">
                <a:solidFill>
                  <a:srgbClr val="FF0000"/>
                </a:solidFill>
              </a:rPr>
              <a:t>方法二：</a:t>
            </a:r>
            <a:endParaRPr lang="zh-CN" altLang="zh-CN" sz="2500" b="1" dirty="0">
              <a:solidFill>
                <a:srgbClr val="FF0000"/>
              </a:solidFill>
            </a:endParaRPr>
          </a:p>
          <a:p>
            <a:r>
              <a:rPr lang="en-US" altLang="zh-CN" sz="2500" b="1" dirty="0">
                <a:solidFill>
                  <a:schemeClr val="tx1"/>
                </a:solidFill>
              </a:rPr>
              <a:t>1</a:t>
            </a:r>
            <a:r>
              <a:rPr lang="zh-CN" altLang="zh-CN" sz="2500" b="1" dirty="0">
                <a:solidFill>
                  <a:schemeClr val="tx1"/>
                </a:solidFill>
              </a:rPr>
              <a:t>）</a:t>
            </a:r>
            <a:r>
              <a:rPr lang="en-US" altLang="zh-CN" sz="2500" b="1" dirty="0">
                <a:solidFill>
                  <a:schemeClr val="tx1"/>
                </a:solidFill>
              </a:rPr>
              <a:t>$cd 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500" b="1" dirty="0" err="1" smtClean="0">
                <a:solidFill>
                  <a:srgbClr val="FF0000"/>
                </a:solidFill>
              </a:rPr>
              <a:t>代码库</a:t>
            </a:r>
            <a:r>
              <a:rPr lang="en-US" altLang="zh-CN" sz="25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（红色字体根据实际情况替换</a:t>
            </a:r>
            <a:r>
              <a:rPr lang="en-US" altLang="zh-CN" sz="2500" b="1" dirty="0" smtClean="0">
                <a:solidFill>
                  <a:srgbClr val="FF0000"/>
                </a:solidFill>
              </a:rPr>
              <a:t>)</a:t>
            </a:r>
            <a:r>
              <a:rPr lang="zh-CN" altLang="zh-CN" sz="2500" b="1" dirty="0" smtClean="0">
                <a:solidFill>
                  <a:schemeClr val="tx1"/>
                </a:solidFill>
              </a:rPr>
              <a:t>注意</a:t>
            </a:r>
            <a:r>
              <a:rPr lang="en-US" altLang="zh-CN" sz="2500" b="1" dirty="0">
                <a:solidFill>
                  <a:schemeClr val="tx1"/>
                </a:solidFill>
              </a:rPr>
              <a:t>(</a:t>
            </a:r>
            <a:r>
              <a:rPr lang="zh-CN" altLang="zh-CN" sz="2500" b="1" dirty="0">
                <a:solidFill>
                  <a:schemeClr val="tx1"/>
                </a:solidFill>
              </a:rPr>
              <a:t>库中的</a:t>
            </a:r>
            <a:r>
              <a:rPr lang="en-US" altLang="zh-CN" sz="2500" b="1" dirty="0">
                <a:solidFill>
                  <a:schemeClr val="tx1"/>
                </a:solidFill>
              </a:rPr>
              <a:t>.git/hooks/commit-</a:t>
            </a:r>
            <a:r>
              <a:rPr lang="en-US" altLang="zh-CN" sz="2500" b="1" dirty="0" err="1">
                <a:solidFill>
                  <a:schemeClr val="tx1"/>
                </a:solidFill>
              </a:rPr>
              <a:t>msg</a:t>
            </a:r>
            <a:r>
              <a:rPr lang="zh-CN" altLang="zh-CN" sz="2500" b="1" dirty="0">
                <a:solidFill>
                  <a:schemeClr val="tx1"/>
                </a:solidFill>
              </a:rPr>
              <a:t>脚本</a:t>
            </a:r>
            <a:r>
              <a:rPr lang="zh-CN" altLang="zh-CN" sz="2500" b="1" dirty="0" smtClean="0">
                <a:solidFill>
                  <a:schemeClr val="tx1"/>
                </a:solidFill>
              </a:rPr>
              <a:t>是</a:t>
            </a:r>
            <a:r>
              <a:rPr lang="zh-CN" altLang="en-US" sz="2500" b="1" dirty="0">
                <a:solidFill>
                  <a:schemeClr val="tx1"/>
                </a:solidFill>
              </a:rPr>
              <a:t>已经</a:t>
            </a:r>
            <a:r>
              <a:rPr lang="zh-CN" altLang="zh-CN" sz="2500" b="1" dirty="0" smtClean="0">
                <a:solidFill>
                  <a:schemeClr val="tx1"/>
                </a:solidFill>
              </a:rPr>
              <a:t>存在</a:t>
            </a:r>
            <a:r>
              <a:rPr lang="zh-CN" altLang="zh-CN" sz="2500" b="1" dirty="0">
                <a:solidFill>
                  <a:schemeClr val="tx1"/>
                </a:solidFill>
              </a:rPr>
              <a:t>的</a:t>
            </a:r>
            <a:r>
              <a:rPr lang="en-US" altLang="zh-CN" sz="2500" b="1" dirty="0">
                <a:solidFill>
                  <a:schemeClr val="tx1"/>
                </a:solidFill>
              </a:rPr>
              <a:t>)</a:t>
            </a:r>
            <a:endParaRPr lang="zh-CN" altLang="zh-CN" sz="2500" b="1" dirty="0">
              <a:solidFill>
                <a:schemeClr val="tx1"/>
              </a:solidFill>
            </a:endParaRPr>
          </a:p>
          <a:p>
            <a:r>
              <a:rPr lang="en-US" altLang="zh-CN" sz="2500" b="1" dirty="0">
                <a:solidFill>
                  <a:schemeClr val="tx1"/>
                </a:solidFill>
              </a:rPr>
              <a:t>2</a:t>
            </a:r>
            <a:r>
              <a:rPr lang="zh-CN" altLang="zh-CN" sz="2500" b="1" dirty="0">
                <a:solidFill>
                  <a:schemeClr val="tx1"/>
                </a:solidFill>
              </a:rPr>
              <a:t>）</a:t>
            </a:r>
            <a:r>
              <a:rPr lang="en-US" altLang="zh-CN" sz="2500" b="1" dirty="0">
                <a:solidFill>
                  <a:schemeClr val="tx1"/>
                </a:solidFill>
              </a:rPr>
              <a:t>$git status</a:t>
            </a:r>
            <a:endParaRPr lang="zh-CN" altLang="zh-CN" sz="2500" b="1" dirty="0">
              <a:solidFill>
                <a:schemeClr val="tx1"/>
              </a:solidFill>
            </a:endParaRPr>
          </a:p>
          <a:p>
            <a:r>
              <a:rPr lang="en-US" altLang="zh-CN" sz="2500" b="1" dirty="0" smtClean="0">
                <a:solidFill>
                  <a:schemeClr val="tx1"/>
                </a:solidFill>
              </a:rPr>
              <a:t>3</a:t>
            </a:r>
            <a:r>
              <a:rPr lang="zh-CN" altLang="zh-CN" sz="2500" b="1" dirty="0" smtClean="0">
                <a:solidFill>
                  <a:schemeClr val="tx1"/>
                </a:solidFill>
              </a:rPr>
              <a:t>）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$git pull  </a:t>
            </a:r>
            <a:r>
              <a:rPr lang="en-US" altLang="zh-CN" sz="2500" dirty="0" smtClean="0">
                <a:solidFill>
                  <a:srgbClr val="FF0000"/>
                </a:solidFill>
              </a:rPr>
              <a:t>--rebase</a:t>
            </a:r>
            <a:r>
              <a:rPr lang="zh-CN" altLang="en-US" sz="2500" b="1" dirty="0" smtClean="0">
                <a:solidFill>
                  <a:schemeClr val="tx1"/>
                </a:solidFill>
              </a:rPr>
              <a:t>（更新本地库，同时要注意本地库中没有修改未提交的文件）</a:t>
            </a:r>
            <a:endParaRPr lang="zh-CN" altLang="zh-CN" sz="2500" b="1" dirty="0" smtClean="0">
              <a:solidFill>
                <a:schemeClr val="tx1"/>
              </a:solidFill>
            </a:endParaRPr>
          </a:p>
          <a:p>
            <a:r>
              <a:rPr lang="en-US" altLang="zh-CN" sz="2500" b="1" dirty="0" smtClean="0">
                <a:solidFill>
                  <a:schemeClr val="tx1"/>
                </a:solidFill>
              </a:rPr>
              <a:t>4</a:t>
            </a:r>
            <a:r>
              <a:rPr lang="zh-CN" altLang="zh-CN" sz="2500" b="1" dirty="0">
                <a:solidFill>
                  <a:schemeClr val="tx1"/>
                </a:solidFill>
              </a:rPr>
              <a:t>）</a:t>
            </a:r>
            <a:r>
              <a:rPr lang="en-US" altLang="zh-CN" sz="2500" b="1" dirty="0">
                <a:solidFill>
                  <a:schemeClr val="tx1"/>
                </a:solidFill>
              </a:rPr>
              <a:t>$</a:t>
            </a:r>
            <a:r>
              <a:rPr lang="zh-CN" altLang="zh-CN" sz="2500" b="1" dirty="0">
                <a:solidFill>
                  <a:schemeClr val="tx1"/>
                </a:solidFill>
              </a:rPr>
              <a:t>修改文件</a:t>
            </a:r>
            <a:endParaRPr lang="zh-CN" altLang="zh-CN" sz="2500" b="1" dirty="0">
              <a:solidFill>
                <a:schemeClr val="tx1"/>
              </a:solidFill>
            </a:endParaRPr>
          </a:p>
          <a:p>
            <a:r>
              <a:rPr lang="en-US" altLang="zh-CN" sz="2500" b="1" dirty="0">
                <a:solidFill>
                  <a:schemeClr val="tx1"/>
                </a:solidFill>
              </a:rPr>
              <a:t>5</a:t>
            </a:r>
            <a:r>
              <a:rPr lang="zh-CN" altLang="zh-CN" sz="2500" b="1" dirty="0">
                <a:solidFill>
                  <a:schemeClr val="tx1"/>
                </a:solidFill>
              </a:rPr>
              <a:t>）通过</a:t>
            </a:r>
            <a:r>
              <a:rPr lang="en-US" altLang="zh-CN" sz="2500" b="1" dirty="0">
                <a:solidFill>
                  <a:schemeClr val="tx1"/>
                </a:solidFill>
              </a:rPr>
              <a:t>git log</a:t>
            </a:r>
            <a:r>
              <a:rPr lang="zh-CN" altLang="zh-CN" sz="2500" b="1" dirty="0">
                <a:solidFill>
                  <a:schemeClr val="tx1"/>
                </a:solidFill>
              </a:rPr>
              <a:t>找到走查不通过的代码对应的提交日志中的</a:t>
            </a:r>
            <a:r>
              <a:rPr lang="en-US" altLang="zh-CN" sz="2500" b="1" dirty="0">
                <a:solidFill>
                  <a:schemeClr val="tx1"/>
                </a:solidFill>
              </a:rPr>
              <a:t>commit-ID,</a:t>
            </a:r>
            <a:r>
              <a:rPr lang="zh-CN" altLang="zh-CN" sz="2500" b="1" dirty="0">
                <a:solidFill>
                  <a:schemeClr val="tx1"/>
                </a:solidFill>
              </a:rPr>
              <a:t>或者与最新提交之间有多少次提交日志</a:t>
            </a:r>
            <a:r>
              <a:rPr lang="en-US" altLang="zh-CN" sz="2500" b="1" dirty="0">
                <a:solidFill>
                  <a:schemeClr val="tx1"/>
                </a:solidFill>
              </a:rPr>
              <a:t> </a:t>
            </a:r>
            <a:r>
              <a:rPr lang="en-US" altLang="zh-CN" sz="2500" b="1" dirty="0" err="1">
                <a:solidFill>
                  <a:schemeClr val="tx1"/>
                </a:solidFill>
              </a:rPr>
              <a:t>num</a:t>
            </a:r>
            <a:endParaRPr lang="zh-CN" altLang="zh-CN" sz="2500" b="1" dirty="0">
              <a:solidFill>
                <a:schemeClr val="tx1"/>
              </a:solidFill>
            </a:endParaRPr>
          </a:p>
          <a:p>
            <a:r>
              <a:rPr lang="en-US" altLang="zh-CN" sz="2500" b="1" dirty="0">
                <a:solidFill>
                  <a:schemeClr val="tx1"/>
                </a:solidFill>
              </a:rPr>
              <a:t>6</a:t>
            </a:r>
            <a:r>
              <a:rPr lang="zh-CN" altLang="zh-CN" sz="2500" b="1" dirty="0">
                <a:solidFill>
                  <a:schemeClr val="tx1"/>
                </a:solidFill>
              </a:rPr>
              <a:t>）</a:t>
            </a:r>
            <a:r>
              <a:rPr lang="en-US" altLang="zh-CN" sz="2500" b="1" dirty="0">
                <a:solidFill>
                  <a:schemeClr val="tx1"/>
                </a:solidFill>
              </a:rPr>
              <a:t>git checkout  commit-ID </a:t>
            </a:r>
            <a:r>
              <a:rPr lang="zh-CN" altLang="zh-CN" sz="2500" b="1" dirty="0">
                <a:solidFill>
                  <a:schemeClr val="tx1"/>
                </a:solidFill>
              </a:rPr>
              <a:t>或者</a:t>
            </a:r>
            <a:r>
              <a:rPr lang="en-US" altLang="zh-CN" sz="2500" b="1" dirty="0">
                <a:solidFill>
                  <a:schemeClr val="tx1"/>
                </a:solidFill>
              </a:rPr>
              <a:t>git checkout </a:t>
            </a:r>
            <a:r>
              <a:rPr lang="en-US" altLang="zh-CN" sz="2500" b="1" dirty="0" err="1">
                <a:solidFill>
                  <a:schemeClr val="tx1"/>
                </a:solidFill>
              </a:rPr>
              <a:t>HEAD~num</a:t>
            </a:r>
            <a:endParaRPr lang="zh-CN" altLang="zh-CN" sz="2500" b="1" dirty="0">
              <a:solidFill>
                <a:schemeClr val="tx1"/>
              </a:solidFill>
            </a:endParaRPr>
          </a:p>
          <a:p>
            <a:r>
              <a:rPr lang="en-US" altLang="zh-CN" sz="2500" b="1" dirty="0">
                <a:solidFill>
                  <a:schemeClr val="tx1"/>
                </a:solidFill>
              </a:rPr>
              <a:t>7) git add filename</a:t>
            </a:r>
            <a:endParaRPr lang="zh-CN" altLang="zh-CN" sz="2500" b="1" dirty="0">
              <a:solidFill>
                <a:schemeClr val="tx1"/>
              </a:solidFill>
            </a:endParaRPr>
          </a:p>
          <a:p>
            <a:r>
              <a:rPr lang="en-US" altLang="zh-CN" sz="2500" b="1" dirty="0">
                <a:solidFill>
                  <a:schemeClr val="tx1"/>
                </a:solidFill>
              </a:rPr>
              <a:t>8)git commit  </a:t>
            </a:r>
            <a:r>
              <a:rPr lang="en-US" altLang="zh-CN" sz="2500" smtClean="0">
                <a:solidFill>
                  <a:srgbClr val="FF0000"/>
                </a:solidFill>
              </a:rPr>
              <a:t>--amend</a:t>
            </a:r>
            <a:endParaRPr lang="zh-CN" altLang="zh-CN" sz="2500" b="1" dirty="0" smtClean="0">
              <a:solidFill>
                <a:srgbClr val="FF0000"/>
              </a:solidFill>
            </a:endParaRPr>
          </a:p>
          <a:p>
            <a:r>
              <a:rPr lang="en-US" altLang="zh-CN" sz="2500" b="1" dirty="0" smtClean="0">
                <a:solidFill>
                  <a:schemeClr val="tx1"/>
                </a:solidFill>
              </a:rPr>
              <a:t>9) $</a:t>
            </a:r>
            <a:r>
              <a:rPr lang="en-US" altLang="zh-CN" sz="2500" b="1" dirty="0" err="1" smtClean="0">
                <a:solidFill>
                  <a:schemeClr val="tx1"/>
                </a:solidFill>
              </a:rPr>
              <a:t>git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 push origin </a:t>
            </a:r>
            <a:r>
              <a:rPr lang="en-US" altLang="zh-CN" sz="2500" b="1" dirty="0" err="1" smtClean="0">
                <a:solidFill>
                  <a:srgbClr val="FF0000"/>
                </a:solidFill>
              </a:rPr>
              <a:t>HEAD</a:t>
            </a:r>
            <a:r>
              <a:rPr lang="en-US" altLang="zh-CN" sz="2500" b="1" dirty="0" err="1" smtClean="0">
                <a:solidFill>
                  <a:schemeClr val="tx1"/>
                </a:solidFill>
              </a:rPr>
              <a:t>:refs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/for/</a:t>
            </a:r>
            <a:r>
              <a:rPr lang="en-US" altLang="zh-CN" sz="2500" b="1" dirty="0" err="1" smtClean="0">
                <a:solidFill>
                  <a:srgbClr val="FF0000"/>
                </a:solidFill>
              </a:rPr>
              <a:t>branchname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2500" b="1" dirty="0" smtClean="0">
                <a:solidFill>
                  <a:srgbClr val="FF0000"/>
                </a:solidFill>
              </a:rPr>
              <a:t>###</a:t>
            </a:r>
            <a:r>
              <a:rPr lang="en-US" altLang="zh-CN" sz="2500" b="1" dirty="0" err="1" smtClean="0">
                <a:solidFill>
                  <a:srgbClr val="FF0000"/>
                </a:solidFill>
              </a:rPr>
              <a:t>branchname</a:t>
            </a:r>
            <a:r>
              <a:rPr lang="zh-CN" altLang="zh-CN" sz="2500" b="1" dirty="0" smtClean="0">
                <a:solidFill>
                  <a:srgbClr val="FF0000"/>
                </a:solidFill>
              </a:rPr>
              <a:t>要根据需求填写</a:t>
            </a:r>
            <a:endParaRPr lang="zh-CN" altLang="zh-CN" sz="25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703282"/>
          </a:xfrm>
        </p:spPr>
        <p:txBody>
          <a:bodyPr>
            <a:normAutofit/>
          </a:bodyPr>
          <a:lstStyle/>
          <a:p>
            <a:pPr algn="r"/>
            <a:r>
              <a:rPr lang="zh-CN" altLang="en-US" sz="3200" dirty="0" smtClean="0"/>
              <a:t>如何</a:t>
            </a:r>
            <a:r>
              <a:rPr lang="zh-CN" altLang="en-US" sz="3200" dirty="0"/>
              <a:t>解决代码</a:t>
            </a:r>
            <a:r>
              <a:rPr lang="zh-CN" altLang="en-US" sz="3200" dirty="0" smtClean="0"/>
              <a:t>冲突</a:t>
            </a:r>
            <a:endParaRPr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3050"/>
            <a:ext cx="8229600" cy="5328592"/>
          </a:xfrm>
        </p:spPr>
        <p:txBody>
          <a:bodyPr>
            <a:normAutofit/>
          </a:bodyPr>
          <a:lstStyle/>
          <a:p>
            <a:r>
              <a:rPr lang="zh-CN" altLang="en-US" sz="1800" b="1" dirty="0" smtClean="0">
                <a:solidFill>
                  <a:schemeClr val="tx1"/>
                </a:solidFill>
              </a:rPr>
              <a:t>用户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A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和用户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B</a:t>
            </a:r>
            <a:r>
              <a:rPr lang="zh-CN" altLang="zh-CN" sz="1800" b="1" dirty="0" smtClean="0">
                <a:solidFill>
                  <a:schemeClr val="tx1"/>
                </a:solidFill>
              </a:rPr>
              <a:t>修改了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相同</a:t>
            </a:r>
            <a:r>
              <a:rPr lang="zh-CN" altLang="zh-CN" sz="1800" b="1" dirty="0" smtClean="0">
                <a:solidFill>
                  <a:schemeClr val="tx1"/>
                </a:solidFill>
              </a:rPr>
              <a:t>文件的相同区域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，代码走查者先将用户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A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提交的修改合入代码库，合入过程是正常的，再将用户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B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提交的修改提交代码库时会可能提示冲突。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r>
              <a:rPr lang="zh-CN" altLang="en-US" sz="1800" b="1" dirty="0" smtClean="0">
                <a:solidFill>
                  <a:schemeClr val="tx1"/>
                </a:solidFill>
              </a:rPr>
              <a:t>如何解决冲突，请参考文档</a:t>
            </a:r>
            <a:r>
              <a:rPr lang="en-US" altLang="zh-CN" sz="1800" b="1" dirty="0">
                <a:solidFill>
                  <a:schemeClr val="tx1"/>
                </a:solidFill>
              </a:rPr>
              <a:t>《Git</a:t>
            </a:r>
            <a:r>
              <a:rPr lang="zh-CN" altLang="en-US" sz="1800" b="1" dirty="0">
                <a:solidFill>
                  <a:schemeClr val="tx1"/>
                </a:solidFill>
              </a:rPr>
              <a:t>解决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冲突文档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》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b="1" dirty="0"/>
              <a:t>  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347864" y="3340908"/>
          <a:ext cx="2952328" cy="2014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5" name="文档" showAsIcon="1" r:id="rId1" imgW="914400" imgH="828675" progId="Word.Document.12">
                  <p:embed/>
                </p:oleObj>
              </mc:Choice>
              <mc:Fallback>
                <p:oleObj name="文档" showAsIcon="1" r:id="rId1" imgW="914400" imgH="828675" progId="Word.Document.12">
                  <p:embed/>
                  <p:pic>
                    <p:nvPicPr>
                      <p:cNvPr id="0" name="图片 166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7864" y="3340908"/>
                        <a:ext cx="2952328" cy="2014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03282"/>
          </a:xfrm>
        </p:spPr>
        <p:txBody>
          <a:bodyPr>
            <a:normAutofit/>
          </a:bodyPr>
          <a:lstStyle/>
          <a:p>
            <a:pPr algn="r"/>
            <a:r>
              <a:rPr lang="en-US" altLang="zh-CN" sz="3200" dirty="0" smtClean="0">
                <a:solidFill>
                  <a:srgbClr val="FF7300"/>
                </a:solidFill>
              </a:rPr>
              <a:t>git status</a:t>
            </a:r>
            <a:r>
              <a:rPr lang="zh-CN" altLang="en-US" sz="3200" dirty="0" smtClean="0">
                <a:solidFill>
                  <a:srgbClr val="FF7300"/>
                </a:solidFill>
              </a:rPr>
              <a:t>命令的使用</a:t>
            </a:r>
            <a:endParaRPr lang="zh-CN" altLang="en-US" sz="3200" dirty="0" smtClean="0">
              <a:solidFill>
                <a:srgbClr val="FF7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</a:rPr>
              <a:t>在本地</a:t>
            </a:r>
            <a:r>
              <a:rPr lang="en-US" altLang="zh-CN" sz="1800" dirty="0" smtClean="0">
                <a:solidFill>
                  <a:schemeClr val="tx1"/>
                </a:solidFill>
              </a:rPr>
              <a:t>git</a:t>
            </a:r>
            <a:r>
              <a:rPr lang="zh-CN" altLang="en-US" sz="1800" dirty="0" smtClean="0">
                <a:solidFill>
                  <a:schemeClr val="tx1"/>
                </a:solidFill>
              </a:rPr>
              <a:t>库中，要习惯使用</a:t>
            </a:r>
            <a:r>
              <a:rPr lang="en-US" altLang="zh-CN" sz="1800" dirty="0" smtClean="0">
                <a:solidFill>
                  <a:schemeClr val="tx1"/>
                </a:solidFill>
              </a:rPr>
              <a:t>git status</a:t>
            </a:r>
            <a:r>
              <a:rPr lang="zh-CN" altLang="en-US" sz="1800" dirty="0" smtClean="0">
                <a:solidFill>
                  <a:schemeClr val="tx1"/>
                </a:solidFill>
              </a:rPr>
              <a:t>命令，这条命令可以提示你下一步该做什么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75" y="2378710"/>
            <a:ext cx="8634730" cy="3114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03282"/>
          </a:xfrm>
        </p:spPr>
        <p:txBody>
          <a:bodyPr>
            <a:normAutofit/>
          </a:bodyPr>
          <a:lstStyle/>
          <a:p>
            <a:pPr algn="r"/>
            <a:r>
              <a:rPr lang="en-US" altLang="zh-CN" sz="3200" dirty="0" smtClean="0">
                <a:solidFill>
                  <a:srgbClr val="FF7300"/>
                </a:solidFill>
              </a:rPr>
              <a:t>git  log</a:t>
            </a:r>
            <a:r>
              <a:rPr lang="zh-CN" altLang="en-US" sz="3200" dirty="0" smtClean="0">
                <a:solidFill>
                  <a:srgbClr val="FF7300"/>
                </a:solidFill>
              </a:rPr>
              <a:t>命令</a:t>
            </a:r>
            <a:endParaRPr lang="zh-CN" altLang="en-US" sz="3200" dirty="0" smtClean="0">
              <a:solidFill>
                <a:srgbClr val="FF7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git  log </a:t>
            </a:r>
            <a:r>
              <a:rPr lang="zh-CN" altLang="en-US" dirty="0" smtClean="0">
                <a:solidFill>
                  <a:schemeClr val="tx1"/>
                </a:solidFill>
              </a:rPr>
              <a:t>命令简单介绍，</a:t>
            </a:r>
            <a:r>
              <a:rPr lang="en-US" altLang="zh-CN" dirty="0" smtClean="0">
                <a:solidFill>
                  <a:schemeClr val="tx1"/>
                </a:solidFill>
              </a:rPr>
              <a:t>git log</a:t>
            </a:r>
            <a:r>
              <a:rPr lang="zh-CN" altLang="en-US" dirty="0" smtClean="0">
                <a:solidFill>
                  <a:schemeClr val="tx1"/>
                </a:solidFill>
              </a:rPr>
              <a:t>其它的参数介绍请参照尾页的文档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6375" y="2242820"/>
            <a:ext cx="6190615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03282"/>
          </a:xfrm>
        </p:spPr>
        <p:txBody>
          <a:bodyPr>
            <a:normAutofit/>
          </a:bodyPr>
          <a:lstStyle/>
          <a:p>
            <a:pPr algn="r"/>
            <a:r>
              <a:rPr lang="en-US" altLang="zh-CN" sz="3200" dirty="0" smtClean="0">
                <a:solidFill>
                  <a:srgbClr val="FF7300"/>
                </a:solidFill>
              </a:rPr>
              <a:t>git  clean -</a:t>
            </a:r>
            <a:r>
              <a:rPr lang="en-US" altLang="zh-CN" sz="3200" dirty="0" err="1" smtClean="0">
                <a:solidFill>
                  <a:srgbClr val="FF7300"/>
                </a:solidFill>
              </a:rPr>
              <a:t>df</a:t>
            </a:r>
            <a:endParaRPr lang="en-US" altLang="zh-CN" sz="3200" dirty="0" err="1" smtClean="0">
              <a:solidFill>
                <a:srgbClr val="FF7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如何清除本地库中编译产生的中间文件：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注意：编译之前，先将修改的文件都执行一下</a:t>
            </a:r>
            <a:r>
              <a:rPr lang="en-US" altLang="zh-CN" dirty="0" smtClean="0">
                <a:solidFill>
                  <a:schemeClr val="tx1"/>
                </a:solidFill>
              </a:rPr>
              <a:t>git add</a:t>
            </a:r>
            <a:r>
              <a:rPr lang="zh-CN" altLang="en-US" dirty="0" smtClean="0">
                <a:solidFill>
                  <a:schemeClr val="tx1"/>
                </a:solidFill>
              </a:rPr>
              <a:t>的操作，编译之后清理产生的中间文件可以大胆的使用下面的命令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git clean -</a:t>
            </a:r>
            <a:r>
              <a:rPr lang="en-US" altLang="zh-CN" dirty="0" err="1" smtClean="0">
                <a:solidFill>
                  <a:schemeClr val="tx1"/>
                </a:solidFill>
              </a:rPr>
              <a:t>df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删除不受控制的文件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git checkout -- .   </a:t>
            </a:r>
            <a:r>
              <a:rPr lang="zh-CN" altLang="en-US" dirty="0" smtClean="0">
                <a:solidFill>
                  <a:schemeClr val="tx1"/>
                </a:solidFill>
              </a:rPr>
              <a:t>将编译过程中修改的工作区的文件还原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36004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sz="3200" dirty="0" smtClean="0">
                <a:solidFill>
                  <a:srgbClr val="FF7300"/>
                </a:solidFill>
              </a:rPr>
              <a:t>git reset</a:t>
            </a:r>
            <a:r>
              <a:rPr lang="zh-CN" altLang="en-US" sz="3200" dirty="0" smtClean="0">
                <a:solidFill>
                  <a:srgbClr val="FF7300"/>
                </a:solidFill>
              </a:rPr>
              <a:t>命令的使用</a:t>
            </a:r>
            <a:endParaRPr lang="zh-CN" altLang="en-US" sz="3200" dirty="0" smtClean="0">
              <a:solidFill>
                <a:srgbClr val="FF7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962447"/>
            <a:ext cx="8229600" cy="6048672"/>
          </a:xfrm>
        </p:spPr>
        <p:txBody>
          <a:bodyPr>
            <a:normAutofit/>
          </a:bodyPr>
          <a:lstStyle/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960" y="910590"/>
            <a:ext cx="5009515" cy="2163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6740" y="2856230"/>
            <a:ext cx="6909435" cy="4015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eaLnBrk="1" latinLnBrk="0" hangingPunct="1">
              <a:lnSpc>
                <a:spcPct val="150000"/>
              </a:lnSpc>
            </a:pPr>
            <a:r>
              <a:rPr lang="en-US" altLang="zh-CN" sz="1000"/>
              <a:t>1</a:t>
            </a:r>
            <a:r>
              <a:rPr lang="zh-CN" altLang="en-US" sz="1000"/>
              <a:t>、</a:t>
            </a:r>
            <a:r>
              <a:rPr lang="zh-CN" altLang="en-US" sz="1000" b="1"/>
              <a:t>在工作区中修改了某文件</a:t>
            </a:r>
            <a:r>
              <a:rPr lang="en-US" altLang="zh-CN" sz="1000" b="1"/>
              <a:t>A</a:t>
            </a:r>
            <a:r>
              <a:rPr lang="zh-CN" altLang="en-US" sz="1000" b="1"/>
              <a:t>，该如何悔棋，该如何还原文件</a:t>
            </a:r>
            <a:r>
              <a:rPr lang="en-US" altLang="zh-CN" sz="1000" b="1"/>
              <a:t>A</a:t>
            </a:r>
            <a:endParaRPr lang="en-US" altLang="zh-CN" sz="1000" b="1"/>
          </a:p>
          <a:p>
            <a:pPr algn="l" eaLnBrk="1" latinLnBrk="0" hangingPunct="1">
              <a:lnSpc>
                <a:spcPct val="150000"/>
              </a:lnSpc>
            </a:pPr>
            <a:r>
              <a:rPr lang="en-US" altLang="zh-CN" sz="1000"/>
              <a:t>  git checkout -- A</a:t>
            </a:r>
            <a:endParaRPr lang="en-US" altLang="zh-CN" sz="1000"/>
          </a:p>
          <a:p>
            <a:pPr algn="l" eaLnBrk="1" latinLnBrk="0" hangingPunct="1">
              <a:lnSpc>
                <a:spcPct val="150000"/>
              </a:lnSpc>
            </a:pPr>
            <a:r>
              <a:rPr lang="zh-CN" altLang="en-US" sz="1000"/>
              <a:t>用法：</a:t>
            </a:r>
            <a:r>
              <a:rPr lang="en-US" altLang="zh-CN" sz="1000"/>
              <a:t>git checkout -- filename</a:t>
            </a:r>
            <a:endParaRPr lang="en-US" altLang="zh-CN" sz="1000"/>
          </a:p>
          <a:p>
            <a:pPr algn="l" eaLnBrk="1" latinLnBrk="0" hangingPunct="1">
              <a:lnSpc>
                <a:spcPct val="150000"/>
              </a:lnSpc>
            </a:pPr>
            <a:r>
              <a:rPr lang="en-US" altLang="zh-CN" sz="1000"/>
              <a:t>           git checktout -- </a:t>
            </a:r>
            <a:r>
              <a:rPr lang="zh-CN" altLang="en-US" sz="1000"/>
              <a:t>目录名称</a:t>
            </a:r>
            <a:endParaRPr lang="zh-CN" altLang="en-US" sz="1000"/>
          </a:p>
          <a:p>
            <a:pPr algn="l" eaLnBrk="1" latinLnBrk="0" hangingPunct="1">
              <a:lnSpc>
                <a:spcPct val="150000"/>
              </a:lnSpc>
            </a:pPr>
            <a:r>
              <a:rPr lang="en-US" altLang="zh-CN" sz="1000"/>
              <a:t>2</a:t>
            </a:r>
            <a:r>
              <a:rPr lang="zh-CN" altLang="en-US" sz="1000"/>
              <a:t>、</a:t>
            </a:r>
            <a:r>
              <a:rPr lang="zh-CN" altLang="en-US" sz="1000" b="1"/>
              <a:t>执行</a:t>
            </a:r>
            <a:r>
              <a:rPr lang="en-US" altLang="zh-CN" sz="1000" b="1"/>
              <a:t>git add A</a:t>
            </a:r>
            <a:r>
              <a:rPr lang="zh-CN" altLang="en-US" sz="1000" b="1"/>
              <a:t>之后，如何</a:t>
            </a:r>
            <a:r>
              <a:rPr lang="zh-CN" altLang="en-US" sz="1000" b="1">
                <a:sym typeface="+mn-ea"/>
              </a:rPr>
              <a:t>悔棋？如何还原暂存区？工作区的修改文件保持不变</a:t>
            </a:r>
            <a:endParaRPr lang="zh-CN" altLang="en-US" sz="1000" b="1">
              <a:sym typeface="+mn-ea"/>
            </a:endParaRPr>
          </a:p>
          <a:p>
            <a:pPr algn="l" eaLnBrk="1" latinLnBrk="0" hangingPunct="1">
              <a:lnSpc>
                <a:spcPct val="150000"/>
              </a:lnSpc>
            </a:pPr>
            <a:r>
              <a:rPr lang="en-US" altLang="zh-CN" sz="1000">
                <a:sym typeface="+mn-ea"/>
              </a:rPr>
              <a:t>  git reset HEAD A</a:t>
            </a:r>
            <a:endParaRPr lang="en-US" altLang="zh-CN" sz="1000">
              <a:sym typeface="+mn-ea"/>
            </a:endParaRPr>
          </a:p>
          <a:p>
            <a:pPr algn="l" eaLnBrk="1" latinLnBrk="0" hangingPunct="1">
              <a:lnSpc>
                <a:spcPct val="150000"/>
              </a:lnSpc>
            </a:pPr>
            <a:r>
              <a:rPr lang="zh-CN" altLang="en-US" sz="1000">
                <a:sym typeface="+mn-ea"/>
              </a:rPr>
              <a:t>用法：</a:t>
            </a:r>
            <a:r>
              <a:rPr lang="en-US" altLang="zh-CN" sz="1000">
                <a:sym typeface="+mn-ea"/>
              </a:rPr>
              <a:t>git reset HEAD filename</a:t>
            </a:r>
            <a:endParaRPr lang="en-US" altLang="zh-CN" sz="1000">
              <a:sym typeface="+mn-ea"/>
            </a:endParaRPr>
          </a:p>
          <a:p>
            <a:pPr algn="l" eaLnBrk="1" latinLnBrk="0" hangingPunct="1">
              <a:lnSpc>
                <a:spcPct val="150000"/>
              </a:lnSpc>
            </a:pPr>
            <a:r>
              <a:rPr lang="en-US" altLang="zh-CN" sz="1000">
                <a:sym typeface="+mn-ea"/>
              </a:rPr>
              <a:t>           git reset HEAD </a:t>
            </a:r>
            <a:r>
              <a:rPr lang="zh-CN" altLang="en-US" sz="1000">
                <a:sym typeface="+mn-ea"/>
              </a:rPr>
              <a:t>目录名称</a:t>
            </a:r>
            <a:endParaRPr lang="zh-CN" altLang="en-US" sz="1000">
              <a:sym typeface="+mn-ea"/>
            </a:endParaRPr>
          </a:p>
          <a:p>
            <a:pPr algn="l" eaLnBrk="1" latinLnBrk="0" hangingPunct="1">
              <a:lnSpc>
                <a:spcPct val="150000"/>
              </a:lnSpc>
            </a:pPr>
            <a:r>
              <a:rPr lang="en-US" altLang="zh-CN" sz="1000">
                <a:sym typeface="+mn-ea"/>
              </a:rPr>
              <a:t>3</a:t>
            </a:r>
            <a:r>
              <a:rPr lang="zh-CN" altLang="en-US" sz="1000">
                <a:sym typeface="+mn-ea"/>
              </a:rPr>
              <a:t>、</a:t>
            </a:r>
            <a:r>
              <a:rPr lang="zh-CN" altLang="en-US" sz="1000" b="1">
                <a:sym typeface="+mn-ea"/>
              </a:rPr>
              <a:t>在工作区修改了文件</a:t>
            </a:r>
            <a:r>
              <a:rPr lang="en-US" altLang="zh-CN" sz="1000" b="1">
                <a:sym typeface="+mn-ea"/>
              </a:rPr>
              <a:t>A</a:t>
            </a:r>
            <a:r>
              <a:rPr lang="zh-CN" altLang="en-US" sz="1000" b="1">
                <a:sym typeface="+mn-ea"/>
              </a:rPr>
              <a:t>，已经执行</a:t>
            </a:r>
            <a:r>
              <a:rPr lang="en-US" altLang="zh-CN" sz="1000" b="1">
                <a:sym typeface="+mn-ea"/>
              </a:rPr>
              <a:t>git add</a:t>
            </a:r>
            <a:r>
              <a:rPr lang="zh-CN" altLang="en-US" sz="1000" b="1">
                <a:sym typeface="+mn-ea"/>
              </a:rPr>
              <a:t>添加到暂存区，</a:t>
            </a:r>
            <a:r>
              <a:rPr lang="en-US" altLang="zh-CN" sz="1000" b="1">
                <a:sym typeface="+mn-ea"/>
              </a:rPr>
              <a:t>git commit</a:t>
            </a:r>
            <a:r>
              <a:rPr lang="zh-CN" altLang="en-US" sz="1000" b="1">
                <a:sym typeface="+mn-ea"/>
              </a:rPr>
              <a:t>提交到版本库区，如何还原库区，但是暂存区和工作区的修改保持不变</a:t>
            </a:r>
            <a:endParaRPr lang="zh-CN" altLang="en-US" sz="1000" b="1">
              <a:sym typeface="+mn-ea"/>
            </a:endParaRPr>
          </a:p>
          <a:p>
            <a:pPr algn="l" eaLnBrk="1" latinLnBrk="0" hangingPunct="1">
              <a:lnSpc>
                <a:spcPct val="150000"/>
              </a:lnSpc>
            </a:pPr>
            <a:r>
              <a:rPr lang="en-US" altLang="zh-CN" sz="1000">
                <a:sym typeface="+mn-ea"/>
              </a:rPr>
              <a:t>  git reset --soft HEAD^ </a:t>
            </a:r>
            <a:r>
              <a:rPr lang="zh-CN" altLang="en-US" sz="1000">
                <a:sym typeface="+mn-ea"/>
              </a:rPr>
              <a:t>或者</a:t>
            </a:r>
            <a:r>
              <a:rPr lang="en-US" altLang="zh-CN" sz="1000">
                <a:sym typeface="+mn-ea"/>
              </a:rPr>
              <a:t>git reset --soft HEAD</a:t>
            </a:r>
            <a:r>
              <a:rPr lang="en-US" sz="1000">
                <a:sym typeface="+mn-ea"/>
              </a:rPr>
              <a:t>~1</a:t>
            </a:r>
            <a:endParaRPr lang="en-US" sz="1000">
              <a:sym typeface="+mn-ea"/>
            </a:endParaRPr>
          </a:p>
          <a:p>
            <a:pPr algn="l" eaLnBrk="1" latinLnBrk="0" hangingPunct="1">
              <a:lnSpc>
                <a:spcPct val="150000"/>
              </a:lnSpc>
            </a:pPr>
            <a:r>
              <a:rPr lang="en-US" sz="1000">
                <a:sym typeface="+mn-ea"/>
              </a:rPr>
              <a:t>4</a:t>
            </a:r>
            <a:r>
              <a:rPr lang="zh-CN" altLang="en-US" sz="1000">
                <a:sym typeface="+mn-ea"/>
              </a:rPr>
              <a:t>、</a:t>
            </a:r>
            <a:r>
              <a:rPr lang="zh-CN" altLang="en-US" sz="1000" b="1">
                <a:sym typeface="+mn-ea"/>
              </a:rPr>
              <a:t>在工作区修改了文件</a:t>
            </a:r>
            <a:r>
              <a:rPr lang="en-US" altLang="zh-CN" sz="1000" b="1">
                <a:sym typeface="+mn-ea"/>
              </a:rPr>
              <a:t>A</a:t>
            </a:r>
            <a:r>
              <a:rPr lang="zh-CN" altLang="en-US" sz="1000" b="1">
                <a:sym typeface="+mn-ea"/>
              </a:rPr>
              <a:t>，已经执行</a:t>
            </a:r>
            <a:r>
              <a:rPr lang="en-US" altLang="zh-CN" sz="1000" b="1">
                <a:sym typeface="+mn-ea"/>
              </a:rPr>
              <a:t>git add</a:t>
            </a:r>
            <a:r>
              <a:rPr lang="zh-CN" altLang="en-US" sz="1000" b="1">
                <a:sym typeface="+mn-ea"/>
              </a:rPr>
              <a:t>添加到暂存区，执行</a:t>
            </a:r>
            <a:r>
              <a:rPr lang="en-US" altLang="zh-CN" sz="1000" b="1">
                <a:sym typeface="+mn-ea"/>
              </a:rPr>
              <a:t>git commit</a:t>
            </a:r>
            <a:r>
              <a:rPr lang="zh-CN" altLang="en-US" sz="1000" b="1">
                <a:sym typeface="+mn-ea"/>
              </a:rPr>
              <a:t>提交到版本库，如何还原版本库区，暂存区，但是工作区的修改保持不变</a:t>
            </a:r>
            <a:endParaRPr lang="zh-CN" altLang="en-US" sz="1000" b="1">
              <a:sym typeface="+mn-ea"/>
            </a:endParaRPr>
          </a:p>
          <a:p>
            <a:pPr algn="l" eaLnBrk="1" latinLnBrk="0" hangingPunct="1">
              <a:lnSpc>
                <a:spcPct val="150000"/>
              </a:lnSpc>
            </a:pPr>
            <a:r>
              <a:rPr lang="en-US" altLang="zh-CN" sz="1000">
                <a:sym typeface="+mn-ea"/>
              </a:rPr>
              <a:t>  git reset --mixed HEAD^ </a:t>
            </a:r>
            <a:r>
              <a:rPr lang="zh-CN" altLang="en-US" sz="1000">
                <a:sym typeface="+mn-ea"/>
              </a:rPr>
              <a:t>或者</a:t>
            </a:r>
            <a:r>
              <a:rPr lang="en-US" altLang="zh-CN" sz="1000">
                <a:sym typeface="+mn-ea"/>
              </a:rPr>
              <a:t>git reset --mixed HEAD</a:t>
            </a:r>
            <a:r>
              <a:rPr lang="en-US" sz="1000">
                <a:sym typeface="+mn-ea"/>
              </a:rPr>
              <a:t>~1</a:t>
            </a:r>
            <a:endParaRPr lang="en-US" sz="1000">
              <a:sym typeface="+mn-ea"/>
            </a:endParaRPr>
          </a:p>
          <a:p>
            <a:pPr algn="l" eaLnBrk="1" latinLnBrk="0" hangingPunct="1">
              <a:lnSpc>
                <a:spcPct val="150000"/>
              </a:lnSpc>
            </a:pPr>
            <a:r>
              <a:rPr lang="en-US" altLang="zh-CN" sz="1000">
                <a:sym typeface="+mn-ea"/>
              </a:rPr>
              <a:t>5</a:t>
            </a:r>
            <a:r>
              <a:rPr lang="zh-CN" altLang="en-US" sz="1000">
                <a:sym typeface="+mn-ea"/>
              </a:rPr>
              <a:t>、</a:t>
            </a:r>
            <a:r>
              <a:rPr lang="zh-CN" altLang="en-US" sz="1000" b="1">
                <a:sym typeface="+mn-ea"/>
              </a:rPr>
              <a:t>在工作区修改了文件</a:t>
            </a:r>
            <a:r>
              <a:rPr lang="en-US" altLang="zh-CN" sz="1000" b="1">
                <a:sym typeface="+mn-ea"/>
              </a:rPr>
              <a:t>A</a:t>
            </a:r>
            <a:r>
              <a:rPr lang="zh-CN" altLang="en-US" sz="1000" b="1">
                <a:sym typeface="+mn-ea"/>
              </a:rPr>
              <a:t>，已经执行</a:t>
            </a:r>
            <a:r>
              <a:rPr lang="en-US" altLang="zh-CN" sz="1000" b="1">
                <a:sym typeface="+mn-ea"/>
              </a:rPr>
              <a:t>git add</a:t>
            </a:r>
            <a:r>
              <a:rPr lang="zh-CN" altLang="en-US" sz="1000" b="1">
                <a:sym typeface="+mn-ea"/>
              </a:rPr>
              <a:t>添加到暂存区，执行</a:t>
            </a:r>
            <a:r>
              <a:rPr lang="en-US" altLang="zh-CN" sz="1000" b="1">
                <a:sym typeface="+mn-ea"/>
              </a:rPr>
              <a:t>git commit</a:t>
            </a:r>
            <a:r>
              <a:rPr lang="zh-CN" altLang="en-US" sz="1000" b="1">
                <a:sym typeface="+mn-ea"/>
              </a:rPr>
              <a:t>提交到版本库，如何将版本库区，按暂存区以及工作区的修改都还原</a:t>
            </a:r>
            <a:endParaRPr lang="zh-CN" altLang="en-US" sz="1000" b="1">
              <a:sym typeface="+mn-ea"/>
            </a:endParaRPr>
          </a:p>
          <a:p>
            <a:pPr algn="l" eaLnBrk="1" latinLnBrk="0" hangingPunct="1">
              <a:lnSpc>
                <a:spcPct val="150000"/>
              </a:lnSpc>
            </a:pPr>
            <a:r>
              <a:rPr lang="en-US" altLang="zh-CN" sz="1000">
                <a:sym typeface="+mn-ea"/>
              </a:rPr>
              <a:t>  git reset --hard HEAD^ </a:t>
            </a:r>
            <a:r>
              <a:rPr lang="zh-CN" altLang="en-US" sz="1000">
                <a:sym typeface="+mn-ea"/>
              </a:rPr>
              <a:t>或者</a:t>
            </a:r>
            <a:r>
              <a:rPr lang="en-US" altLang="zh-CN" sz="1000">
                <a:sym typeface="+mn-ea"/>
              </a:rPr>
              <a:t>git reset --hard HEAD</a:t>
            </a:r>
            <a:r>
              <a:rPr lang="en-US" sz="1000">
                <a:sym typeface="+mn-ea"/>
              </a:rPr>
              <a:t>~1</a:t>
            </a:r>
            <a:endParaRPr lang="zh-CN" altLang="en-US" sz="1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703282"/>
          </a:xfrm>
        </p:spPr>
        <p:txBody>
          <a:bodyPr>
            <a:normAutofit/>
          </a:bodyPr>
          <a:lstStyle/>
          <a:p>
            <a:pPr algn="r"/>
            <a:r>
              <a:rPr lang="en-US" altLang="zh-CN" sz="3200" dirty="0" smtClean="0"/>
              <a:t> </a:t>
            </a:r>
            <a:r>
              <a:rPr lang="en-US" altLang="zh-CN" sz="3200" dirty="0"/>
              <a:t>GIT</a:t>
            </a:r>
            <a:r>
              <a:rPr lang="zh-CN" altLang="en-US" sz="3200" dirty="0"/>
              <a:t>与</a:t>
            </a:r>
            <a:r>
              <a:rPr lang="en-US" altLang="zh-CN" sz="3200" dirty="0"/>
              <a:t>SVN</a:t>
            </a:r>
            <a:r>
              <a:rPr lang="zh-CN" altLang="en-US" sz="3200" dirty="0"/>
              <a:t>比较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00" y="989241"/>
            <a:ext cx="8229600" cy="5544616"/>
          </a:xfrm>
        </p:spPr>
        <p:txBody>
          <a:bodyPr>
            <a:normAutofit/>
          </a:bodyPr>
          <a:lstStyle/>
          <a:p>
            <a:r>
              <a:rPr lang="zh-CN" altLang="en-US" sz="1400" b="1" dirty="0" smtClean="0"/>
              <a:t>分布式版本控制系统</a:t>
            </a:r>
            <a:endParaRPr lang="en-US" altLang="zh-CN" sz="1400" b="1" dirty="0" smtClean="0"/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endParaRPr lang="zh-CN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79" y="1382222"/>
            <a:ext cx="7423117" cy="52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36004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sz="3200" dirty="0" smtClean="0">
                <a:solidFill>
                  <a:srgbClr val="FF7300"/>
                </a:solidFill>
              </a:rPr>
              <a:t>git reset</a:t>
            </a:r>
            <a:r>
              <a:rPr lang="zh-CN" altLang="en-US" sz="3200" dirty="0" smtClean="0">
                <a:solidFill>
                  <a:srgbClr val="FF7300"/>
                </a:solidFill>
              </a:rPr>
              <a:t>命令的使用</a:t>
            </a:r>
            <a:endParaRPr lang="zh-CN" altLang="en-US" sz="3200" dirty="0" smtClean="0">
              <a:solidFill>
                <a:srgbClr val="FF7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455" y="4547235"/>
            <a:ext cx="8221345" cy="197802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z="1330" dirty="0" smtClean="0">
                <a:solidFill>
                  <a:schemeClr val="tx1"/>
                </a:solidFill>
              </a:rPr>
              <a:t>在</a:t>
            </a:r>
            <a:r>
              <a:rPr lang="en-US" altLang="zh-CN" sz="1330" dirty="0" smtClean="0">
                <a:solidFill>
                  <a:schemeClr val="tx1"/>
                </a:solidFill>
              </a:rPr>
              <a:t>git</a:t>
            </a:r>
            <a:r>
              <a:rPr lang="zh-CN" altLang="en-US" sz="1330" dirty="0" smtClean="0">
                <a:solidFill>
                  <a:schemeClr val="tx1"/>
                </a:solidFill>
              </a:rPr>
              <a:t>远程库中如何悔棋？</a:t>
            </a:r>
            <a:endParaRPr lang="zh-CN" altLang="en-US" sz="133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sz="1330" dirty="0" smtClean="0">
                <a:solidFill>
                  <a:schemeClr val="tx1"/>
                </a:solidFill>
              </a:rPr>
              <a:t>本地库中的文件修改</a:t>
            </a:r>
            <a:r>
              <a:rPr lang="en-US" altLang="zh-CN" sz="1330" dirty="0" smtClean="0">
                <a:solidFill>
                  <a:schemeClr val="tx1"/>
                </a:solidFill>
              </a:rPr>
              <a:t>git push</a:t>
            </a:r>
            <a:r>
              <a:rPr lang="zh-CN" altLang="en-US" sz="1330" dirty="0" smtClean="0">
                <a:solidFill>
                  <a:schemeClr val="tx1"/>
                </a:solidFill>
              </a:rPr>
              <a:t>到远程版本库，且已经合并到代码库，如何还原远程库中文件的修改</a:t>
            </a:r>
            <a:endParaRPr lang="zh-CN" altLang="en-US" sz="133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1330" dirty="0" smtClean="0">
                <a:solidFill>
                  <a:schemeClr val="tx1"/>
                </a:solidFill>
              </a:rPr>
              <a:t>1</a:t>
            </a:r>
            <a:r>
              <a:rPr lang="zh-CN" altLang="en-US" sz="1330" dirty="0" smtClean="0">
                <a:solidFill>
                  <a:schemeClr val="tx1"/>
                </a:solidFill>
              </a:rPr>
              <a:t>、在本地库中，通过</a:t>
            </a:r>
            <a:r>
              <a:rPr lang="en-US" altLang="zh-CN" sz="1330" dirty="0" smtClean="0">
                <a:solidFill>
                  <a:schemeClr val="tx1"/>
                </a:solidFill>
              </a:rPr>
              <a:t>git log</a:t>
            </a:r>
            <a:r>
              <a:rPr lang="zh-CN" altLang="en-US" sz="1330" dirty="0" smtClean="0">
                <a:solidFill>
                  <a:schemeClr val="tx1"/>
                </a:solidFill>
              </a:rPr>
              <a:t>命令找到文件</a:t>
            </a:r>
            <a:r>
              <a:rPr lang="en-US" altLang="zh-CN" sz="1330" dirty="0" smtClean="0">
                <a:solidFill>
                  <a:schemeClr val="tx1"/>
                </a:solidFill>
              </a:rPr>
              <a:t>A</a:t>
            </a:r>
            <a:r>
              <a:rPr lang="zh-CN" altLang="en-US" sz="1330" dirty="0" smtClean="0">
                <a:solidFill>
                  <a:schemeClr val="tx1"/>
                </a:solidFill>
              </a:rPr>
              <a:t>修改对应的</a:t>
            </a:r>
            <a:r>
              <a:rPr lang="en-US" altLang="zh-CN" sz="1330" dirty="0" smtClean="0">
                <a:solidFill>
                  <a:schemeClr val="tx1"/>
                </a:solidFill>
              </a:rPr>
              <a:t>commid-idmin</a:t>
            </a:r>
            <a:endParaRPr lang="en-US" altLang="zh-CN" sz="133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1330" dirty="0" smtClean="0">
                <a:solidFill>
                  <a:schemeClr val="tx1"/>
                </a:solidFill>
              </a:rPr>
              <a:t>2</a:t>
            </a:r>
            <a:r>
              <a:rPr lang="zh-CN" altLang="en-US" sz="1330" dirty="0" smtClean="0">
                <a:solidFill>
                  <a:schemeClr val="tx1"/>
                </a:solidFill>
              </a:rPr>
              <a:t>、</a:t>
            </a:r>
            <a:r>
              <a:rPr lang="en-US" altLang="zh-CN" sz="1330" dirty="0" smtClean="0">
                <a:solidFill>
                  <a:schemeClr val="tx1"/>
                </a:solidFill>
              </a:rPr>
              <a:t>git revert -n </a:t>
            </a:r>
            <a:endParaRPr lang="en-US" altLang="zh-CN" sz="133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1330" dirty="0" smtClean="0">
                <a:solidFill>
                  <a:schemeClr val="tx1"/>
                </a:solidFill>
              </a:rPr>
              <a:t>3</a:t>
            </a:r>
            <a:r>
              <a:rPr lang="zh-CN" altLang="en-US" sz="1330" dirty="0" smtClean="0">
                <a:solidFill>
                  <a:schemeClr val="tx1"/>
                </a:solidFill>
              </a:rPr>
              <a:t>、</a:t>
            </a:r>
            <a:r>
              <a:rPr lang="en-US" altLang="zh-CN" sz="1330" dirty="0" smtClean="0">
                <a:solidFill>
                  <a:schemeClr val="tx1"/>
                </a:solidFill>
              </a:rPr>
              <a:t>git commit -m “xxxxx”</a:t>
            </a:r>
            <a:endParaRPr lang="en-US" altLang="zh-CN" sz="133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1330" dirty="0" smtClean="0">
                <a:solidFill>
                  <a:schemeClr val="tx1"/>
                </a:solidFill>
              </a:rPr>
              <a:t>4</a:t>
            </a:r>
            <a:r>
              <a:rPr lang="zh-CN" altLang="en-US" sz="1330" dirty="0" smtClean="0">
                <a:solidFill>
                  <a:schemeClr val="tx1"/>
                </a:solidFill>
              </a:rPr>
              <a:t>、</a:t>
            </a:r>
            <a:r>
              <a:rPr lang="en-US" altLang="zh-CN" sz="1330" dirty="0" smtClean="0">
                <a:solidFill>
                  <a:schemeClr val="tx1"/>
                </a:solidFill>
              </a:rPr>
              <a:t>git push origin local_branchname:refs/for/remote_branchname</a:t>
            </a:r>
            <a:endParaRPr lang="en-US" altLang="zh-CN" sz="133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50" y="961390"/>
            <a:ext cx="8256905" cy="3142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03282"/>
          </a:xfrm>
        </p:spPr>
        <p:txBody>
          <a:bodyPr>
            <a:normAutofit/>
          </a:bodyPr>
          <a:lstStyle/>
          <a:p>
            <a:pPr algn="r"/>
            <a:r>
              <a:rPr lang="en-US" altLang="zh-CN" sz="3200" dirty="0" smtClean="0">
                <a:solidFill>
                  <a:srgbClr val="FF7300"/>
                </a:solidFill>
              </a:rPr>
              <a:t>git cherry-pick</a:t>
            </a:r>
            <a:r>
              <a:rPr lang="zh-CN" altLang="en-US" sz="3200" dirty="0" smtClean="0">
                <a:solidFill>
                  <a:srgbClr val="FF7300"/>
                </a:solidFill>
              </a:rPr>
              <a:t>命令的使用</a:t>
            </a:r>
            <a:endParaRPr lang="zh-CN" altLang="en-US" sz="3200" dirty="0" smtClean="0">
              <a:solidFill>
                <a:srgbClr val="FF7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1400" b="1" dirty="0">
                <a:solidFill>
                  <a:schemeClr val="tx1"/>
                </a:solidFill>
              </a:rPr>
              <a:t> 分支拣选功能：拣选某个分支的某个功能到另外一个分支上，只能在同一个项目库中的分支之间</a:t>
            </a:r>
            <a:r>
              <a:rPr lang="zh-CN" altLang="zh-CN" sz="1400" b="1" dirty="0" smtClean="0">
                <a:solidFill>
                  <a:schemeClr val="tx1"/>
                </a:solidFill>
              </a:rPr>
              <a:t>使用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400" dirty="0" smtClean="0">
                <a:solidFill>
                  <a:schemeClr val="tx1"/>
                </a:solidFill>
              </a:rPr>
              <a:t>如果一个修改点已经合入远程</a:t>
            </a:r>
            <a:r>
              <a:rPr lang="en-US" altLang="zh-CN" sz="1400" dirty="0" smtClean="0">
                <a:solidFill>
                  <a:schemeClr val="tx1"/>
                </a:solidFill>
              </a:rPr>
              <a:t>git</a:t>
            </a:r>
            <a:r>
              <a:rPr lang="zh-CN" altLang="en-US" sz="1400" dirty="0" smtClean="0">
                <a:solidFill>
                  <a:schemeClr val="tx1"/>
                </a:solidFill>
              </a:rPr>
              <a:t>库的主干</a:t>
            </a:r>
            <a:r>
              <a:rPr lang="en-US" altLang="zh-CN" sz="1400" dirty="0" smtClean="0">
                <a:solidFill>
                  <a:schemeClr val="tx1"/>
                </a:solidFill>
              </a:rPr>
              <a:t>master</a:t>
            </a:r>
            <a:r>
              <a:rPr lang="zh-CN" altLang="en-US" sz="1400" dirty="0" smtClean="0">
                <a:solidFill>
                  <a:schemeClr val="tx1"/>
                </a:solidFill>
              </a:rPr>
              <a:t>上，此后如果将这个修改点合入相同代码库的</a:t>
            </a:r>
            <a:r>
              <a:rPr lang="en-US" altLang="zh-CN" sz="1400" dirty="0" smtClean="0">
                <a:solidFill>
                  <a:schemeClr val="tx1"/>
                </a:solidFill>
              </a:rPr>
              <a:t>branch1</a:t>
            </a:r>
            <a:r>
              <a:rPr lang="zh-CN" altLang="en-US" sz="1400" dirty="0" smtClean="0">
                <a:solidFill>
                  <a:schemeClr val="tx1"/>
                </a:solidFill>
              </a:rPr>
              <a:t>分支上，如何操作比较简单？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zh-CN" sz="1400" dirty="0">
                <a:solidFill>
                  <a:schemeClr val="tx1"/>
                </a:solidFill>
              </a:rPr>
              <a:t>可以在</a:t>
            </a:r>
            <a:r>
              <a:rPr lang="en-US" altLang="zh-CN" sz="1400" dirty="0" err="1">
                <a:solidFill>
                  <a:schemeClr val="tx1"/>
                </a:solidFill>
              </a:rPr>
              <a:t>gerrit</a:t>
            </a:r>
            <a:r>
              <a:rPr lang="en-US" altLang="zh-CN" sz="1400" dirty="0">
                <a:solidFill>
                  <a:schemeClr val="tx1"/>
                </a:solidFill>
              </a:rPr>
              <a:t> web</a:t>
            </a:r>
            <a:r>
              <a:rPr lang="zh-CN" altLang="zh-CN" sz="1400" dirty="0">
                <a:solidFill>
                  <a:schemeClr val="tx1"/>
                </a:solidFill>
              </a:rPr>
              <a:t>页面利用</a:t>
            </a:r>
            <a:r>
              <a:rPr lang="en-US" altLang="zh-CN" sz="1400" dirty="0">
                <a:solidFill>
                  <a:schemeClr val="tx1"/>
                </a:solidFill>
              </a:rPr>
              <a:t>cherry-pick to</a:t>
            </a:r>
            <a:r>
              <a:rPr lang="zh-CN" altLang="zh-CN" sz="1400" dirty="0">
                <a:solidFill>
                  <a:schemeClr val="tx1"/>
                </a:solidFill>
              </a:rPr>
              <a:t>按钮完成此需求，好处就是不需要再次走查 ，并且可以快速将功能快速合并到其他</a:t>
            </a:r>
            <a:r>
              <a:rPr lang="zh-CN" altLang="zh-CN" sz="1400" dirty="0" smtClean="0">
                <a:solidFill>
                  <a:schemeClr val="tx1"/>
                </a:solidFill>
              </a:rPr>
              <a:t>分支</a:t>
            </a:r>
            <a:r>
              <a:rPr lang="zh-CN" altLang="en-US" sz="1400" dirty="0" smtClean="0">
                <a:solidFill>
                  <a:schemeClr val="tx1"/>
                </a:solidFill>
              </a:rPr>
              <a:t>，具体操作方法请参考如下文档：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400" dirty="0" smtClean="0">
                <a:solidFill>
                  <a:srgbClr val="FF0000"/>
                </a:solidFill>
              </a:rPr>
              <a:t>备注：如果在页面上拣选的时候，出现冲突，就不能用页面上的</a:t>
            </a:r>
            <a:r>
              <a:rPr lang="en-US" altLang="zh-CN" sz="1400" dirty="0" smtClean="0">
                <a:solidFill>
                  <a:srgbClr val="FF0000"/>
                </a:solidFill>
              </a:rPr>
              <a:t>git cherry-pick</a:t>
            </a:r>
            <a:r>
              <a:rPr lang="zh-CN" altLang="en-US" sz="1400" dirty="0" smtClean="0">
                <a:solidFill>
                  <a:srgbClr val="FF0000"/>
                </a:solidFill>
              </a:rPr>
              <a:t>了，就需要在本地代码库中在</a:t>
            </a:r>
            <a:r>
              <a:rPr lang="en-US" altLang="zh-CN" sz="1400" dirty="0" smtClean="0">
                <a:solidFill>
                  <a:srgbClr val="FF0000"/>
                </a:solidFill>
              </a:rPr>
              <a:t>branch1</a:t>
            </a:r>
            <a:r>
              <a:rPr lang="zh-CN" altLang="en-US" sz="1400" dirty="0" smtClean="0">
                <a:solidFill>
                  <a:srgbClr val="FF0000"/>
                </a:solidFill>
              </a:rPr>
              <a:t>上提交了。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347864" y="2996952"/>
          <a:ext cx="1872208" cy="1696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文档" showAsIcon="1" r:id="rId1" imgW="914400" imgH="828675" progId="Word.Document.12">
                  <p:embed/>
                </p:oleObj>
              </mc:Choice>
              <mc:Fallback>
                <p:oleObj name="文档" showAsIcon="1" r:id="rId1" imgW="914400" imgH="828675" progId="Word.Document.12">
                  <p:embed/>
                  <p:pic>
                    <p:nvPicPr>
                      <p:cNvPr id="0" name="图片 215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7864" y="2996952"/>
                        <a:ext cx="1872208" cy="1696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360040"/>
          </a:xfrm>
        </p:spPr>
        <p:txBody>
          <a:bodyPr>
            <a:normAutofit fontScale="90000"/>
          </a:bodyPr>
          <a:lstStyle/>
          <a:p>
            <a:pPr algn="r"/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rgbClr val="FF7300"/>
                </a:solidFill>
              </a:rPr>
              <a:t>git  checkout</a:t>
            </a:r>
            <a:r>
              <a:rPr lang="zh-CN" altLang="en-US" sz="3200" dirty="0" smtClean="0">
                <a:solidFill>
                  <a:srgbClr val="FF7300"/>
                </a:solidFill>
              </a:rPr>
              <a:t>命令的使用</a:t>
            </a:r>
            <a:endParaRPr lang="zh-CN" altLang="en-US" sz="3200" dirty="0" smtClean="0">
              <a:solidFill>
                <a:srgbClr val="FF7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" y="1275080"/>
            <a:ext cx="8549640" cy="4307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 smtClean="0">
                <a:solidFill>
                  <a:schemeClr val="tx1"/>
                </a:solidFill>
              </a:rPr>
              <a:t>1.git checkout -- filename 或者git checkout -- directory  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tx1"/>
                </a:solidFill>
              </a:rPr>
              <a:t>在本地git库的工作区修改或删除已受控的文件，后悔了，想要会退到之前的状态（工作区的文件回到修改之前的状态，暂存区，库区不受影响)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tx1"/>
                </a:solidFill>
              </a:rPr>
              <a:t>2.git checkout branchname 切换到某个分支</a:t>
            </a:r>
            <a:r>
              <a:rPr lang="zh-CN" altLang="en-US" sz="1400" dirty="0" smtClean="0">
                <a:solidFill>
                  <a:schemeClr val="tx1"/>
                </a:solidFill>
              </a:rPr>
              <a:t>，例如</a:t>
            </a:r>
            <a:r>
              <a:rPr lang="en-US" altLang="zh-CN" sz="1400" dirty="0" smtClean="0">
                <a:solidFill>
                  <a:schemeClr val="tx1"/>
                </a:solidFill>
              </a:rPr>
              <a:t>git checkout master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tx1"/>
                </a:solidFill>
              </a:rPr>
              <a:t>3.git checkout –b branch1 commit-ID 以某个提交修订版本为基准建立新分支，并切换到新分支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1400" b="1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1400" b="1" dirty="0">
                <a:solidFill>
                  <a:srgbClr val="FF0000"/>
                </a:solidFill>
                <a:sym typeface="+mn-ea"/>
              </a:rPr>
              <a:t>git  checkout  -b   release  origin/release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在本地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库中以远程</a:t>
            </a:r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release</a:t>
            </a: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分支为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基准建立本地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release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分支，用于追踪远程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release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分支，并切换到本地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release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分支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03282"/>
          </a:xfrm>
        </p:spPr>
        <p:txBody>
          <a:bodyPr>
            <a:normAutofit/>
          </a:bodyPr>
          <a:lstStyle/>
          <a:p>
            <a:pPr algn="r"/>
            <a:r>
              <a:rPr lang="en-US" altLang="zh-CN" sz="3200" dirty="0" smtClean="0">
                <a:solidFill>
                  <a:srgbClr val="FF7300"/>
                </a:solidFill>
              </a:rPr>
              <a:t>git  branch </a:t>
            </a:r>
            <a:r>
              <a:rPr lang="zh-CN" altLang="en-US" sz="3200" dirty="0" smtClean="0">
                <a:solidFill>
                  <a:srgbClr val="FF7300"/>
                </a:solidFill>
              </a:rPr>
              <a:t>命令的使用</a:t>
            </a:r>
            <a:endParaRPr lang="zh-CN" altLang="en-US" sz="3200" dirty="0" smtClean="0">
              <a:solidFill>
                <a:srgbClr val="FF7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>
            <a:normAutofit/>
          </a:bodyPr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1.git branch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查看本地代码库中的本地分支，*标记的分支名称为本地库中的本地活动分支，即本地库当前分支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2.git branch –r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400" dirty="0" smtClean="0">
                <a:solidFill>
                  <a:schemeClr val="tx1"/>
                </a:solidFill>
              </a:rPr>
              <a:t>       查看远程库都有哪些分支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3.git branch  </a:t>
            </a:r>
            <a:r>
              <a:rPr lang="zh-CN" altLang="en-US" sz="1400" dirty="0" smtClean="0">
                <a:solidFill>
                  <a:schemeClr val="tx1"/>
                </a:solidFill>
              </a:rPr>
              <a:t>目的分支  源分支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以源分支为基准，在本地库中新建目的分支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67" y="1628800"/>
            <a:ext cx="60102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67" y="2670109"/>
            <a:ext cx="61245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67" y="5013177"/>
            <a:ext cx="7486111" cy="680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03282"/>
          </a:xfrm>
        </p:spPr>
        <p:txBody>
          <a:bodyPr>
            <a:normAutofit/>
          </a:bodyPr>
          <a:lstStyle/>
          <a:p>
            <a:pPr algn="r"/>
            <a:r>
              <a:rPr lang="en-US" altLang="zh-CN" sz="3200" dirty="0" smtClean="0">
                <a:solidFill>
                  <a:srgbClr val="FF7300"/>
                </a:solidFill>
              </a:rPr>
              <a:t>git  branch </a:t>
            </a:r>
            <a:r>
              <a:rPr lang="zh-CN" altLang="en-US" sz="3200" dirty="0" smtClean="0">
                <a:solidFill>
                  <a:srgbClr val="FF7300"/>
                </a:solidFill>
              </a:rPr>
              <a:t>命令的使用</a:t>
            </a:r>
            <a:endParaRPr lang="zh-CN" altLang="en-US" sz="3200" dirty="0" smtClean="0">
              <a:solidFill>
                <a:srgbClr val="FF7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 smtClean="0">
                <a:solidFill>
                  <a:schemeClr val="tx1"/>
                </a:solidFill>
              </a:rPr>
              <a:t>3.git branch -d  </a:t>
            </a:r>
            <a:r>
              <a:rPr lang="zh-CN" altLang="en-US" sz="1400" dirty="0" smtClean="0">
                <a:solidFill>
                  <a:schemeClr val="tx1"/>
                </a:solidFill>
              </a:rPr>
              <a:t>分支名称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tx1"/>
                </a:solidFill>
              </a:rPr>
              <a:t>   </a:t>
            </a:r>
            <a:r>
              <a:rPr lang="zh-CN" altLang="en-US" sz="1400" dirty="0" smtClean="0">
                <a:solidFill>
                  <a:schemeClr val="tx1"/>
                </a:solidFill>
              </a:rPr>
              <a:t>删除本地不需要的分支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tx1"/>
                </a:solidFill>
              </a:rPr>
              <a:t>4.git  branch -m &lt;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oldbranchname</a:t>
            </a:r>
            <a:r>
              <a:rPr lang="en-US" altLang="zh-CN" sz="1400" dirty="0" smtClean="0">
                <a:solidFill>
                  <a:schemeClr val="tx1"/>
                </a:solidFill>
              </a:rPr>
              <a:t>&gt; &lt;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newbranchname</a:t>
            </a:r>
            <a:r>
              <a:rPr lang="en-US" altLang="zh-CN" sz="1400" dirty="0" smtClean="0">
                <a:solidFill>
                  <a:schemeClr val="tx1"/>
                </a:solidFill>
              </a:rPr>
              <a:t>&gt;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  </a:t>
            </a:r>
            <a:r>
              <a:rPr lang="zh-CN" altLang="en-US" sz="1400" dirty="0" smtClean="0">
                <a:solidFill>
                  <a:schemeClr val="tx1"/>
                </a:solidFill>
              </a:rPr>
              <a:t>本地分支重命名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dirty="0">
              <a:solidFill>
                <a:schemeClr val="tx1"/>
              </a:solidFill>
            </a:endParaRPr>
          </a:p>
          <a:p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7452320" cy="76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645024"/>
            <a:ext cx="73628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03282"/>
          </a:xfrm>
        </p:spPr>
        <p:txBody>
          <a:bodyPr>
            <a:normAutofit/>
          </a:bodyPr>
          <a:lstStyle/>
          <a:p>
            <a:pPr algn="r"/>
            <a:r>
              <a:rPr lang="en-US" altLang="zh-CN" sz="3200" dirty="0" smtClean="0">
                <a:solidFill>
                  <a:srgbClr val="FF7300"/>
                </a:solidFill>
              </a:rPr>
              <a:t>git  merge </a:t>
            </a:r>
            <a:r>
              <a:rPr lang="zh-CN" altLang="en-US" sz="3200" dirty="0" smtClean="0">
                <a:solidFill>
                  <a:srgbClr val="FF7300"/>
                </a:solidFill>
              </a:rPr>
              <a:t>命令的使用</a:t>
            </a:r>
            <a:endParaRPr lang="zh-CN" altLang="en-US" sz="3200" dirty="0" smtClean="0">
              <a:solidFill>
                <a:srgbClr val="FF7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>
            <a:norm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git  merge</a:t>
            </a:r>
            <a:r>
              <a:rPr lang="zh-CN" altLang="en-US" sz="1600" dirty="0" smtClean="0">
                <a:solidFill>
                  <a:schemeClr val="tx1"/>
                </a:solidFill>
              </a:rPr>
              <a:t>主要用于分支之间的合并，下面</a:t>
            </a:r>
            <a:r>
              <a:rPr lang="zh-CN" altLang="en-US" sz="1600" dirty="0">
                <a:solidFill>
                  <a:schemeClr val="tx1"/>
                </a:solidFill>
              </a:rPr>
              <a:t>图表</a:t>
            </a:r>
            <a:r>
              <a:rPr lang="zh-CN" altLang="en-US" sz="1600" dirty="0" smtClean="0">
                <a:solidFill>
                  <a:schemeClr val="tx1"/>
                </a:solidFill>
              </a:rPr>
              <a:t>既说明了</a:t>
            </a:r>
            <a:r>
              <a:rPr lang="en-US" altLang="zh-CN" sz="1600" dirty="0" smtClean="0">
                <a:solidFill>
                  <a:schemeClr val="tx1"/>
                </a:solidFill>
              </a:rPr>
              <a:t>git merge</a:t>
            </a:r>
            <a:r>
              <a:rPr lang="zh-CN" altLang="en-US" sz="1600" dirty="0" smtClean="0">
                <a:solidFill>
                  <a:schemeClr val="tx1"/>
                </a:solidFill>
              </a:rPr>
              <a:t>的使用，也体现了</a:t>
            </a:r>
            <a:r>
              <a:rPr lang="en-US" altLang="zh-CN" sz="1600" dirty="0" smtClean="0">
                <a:solidFill>
                  <a:schemeClr val="tx1"/>
                </a:solidFill>
              </a:rPr>
              <a:t>git</a:t>
            </a:r>
            <a:r>
              <a:rPr lang="zh-CN" altLang="en-US" sz="1600" dirty="0" smtClean="0">
                <a:solidFill>
                  <a:schemeClr val="tx1"/>
                </a:solidFill>
              </a:rPr>
              <a:t>分支使用策略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26" y="1654943"/>
            <a:ext cx="8345851" cy="354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Thanks!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703282"/>
          </a:xfrm>
        </p:spPr>
        <p:txBody>
          <a:bodyPr>
            <a:normAutofit/>
          </a:bodyPr>
          <a:lstStyle/>
          <a:p>
            <a:pPr algn="r"/>
            <a:r>
              <a:rPr lang="en-US" altLang="zh-CN" sz="3200" dirty="0" smtClean="0"/>
              <a:t>Git</a:t>
            </a:r>
            <a:r>
              <a:rPr lang="zh-CN" altLang="en-US" sz="3200" dirty="0" smtClean="0"/>
              <a:t>基本原理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415" y="936536"/>
            <a:ext cx="8229600" cy="5544616"/>
          </a:xfrm>
        </p:spPr>
        <p:txBody>
          <a:bodyPr>
            <a:normAutofit/>
          </a:bodyPr>
          <a:lstStyle/>
          <a:p>
            <a:r>
              <a:rPr lang="zh-CN" altLang="en-US" sz="1400" b="1" dirty="0" smtClean="0"/>
              <a:t>分布式版本控制系统</a:t>
            </a:r>
            <a:endParaRPr lang="en-US" altLang="zh-CN" sz="1400" b="1" dirty="0" smtClean="0"/>
          </a:p>
          <a:p>
            <a:r>
              <a:rPr lang="zh-CN" altLang="en-US" sz="1400" dirty="0" smtClean="0"/>
              <a:t>分布式</a:t>
            </a:r>
            <a:r>
              <a:rPr lang="zh-CN" altLang="en-US" sz="1400" dirty="0"/>
              <a:t>版本控制 </a:t>
            </a:r>
            <a:r>
              <a:rPr lang="en-US" altLang="zh-CN" sz="1400" dirty="0"/>
              <a:t>(DVCS) </a:t>
            </a:r>
            <a:r>
              <a:rPr lang="zh-CN" altLang="en-US" sz="1400" dirty="0"/>
              <a:t>是一种不需要中心服务器的管理文件版本的方法，但是它也可以使用中心服务器。更改可以被合并到 </a:t>
            </a:r>
            <a:r>
              <a:rPr lang="en-US" altLang="zh-CN" sz="1400" dirty="0"/>
              <a:t>DVCS </a:t>
            </a:r>
            <a:r>
              <a:rPr lang="zh-CN" altLang="en-US" sz="1400" dirty="0"/>
              <a:t>的任何其他用户的系统中，因此可以实现非常灵活的工作流。</a:t>
            </a:r>
            <a:endParaRPr lang="en-US" altLang="zh-CN" sz="1400" b="1" dirty="0" smtClean="0"/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84" y="2305199"/>
            <a:ext cx="596978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703282"/>
          </a:xfrm>
        </p:spPr>
        <p:txBody>
          <a:bodyPr>
            <a:normAutofit/>
          </a:bodyPr>
          <a:lstStyle/>
          <a:p>
            <a:pPr algn="r"/>
            <a:r>
              <a:rPr lang="en-US" altLang="zh-CN" sz="3200" dirty="0" smtClean="0"/>
              <a:t>Git</a:t>
            </a:r>
            <a:r>
              <a:rPr lang="zh-CN" altLang="en-US" sz="3200" dirty="0" smtClean="0"/>
              <a:t>基本原理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29881"/>
            <a:ext cx="8229600" cy="55446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基本原理</a:t>
            </a:r>
            <a:endParaRPr lang="en-US" altLang="zh-CN" dirty="0" smtClean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r>
              <a:rPr lang="zh-CN" altLang="zh-CN" sz="1400" b="1" dirty="0" smtClean="0">
                <a:solidFill>
                  <a:schemeClr val="tx2"/>
                </a:solidFill>
              </a:rPr>
              <a:t>一</a:t>
            </a:r>
            <a:r>
              <a:rPr lang="zh-CN" altLang="zh-CN" sz="1400" b="1" dirty="0">
                <a:solidFill>
                  <a:schemeClr val="tx2"/>
                </a:solidFill>
              </a:rPr>
              <a:t>个文件从修改到提交的过程</a:t>
            </a:r>
            <a:r>
              <a:rPr lang="zh-CN" altLang="zh-CN" sz="1400" b="1" dirty="0" smtClean="0">
                <a:solidFill>
                  <a:schemeClr val="tx2"/>
                </a:solidFill>
              </a:rPr>
              <a:t>：</a:t>
            </a:r>
            <a:endParaRPr lang="en-US" altLang="zh-CN" sz="1400" b="1" dirty="0" smtClean="0">
              <a:solidFill>
                <a:schemeClr val="tx2"/>
              </a:solidFill>
            </a:endParaRPr>
          </a:p>
          <a:p>
            <a:r>
              <a:rPr lang="zh-CN" altLang="zh-CN" sz="1400" b="1" dirty="0" smtClean="0">
                <a:solidFill>
                  <a:schemeClr val="tx2"/>
                </a:solidFill>
              </a:rPr>
              <a:t>修改</a:t>
            </a:r>
            <a:r>
              <a:rPr lang="en-US" altLang="zh-CN" sz="1400" b="1" dirty="0" smtClean="0">
                <a:solidFill>
                  <a:schemeClr val="tx2"/>
                </a:solidFill>
              </a:rPr>
              <a:t> </a:t>
            </a:r>
            <a:r>
              <a:rPr lang="en-US" altLang="zh-CN" sz="1400" b="1" dirty="0">
                <a:solidFill>
                  <a:schemeClr val="tx2"/>
                </a:solidFill>
              </a:rPr>
              <a:t>---</a:t>
            </a:r>
            <a:r>
              <a:rPr lang="zh-CN" altLang="zh-CN" sz="1400" b="1" dirty="0">
                <a:solidFill>
                  <a:schemeClr val="tx2"/>
                </a:solidFill>
              </a:rPr>
              <a:t>〉工作区中进行，此时工作区的状态比暂存区，版本库区要新</a:t>
            </a:r>
            <a:endParaRPr lang="zh-CN" altLang="zh-CN" sz="1400" dirty="0">
              <a:solidFill>
                <a:schemeClr val="tx2"/>
              </a:solidFill>
            </a:endParaRPr>
          </a:p>
          <a:p>
            <a:r>
              <a:rPr lang="zh-CN" altLang="zh-CN" sz="1400" b="1" dirty="0" smtClean="0">
                <a:solidFill>
                  <a:schemeClr val="tx2"/>
                </a:solidFill>
              </a:rPr>
              <a:t>添加</a:t>
            </a:r>
            <a:r>
              <a:rPr lang="en-US" altLang="zh-CN" sz="1400" b="1" dirty="0" smtClean="0">
                <a:solidFill>
                  <a:schemeClr val="tx2"/>
                </a:solidFill>
              </a:rPr>
              <a:t> </a:t>
            </a:r>
            <a:r>
              <a:rPr lang="en-US" altLang="zh-CN" sz="1400" b="1" dirty="0">
                <a:solidFill>
                  <a:schemeClr val="tx2"/>
                </a:solidFill>
              </a:rPr>
              <a:t>---</a:t>
            </a:r>
            <a:r>
              <a:rPr lang="zh-CN" altLang="zh-CN" sz="1400" b="1" dirty="0">
                <a:solidFill>
                  <a:schemeClr val="tx2"/>
                </a:solidFill>
              </a:rPr>
              <a:t>〉修改的文件被添到暂存区，工作区与暂存区的文件状态一样，都要比版本库区的状态要新</a:t>
            </a:r>
            <a:endParaRPr lang="zh-CN" altLang="zh-CN" sz="1400" dirty="0">
              <a:solidFill>
                <a:schemeClr val="tx2"/>
              </a:solidFill>
            </a:endParaRPr>
          </a:p>
          <a:p>
            <a:r>
              <a:rPr lang="zh-CN" altLang="zh-CN" sz="1400" b="1" dirty="0" smtClean="0">
                <a:solidFill>
                  <a:schemeClr val="tx2"/>
                </a:solidFill>
              </a:rPr>
              <a:t>提交</a:t>
            </a:r>
            <a:r>
              <a:rPr lang="en-US" altLang="zh-CN" sz="1400" b="1" dirty="0" smtClean="0">
                <a:solidFill>
                  <a:schemeClr val="tx2"/>
                </a:solidFill>
              </a:rPr>
              <a:t> </a:t>
            </a:r>
            <a:r>
              <a:rPr lang="en-US" altLang="zh-CN" sz="1400" b="1" dirty="0">
                <a:solidFill>
                  <a:schemeClr val="tx2"/>
                </a:solidFill>
              </a:rPr>
              <a:t>---</a:t>
            </a:r>
            <a:r>
              <a:rPr lang="zh-CN" altLang="zh-CN" sz="1400" b="1" dirty="0">
                <a:solidFill>
                  <a:schemeClr val="tx2"/>
                </a:solidFill>
              </a:rPr>
              <a:t>〉暂存区中的文件被写入版本库区，此时工作区，暂存区，工作区中的文件状态时一样的</a:t>
            </a:r>
            <a:endParaRPr lang="en-US" altLang="zh-CN" sz="1400" dirty="0" smtClean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64" y="1401857"/>
            <a:ext cx="5544616" cy="3240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703282"/>
          </a:xfrm>
        </p:spPr>
        <p:txBody>
          <a:bodyPr>
            <a:normAutofit/>
          </a:bodyPr>
          <a:lstStyle/>
          <a:p>
            <a:pPr algn="r"/>
            <a:r>
              <a:rPr lang="en-US" altLang="zh-CN" sz="3200" dirty="0" smtClean="0"/>
              <a:t>Git</a:t>
            </a:r>
            <a:r>
              <a:rPr lang="zh-CN" altLang="en-US" sz="3200" dirty="0" smtClean="0"/>
              <a:t>基本原理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54461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基本原理</a:t>
            </a:r>
            <a:endParaRPr lang="en-US" altLang="zh-CN" dirty="0" smtClean="0"/>
          </a:p>
          <a:p>
            <a:r>
              <a:rPr lang="zh-CN" altLang="zh-CN" sz="1400" b="1" dirty="0" smtClean="0"/>
              <a:t>注意</a:t>
            </a:r>
            <a:r>
              <a:rPr lang="zh-CN" altLang="zh-CN" sz="1400" b="1" dirty="0"/>
              <a:t>：工作区，暂存区都是临时存放点，不</a:t>
            </a:r>
            <a:r>
              <a:rPr lang="zh-CN" altLang="zh-CN" sz="1400" b="1" dirty="0" smtClean="0"/>
              <a:t>安全</a:t>
            </a:r>
            <a:r>
              <a:rPr lang="zh-CN" altLang="en-US" sz="1400" b="1" dirty="0" smtClean="0"/>
              <a:t>。</a:t>
            </a:r>
            <a:endParaRPr lang="zh-CN" altLang="zh-CN" sz="1400" dirty="0"/>
          </a:p>
          <a:p>
            <a:r>
              <a:rPr lang="zh-CN" altLang="zh-CN" sz="1400" b="1" dirty="0" smtClean="0"/>
              <a:t>版本</a:t>
            </a:r>
            <a:r>
              <a:rPr lang="zh-CN" altLang="zh-CN" sz="1400" b="1" dirty="0"/>
              <a:t>库区是安全存放点，所有文件的版本都是控制在版本库区中</a:t>
            </a:r>
            <a:r>
              <a:rPr lang="zh-CN" altLang="zh-CN" sz="1400" b="1" dirty="0" smtClean="0"/>
              <a:t>的</a:t>
            </a:r>
            <a:r>
              <a:rPr lang="zh-CN" altLang="en-US" sz="1400" b="1" dirty="0" smtClean="0"/>
              <a:t>。</a:t>
            </a:r>
            <a:r>
              <a:rPr lang="zh-CN" altLang="zh-CN" sz="1400" b="1" dirty="0" smtClean="0"/>
              <a:t> </a:t>
            </a:r>
            <a:endParaRPr lang="zh-CN" altLang="zh-CN" sz="1400" dirty="0"/>
          </a:p>
          <a:p>
            <a:r>
              <a:rPr lang="zh-CN" altLang="zh-CN" sz="1400" b="1" dirty="0"/>
              <a:t>说明：从远程</a:t>
            </a:r>
            <a:r>
              <a:rPr lang="en-US" altLang="zh-CN" sz="1400" b="1" dirty="0"/>
              <a:t>git</a:t>
            </a:r>
            <a:r>
              <a:rPr lang="zh-CN" altLang="zh-CN" sz="1400" b="1" dirty="0"/>
              <a:t>服务器克隆到本地的</a:t>
            </a:r>
            <a:r>
              <a:rPr lang="en-US" altLang="zh-CN" sz="1400" b="1" dirty="0"/>
              <a:t>git</a:t>
            </a:r>
            <a:r>
              <a:rPr lang="zh-CN" altLang="zh-CN" sz="1400" b="1" dirty="0"/>
              <a:t>库，有一个隐藏的</a:t>
            </a:r>
            <a:r>
              <a:rPr lang="en-US" altLang="zh-CN" sz="1400" b="1" dirty="0"/>
              <a:t>.git</a:t>
            </a:r>
            <a:r>
              <a:rPr lang="zh-CN" altLang="zh-CN" sz="1400" b="1" dirty="0"/>
              <a:t>目录，这个目录就是暂存区及库区的位置，千万不要删除了，除了</a:t>
            </a:r>
            <a:r>
              <a:rPr lang="en-US" altLang="zh-CN" sz="1400" b="1" dirty="0"/>
              <a:t>.git</a:t>
            </a:r>
            <a:r>
              <a:rPr lang="zh-CN" altLang="zh-CN" sz="1400" b="1" dirty="0"/>
              <a:t>目录之外的区域都是</a:t>
            </a:r>
            <a:r>
              <a:rPr lang="zh-CN" altLang="zh-CN" sz="1400" b="1" dirty="0" smtClean="0"/>
              <a:t>工作</a:t>
            </a:r>
            <a:r>
              <a:rPr lang="zh-CN" altLang="en-US" sz="1400" b="1" dirty="0" smtClean="0"/>
              <a:t>区，例如：</a:t>
            </a:r>
            <a:endParaRPr lang="en-US" altLang="zh-CN" sz="1400" b="1" dirty="0" smtClean="0"/>
          </a:p>
          <a:p>
            <a:endParaRPr lang="en-US" altLang="zh-CN" sz="1400" dirty="0" smtClean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065" y="3104515"/>
            <a:ext cx="6685915" cy="2885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91" y="643176"/>
            <a:ext cx="2533650" cy="599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252" y="1585913"/>
            <a:ext cx="63246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76064"/>
          </a:xfrm>
        </p:spPr>
        <p:txBody>
          <a:bodyPr>
            <a:noAutofit/>
          </a:bodyPr>
          <a:lstStyle/>
          <a:p>
            <a:pPr algn="r"/>
            <a:r>
              <a:rPr lang="zh-CN" altLang="en-US" sz="3200" b="1" dirty="0" smtClean="0">
                <a:solidFill>
                  <a:srgbClr val="FF7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工作流程图</a:t>
            </a:r>
            <a:endParaRPr lang="zh-CN" altLang="en-US" sz="3200" b="1" dirty="0">
              <a:solidFill>
                <a:srgbClr val="FF7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76064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sz="3200" dirty="0" err="1" smtClean="0"/>
              <a:t>Gerrit</a:t>
            </a:r>
            <a:r>
              <a:rPr lang="zh-CN" altLang="en-US" sz="3200" dirty="0" smtClean="0"/>
              <a:t>代码走查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16624"/>
          </a:xfrm>
        </p:spPr>
        <p:txBody>
          <a:bodyPr/>
          <a:lstStyle/>
          <a:p>
            <a:r>
              <a:rPr lang="en-US" altLang="zh-CN" dirty="0" err="1" smtClean="0"/>
              <a:t>Gerrit</a:t>
            </a:r>
            <a:r>
              <a:rPr lang="zh-CN" altLang="en-US" dirty="0" smtClean="0"/>
              <a:t>代码走查基于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页面的人工代码走查工具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845" y="2235835"/>
            <a:ext cx="8402955" cy="325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沟通对话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9E2"/>
      </a:accent5>
      <a:accent6>
        <a:srgbClr val="2D89E5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9E2"/>
        </a:accent5>
        <a:accent6>
          <a:srgbClr val="2D89E5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11098</Words>
  <Application>WPS 演示</Application>
  <PresentationFormat>全屏显示(4:3)</PresentationFormat>
  <Paragraphs>604</Paragraphs>
  <Slides>46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46</vt:i4>
      </vt:variant>
    </vt:vector>
  </HeadingPairs>
  <TitlesOfParts>
    <vt:vector size="63" baseType="lpstr">
      <vt:lpstr>Arial</vt:lpstr>
      <vt:lpstr>宋体</vt:lpstr>
      <vt:lpstr>Wingdings</vt:lpstr>
      <vt:lpstr>华文细黑</vt:lpstr>
      <vt:lpstr>微软雅黑</vt:lpstr>
      <vt:lpstr>Arial Unicode MS</vt:lpstr>
      <vt:lpstr>Calibri</vt:lpstr>
      <vt:lpstr>Calibri</vt:lpstr>
      <vt:lpstr>Times New Roman</vt:lpstr>
      <vt:lpstr>方正姚体</vt:lpstr>
      <vt:lpstr>自定义设计方案</vt:lpstr>
      <vt:lpstr>1_沟通对话</vt:lpstr>
      <vt:lpstr>Word.Document.12</vt:lpstr>
      <vt:lpstr>Word.Document.12</vt:lpstr>
      <vt:lpstr>Word.Document.12</vt:lpstr>
      <vt:lpstr>Word.Document.12</vt:lpstr>
      <vt:lpstr>Package</vt:lpstr>
      <vt:lpstr> Git/Gerrit使用培训 </vt:lpstr>
      <vt:lpstr>PowerPoint 演示文稿</vt:lpstr>
      <vt:lpstr>修改git密码的方法</vt:lpstr>
      <vt:lpstr>一、 GIT与SVN比较</vt:lpstr>
      <vt:lpstr>二、Git基本原理</vt:lpstr>
      <vt:lpstr>二、Git基本原理</vt:lpstr>
      <vt:lpstr>二、Git基本原理</vt:lpstr>
      <vt:lpstr>三、工作流程图</vt:lpstr>
      <vt:lpstr>四、Gerrit代码走查</vt:lpstr>
      <vt:lpstr>四、Gerrit代码走查</vt:lpstr>
      <vt:lpstr>四、Gerrit代码走查</vt:lpstr>
      <vt:lpstr>四、Gerrit代码走查</vt:lpstr>
      <vt:lpstr>四、Gerrit web页面查看代码中分支，文件及目录历史日志</vt:lpstr>
      <vt:lpstr>五、repo的工作流程</vt:lpstr>
      <vt:lpstr>六、本地git环境的配置-git工具安装(linux)</vt:lpstr>
      <vt:lpstr>五、本地git环境的配置-git工具安装(windows)</vt:lpstr>
      <vt:lpstr>五、本地git环境的配置-git工具安装(windows)</vt:lpstr>
      <vt:lpstr>五、本地git环境的配置-安装ssh及生成公钥/私钥文件</vt:lpstr>
      <vt:lpstr>六、本地git环境的配置-配置邮箱与账号</vt:lpstr>
      <vt:lpstr>六、本地git环境的配置-repo引导脚本的配置</vt:lpstr>
      <vt:lpstr>七、代码服务器- 终端项目代码结构</vt:lpstr>
      <vt:lpstr>七、使用repo工具下载多库代码</vt:lpstr>
      <vt:lpstr>七、使用repo工具下载多库代码</vt:lpstr>
      <vt:lpstr>七、如何修改，提交，上传多库代码</vt:lpstr>
      <vt:lpstr>七、如何修改，提交，上传多库代码</vt:lpstr>
      <vt:lpstr>八、单库代码下载及上传</vt:lpstr>
      <vt:lpstr>八、单库代码下载及上传</vt:lpstr>
      <vt:lpstr>八、单库代码下载及上传</vt:lpstr>
      <vt:lpstr>九、如何获取tag代码</vt:lpstr>
      <vt:lpstr>十、如何处理代码提交单中关联的代码单：</vt:lpstr>
      <vt:lpstr> 十、如何处理代码提交单中关联了废弃的代码单：</vt:lpstr>
      <vt:lpstr>十、如何处理代码提交单中关联了废弃的代码单：</vt:lpstr>
      <vt:lpstr>十一、如何处理Gerrit web页面走查不通过的代码提交单：</vt:lpstr>
      <vt:lpstr>十一、如何处理Gerrit web页面走查不通过的代码提交单：</vt:lpstr>
      <vt:lpstr>十二、如何解决代码冲突</vt:lpstr>
      <vt:lpstr>十三、git status命令的使用</vt:lpstr>
      <vt:lpstr>十三、git  log命令</vt:lpstr>
      <vt:lpstr>十三、git  clean -df</vt:lpstr>
      <vt:lpstr>十三、 git reset命令的使用</vt:lpstr>
      <vt:lpstr>十三、 git reset命令的使用</vt:lpstr>
      <vt:lpstr>十三、 git cherry-pick命令的使用</vt:lpstr>
      <vt:lpstr>十三、 git  checkout命令的使用</vt:lpstr>
      <vt:lpstr>十三、 git  branch 命令的使用</vt:lpstr>
      <vt:lpstr>十三、 git  branch 命令的使用</vt:lpstr>
      <vt:lpstr>十三、 git  merge 命令的使用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xingcy</dc:creator>
  <cp:lastModifiedBy>liur11</cp:lastModifiedBy>
  <cp:revision>1066</cp:revision>
  <dcterms:created xsi:type="dcterms:W3CDTF">2009-06-12T08:29:00Z</dcterms:created>
  <dcterms:modified xsi:type="dcterms:W3CDTF">2020-10-21T12:15:28Z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KSOProductBuildVer">
    <vt:lpwstr>2052-10.8.0.6108</vt:lpwstr>
  </property>
</Properties>
</file>