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6" r:id="rId5"/>
    <p:sldMasterId id="2147483668" r:id="rId6"/>
  </p:sldMasterIdLst>
  <p:notesMasterIdLst>
    <p:notesMasterId r:id="rId47"/>
  </p:notesMasterIdLst>
  <p:sldIdLst>
    <p:sldId id="256" r:id="rId7"/>
    <p:sldId id="347" r:id="rId8"/>
    <p:sldId id="313" r:id="rId9"/>
    <p:sldId id="328" r:id="rId10"/>
    <p:sldId id="329" r:id="rId11"/>
    <p:sldId id="400" r:id="rId12"/>
    <p:sldId id="337" r:id="rId13"/>
    <p:sldId id="330" r:id="rId14"/>
    <p:sldId id="345" r:id="rId15"/>
    <p:sldId id="336" r:id="rId16"/>
    <p:sldId id="350" r:id="rId17"/>
    <p:sldId id="348" r:id="rId18"/>
    <p:sldId id="333" r:id="rId19"/>
    <p:sldId id="332" r:id="rId20"/>
    <p:sldId id="399" r:id="rId21"/>
    <p:sldId id="351" r:id="rId22"/>
    <p:sldId id="372" r:id="rId23"/>
    <p:sldId id="375" r:id="rId24"/>
    <p:sldId id="378" r:id="rId25"/>
    <p:sldId id="379" r:id="rId26"/>
    <p:sldId id="380" r:id="rId27"/>
    <p:sldId id="381" r:id="rId28"/>
    <p:sldId id="382" r:id="rId29"/>
    <p:sldId id="376" r:id="rId30"/>
    <p:sldId id="383" r:id="rId31"/>
    <p:sldId id="384" r:id="rId32"/>
    <p:sldId id="385" r:id="rId33"/>
    <p:sldId id="335" r:id="rId34"/>
    <p:sldId id="341" r:id="rId35"/>
    <p:sldId id="342" r:id="rId36"/>
    <p:sldId id="392" r:id="rId37"/>
    <p:sldId id="393" r:id="rId38"/>
    <p:sldId id="394" r:id="rId39"/>
    <p:sldId id="344" r:id="rId40"/>
    <p:sldId id="397" r:id="rId41"/>
    <p:sldId id="402" r:id="rId42"/>
    <p:sldId id="403" r:id="rId43"/>
    <p:sldId id="405" r:id="rId44"/>
    <p:sldId id="404" r:id="rId45"/>
    <p:sldId id="395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2318" autoAdjust="0"/>
  </p:normalViewPr>
  <p:slideViewPr>
    <p:cSldViewPr>
      <p:cViewPr varScale="1">
        <p:scale>
          <a:sx n="58" d="100"/>
          <a:sy n="58" d="100"/>
        </p:scale>
        <p:origin x="1040" y="184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9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F704-40B5-4001-B7D1-D98F5BC54D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9D716-ABDB-4E76-9DC2-E44B03F145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eaLnBrk="1" hangingPunct="1"/>
            <a:endParaRPr lang="zh-CN" altLang="en-US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/>
            </a:fld>
            <a:endParaRPr lang="zh-CN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32656"/>
            <a:ext cx="8229600" cy="49017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800" b="0" i="0"/>
            </a:lvl1pPr>
          </a:lstStyle>
          <a:p>
            <a:pPr lvl="0"/>
            <a:r>
              <a:rPr lang="zh-CN" altLang="en-US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6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473290" y="12688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noProof="0">
                <a:sym typeface="Calibri" panose="020F0502020204030204" pitchFamily="34" charset="0"/>
              </a:rPr>
              <a:t>单击此处编辑母版文本样式</a:t>
            </a:r>
            <a:endParaRPr lang="zh-CN" altLang="en-US" noProof="0">
              <a:sym typeface="Calibri" panose="020F0502020204030204" pitchFamily="34" charset="0"/>
            </a:endParaRPr>
          </a:p>
          <a:p>
            <a:pPr lvl="1"/>
            <a:r>
              <a:rPr lang="zh-CN" altLang="en-US" noProof="0">
                <a:sym typeface="Calibri" panose="020F0502020204030204" pitchFamily="34" charset="0"/>
              </a:rPr>
              <a:t>第二级</a:t>
            </a:r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EEEB-D384-40F8-9EA3-D9C1B34615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66590" y="1844890"/>
            <a:ext cx="6858000" cy="1161038"/>
          </a:xfrm>
        </p:spPr>
        <p:txBody>
          <a:bodyPr anchor="b">
            <a:no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380" y="3429000"/>
            <a:ext cx="6048420" cy="1655762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4" Type="http://schemas.openxmlformats.org/officeDocument/2006/relationships/theme" Target="../theme/theme5.xml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6B91E81-BE51-4A89-BFCB-F98944560D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D366E9A0-57D0-42DE-8CCC-3D495D8F3265}" type="slidenum">
              <a:rPr lang="zh-CN" altLang="en-US" smtClean="0"/>
            </a:fld>
            <a:endParaRPr lang="zh-CN" altLang="en-US"/>
          </a:p>
        </p:txBody>
      </p:sp>
      <p:pic>
        <p:nvPicPr>
          <p:cNvPr id="1031" name="Picture 4" descr="首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8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305168"/>
            <a:ext cx="82296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单击此处编辑母版标题样式</a:t>
            </a:r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075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2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0" y="785813"/>
            <a:ext cx="6929438" cy="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2000" b="1" i="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结束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0B53-545A-4333-B696-6721CEA19F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067E-1E8A-48EF-B527-596CC5E098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D95BFEC-830F-437F-B613-6273AF1DE373}" type="datetime1">
              <a:rPr lang="zh-CN" altLang="en-US"/>
            </a:fld>
            <a:endParaRPr lang="zh-CN" altLang="en-US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64C8C3E8-43F0-40B6-AC31-44D6C75FC3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marL="0" lvl="0" indent="0" algn="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1187624" y="2348880"/>
            <a:ext cx="705678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使用操作培训</a:t>
            </a:r>
            <a:endParaRPr lang="zh-CN" altLang="en-US" sz="36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33135" y="5385435"/>
            <a:ext cx="2697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zh-CN" altLang="en-US"/>
              <a:t>信息事业部手机业务中心</a:t>
            </a:r>
            <a:endParaRPr lang="zh-CN" altLang="en-US"/>
          </a:p>
          <a:p>
            <a:pPr algn="r"/>
            <a:endParaRPr lang="zh-CN" altLang="en-US"/>
          </a:p>
          <a:p>
            <a:pPr algn="r"/>
            <a:r>
              <a:rPr lang="zh-CN" altLang="en-US">
                <a:sym typeface="+mn-ea"/>
              </a:rPr>
              <a:t>刘蓉   </a:t>
            </a:r>
            <a:r>
              <a:rPr lang="en-US" altLang="zh-CN"/>
              <a:t>liur11@bngrp.com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工作流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缺陷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755" y="1341120"/>
            <a:ext cx="7476490" cy="51142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2815" y="1142365"/>
            <a:ext cx="328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工作流名称：jira-bug-workflow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800" b="1" dirty="0" smtClean="0"/>
              <a:t>工时估算范围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340768"/>
            <a:ext cx="8280920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MH_Other_2"/>
          <p:cNvSpPr/>
          <p:nvPr/>
        </p:nvSpPr>
        <p:spPr bwMode="gray">
          <a:xfrm rot="1908996">
            <a:off x="938209" y="4174553"/>
            <a:ext cx="1053696" cy="1073574"/>
          </a:xfrm>
          <a:custGeom>
            <a:avLst/>
            <a:gdLst>
              <a:gd name="T0" fmla="*/ 0 w 1110"/>
              <a:gd name="T1" fmla="*/ 228 h 1030"/>
              <a:gd name="T2" fmla="*/ 4 w 1110"/>
              <a:gd name="T3" fmla="*/ 1018 h 1030"/>
              <a:gd name="T4" fmla="*/ 1110 w 1110"/>
              <a:gd name="T5" fmla="*/ 559 h 1030"/>
              <a:gd name="T6" fmla="*/ 552 w 1110"/>
              <a:gd name="T7" fmla="*/ 0 h 1030"/>
              <a:gd name="T8" fmla="*/ 0 w 1110"/>
              <a:gd name="T9" fmla="*/ 22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solidFill>
            <a:srgbClr val="65D7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10800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MH_Other_2"/>
          <p:cNvSpPr/>
          <p:nvPr/>
        </p:nvSpPr>
        <p:spPr bwMode="gray">
          <a:xfrm rot="18774176">
            <a:off x="2177320" y="3130042"/>
            <a:ext cx="1038545" cy="1129973"/>
          </a:xfrm>
          <a:custGeom>
            <a:avLst/>
            <a:gdLst>
              <a:gd name="T0" fmla="*/ 0 w 1110"/>
              <a:gd name="T1" fmla="*/ 228 h 1030"/>
              <a:gd name="T2" fmla="*/ 4 w 1110"/>
              <a:gd name="T3" fmla="*/ 1018 h 1030"/>
              <a:gd name="T4" fmla="*/ 1110 w 1110"/>
              <a:gd name="T5" fmla="*/ 559 h 1030"/>
              <a:gd name="T6" fmla="*/ 552 w 1110"/>
              <a:gd name="T7" fmla="*/ 0 h 1030"/>
              <a:gd name="T8" fmla="*/ 0 w 1110"/>
              <a:gd name="T9" fmla="*/ 22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solidFill>
            <a:srgbClr val="65D7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10800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MH_Other_1"/>
          <p:cNvSpPr/>
          <p:nvPr/>
        </p:nvSpPr>
        <p:spPr bwMode="gray">
          <a:xfrm rot="21079932">
            <a:off x="1194213" y="1596418"/>
            <a:ext cx="989477" cy="786445"/>
          </a:xfrm>
          <a:custGeom>
            <a:avLst/>
            <a:gdLst>
              <a:gd name="T0" fmla="*/ 0 w 1118"/>
              <a:gd name="T1" fmla="*/ 0 h 1020"/>
              <a:gd name="T2" fmla="*/ 6 w 1118"/>
              <a:gd name="T3" fmla="*/ 793 h 1020"/>
              <a:gd name="T4" fmla="*/ 551 w 1118"/>
              <a:gd name="T5" fmla="*/ 1020 h 1020"/>
              <a:gd name="T6" fmla="*/ 1118 w 1118"/>
              <a:gd name="T7" fmla="*/ 470 h 1020"/>
              <a:gd name="T8" fmla="*/ 0 w 1118"/>
              <a:gd name="T9" fmla="*/ 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solidFill>
            <a:srgbClr val="65D7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180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MH_Other_2"/>
          <p:cNvSpPr/>
          <p:nvPr/>
        </p:nvSpPr>
        <p:spPr bwMode="gray">
          <a:xfrm rot="20904938">
            <a:off x="1724794" y="3826117"/>
            <a:ext cx="1117136" cy="1083845"/>
          </a:xfrm>
          <a:custGeom>
            <a:avLst/>
            <a:gdLst>
              <a:gd name="T0" fmla="*/ 0 w 1110"/>
              <a:gd name="T1" fmla="*/ 228 h 1030"/>
              <a:gd name="T2" fmla="*/ 4 w 1110"/>
              <a:gd name="T3" fmla="*/ 1018 h 1030"/>
              <a:gd name="T4" fmla="*/ 1110 w 1110"/>
              <a:gd name="T5" fmla="*/ 559 h 1030"/>
              <a:gd name="T6" fmla="*/ 552 w 1110"/>
              <a:gd name="T7" fmla="*/ 0 h 1030"/>
              <a:gd name="T8" fmla="*/ 0 w 1110"/>
              <a:gd name="T9" fmla="*/ 22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solidFill>
            <a:srgbClr val="65D7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10800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MH_Other_3"/>
          <p:cNvSpPr/>
          <p:nvPr/>
        </p:nvSpPr>
        <p:spPr bwMode="gray">
          <a:xfrm rot="20654782">
            <a:off x="1608666" y="1839140"/>
            <a:ext cx="1174139" cy="1048402"/>
          </a:xfrm>
          <a:custGeom>
            <a:avLst/>
            <a:gdLst>
              <a:gd name="T0" fmla="*/ 0 w 1017"/>
              <a:gd name="T1" fmla="*/ 554 h 1091"/>
              <a:gd name="T2" fmla="*/ 225 w 1017"/>
              <a:gd name="T3" fmla="*/ 1091 h 1091"/>
              <a:gd name="T4" fmla="*/ 1017 w 1017"/>
              <a:gd name="T5" fmla="*/ 1091 h 1091"/>
              <a:gd name="T6" fmla="*/ 566 w 1017"/>
              <a:gd name="T7" fmla="*/ 0 h 1091"/>
              <a:gd name="T8" fmla="*/ 0 w 1017"/>
              <a:gd name="T9" fmla="*/ 554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solidFill>
            <a:srgbClr val="65D7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MH_Other_4"/>
          <p:cNvSpPr/>
          <p:nvPr/>
        </p:nvSpPr>
        <p:spPr bwMode="gray">
          <a:xfrm rot="19033595">
            <a:off x="2163778" y="2656037"/>
            <a:ext cx="1069613" cy="968089"/>
          </a:xfrm>
          <a:custGeom>
            <a:avLst/>
            <a:gdLst>
              <a:gd name="T0" fmla="*/ 223 w 1016"/>
              <a:gd name="T1" fmla="*/ 0 h 1114"/>
              <a:gd name="T2" fmla="*/ 0 w 1016"/>
              <a:gd name="T3" fmla="*/ 550 h 1114"/>
              <a:gd name="T4" fmla="*/ 559 w 1016"/>
              <a:gd name="T5" fmla="*/ 1114 h 1114"/>
              <a:gd name="T6" fmla="*/ 1016 w 1016"/>
              <a:gd name="T7" fmla="*/ 4 h 1114"/>
              <a:gd name="T8" fmla="*/ 223 w 1016"/>
              <a:gd name="T9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solidFill>
            <a:srgbClr val="65D7FF"/>
          </a:solidFill>
          <a:ln w="3175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108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r>
              <a:rPr lang="en-US" altLang="zh-CN" sz="3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MH_Other_5"/>
          <p:cNvSpPr>
            <a:spLocks noChangeShapeType="1"/>
          </p:cNvSpPr>
          <p:nvPr/>
        </p:nvSpPr>
        <p:spPr bwMode="black">
          <a:xfrm flipV="1">
            <a:off x="2555776" y="2043112"/>
            <a:ext cx="5544616" cy="17736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Other_6"/>
          <p:cNvSpPr>
            <a:spLocks noChangeShapeType="1"/>
          </p:cNvSpPr>
          <p:nvPr/>
        </p:nvSpPr>
        <p:spPr bwMode="black">
          <a:xfrm flipV="1">
            <a:off x="3131840" y="2924944"/>
            <a:ext cx="5539458" cy="2750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_7"/>
          <p:cNvSpPr>
            <a:spLocks noChangeShapeType="1"/>
          </p:cNvSpPr>
          <p:nvPr/>
        </p:nvSpPr>
        <p:spPr bwMode="black">
          <a:xfrm>
            <a:off x="2411760" y="4941168"/>
            <a:ext cx="6408712" cy="27306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SubTitle_4"/>
          <p:cNvSpPr txBox="1">
            <a:spLocks noChangeArrowheads="1"/>
          </p:cNvSpPr>
          <p:nvPr/>
        </p:nvSpPr>
        <p:spPr bwMode="auto">
          <a:xfrm>
            <a:off x="1619672" y="5229200"/>
            <a:ext cx="712879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不强求每周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真实处理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任务事项来统计实际花费工时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SubTitle_2"/>
          <p:cNvSpPr txBox="1">
            <a:spLocks noChangeArrowheads="1"/>
          </p:cNvSpPr>
          <p:nvPr/>
        </p:nvSpPr>
        <p:spPr bwMode="auto">
          <a:xfrm>
            <a:off x="2915816" y="2384177"/>
            <a:ext cx="56373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负责人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辅助开发工程师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作好任务工时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SubTitle_1"/>
          <p:cNvSpPr txBox="1">
            <a:spLocks noChangeArrowheads="1"/>
          </p:cNvSpPr>
          <p:nvPr/>
        </p:nvSpPr>
        <p:spPr bwMode="auto">
          <a:xfrm>
            <a:off x="1598682" y="980728"/>
            <a:ext cx="6501710" cy="53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为单位，每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个子任务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工时最长为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MH_Title_1"/>
          <p:cNvSpPr>
            <a:spLocks noChangeArrowheads="1"/>
          </p:cNvSpPr>
          <p:nvPr/>
        </p:nvSpPr>
        <p:spPr bwMode="gray">
          <a:xfrm>
            <a:off x="219688" y="2257197"/>
            <a:ext cx="2097088" cy="2065337"/>
          </a:xfrm>
          <a:prstGeom prst="ellipse">
            <a:avLst/>
          </a:prstGeom>
          <a:solidFill>
            <a:srgbClr val="0070C0"/>
          </a:solidFill>
          <a:ln w="190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工时估算原则</a:t>
            </a:r>
            <a:endParaRPr 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MH_Other_8"/>
          <p:cNvCxnSpPr>
            <a:cxnSpLocks noChangeShapeType="1"/>
          </p:cNvCxnSpPr>
          <p:nvPr/>
        </p:nvCxnSpPr>
        <p:spPr bwMode="auto">
          <a:xfrm>
            <a:off x="1658255" y="5085184"/>
            <a:ext cx="7339658" cy="701931"/>
          </a:xfrm>
          <a:prstGeom prst="bentConnector3">
            <a:avLst>
              <a:gd name="adj1" fmla="val -211"/>
            </a:avLst>
          </a:prstGeom>
          <a:noFill/>
          <a:ln w="9525">
            <a:solidFill>
              <a:srgbClr val="BCBCBC"/>
            </a:solidFill>
            <a:prstDash val="dash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工时估</a:t>
            </a:r>
            <a:r>
              <a:rPr lang="zh-CN" altLang="en-US" sz="2800" dirty="0"/>
              <a:t>算</a:t>
            </a:r>
            <a:r>
              <a:rPr lang="zh-CN" altLang="en-US" sz="2800" dirty="0" smtClean="0"/>
              <a:t>原则</a:t>
            </a:r>
            <a:endParaRPr lang="zh-CN" altLang="en-US" sz="2800" dirty="0"/>
          </a:p>
        </p:txBody>
      </p:sp>
      <p:cxnSp>
        <p:nvCxnSpPr>
          <p:cNvPr id="38" name="MH_Other_8"/>
          <p:cNvCxnSpPr>
            <a:cxnSpLocks noChangeShapeType="1"/>
          </p:cNvCxnSpPr>
          <p:nvPr/>
        </p:nvCxnSpPr>
        <p:spPr bwMode="auto">
          <a:xfrm flipV="1">
            <a:off x="1627348" y="1410025"/>
            <a:ext cx="5114352" cy="267519"/>
          </a:xfrm>
          <a:prstGeom prst="bentConnector3">
            <a:avLst>
              <a:gd name="adj1" fmla="val -387"/>
            </a:avLst>
          </a:prstGeom>
          <a:noFill/>
          <a:ln w="9525">
            <a:solidFill>
              <a:srgbClr val="BCBCBC"/>
            </a:solidFill>
            <a:prstDash val="dash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MH_SubTitle_2"/>
          <p:cNvSpPr txBox="1">
            <a:spLocks noChangeArrowheads="1"/>
          </p:cNvSpPr>
          <p:nvPr/>
        </p:nvSpPr>
        <p:spPr bwMode="auto">
          <a:xfrm>
            <a:off x="2339752" y="1556792"/>
            <a:ext cx="604867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子任务工时估算以实际完成该任务花费工时来估算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Other_7"/>
          <p:cNvSpPr>
            <a:spLocks noChangeShapeType="1"/>
          </p:cNvSpPr>
          <p:nvPr/>
        </p:nvSpPr>
        <p:spPr bwMode="black">
          <a:xfrm>
            <a:off x="3059832" y="4005064"/>
            <a:ext cx="5760640" cy="17902"/>
          </a:xfrm>
          <a:prstGeom prst="line">
            <a:avLst/>
          </a:prstGeom>
          <a:noFill/>
          <a:ln w="9525">
            <a:solidFill>
              <a:srgbClr val="BCBCBC"/>
            </a:solidFill>
            <a:prstDash val="dash"/>
            <a:round/>
            <a:tailEnd type="oval"/>
          </a:ln>
          <a:effectLst/>
        </p:spPr>
        <p:txBody>
          <a:bodyPr wrap="none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SubTitle_3"/>
          <p:cNvSpPr txBox="1">
            <a:spLocks noChangeArrowheads="1"/>
          </p:cNvSpPr>
          <p:nvPr/>
        </p:nvSpPr>
        <p:spPr bwMode="auto">
          <a:xfrm>
            <a:off x="3131840" y="3284984"/>
            <a:ext cx="583264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任务事项工时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估算：单独建一个任务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，由各成员以子任务的形式记录该事项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实际花费工时</a:t>
            </a:r>
            <a:endParaRPr lang="zh-CN" altLang="da-DK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SubTitle_3"/>
          <p:cNvSpPr txBox="1">
            <a:spLocks noChangeArrowheads="1"/>
          </p:cNvSpPr>
          <p:nvPr/>
        </p:nvSpPr>
        <p:spPr bwMode="auto">
          <a:xfrm>
            <a:off x="2771800" y="4297660"/>
            <a:ext cx="61926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目的在于改进项目管理、时间管理、自我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，暂不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纳入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资料带 4"/>
          <p:cNvSpPr/>
          <p:nvPr/>
        </p:nvSpPr>
        <p:spPr bwMode="auto">
          <a:xfrm>
            <a:off x="2195830" y="2277110"/>
            <a:ext cx="4397375" cy="1189990"/>
          </a:xfrm>
          <a:prstGeom prst="flowChartPunchedTap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JIRA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实操演示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en-US" altLang="zh-CN" sz="2800" dirty="0" smtClean="0"/>
              <a:t>JIRA</a:t>
            </a:r>
            <a:r>
              <a:rPr lang="zh-CN" altLang="en-US" sz="2800" dirty="0" smtClean="0"/>
              <a:t>操作演示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en-US" altLang="zh-CN" sz="2800" dirty="0" smtClean="0"/>
              <a:t>JIRA</a:t>
            </a:r>
            <a:r>
              <a:rPr lang="zh-CN" altLang="en-US" sz="2800" dirty="0" smtClean="0"/>
              <a:t>使用总结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技巧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836" y="764704"/>
            <a:ext cx="9134164" cy="5588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1、管理迭代（sprint）是由PM角色操作，产品也有权限操作。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2、史诗（Epic）、需求（story）由产品负责建立，任务（task）与子任务（sub-task）由开发负责建立和分解。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3、任何一个需求（story）、任务（task）都必须要有子任务（sub-task）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4、史诗（Epic）由PM或产品手动改状态，需求（story）和任务（task）会根据其关联的子任务状态，自动切换状态。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5、需要产品验收的问题类型有：史诗（Epic）、需求（story）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6、经办人、报告人、开发人员只允许指派一个人；经办人若不指派指定人，则默认自动分配缺省指派给project leader （PM）。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7、每种问题（史诗（Epic）、需求（story）、任务（task）、故障（bug））类型只允许一个人承接。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8、需求分解子任务（sub-task）：由技术负责人（scrum master）组织开发工程师分解子任务（sub-task）。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9、需要多人配合联调实现的任务（task），每个人都要有自己的子任务（sub-task）。</a:t>
            </a:r>
            <a:endParaRPr lang="zh-CN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</a:rPr>
              <a:t>10、测试基于需求进行测试， 很多的子任务不具备可测试性，即子任务不可以转测。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更换头像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47190"/>
            <a:ext cx="8229600" cy="35642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创建史诗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需求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任务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故障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911225"/>
            <a:ext cx="7077710" cy="5904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分解任务</a:t>
            </a:r>
            <a:r>
              <a:rPr lang="en-US" altLang="zh-CN"/>
              <a:t>-</a:t>
            </a:r>
            <a:r>
              <a:rPr lang="zh-CN" altLang="en-US"/>
              <a:t>创建子任务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6630" y="1641475"/>
            <a:ext cx="4288155" cy="452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549400"/>
            <a:ext cx="3954780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分解任务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创建子任务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59865"/>
            <a:ext cx="8229600" cy="4373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登记工时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8820" y="1409065"/>
            <a:ext cx="51663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7504" y="260648"/>
            <a:ext cx="8013576" cy="49017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4"/>
          <p:cNvSpPr>
            <a:spLocks noGrp="1"/>
          </p:cNvSpPr>
          <p:nvPr>
            <p:ph idx="1"/>
          </p:nvPr>
        </p:nvSpPr>
        <p:spPr>
          <a:xfrm>
            <a:off x="1094928" y="884238"/>
            <a:ext cx="8013576" cy="5429250"/>
          </a:xfrm>
        </p:spPr>
        <p:txBody>
          <a:bodyPr/>
          <a:lstStyle/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Other_1"/>
          <p:cNvSpPr>
            <a:spLocks noChangeArrowheads="1"/>
          </p:cNvSpPr>
          <p:nvPr/>
        </p:nvSpPr>
        <p:spPr bwMode="auto">
          <a:xfrm>
            <a:off x="1221688" y="901412"/>
            <a:ext cx="251336" cy="5412076"/>
          </a:xfrm>
          <a:prstGeom prst="roundRect">
            <a:avLst>
              <a:gd name="adj" fmla="val 50000"/>
            </a:avLst>
          </a:prstGeom>
          <a:solidFill>
            <a:srgbClr val="DCEFF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Other_2"/>
          <p:cNvSpPr/>
          <p:nvPr/>
        </p:nvSpPr>
        <p:spPr>
          <a:xfrm>
            <a:off x="1310902" y="1124744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4"/>
          <p:cNvSpPr/>
          <p:nvPr/>
        </p:nvSpPr>
        <p:spPr>
          <a:xfrm flipH="1">
            <a:off x="1303584" y="2991397"/>
            <a:ext cx="171587" cy="176213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_8"/>
          <p:cNvSpPr>
            <a:spLocks noChangeArrowheads="1"/>
          </p:cNvSpPr>
          <p:nvPr/>
        </p:nvSpPr>
        <p:spPr bwMode="auto">
          <a:xfrm>
            <a:off x="1808212" y="980728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MH_Other_7"/>
          <p:cNvCxnSpPr>
            <a:cxnSpLocks noChangeShapeType="1"/>
          </p:cNvCxnSpPr>
          <p:nvPr/>
        </p:nvCxnSpPr>
        <p:spPr bwMode="auto">
          <a:xfrm>
            <a:off x="1448941" y="1196752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MH_Other_2"/>
          <p:cNvSpPr/>
          <p:nvPr/>
        </p:nvSpPr>
        <p:spPr>
          <a:xfrm>
            <a:off x="1304156" y="1717153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8"/>
          <p:cNvSpPr>
            <a:spLocks noChangeArrowheads="1"/>
          </p:cNvSpPr>
          <p:nvPr/>
        </p:nvSpPr>
        <p:spPr bwMode="auto">
          <a:xfrm>
            <a:off x="1801466" y="157313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MH_Other_7"/>
          <p:cNvCxnSpPr>
            <a:cxnSpLocks noChangeShapeType="1"/>
          </p:cNvCxnSpPr>
          <p:nvPr/>
        </p:nvCxnSpPr>
        <p:spPr bwMode="auto">
          <a:xfrm>
            <a:off x="1442195" y="1789161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MH_Other_2"/>
          <p:cNvSpPr/>
          <p:nvPr/>
        </p:nvSpPr>
        <p:spPr>
          <a:xfrm>
            <a:off x="1304156" y="2365225"/>
            <a:ext cx="171587" cy="155779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MH_Other_8"/>
          <p:cNvSpPr>
            <a:spLocks noChangeArrowheads="1"/>
          </p:cNvSpPr>
          <p:nvPr/>
        </p:nvSpPr>
        <p:spPr bwMode="auto">
          <a:xfrm>
            <a:off x="1829176" y="2221209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MH_Other_7"/>
          <p:cNvCxnSpPr>
            <a:cxnSpLocks noChangeShapeType="1"/>
          </p:cNvCxnSpPr>
          <p:nvPr/>
        </p:nvCxnSpPr>
        <p:spPr bwMode="auto">
          <a:xfrm>
            <a:off x="1469905" y="2437233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MH_Other_8"/>
          <p:cNvSpPr>
            <a:spLocks noChangeArrowheads="1"/>
          </p:cNvSpPr>
          <p:nvPr/>
        </p:nvSpPr>
        <p:spPr bwMode="auto">
          <a:xfrm>
            <a:off x="1829796" y="2852936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MH_Other_7"/>
          <p:cNvCxnSpPr>
            <a:cxnSpLocks noChangeShapeType="1"/>
          </p:cNvCxnSpPr>
          <p:nvPr/>
        </p:nvCxnSpPr>
        <p:spPr bwMode="auto">
          <a:xfrm>
            <a:off x="1470525" y="3068960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MH_Other_4"/>
          <p:cNvSpPr/>
          <p:nvPr/>
        </p:nvSpPr>
        <p:spPr>
          <a:xfrm flipH="1">
            <a:off x="1304155" y="3655814"/>
            <a:ext cx="171587" cy="176213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MH_Other_8"/>
          <p:cNvSpPr>
            <a:spLocks noChangeArrowheads="1"/>
          </p:cNvSpPr>
          <p:nvPr/>
        </p:nvSpPr>
        <p:spPr bwMode="auto">
          <a:xfrm>
            <a:off x="1830367" y="3517353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MH_Other_7"/>
          <p:cNvCxnSpPr>
            <a:cxnSpLocks noChangeShapeType="1"/>
          </p:cNvCxnSpPr>
          <p:nvPr/>
        </p:nvCxnSpPr>
        <p:spPr bwMode="auto">
          <a:xfrm>
            <a:off x="1471096" y="3733377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MH_Other_4"/>
          <p:cNvSpPr/>
          <p:nvPr/>
        </p:nvSpPr>
        <p:spPr>
          <a:xfrm flipH="1">
            <a:off x="1304155" y="4303886"/>
            <a:ext cx="171587" cy="176213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_8"/>
          <p:cNvSpPr>
            <a:spLocks noChangeArrowheads="1"/>
          </p:cNvSpPr>
          <p:nvPr/>
        </p:nvSpPr>
        <p:spPr bwMode="auto">
          <a:xfrm>
            <a:off x="1830367" y="4165425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MH_Other_7"/>
          <p:cNvCxnSpPr>
            <a:cxnSpLocks noChangeShapeType="1"/>
          </p:cNvCxnSpPr>
          <p:nvPr/>
        </p:nvCxnSpPr>
        <p:spPr bwMode="auto">
          <a:xfrm>
            <a:off x="1471096" y="4381449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MH_Other_4"/>
          <p:cNvSpPr/>
          <p:nvPr/>
        </p:nvSpPr>
        <p:spPr>
          <a:xfrm flipH="1">
            <a:off x="1304155" y="4951958"/>
            <a:ext cx="171587" cy="176213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MH_Other_8"/>
          <p:cNvSpPr>
            <a:spLocks noChangeArrowheads="1"/>
          </p:cNvSpPr>
          <p:nvPr/>
        </p:nvSpPr>
        <p:spPr bwMode="auto">
          <a:xfrm>
            <a:off x="1830367" y="4813497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MH_Other_7"/>
          <p:cNvCxnSpPr>
            <a:cxnSpLocks noChangeShapeType="1"/>
          </p:cNvCxnSpPr>
          <p:nvPr/>
        </p:nvCxnSpPr>
        <p:spPr bwMode="auto">
          <a:xfrm>
            <a:off x="1471096" y="5029521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文本框 76"/>
          <p:cNvSpPr txBox="1"/>
          <p:nvPr/>
        </p:nvSpPr>
        <p:spPr>
          <a:xfrm>
            <a:off x="2528292" y="1052736"/>
            <a:ext cx="203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登录方式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523534" y="1642772"/>
            <a:ext cx="203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项目涉及的角色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528292" y="2236802"/>
            <a:ext cx="266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问题类型的关系描述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528292" y="2884874"/>
            <a:ext cx="427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Scrum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框架流程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528292" y="3532946"/>
            <a:ext cx="266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528292" y="4181018"/>
            <a:ext cx="266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工时估算范围及原则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528292" y="4829090"/>
            <a:ext cx="266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实操演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MH_Other_4"/>
          <p:cNvSpPr/>
          <p:nvPr/>
        </p:nvSpPr>
        <p:spPr>
          <a:xfrm flipH="1">
            <a:off x="1304155" y="5600030"/>
            <a:ext cx="171587" cy="176213"/>
          </a:xfrm>
          <a:prstGeom prst="ellipse">
            <a:avLst/>
          </a:prstGeom>
          <a:solidFill>
            <a:srgbClr val="4BA9C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MH_Other_8"/>
          <p:cNvSpPr>
            <a:spLocks noChangeArrowheads="1"/>
          </p:cNvSpPr>
          <p:nvPr/>
        </p:nvSpPr>
        <p:spPr bwMode="auto">
          <a:xfrm>
            <a:off x="1830367" y="5461569"/>
            <a:ext cx="560943" cy="487711"/>
          </a:xfrm>
          <a:custGeom>
            <a:avLst/>
            <a:gdLst>
              <a:gd name="T0" fmla="*/ 457144 w 817440"/>
              <a:gd name="T1" fmla="*/ 146 h 711011"/>
              <a:gd name="T2" fmla="*/ 523777 w 817440"/>
              <a:gd name="T3" fmla="*/ 4598 h 711011"/>
              <a:gd name="T4" fmla="*/ 817911 w 817440"/>
              <a:gd name="T5" fmla="*/ 379971 h 711011"/>
              <a:gd name="T6" fmla="*/ 476785 w 817440"/>
              <a:gd name="T7" fmla="*/ 712863 h 711011"/>
              <a:gd name="T8" fmla="*/ 115615 w 817440"/>
              <a:gd name="T9" fmla="*/ 401518 h 711011"/>
              <a:gd name="T10" fmla="*/ 0 w 817440"/>
              <a:gd name="T11" fmla="*/ 325647 h 711011"/>
              <a:gd name="T12" fmla="*/ 125069 w 817440"/>
              <a:gd name="T13" fmla="*/ 265753 h 711011"/>
              <a:gd name="T14" fmla="*/ 457144 w 817440"/>
              <a:gd name="T15" fmla="*/ 146 h 711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17440"/>
              <a:gd name="T25" fmla="*/ 0 h 711011"/>
              <a:gd name="T26" fmla="*/ 817440 w 817440"/>
              <a:gd name="T27" fmla="*/ 711011 h 711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17440" h="711011">
                <a:moveTo>
                  <a:pt x="456385" y="146"/>
                </a:moveTo>
                <a:cubicBezTo>
                  <a:pt x="478301" y="-488"/>
                  <a:pt x="500553" y="941"/>
                  <a:pt x="522908" y="4587"/>
                </a:cubicBezTo>
                <a:cubicBezTo>
                  <a:pt x="702153" y="33818"/>
                  <a:pt x="829329" y="195910"/>
                  <a:pt x="816558" y="378860"/>
                </a:cubicBezTo>
                <a:cubicBezTo>
                  <a:pt x="803852" y="560888"/>
                  <a:pt x="656698" y="704308"/>
                  <a:pt x="475993" y="710784"/>
                </a:cubicBezTo>
                <a:cubicBezTo>
                  <a:pt x="293901" y="717309"/>
                  <a:pt x="137557" y="582700"/>
                  <a:pt x="115428" y="400344"/>
                </a:cubicBezTo>
                <a:lnTo>
                  <a:pt x="0" y="324698"/>
                </a:lnTo>
                <a:lnTo>
                  <a:pt x="124860" y="264976"/>
                </a:lnTo>
                <a:cubicBezTo>
                  <a:pt x="165980" y="110190"/>
                  <a:pt x="302969" y="4590"/>
                  <a:pt x="456385" y="146"/>
                </a:cubicBezTo>
                <a:close/>
              </a:path>
            </a:pathLst>
          </a:cu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4DAA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US" altLang="en-US" sz="3200" b="1" dirty="0">
              <a:solidFill>
                <a:srgbClr val="4DAA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MH_Other_7"/>
          <p:cNvCxnSpPr>
            <a:cxnSpLocks noChangeShapeType="1"/>
          </p:cNvCxnSpPr>
          <p:nvPr/>
        </p:nvCxnSpPr>
        <p:spPr bwMode="auto">
          <a:xfrm>
            <a:off x="1471096" y="5677593"/>
            <a:ext cx="349840" cy="12054"/>
          </a:xfrm>
          <a:prstGeom prst="line">
            <a:avLst/>
          </a:prstGeom>
          <a:noFill/>
          <a:ln w="12700">
            <a:solidFill>
              <a:srgbClr val="4AA8C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文本框 86"/>
          <p:cNvSpPr txBox="1"/>
          <p:nvPr/>
        </p:nvSpPr>
        <p:spPr>
          <a:xfrm>
            <a:off x="2528292" y="5549170"/>
            <a:ext cx="266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JIRA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操作</a:t>
            </a:r>
            <a:r>
              <a:rPr lang="en-US" altLang="zh-CN" sz="2800" dirty="0"/>
              <a:t>sprint</a:t>
            </a:r>
            <a:r>
              <a:rPr lang="zh-CN" altLang="en-US" sz="2800" dirty="0" smtClean="0"/>
              <a:t>页面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创建冲刺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23528" y="5517232"/>
            <a:ext cx="729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+mj-ea"/>
                <a:ea typeface="+mj-ea"/>
              </a:rPr>
              <a:t>备注：</a:t>
            </a:r>
            <a:r>
              <a:rPr lang="en-US" altLang="zh-CN" dirty="0" smtClean="0">
                <a:latin typeface="+mj-ea"/>
                <a:ea typeface="+mj-ea"/>
              </a:rPr>
              <a:t>JIRA</a:t>
            </a:r>
            <a:r>
              <a:rPr lang="zh-CN" altLang="en-US" dirty="0" smtClean="0">
                <a:latin typeface="+mj-ea"/>
                <a:ea typeface="+mj-ea"/>
              </a:rPr>
              <a:t>可以同时规划多个迭代，且只有一个</a:t>
            </a:r>
            <a:r>
              <a:rPr lang="en-US" altLang="zh-CN" dirty="0" smtClean="0">
                <a:latin typeface="+mj-ea"/>
                <a:ea typeface="+mj-ea"/>
              </a:rPr>
              <a:t>sprint</a:t>
            </a:r>
            <a:r>
              <a:rPr lang="zh-CN" altLang="en-US" dirty="0" smtClean="0">
                <a:latin typeface="+mj-ea"/>
                <a:ea typeface="+mj-ea"/>
              </a:rPr>
              <a:t>是当前进行中。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099185"/>
            <a:ext cx="8302625" cy="421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编辑冲刺并激活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060" y="871855"/>
            <a:ext cx="7895590" cy="3757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5090160"/>
            <a:ext cx="7731125" cy="15386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开始冲刺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2705" y="1548130"/>
            <a:ext cx="57232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查看活动的冲刺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537970"/>
            <a:ext cx="8229600" cy="39871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完成冲刺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511300"/>
            <a:ext cx="8229600" cy="40405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04265" y="611695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所有的任务都完成，且登记工时，点击完成冲刺按钮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查看冲刺报告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1345" y="1654810"/>
            <a:ext cx="808545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新建模块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2321560"/>
            <a:ext cx="8229600" cy="3150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5910" y="5895340"/>
            <a:ext cx="405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模块由项目负责人创建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新建版本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2134870"/>
            <a:ext cx="8229600" cy="2793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55215" y="548259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版本由项目负责人创建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测</a:t>
            </a:r>
            <a:r>
              <a:rPr lang="zh-CN" altLang="en-US" sz="2800" dirty="0"/>
              <a:t>试</a:t>
            </a:r>
            <a:r>
              <a:rPr lang="zh-CN" altLang="en-US" sz="2800" dirty="0" smtClean="0"/>
              <a:t>角色操作页面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创建</a:t>
            </a:r>
            <a:r>
              <a:rPr lang="en-US" altLang="zh-CN" sz="2800" dirty="0" smtClean="0"/>
              <a:t>BUG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0" y="926465"/>
            <a:ext cx="5945505" cy="5673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br>
              <a:rPr lang="zh-CN" altLang="en-US" sz="2800" dirty="0"/>
            </a:br>
            <a:r>
              <a:rPr lang="zh-CN" altLang="en-US" sz="2800" dirty="0"/>
              <a:t>开发角色操作页面</a:t>
            </a:r>
            <a:r>
              <a:rPr lang="en-US" altLang="zh-CN" sz="2800" dirty="0"/>
              <a:t>-</a:t>
            </a:r>
            <a:r>
              <a:rPr lang="zh-CN" altLang="en-US" sz="2800" dirty="0"/>
              <a:t>解决</a:t>
            </a:r>
            <a:r>
              <a:rPr lang="en-US" altLang="zh-CN" sz="2800" dirty="0" smtClean="0">
                <a:sym typeface="+mn-ea"/>
              </a:rPr>
              <a:t>BUG</a:t>
            </a:r>
            <a:br>
              <a:rPr lang="en-US" altLang="zh-CN" sz="2800" dirty="0" smtClean="0"/>
            </a:b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850" y="909955"/>
            <a:ext cx="5433695" cy="5707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dirty="0" smtClean="0"/>
              <a:t>JIRA</a:t>
            </a:r>
            <a:r>
              <a:rPr lang="zh-CN" altLang="en-US" sz="2800" dirty="0" smtClean="0"/>
              <a:t>访问地址及方式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3" y="1556792"/>
            <a:ext cx="8568952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访问地址：</a:t>
            </a:r>
            <a:r>
              <a:rPr lang="en-US" altLang="zh-CN" sz="2400" dirty="0">
                <a:latin typeface="+mj-ea"/>
                <a:ea typeface="+mj-ea"/>
              </a:rPr>
              <a:t>http://10.58.144.12:8020/ 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访问方式：用域帐号</a:t>
            </a:r>
            <a:r>
              <a:rPr lang="zh-CN" altLang="en-US" sz="2400" dirty="0" smtClean="0">
                <a:latin typeface="+mj-ea"/>
                <a:ea typeface="+mj-ea"/>
                <a:sym typeface="+mn-ea"/>
              </a:rPr>
              <a:t>登录</a:t>
            </a:r>
            <a:r>
              <a:rPr lang="zh-CN" altLang="en-US" sz="2400" dirty="0" smtClean="0">
                <a:latin typeface="+mj-ea"/>
                <a:ea typeface="+mj-ea"/>
              </a:rPr>
              <a:t>（邮箱前缀，非集团密码，研发独立域账号）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修改账户密码：http://10.58.144.12:8010/</a:t>
            </a:r>
            <a:endParaRPr lang="zh-CN" altLang="en-US" sz="2400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建议使用谷歌浏览器，</a:t>
            </a:r>
            <a:r>
              <a:rPr lang="en-US" altLang="zh-CN" sz="2400" dirty="0" smtClean="0">
                <a:latin typeface="+mj-ea"/>
                <a:ea typeface="+mj-ea"/>
              </a:rPr>
              <a:t>IE</a:t>
            </a:r>
            <a:r>
              <a:rPr lang="zh-CN" altLang="en-US" sz="2400" dirty="0" smtClean="0">
                <a:latin typeface="+mj-ea"/>
                <a:ea typeface="+mj-ea"/>
              </a:rPr>
              <a:t>速度慢</a:t>
            </a:r>
            <a:endParaRPr lang="zh-CN" altLang="en-US" sz="2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测试角色</a:t>
            </a:r>
            <a:r>
              <a:rPr lang="zh-CN" altLang="en-US" sz="2800" dirty="0"/>
              <a:t>操作页面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关闭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重新打开</a:t>
            </a:r>
            <a:r>
              <a:rPr lang="en-US" altLang="zh-CN" sz="2800" dirty="0" smtClean="0"/>
              <a:t>BUG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3210" y="1092200"/>
            <a:ext cx="6300470" cy="531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管理仪表板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305" y="1069975"/>
            <a:ext cx="8229600" cy="1814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925" y="3074035"/>
            <a:ext cx="4171315" cy="34086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仪表板添加小程序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0415" y="2088515"/>
            <a:ext cx="7906385" cy="3633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3460" y="1042035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“</a:t>
            </a:r>
            <a:r>
              <a:rPr lang="zh-CN" altLang="en-US"/>
              <a:t>关注问题</a:t>
            </a:r>
            <a:r>
              <a:rPr lang="en-US" altLang="zh-CN"/>
              <a:t>”</a:t>
            </a:r>
            <a:r>
              <a:rPr lang="zh-CN" altLang="en-US"/>
              <a:t>为例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编译小程序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7075" y="1524000"/>
            <a:ext cx="683323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246793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管理仪表板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167130"/>
            <a:ext cx="8170545" cy="550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项目管理员权限管理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523365"/>
            <a:ext cx="8229600" cy="40157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en-US" altLang="zh-CN"/>
              <a:t>scrum</a:t>
            </a:r>
            <a:r>
              <a:rPr lang="zh-CN" altLang="en-US"/>
              <a:t>面板管理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645920"/>
            <a:ext cx="8229600" cy="37712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面板管理</a:t>
            </a:r>
            <a:r>
              <a:rPr lang="en-US" altLang="zh-CN"/>
              <a:t>-</a:t>
            </a:r>
            <a:r>
              <a:rPr lang="zh-CN" altLang="en-US"/>
              <a:t>添加列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61160"/>
            <a:ext cx="848487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>
                <a:sym typeface="+mn-ea"/>
              </a:rPr>
              <a:t>面板管理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泳道设置为故事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695" y="2289810"/>
            <a:ext cx="8229600" cy="27635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zh-CN" altLang="en-US"/>
              <a:t>面板管理</a:t>
            </a:r>
            <a:r>
              <a:rPr lang="en-US" altLang="zh-CN"/>
              <a:t>-</a:t>
            </a:r>
            <a:r>
              <a:rPr lang="zh-CN" altLang="en-US"/>
              <a:t>预估时间显示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075" y="1689100"/>
            <a:ext cx="8229600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en-US" altLang="zh-CN" sz="2800" dirty="0" smtClean="0"/>
              <a:t>JIRA</a:t>
            </a:r>
            <a:r>
              <a:rPr lang="zh-CN" altLang="en-US" sz="2800" dirty="0" smtClean="0"/>
              <a:t>项目涉及的角色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7544" y="1052736"/>
          <a:ext cx="8085455" cy="3505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360"/>
                <a:gridCol w="4845224"/>
              </a:tblGrid>
              <a:tr h="50081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角色名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对应职务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00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Administrators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PM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00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Product Owner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+mj-ea"/>
                          <a:ea typeface="+mj-ea"/>
                        </a:rPr>
                        <a:t>产品经理、产品助理、运营人员、策划人员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00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Developer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+mj-ea"/>
                          <a:ea typeface="+mj-ea"/>
                        </a:rPr>
                        <a:t>开发人员、</a:t>
                      </a:r>
                      <a:r>
                        <a:rPr lang="en-US" altLang="zh-CN" sz="1800" u="none" strike="noStrike" dirty="0"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lang="zh-CN" altLang="en-US" sz="1800" u="none" strike="noStrike" dirty="0">
                          <a:effectLst/>
                          <a:latin typeface="+mj-ea"/>
                          <a:ea typeface="+mj-ea"/>
                        </a:rPr>
                        <a:t>设计师、</a:t>
                      </a:r>
                      <a:r>
                        <a:rPr lang="zh-CN" altLang="en-US" sz="1800" u="none" strike="noStrike" dirty="0">
                          <a:solidFill>
                            <a:srgbClr val="00B050"/>
                          </a:solidFill>
                          <a:effectLst/>
                          <a:latin typeface="+mj-ea"/>
                          <a:ea typeface="+mj-ea"/>
                        </a:rPr>
                        <a:t>开发</a:t>
                      </a:r>
                      <a:r>
                        <a:rPr lang="en-US" altLang="zh-CN" sz="1800" u="none" strike="noStrike" dirty="0">
                          <a:solidFill>
                            <a:srgbClr val="00B050"/>
                          </a:solidFill>
                          <a:effectLst/>
                          <a:latin typeface="+mj-ea"/>
                          <a:ea typeface="+mj-ea"/>
                        </a:rPr>
                        <a:t>leader</a:t>
                      </a:r>
                      <a:endParaRPr lang="en-US" altLang="zh-CN" sz="1800" b="0" i="0" u="none" strike="noStrike" dirty="0">
                        <a:solidFill>
                          <a:srgbClr val="00B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00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Scrum Master(Develop Lead)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solidFill>
                            <a:srgbClr val="00B050"/>
                          </a:solidFill>
                          <a:effectLst/>
                          <a:latin typeface="+mj-ea"/>
                          <a:ea typeface="+mj-ea"/>
                        </a:rPr>
                        <a:t>开发</a:t>
                      </a:r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  <a:latin typeface="+mj-ea"/>
                          <a:ea typeface="+mj-ea"/>
                        </a:rPr>
                        <a:t>leader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008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Tester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+mj-ea"/>
                          <a:ea typeface="+mj-ea"/>
                        </a:rPr>
                        <a:t>测试人员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00819"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en-US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scm</a:t>
                      </a:r>
                      <a:endParaRPr lang="en-US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l" fontAlgn="ctr">
                        <a:buNone/>
                      </a:pP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软件配置管理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0040" y="2531745"/>
            <a:ext cx="3752215" cy="1038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en-US" altLang="zh-CN" sz="2800" dirty="0" smtClean="0"/>
              <a:t>JIRA</a:t>
            </a:r>
            <a:r>
              <a:rPr lang="zh-CN" altLang="en-US" sz="2800" dirty="0" smtClean="0"/>
              <a:t>问题类型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2610" y="1268730"/>
          <a:ext cx="8046085" cy="375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3740"/>
                <a:gridCol w="6062345"/>
              </a:tblGrid>
              <a:tr h="5368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问题类型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  <a:latin typeface="+mj-ea"/>
                          <a:ea typeface="+mj-ea"/>
                        </a:rPr>
                        <a:t>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368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ea"/>
                          <a:ea typeface="+mj-ea"/>
                        </a:rPr>
                        <a:t>Epic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+mj-ea"/>
                          <a:ea typeface="+mj-ea"/>
                        </a:rPr>
                        <a:t>适用于大型用户故事的事务类型， 需加以拆分。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368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  <a:latin typeface="+mj-ea"/>
                          <a:ea typeface="+mj-ea"/>
                        </a:rPr>
                        <a:t>故事</a:t>
                      </a:r>
                      <a:r>
                        <a:rPr lang="en-US" altLang="zh-CN" sz="1800" u="none" strike="noStrike" dirty="0" smtClean="0">
                          <a:effectLst/>
                          <a:latin typeface="+mj-ea"/>
                          <a:ea typeface="+mj-ea"/>
                        </a:rPr>
                        <a:t>(Story)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+mj-ea"/>
                          <a:ea typeface="+mj-ea"/>
                        </a:rPr>
                        <a:t>用户故事，即用户需求。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368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  <a:latin typeface="+mj-ea"/>
                          <a:ea typeface="+mj-ea"/>
                        </a:rPr>
                        <a:t>任务</a:t>
                      </a:r>
                      <a:r>
                        <a:rPr lang="en-US" altLang="zh-CN" sz="1800" u="none" strike="noStrike" dirty="0" smtClean="0">
                          <a:effectLst/>
                          <a:latin typeface="+mj-ea"/>
                          <a:ea typeface="+mj-ea"/>
                        </a:rPr>
                        <a:t>(Task)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>
                          <a:effectLst/>
                          <a:latin typeface="+mj-ea"/>
                          <a:ea typeface="+mj-ea"/>
                        </a:rPr>
                        <a:t>需要完成的任务。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368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  <a:latin typeface="+mj-ea"/>
                          <a:ea typeface="+mj-ea"/>
                        </a:rPr>
                        <a:t>故障</a:t>
                      </a:r>
                      <a:r>
                        <a:rPr lang="en-US" altLang="zh-CN" sz="1800" u="none" strike="noStrike" dirty="0" smtClean="0">
                          <a:effectLst/>
                          <a:latin typeface="+mj-ea"/>
                          <a:ea typeface="+mj-ea"/>
                        </a:rPr>
                        <a:t>(Bug)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>
                          <a:effectLst/>
                          <a:latin typeface="+mj-ea"/>
                          <a:ea typeface="+mj-ea"/>
                        </a:rPr>
                        <a:t>影响产品功能的问题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368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子任务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(Subtask)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不能单独创建，只能依附于</a:t>
                      </a:r>
                      <a:r>
                        <a:rPr lang="en-US" altLang="zh-CN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Story</a:t>
                      </a:r>
                      <a:r>
                        <a:rPr lang="zh-CN" alt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或</a:t>
                      </a:r>
                      <a:r>
                        <a:rPr lang="en-US" altLang="zh-CN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  <a:tr h="53682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日志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Logwork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记录工作任务之外的事项。不能单独创建，只能依附于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Task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p>
            <a:r>
              <a:rPr lang="en-US" altLang="zh-CN"/>
              <a:t>JIRA</a:t>
            </a:r>
            <a:r>
              <a:rPr lang="zh-CN" altLang="en-US"/>
              <a:t>项目相关规范</a:t>
            </a:r>
            <a:endParaRPr lang="zh-CN" altLang="en-US"/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415" y="882135"/>
            <a:ext cx="8229600" cy="4525963"/>
          </a:xfrm>
        </p:spPr>
        <p:txBody>
          <a:bodyPr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1</a:t>
            </a:r>
            <a:r>
              <a:rPr lang="zh-CN" altLang="en-US" sz="1800"/>
              <a:t>、头像换成自己的个人头像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2</a:t>
            </a:r>
            <a:r>
              <a:rPr lang="zh-CN" altLang="en-US" sz="1800"/>
              <a:t>、项目名为英文，有含义的单词首字母大写，例如：</a:t>
            </a:r>
            <a:r>
              <a:rPr lang="zh-CN" altLang="en-US" sz="1800">
                <a:sym typeface="+mn-ea"/>
              </a:rPr>
              <a:t>OpenArkCompiler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3</a:t>
            </a:r>
            <a:r>
              <a:rPr lang="zh-CN" altLang="en-US" sz="1800"/>
              <a:t>、新建看板选择</a:t>
            </a:r>
            <a:r>
              <a:rPr lang="en-US" altLang="zh-CN" sz="1800"/>
              <a:t>scrum,</a:t>
            </a:r>
            <a:r>
              <a:rPr lang="zh-CN" altLang="en-US" sz="1800"/>
              <a:t>不要选择</a:t>
            </a:r>
            <a:r>
              <a:rPr lang="en-US" altLang="zh-CN" sz="1800"/>
              <a:t>kanban</a:t>
            </a:r>
            <a:r>
              <a:rPr lang="zh-CN" altLang="en-US" sz="1800"/>
              <a:t>，看板名称为英文，</a:t>
            </a:r>
            <a:r>
              <a:rPr lang="en-US" altLang="zh-CN" sz="1800"/>
              <a:t>“</a:t>
            </a:r>
            <a:r>
              <a:rPr lang="zh-CN" altLang="en-US" sz="1800"/>
              <a:t>项目名</a:t>
            </a:r>
            <a:r>
              <a:rPr lang="en-US" altLang="zh-CN" sz="1800"/>
              <a:t>”+“-scrum”</a:t>
            </a:r>
            <a:r>
              <a:rPr lang="zh-CN" altLang="en-US" sz="1800"/>
              <a:t>，例如：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/>
              <a:t>OpenArkCompiler-scrum</a:t>
            </a:r>
            <a:endParaRPr lang="zh-CN" altLang="en-US" sz="180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/>
              <a:t>3</a:t>
            </a:r>
            <a:r>
              <a:rPr lang="zh-CN" altLang="en-US" sz="1800"/>
              <a:t>、任务名规范统一，以大纲开头，后面分解的小任务用</a:t>
            </a:r>
            <a:r>
              <a:rPr lang="en-US" altLang="zh-CN" sz="1800"/>
              <a:t>-</a:t>
            </a:r>
            <a:r>
              <a:rPr lang="zh-CN" altLang="en-US" sz="1800"/>
              <a:t>连接（例如：主题商城-UI各界面设计），任务描述清晰有条理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3806825"/>
            <a:ext cx="455422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问题类型关系描述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1136"/>
            <a:ext cx="9144000" cy="5095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基于</a:t>
            </a:r>
            <a:r>
              <a:rPr lang="en-US" altLang="zh-CN" sz="2800" dirty="0" smtClean="0"/>
              <a:t>JIRA</a:t>
            </a:r>
            <a:r>
              <a:rPr lang="zh-CN" altLang="en-US" sz="2800" dirty="0" smtClean="0"/>
              <a:t>工具的</a:t>
            </a:r>
            <a:r>
              <a:rPr lang="en-US" altLang="zh-CN" sz="2800" dirty="0" smtClean="0"/>
              <a:t>Scrum</a:t>
            </a:r>
            <a:r>
              <a:rPr lang="zh-CN" altLang="en-US" sz="2800" dirty="0" smtClean="0"/>
              <a:t>框架流程</a:t>
            </a:r>
            <a:endParaRPr lang="zh-CN" altLang="en-US" sz="2800" dirty="0"/>
          </a:p>
        </p:txBody>
      </p:sp>
      <p:pic>
        <p:nvPicPr>
          <p:cNvPr id="4097" name="Picture 1" descr="C://Users/a/AppData/Local/YNote/data/weixinobU7VjoH9RjmYqpO7v5mQDVdMioI/87a1188bb8cf4695b83b491eb7deb2c0/imag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" y="836712"/>
            <a:ext cx="9154709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229600" cy="490537"/>
          </a:xfrm>
        </p:spPr>
        <p:txBody>
          <a:bodyPr/>
          <a:lstStyle/>
          <a:p>
            <a:r>
              <a:rPr lang="zh-CN" altLang="en-US" sz="2800" dirty="0" smtClean="0"/>
              <a:t>工作流 </a:t>
            </a:r>
            <a:r>
              <a:rPr lang="en-US" altLang="zh-CN" sz="2800" dirty="0" smtClean="0"/>
              <a:t>– </a:t>
            </a:r>
            <a:r>
              <a:rPr lang="zh-CN" altLang="en-US" sz="2800" dirty="0" smtClean="0"/>
              <a:t>需</a:t>
            </a:r>
            <a:r>
              <a:rPr lang="zh-CN" altLang="en-US" sz="2800" dirty="0"/>
              <a:t>求</a:t>
            </a:r>
            <a:r>
              <a:rPr lang="en-US" altLang="zh-CN" sz="2800" dirty="0"/>
              <a:t>/</a:t>
            </a:r>
            <a:r>
              <a:rPr lang="zh-CN" altLang="en-US" sz="2800" dirty="0"/>
              <a:t>任务</a:t>
            </a:r>
            <a:r>
              <a:rPr lang="en-US" altLang="zh-CN" sz="2800" dirty="0"/>
              <a:t>/</a:t>
            </a:r>
            <a:r>
              <a:rPr lang="zh-CN" altLang="en-US" sz="2800" dirty="0"/>
              <a:t>子任务</a:t>
            </a:r>
            <a:r>
              <a:rPr lang="en-US" altLang="zh-CN" sz="2800" dirty="0"/>
              <a:t>/</a:t>
            </a:r>
            <a:r>
              <a:rPr lang="en-US" altLang="zh-CN" sz="2800" dirty="0" err="1" smtClean="0">
                <a:sym typeface="+mn-ea"/>
              </a:rPr>
              <a:t>Logwork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0175" y="1433830"/>
            <a:ext cx="6343015" cy="3990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890" y="1116330"/>
            <a:ext cx="446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工作流名称：jira-software-scrum-workflow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乐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0_Office 主题">
  <a:themeElements>
    <a:clrScheme name="14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1_Office 主题">
  <a:themeElements>
    <a:clrScheme name="14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沟通对话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9E2"/>
      </a:accent5>
      <a:accent6>
        <a:srgbClr val="2D89E5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9E2"/>
        </a:accent5>
        <a:accent6>
          <a:srgbClr val="2D89E5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1875</Words>
  <Application>WPS 演示</Application>
  <PresentationFormat>全屏显示(4:3)</PresentationFormat>
  <Paragraphs>238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华文新魏</vt:lpstr>
      <vt:lpstr>Arial Black</vt:lpstr>
      <vt:lpstr>黑体</vt:lpstr>
      <vt:lpstr>乐逗</vt:lpstr>
      <vt:lpstr>140_Office 主题</vt:lpstr>
      <vt:lpstr>141_Office 主题</vt:lpstr>
      <vt:lpstr>自定义设计方案</vt:lpstr>
      <vt:lpstr>1_沟通对话</vt:lpstr>
      <vt:lpstr>PowerPoint 演示文稿</vt:lpstr>
      <vt:lpstr>目 录</vt:lpstr>
      <vt:lpstr>JIRA访问地址及方式</vt:lpstr>
      <vt:lpstr>JIRA项目涉及的角色</vt:lpstr>
      <vt:lpstr>JIRA问题类型</vt:lpstr>
      <vt:lpstr>JIRA项目相关规范</vt:lpstr>
      <vt:lpstr>问题类型关系描述</vt:lpstr>
      <vt:lpstr>基于JIRA工具的Scrum框架流程</vt:lpstr>
      <vt:lpstr>工作流 – 需求/任务/子任务/Logwork</vt:lpstr>
      <vt:lpstr>工作流 – 缺陷</vt:lpstr>
      <vt:lpstr>工时估算范围</vt:lpstr>
      <vt:lpstr>工时估算原则</vt:lpstr>
      <vt:lpstr>JIRA操作演示</vt:lpstr>
      <vt:lpstr>JIRA使用总结/技巧</vt:lpstr>
      <vt:lpstr>更换头像</vt:lpstr>
      <vt:lpstr>创建史诗/需求/任务/故障</vt:lpstr>
      <vt:lpstr>分解任务-创建子任务</vt:lpstr>
      <vt:lpstr> 分解任务-创建子任务 </vt:lpstr>
      <vt:lpstr>登记工时</vt:lpstr>
      <vt:lpstr>操作sprint页面(创建冲刺)</vt:lpstr>
      <vt:lpstr>编辑冲刺并激活</vt:lpstr>
      <vt:lpstr>开始冲刺</vt:lpstr>
      <vt:lpstr>查看活动的冲刺</vt:lpstr>
      <vt:lpstr>完成冲刺</vt:lpstr>
      <vt:lpstr>查看冲刺报告</vt:lpstr>
      <vt:lpstr>新建模块</vt:lpstr>
      <vt:lpstr>新建版本</vt:lpstr>
      <vt:lpstr>测试角色操作页面-创建BUG</vt:lpstr>
      <vt:lpstr> 开发角色操作页面-解决BUG </vt:lpstr>
      <vt:lpstr>测试角色操作页面-关闭/重新打开BUG</vt:lpstr>
      <vt:lpstr>管理仪表板</vt:lpstr>
      <vt:lpstr>仪表板添加小程序</vt:lpstr>
      <vt:lpstr>编译小程序</vt:lpstr>
      <vt:lpstr>管理仪表板</vt:lpstr>
      <vt:lpstr>项目管理员权限管理</vt:lpstr>
      <vt:lpstr>scrum面板管理</vt:lpstr>
      <vt:lpstr>面板管理-添加列</vt:lpstr>
      <vt:lpstr>面板管理-泳道设置为故事</vt:lpstr>
      <vt:lpstr>面板管理-预估时间显示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2017年的财务要求</dc:title>
  <dc:creator>neal.pi(皮斌锋)</dc:creator>
  <cp:lastModifiedBy>liur11</cp:lastModifiedBy>
  <cp:revision>562</cp:revision>
  <dcterms:created xsi:type="dcterms:W3CDTF">2016-11-25T05:55:00Z</dcterms:created>
  <dcterms:modified xsi:type="dcterms:W3CDTF">2020-10-20T10:46:25Z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2052-10.8.0.6108</vt:lpwstr>
  </property>
</Properties>
</file>