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  <p:sldMasterId id="2147483656" r:id="rId5"/>
    <p:sldMasterId id="2147483668" r:id="rId6"/>
  </p:sldMasterIdLst>
  <p:notesMasterIdLst>
    <p:notesMasterId r:id="rId20"/>
  </p:notesMasterIdLst>
  <p:sldIdLst>
    <p:sldId id="256" r:id="rId7"/>
    <p:sldId id="347" r:id="rId8"/>
    <p:sldId id="313" r:id="rId9"/>
    <p:sldId id="328" r:id="rId10"/>
    <p:sldId id="329" r:id="rId11"/>
    <p:sldId id="337" r:id="rId12"/>
    <p:sldId id="399" r:id="rId13"/>
    <p:sldId id="400" r:id="rId14"/>
    <p:sldId id="401" r:id="rId15"/>
    <p:sldId id="402" r:id="rId16"/>
    <p:sldId id="403" r:id="rId17"/>
    <p:sldId id="404" r:id="rId18"/>
    <p:sldId id="39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2318" autoAdjust="0"/>
  </p:normalViewPr>
  <p:slideViewPr>
    <p:cSldViewPr>
      <p:cViewPr varScale="1">
        <p:scale>
          <a:sx n="58" d="100"/>
          <a:sy n="58" d="100"/>
        </p:scale>
        <p:origin x="10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6F704-40B5-4001-B7D1-D98F5BC54D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9D716-ABDB-4E76-9DC2-E44B03F145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6590" y="1844890"/>
            <a:ext cx="6858000" cy="1161038"/>
          </a:xfrm>
        </p:spPr>
        <p:txBody>
          <a:bodyPr anchor="b">
            <a:noAutofit/>
          </a:bodyPr>
          <a:lstStyle>
            <a:lvl1pPr algn="ctr"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380" y="3429000"/>
            <a:ext cx="6048420" cy="1655762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None/>
              <a:defRPr>
                <a:solidFill>
                  <a:schemeClr val="bg1"/>
                </a:solidFill>
              </a:defRPr>
            </a:lvl1pPr>
            <a:lvl2pPr marL="457200" lvl="1" indent="0" algn="ctr">
              <a:buNone/>
              <a:defRPr>
                <a:solidFill>
                  <a:schemeClr val="tx1"/>
                </a:solidFill>
              </a:defRPr>
            </a:lvl2pPr>
            <a:lvl3pPr marL="914400" lvl="2" indent="0" algn="ctr">
              <a:buNone/>
              <a:defRPr>
                <a:solidFill>
                  <a:schemeClr val="tx1"/>
                </a:solidFill>
              </a:defRPr>
            </a:lvl3pPr>
            <a:lvl4pPr marL="1371600" lvl="3" indent="0" algn="ctr">
              <a:buNone/>
              <a:defRPr>
                <a:solidFill>
                  <a:schemeClr val="tx1"/>
                </a:solidFill>
              </a:defRPr>
            </a:lvl4pPr>
            <a:lvl5pPr marL="1828800" lvl="4" indent="0" algn="ctr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eaLnBrk="1" hangingPunct="1"/>
            <a:endParaRPr lang="zh-CN" altLang="en-US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332656"/>
            <a:ext cx="8229600" cy="49017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800" b="0" i="0"/>
            </a:lvl1pPr>
          </a:lstStyle>
          <a:p>
            <a:pPr lvl="0"/>
            <a:r>
              <a:rPr lang="zh-CN" altLang="en-US" dirty="0">
                <a:sym typeface="Calibri" panose="020F0502020204030204" pitchFamily="34" charset="0"/>
              </a:rPr>
              <a:t>单击此处编辑母版标题样式</a:t>
            </a:r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6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473290" y="12688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noProof="0">
                <a:sym typeface="Calibri" panose="020F0502020204030204" pitchFamily="34" charset="0"/>
              </a:rPr>
              <a:t>单击此处编辑母版文本样式</a:t>
            </a:r>
            <a:endParaRPr lang="zh-CN" altLang="en-US" noProof="0">
              <a:sym typeface="Calibri" panose="020F0502020204030204" pitchFamily="34" charset="0"/>
            </a:endParaRPr>
          </a:p>
          <a:p>
            <a:pPr lvl="1"/>
            <a:r>
              <a:rPr lang="zh-CN" altLang="en-US" noProof="0">
                <a:sym typeface="Calibri" panose="020F0502020204030204" pitchFamily="34" charset="0"/>
              </a:rPr>
              <a:t>第二级</a:t>
            </a:r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5BFEC-830F-437F-B613-6273AF1DE373}" type="datetime1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AEEEB-D384-40F8-9EA3-D9C1B34615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2504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174750"/>
            <a:ext cx="4032504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52930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332656"/>
            <a:ext cx="8229600" cy="49017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800" b="0" i="0"/>
            </a:lvl1pPr>
          </a:lstStyle>
          <a:p>
            <a:pPr lvl="0"/>
            <a:r>
              <a:rPr lang="zh-CN" altLang="en-US" dirty="0">
                <a:sym typeface="Calibri" panose="020F0502020204030204" pitchFamily="34" charset="0"/>
              </a:rPr>
              <a:t>单击此处编辑母版标题样式</a:t>
            </a:r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6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473290" y="12688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noProof="0">
                <a:sym typeface="Calibri" panose="020F0502020204030204" pitchFamily="34" charset="0"/>
              </a:rPr>
              <a:t>单击此处编辑母版文本样式</a:t>
            </a:r>
            <a:endParaRPr lang="zh-CN" altLang="en-US" noProof="0">
              <a:sym typeface="Calibri" panose="020F0502020204030204" pitchFamily="34" charset="0"/>
            </a:endParaRPr>
          </a:p>
          <a:p>
            <a:pPr lvl="1"/>
            <a:r>
              <a:rPr lang="zh-CN" altLang="en-US" noProof="0">
                <a:sym typeface="Calibri" panose="020F0502020204030204" pitchFamily="34" charset="0"/>
              </a:rPr>
              <a:t>第二级</a:t>
            </a:r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5BFEC-830F-437F-B613-6273AF1DE373}" type="datetime1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AEEEB-D384-40F8-9EA3-D9C1B34615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332656"/>
            <a:ext cx="8229600" cy="49017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800" b="0" i="0"/>
            </a:lvl1pPr>
          </a:lstStyle>
          <a:p>
            <a:pPr lvl="0"/>
            <a:r>
              <a:rPr lang="zh-CN" altLang="en-US" dirty="0">
                <a:sym typeface="Calibri" panose="020F0502020204030204" pitchFamily="34" charset="0"/>
              </a:rPr>
              <a:t>单击此处编辑母版标题样式</a:t>
            </a:r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6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473290" y="12688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noProof="0">
                <a:sym typeface="Calibri" panose="020F0502020204030204" pitchFamily="34" charset="0"/>
              </a:rPr>
              <a:t>单击此处编辑母版文本样式</a:t>
            </a:r>
            <a:endParaRPr lang="zh-CN" altLang="en-US" noProof="0">
              <a:sym typeface="Calibri" panose="020F0502020204030204" pitchFamily="34" charset="0"/>
            </a:endParaRPr>
          </a:p>
          <a:p>
            <a:pPr lvl="1"/>
            <a:r>
              <a:rPr lang="zh-CN" altLang="en-US" noProof="0">
                <a:sym typeface="Calibri" panose="020F0502020204030204" pitchFamily="34" charset="0"/>
              </a:rPr>
              <a:t>第二级</a:t>
            </a:r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5BFEC-830F-437F-B613-6273AF1DE373}" type="datetime1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AEEEB-D384-40F8-9EA3-D9C1B34615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6590" y="1844890"/>
            <a:ext cx="6858000" cy="1161038"/>
          </a:xfrm>
        </p:spPr>
        <p:txBody>
          <a:bodyPr anchor="b">
            <a:noAutofit/>
          </a:bodyPr>
          <a:lstStyle>
            <a:lvl1pPr algn="ctr"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380" y="3429000"/>
            <a:ext cx="6048420" cy="1655762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6590" y="1844890"/>
            <a:ext cx="6858000" cy="1161038"/>
          </a:xfrm>
        </p:spPr>
        <p:txBody>
          <a:bodyPr anchor="b">
            <a:noAutofit/>
          </a:bodyPr>
          <a:lstStyle>
            <a:lvl1pPr algn="ctr"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380" y="3429000"/>
            <a:ext cx="6048420" cy="1655762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4" Type="http://schemas.openxmlformats.org/officeDocument/2006/relationships/theme" Target="../theme/theme5.xml"/><Relationship Id="rId13" Type="http://schemas.openxmlformats.org/officeDocument/2006/relationships/image" Target="../media/image5.jpeg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16B91E81-BE51-4A89-BFCB-F98944560D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fld id="{D366E9A0-57D0-42DE-8CCC-3D495D8F3265}" type="slidenum">
              <a:rPr lang="zh-CN" altLang="en-US" smtClean="0"/>
            </a:fld>
            <a:endParaRPr lang="zh-CN" altLang="en-US"/>
          </a:p>
        </p:txBody>
      </p:sp>
      <p:pic>
        <p:nvPicPr>
          <p:cNvPr id="1031" name="Picture 4" descr="首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536" y="305168"/>
            <a:ext cx="8229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单击此处编辑母版标题样式</a:t>
            </a:r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2684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  <a:endParaRPr lang="zh-CN" altLang="zh-CN">
              <a:sym typeface="Calibri" panose="020F0502020204030204" pitchFamily="34" charset="0"/>
            </a:endParaRP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28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D95BFEC-830F-437F-B613-6273AF1DE373}" type="datetime1">
              <a:rPr lang="zh-CN" altLang="en-US"/>
            </a:fld>
            <a:endParaRPr lang="zh-CN" altLang="en-US"/>
          </a:p>
        </p:txBody>
      </p:sp>
      <p:sp>
        <p:nvSpPr>
          <p:cNvPr id="102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C8C3E8-43F0-40B6-AC31-44D6C75FC376}" type="slidenum">
              <a:rPr lang="zh-CN" altLang="en-US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0" y="785813"/>
            <a:ext cx="692943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2000" b="1" i="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结束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0D95BFEC-830F-437F-B613-6273AF1DE373}" type="datetime1">
              <a:rPr lang="zh-CN" altLang="en-US"/>
            </a:fld>
            <a:endParaRPr lang="zh-CN" altLang="en-US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64C8C3E8-43F0-40B6-AC31-44D6C75FC37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1187624" y="2348880"/>
            <a:ext cx="705678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3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使用操作培训</a:t>
            </a:r>
            <a:endParaRPr lang="zh-CN" altLang="en-US" sz="36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3135" y="5385435"/>
            <a:ext cx="2697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/>
              <a:t>信息事业部手机业务中心</a:t>
            </a:r>
            <a:endParaRPr lang="zh-CN" altLang="en-US"/>
          </a:p>
          <a:p>
            <a:pPr algn="r"/>
            <a:endParaRPr lang="zh-CN" altLang="en-US"/>
          </a:p>
          <a:p>
            <a:pPr algn="r"/>
            <a:r>
              <a:rPr lang="zh-CN" altLang="en-US">
                <a:sym typeface="+mn-ea"/>
              </a:rPr>
              <a:t>刘蓉   </a:t>
            </a:r>
            <a:r>
              <a:rPr lang="en-US" altLang="zh-CN"/>
              <a:t>liur11@bngrp.com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br>
              <a:rPr lang="zh-CN" altLang="en-US" sz="2800" dirty="0">
                <a:sym typeface="+mn-ea"/>
              </a:rPr>
            </a:br>
            <a:r>
              <a:rPr lang="zh-CN" altLang="en-US" sz="2800" dirty="0">
                <a:sym typeface="+mn-ea"/>
              </a:rPr>
              <a:t>客户端使用</a:t>
            </a:r>
            <a:r>
              <a:rPr lang="en-US" altLang="zh-CN" sz="2800" dirty="0">
                <a:sym typeface="+mn-ea"/>
              </a:rPr>
              <a:t>-</a:t>
            </a:r>
            <a:r>
              <a:rPr lang="zh-CN" altLang="en-US" sz="2800" dirty="0">
                <a:sym typeface="+mn-ea"/>
              </a:rPr>
              <a:t>修改文件</a:t>
            </a:r>
            <a:br>
              <a:rPr lang="zh-CN" altLang="en-US" sz="2800" dirty="0"/>
            </a:b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8585" y="1769110"/>
            <a:ext cx="5626100" cy="4394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3960" y="1099185"/>
            <a:ext cx="411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修改的文件，直接右键选择</a:t>
            </a:r>
            <a:r>
              <a:rPr lang="en-US" altLang="zh-CN"/>
              <a:t>commit</a:t>
            </a:r>
            <a:r>
              <a:rPr lang="zh-CN" altLang="en-US"/>
              <a:t>即可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br>
              <a:rPr lang="zh-CN" altLang="en-US" sz="2800" dirty="0">
                <a:sym typeface="+mn-ea"/>
              </a:rPr>
            </a:br>
            <a:r>
              <a:rPr lang="zh-CN" altLang="en-US" sz="2800" dirty="0">
                <a:sym typeface="+mn-ea"/>
              </a:rPr>
              <a:t>客户端使用</a:t>
            </a:r>
            <a:r>
              <a:rPr lang="en-US" altLang="zh-CN" sz="2800" dirty="0">
                <a:sym typeface="+mn-ea"/>
              </a:rPr>
              <a:t>-</a:t>
            </a:r>
            <a:r>
              <a:rPr lang="zh-CN" altLang="en-US" sz="2800" dirty="0">
                <a:sym typeface="+mn-ea"/>
              </a:rPr>
              <a:t>更新文件</a:t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203960" y="1099185"/>
            <a:ext cx="408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更新服务器文件，右键选择</a:t>
            </a:r>
            <a:r>
              <a:rPr lang="en-US" altLang="zh-CN"/>
              <a:t>update</a:t>
            </a:r>
            <a:r>
              <a:rPr lang="zh-CN" altLang="en-US"/>
              <a:t>即可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0515" y="1886585"/>
            <a:ext cx="2143125" cy="3856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br>
              <a:rPr lang="zh-CN" altLang="en-US" sz="2800" dirty="0">
                <a:sym typeface="+mn-ea"/>
              </a:rPr>
            </a:br>
            <a:r>
              <a:rPr lang="zh-CN" altLang="en-US" sz="2800" dirty="0">
                <a:sym typeface="+mn-ea"/>
              </a:rPr>
              <a:t>客户端使用</a:t>
            </a:r>
            <a:r>
              <a:rPr lang="en-US" altLang="zh-CN" sz="2800" dirty="0">
                <a:sym typeface="+mn-ea"/>
              </a:rPr>
              <a:t>-</a:t>
            </a:r>
            <a:r>
              <a:rPr lang="zh-CN" altLang="en-US" sz="2800" dirty="0">
                <a:sym typeface="+mn-ea"/>
              </a:rPr>
              <a:t>查看</a:t>
            </a:r>
            <a:r>
              <a:rPr lang="en-US" altLang="zh-CN" sz="2800" dirty="0">
                <a:sym typeface="+mn-ea"/>
              </a:rPr>
              <a:t>log</a:t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203960" y="1099185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右键选择</a:t>
            </a:r>
            <a:r>
              <a:rPr lang="en-US" altLang="zh-CN"/>
              <a:t>showlog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" y="1467485"/>
            <a:ext cx="2795905" cy="5135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85" y="1584960"/>
            <a:ext cx="5586095" cy="4582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0040" y="2531745"/>
            <a:ext cx="3752215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7504" y="260648"/>
            <a:ext cx="8013576" cy="49017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内容占位符 4"/>
          <p:cNvSpPr>
            <a:spLocks noGrp="1"/>
          </p:cNvSpPr>
          <p:nvPr>
            <p:ph idx="1"/>
          </p:nvPr>
        </p:nvSpPr>
        <p:spPr>
          <a:xfrm>
            <a:off x="1094928" y="884238"/>
            <a:ext cx="8013576" cy="5429250"/>
          </a:xfrm>
        </p:spPr>
        <p:txBody>
          <a:bodyPr/>
          <a:lstStyle/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Other_1"/>
          <p:cNvSpPr>
            <a:spLocks noChangeArrowheads="1"/>
          </p:cNvSpPr>
          <p:nvPr/>
        </p:nvSpPr>
        <p:spPr bwMode="auto">
          <a:xfrm>
            <a:off x="1264285" y="2436495"/>
            <a:ext cx="251460" cy="2874010"/>
          </a:xfrm>
          <a:prstGeom prst="roundRect">
            <a:avLst>
              <a:gd name="adj" fmla="val 46717"/>
            </a:avLst>
          </a:prstGeom>
          <a:solidFill>
            <a:srgbClr val="DCEFF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MH_Other_2"/>
          <p:cNvSpPr/>
          <p:nvPr/>
        </p:nvSpPr>
        <p:spPr>
          <a:xfrm>
            <a:off x="1344557" y="2777649"/>
            <a:ext cx="171587" cy="155779"/>
          </a:xfrm>
          <a:prstGeom prst="ellipse">
            <a:avLst/>
          </a:prstGeom>
          <a:solidFill>
            <a:srgbClr val="4BA9C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MH_Other_7"/>
          <p:cNvCxnSpPr>
            <a:cxnSpLocks noChangeShapeType="1"/>
          </p:cNvCxnSpPr>
          <p:nvPr/>
        </p:nvCxnSpPr>
        <p:spPr bwMode="auto">
          <a:xfrm>
            <a:off x="1515616" y="2849022"/>
            <a:ext cx="349840" cy="12054"/>
          </a:xfrm>
          <a:prstGeom prst="line">
            <a:avLst/>
          </a:pr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MH_Other_2"/>
          <p:cNvSpPr/>
          <p:nvPr/>
        </p:nvSpPr>
        <p:spPr>
          <a:xfrm>
            <a:off x="1344161" y="3521188"/>
            <a:ext cx="171587" cy="155779"/>
          </a:xfrm>
          <a:prstGeom prst="ellipse">
            <a:avLst/>
          </a:prstGeom>
          <a:solidFill>
            <a:srgbClr val="4BA9C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MH_Other_8"/>
          <p:cNvSpPr>
            <a:spLocks noChangeArrowheads="1"/>
          </p:cNvSpPr>
          <p:nvPr/>
        </p:nvSpPr>
        <p:spPr bwMode="auto">
          <a:xfrm>
            <a:off x="1808451" y="3356217"/>
            <a:ext cx="560943" cy="487711"/>
          </a:xfrm>
          <a:custGeom>
            <a:avLst/>
            <a:gdLst>
              <a:gd name="T0" fmla="*/ 457144 w 817440"/>
              <a:gd name="T1" fmla="*/ 146 h 711011"/>
              <a:gd name="T2" fmla="*/ 523777 w 817440"/>
              <a:gd name="T3" fmla="*/ 4598 h 711011"/>
              <a:gd name="T4" fmla="*/ 817911 w 817440"/>
              <a:gd name="T5" fmla="*/ 379971 h 711011"/>
              <a:gd name="T6" fmla="*/ 476785 w 817440"/>
              <a:gd name="T7" fmla="*/ 712863 h 711011"/>
              <a:gd name="T8" fmla="*/ 115615 w 817440"/>
              <a:gd name="T9" fmla="*/ 401518 h 711011"/>
              <a:gd name="T10" fmla="*/ 0 w 817440"/>
              <a:gd name="T11" fmla="*/ 325647 h 711011"/>
              <a:gd name="T12" fmla="*/ 125069 w 817440"/>
              <a:gd name="T13" fmla="*/ 265753 h 711011"/>
              <a:gd name="T14" fmla="*/ 457144 w 817440"/>
              <a:gd name="T15" fmla="*/ 146 h 7110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7440"/>
              <a:gd name="T25" fmla="*/ 0 h 711011"/>
              <a:gd name="T26" fmla="*/ 817440 w 817440"/>
              <a:gd name="T27" fmla="*/ 711011 h 7110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7440" h="711011">
                <a:moveTo>
                  <a:pt x="456385" y="146"/>
                </a:moveTo>
                <a:cubicBezTo>
                  <a:pt x="478301" y="-488"/>
                  <a:pt x="500553" y="941"/>
                  <a:pt x="522908" y="4587"/>
                </a:cubicBezTo>
                <a:cubicBezTo>
                  <a:pt x="702153" y="33818"/>
                  <a:pt x="829329" y="195910"/>
                  <a:pt x="816558" y="378860"/>
                </a:cubicBezTo>
                <a:cubicBezTo>
                  <a:pt x="803852" y="560888"/>
                  <a:pt x="656698" y="704308"/>
                  <a:pt x="475993" y="710784"/>
                </a:cubicBezTo>
                <a:cubicBezTo>
                  <a:pt x="293901" y="717309"/>
                  <a:pt x="137557" y="582700"/>
                  <a:pt x="115428" y="400344"/>
                </a:cubicBezTo>
                <a:lnTo>
                  <a:pt x="0" y="324698"/>
                </a:lnTo>
                <a:lnTo>
                  <a:pt x="124860" y="264976"/>
                </a:lnTo>
                <a:cubicBezTo>
                  <a:pt x="165980" y="110190"/>
                  <a:pt x="302969" y="4590"/>
                  <a:pt x="456385" y="146"/>
                </a:cubicBezTo>
                <a:close/>
              </a:path>
            </a:pathLst>
          </a:cu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4DAA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en-US" sz="3200" b="1" dirty="0">
              <a:solidFill>
                <a:srgbClr val="4DAA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MH_Other_7"/>
          <p:cNvCxnSpPr>
            <a:cxnSpLocks noChangeShapeType="1"/>
          </p:cNvCxnSpPr>
          <p:nvPr/>
        </p:nvCxnSpPr>
        <p:spPr bwMode="auto">
          <a:xfrm flipV="1">
            <a:off x="1344295" y="3592830"/>
            <a:ext cx="464185" cy="13970"/>
          </a:xfrm>
          <a:prstGeom prst="line">
            <a:avLst/>
          </a:pr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MH_Other_2"/>
          <p:cNvSpPr/>
          <p:nvPr/>
        </p:nvSpPr>
        <p:spPr>
          <a:xfrm>
            <a:off x="1344161" y="4363570"/>
            <a:ext cx="171587" cy="155779"/>
          </a:xfrm>
          <a:prstGeom prst="ellipse">
            <a:avLst/>
          </a:prstGeom>
          <a:solidFill>
            <a:srgbClr val="4BA9C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MH_Other_8"/>
          <p:cNvSpPr>
            <a:spLocks noChangeArrowheads="1"/>
          </p:cNvSpPr>
          <p:nvPr/>
        </p:nvSpPr>
        <p:spPr bwMode="auto">
          <a:xfrm>
            <a:off x="1808480" y="4213860"/>
            <a:ext cx="617855" cy="471170"/>
          </a:xfrm>
          <a:custGeom>
            <a:avLst/>
            <a:gdLst>
              <a:gd name="T0" fmla="*/ 457144 w 817440"/>
              <a:gd name="T1" fmla="*/ 146 h 711011"/>
              <a:gd name="T2" fmla="*/ 523777 w 817440"/>
              <a:gd name="T3" fmla="*/ 4598 h 711011"/>
              <a:gd name="T4" fmla="*/ 817911 w 817440"/>
              <a:gd name="T5" fmla="*/ 379971 h 711011"/>
              <a:gd name="T6" fmla="*/ 476785 w 817440"/>
              <a:gd name="T7" fmla="*/ 712863 h 711011"/>
              <a:gd name="T8" fmla="*/ 115615 w 817440"/>
              <a:gd name="T9" fmla="*/ 401518 h 711011"/>
              <a:gd name="T10" fmla="*/ 0 w 817440"/>
              <a:gd name="T11" fmla="*/ 325647 h 711011"/>
              <a:gd name="T12" fmla="*/ 125069 w 817440"/>
              <a:gd name="T13" fmla="*/ 265753 h 711011"/>
              <a:gd name="T14" fmla="*/ 457144 w 817440"/>
              <a:gd name="T15" fmla="*/ 146 h 7110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7440"/>
              <a:gd name="T25" fmla="*/ 0 h 711011"/>
              <a:gd name="T26" fmla="*/ 817440 w 817440"/>
              <a:gd name="T27" fmla="*/ 711011 h 7110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7440" h="711011">
                <a:moveTo>
                  <a:pt x="456385" y="146"/>
                </a:moveTo>
                <a:cubicBezTo>
                  <a:pt x="478301" y="-488"/>
                  <a:pt x="500553" y="941"/>
                  <a:pt x="522908" y="4587"/>
                </a:cubicBezTo>
                <a:cubicBezTo>
                  <a:pt x="702153" y="33818"/>
                  <a:pt x="829329" y="195910"/>
                  <a:pt x="816558" y="378860"/>
                </a:cubicBezTo>
                <a:cubicBezTo>
                  <a:pt x="803852" y="560888"/>
                  <a:pt x="656698" y="704308"/>
                  <a:pt x="475993" y="710784"/>
                </a:cubicBezTo>
                <a:cubicBezTo>
                  <a:pt x="293901" y="717309"/>
                  <a:pt x="137557" y="582700"/>
                  <a:pt x="115428" y="400344"/>
                </a:cubicBezTo>
                <a:lnTo>
                  <a:pt x="0" y="324698"/>
                </a:lnTo>
                <a:lnTo>
                  <a:pt x="124860" y="264976"/>
                </a:lnTo>
                <a:cubicBezTo>
                  <a:pt x="165980" y="110190"/>
                  <a:pt x="302969" y="4590"/>
                  <a:pt x="456385" y="146"/>
                </a:cubicBezTo>
                <a:close/>
              </a:path>
            </a:pathLst>
          </a:cu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4DAA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en-US" sz="3200" b="1" dirty="0">
              <a:solidFill>
                <a:srgbClr val="4DAA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MH_Other_7"/>
          <p:cNvCxnSpPr>
            <a:cxnSpLocks noChangeShapeType="1"/>
          </p:cNvCxnSpPr>
          <p:nvPr/>
        </p:nvCxnSpPr>
        <p:spPr bwMode="auto">
          <a:xfrm>
            <a:off x="1515625" y="4435578"/>
            <a:ext cx="349840" cy="12054"/>
          </a:xfrm>
          <a:prstGeom prst="line">
            <a:avLst/>
          </a:pr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文本框 76"/>
          <p:cNvSpPr txBox="1"/>
          <p:nvPr/>
        </p:nvSpPr>
        <p:spPr>
          <a:xfrm>
            <a:off x="2580362" y="2654841"/>
            <a:ext cx="2033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登录方式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580640" y="3399155"/>
            <a:ext cx="2895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ym typeface="+mn-ea"/>
              </a:rPr>
              <a:t>TortoiseSVN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客户端安装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497812" y="4249752"/>
            <a:ext cx="266447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客户端使用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MH_Other_8"/>
          <p:cNvSpPr>
            <a:spLocks noChangeArrowheads="1"/>
          </p:cNvSpPr>
          <p:nvPr/>
        </p:nvSpPr>
        <p:spPr bwMode="auto">
          <a:xfrm>
            <a:off x="1865601" y="2636127"/>
            <a:ext cx="560943" cy="487711"/>
          </a:xfrm>
          <a:custGeom>
            <a:avLst/>
            <a:gdLst>
              <a:gd name="T0" fmla="*/ 457144 w 817440"/>
              <a:gd name="T1" fmla="*/ 146 h 711011"/>
              <a:gd name="T2" fmla="*/ 523777 w 817440"/>
              <a:gd name="T3" fmla="*/ 4598 h 711011"/>
              <a:gd name="T4" fmla="*/ 817911 w 817440"/>
              <a:gd name="T5" fmla="*/ 379971 h 711011"/>
              <a:gd name="T6" fmla="*/ 476785 w 817440"/>
              <a:gd name="T7" fmla="*/ 712863 h 711011"/>
              <a:gd name="T8" fmla="*/ 115615 w 817440"/>
              <a:gd name="T9" fmla="*/ 401518 h 711011"/>
              <a:gd name="T10" fmla="*/ 0 w 817440"/>
              <a:gd name="T11" fmla="*/ 325647 h 711011"/>
              <a:gd name="T12" fmla="*/ 125069 w 817440"/>
              <a:gd name="T13" fmla="*/ 265753 h 711011"/>
              <a:gd name="T14" fmla="*/ 457144 w 817440"/>
              <a:gd name="T15" fmla="*/ 146 h 7110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7440"/>
              <a:gd name="T25" fmla="*/ 0 h 711011"/>
              <a:gd name="T26" fmla="*/ 817440 w 817440"/>
              <a:gd name="T27" fmla="*/ 711011 h 7110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7440" h="711011">
                <a:moveTo>
                  <a:pt x="456385" y="146"/>
                </a:moveTo>
                <a:cubicBezTo>
                  <a:pt x="478301" y="-488"/>
                  <a:pt x="500553" y="941"/>
                  <a:pt x="522908" y="4587"/>
                </a:cubicBezTo>
                <a:cubicBezTo>
                  <a:pt x="702153" y="33818"/>
                  <a:pt x="829329" y="195910"/>
                  <a:pt x="816558" y="378860"/>
                </a:cubicBezTo>
                <a:cubicBezTo>
                  <a:pt x="803852" y="560888"/>
                  <a:pt x="656698" y="704308"/>
                  <a:pt x="475993" y="710784"/>
                </a:cubicBezTo>
                <a:cubicBezTo>
                  <a:pt x="293901" y="717309"/>
                  <a:pt x="137557" y="582700"/>
                  <a:pt x="115428" y="400344"/>
                </a:cubicBezTo>
                <a:lnTo>
                  <a:pt x="0" y="324698"/>
                </a:lnTo>
                <a:lnTo>
                  <a:pt x="124860" y="264976"/>
                </a:lnTo>
                <a:cubicBezTo>
                  <a:pt x="165980" y="110190"/>
                  <a:pt x="302969" y="4590"/>
                  <a:pt x="456385" y="146"/>
                </a:cubicBezTo>
                <a:close/>
              </a:path>
            </a:pathLst>
          </a:cu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4DAA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en-US" sz="3200" b="1" dirty="0">
              <a:solidFill>
                <a:srgbClr val="4DAA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 dirty="0" smtClean="0"/>
              <a:t>JIRA</a:t>
            </a:r>
            <a:r>
              <a:rPr lang="zh-CN" altLang="en-US" sz="2800" dirty="0" smtClean="0"/>
              <a:t>访问地址及方式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3" y="1556792"/>
            <a:ext cx="8568952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访问地址：</a:t>
            </a:r>
            <a:r>
              <a:rPr lang="en-US" altLang="zh-CN" sz="2400" dirty="0">
                <a:latin typeface="+mj-ea"/>
                <a:ea typeface="+mj-ea"/>
              </a:rPr>
              <a:t>http://10.58.144.12:18080/svn</a:t>
            </a:r>
            <a:r>
              <a:rPr lang="en-US" altLang="zh-CN" sz="2400" dirty="0">
                <a:latin typeface="+mj-ea"/>
                <a:ea typeface="+mj-ea"/>
              </a:rPr>
              <a:t> 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访问方式：用域帐号</a:t>
            </a:r>
            <a:r>
              <a:rPr lang="zh-CN" altLang="en-US" sz="2400" dirty="0" smtClean="0">
                <a:latin typeface="+mj-ea"/>
                <a:ea typeface="+mj-ea"/>
                <a:sym typeface="+mn-ea"/>
              </a:rPr>
              <a:t>登录</a:t>
            </a:r>
            <a:r>
              <a:rPr lang="zh-CN" altLang="en-US" sz="2400" dirty="0" smtClean="0">
                <a:latin typeface="+mj-ea"/>
                <a:ea typeface="+mj-ea"/>
              </a:rPr>
              <a:t>（邮箱前缀，非集团密码，研发独立域账号）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修改账户密码：http://10.58.144.12:8010/</a:t>
            </a:r>
            <a:endParaRPr lang="zh-CN" altLang="en-US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浏览器输入</a:t>
            </a:r>
            <a:r>
              <a:rPr lang="en-US" altLang="zh-CN" sz="2400" dirty="0" smtClean="0">
                <a:latin typeface="+mj-ea"/>
                <a:ea typeface="+mj-ea"/>
              </a:rPr>
              <a:t>SVN</a:t>
            </a:r>
            <a:r>
              <a:rPr lang="zh-CN" altLang="en-US" sz="2400" dirty="0" smtClean="0">
                <a:latin typeface="+mj-ea"/>
                <a:ea typeface="+mj-ea"/>
              </a:rPr>
              <a:t>地址，可以在线查看有哪些仓库</a:t>
            </a:r>
            <a:endParaRPr lang="zh-CN" altLang="en-US" sz="2400" dirty="0" smtClean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pitchFamily="2" charset="2"/>
              <a:buNone/>
            </a:pPr>
            <a:endParaRPr lang="zh-CN" altLang="en-US" sz="24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r>
              <a:rPr lang="zh-CN" altLang="en-US" sz="2800" dirty="0"/>
              <a:t>TortoiseSVN客户端安装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7505" y="2711450"/>
            <a:ext cx="4838065" cy="38188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9795" y="1158875"/>
            <a:ext cx="8082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</a:t>
            </a:r>
            <a:r>
              <a:rPr lang="zh-CN" altLang="en-US"/>
              <a:t>、安装包存放目录：</a:t>
            </a:r>
            <a:r>
              <a:rPr lang="en-US" altLang="zh-CN"/>
              <a:t>ftp://10.58.144.12:35021/tools/</a:t>
            </a:r>
            <a:r>
              <a:rPr lang="zh-CN" altLang="en-US"/>
              <a:t>；账户和密码都是</a:t>
            </a:r>
            <a:r>
              <a:rPr lang="en-US" altLang="zh-CN"/>
              <a:t>ftpdown</a:t>
            </a:r>
            <a:endParaRPr lang="en-US" altLang="zh-CN"/>
          </a:p>
          <a:p>
            <a:pPr algn="l"/>
            <a:r>
              <a:rPr lang="en-US" altLang="zh-CN"/>
              <a:t>2</a:t>
            </a:r>
            <a:r>
              <a:rPr lang="zh-CN" altLang="en-US"/>
              <a:t>、双击安装包，按照默认配置一路点下一步即可；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、无权限安装人员，联系</a:t>
            </a:r>
            <a:r>
              <a:rPr lang="en-US" altLang="zh-CN"/>
              <a:t>IT</a:t>
            </a:r>
            <a:r>
              <a:rPr lang="zh-CN" altLang="en-US"/>
              <a:t>服务台。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5" y="2961640"/>
            <a:ext cx="3261995" cy="1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r>
              <a:rPr lang="zh-CN" altLang="en-US" sz="2800" dirty="0"/>
              <a:t>客户端使用</a:t>
            </a:r>
            <a:r>
              <a:rPr lang="en-US" altLang="zh-CN" sz="2800" dirty="0"/>
              <a:t>-</a:t>
            </a:r>
            <a:r>
              <a:rPr lang="zh-CN" altLang="en-US" sz="2800" dirty="0"/>
              <a:t>下载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2248535"/>
            <a:ext cx="2181225" cy="3676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020" y="2158365"/>
            <a:ext cx="4990465" cy="3856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8005" y="1413510"/>
            <a:ext cx="7840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进入本地存放路径下，点击鼠标右键，弹出如下左图，选择</a:t>
            </a:r>
            <a:r>
              <a:rPr lang="en-US" altLang="zh-CN"/>
              <a:t>“SVN Checkout</a:t>
            </a:r>
            <a:r>
              <a:rPr lang="en-US" altLang="zh-CN"/>
              <a:t>”;</a:t>
            </a:r>
            <a:endParaRPr lang="en-US" altLang="zh-CN"/>
          </a:p>
          <a:p>
            <a:r>
              <a:rPr lang="zh-CN" altLang="en-US"/>
              <a:t>会弹出右图，配置好，点</a:t>
            </a:r>
            <a:r>
              <a:rPr lang="en-US" altLang="zh-CN"/>
              <a:t>OK</a:t>
            </a:r>
            <a:r>
              <a:rPr lang="zh-CN" altLang="en-US"/>
              <a:t>即会自动下载仓库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br>
              <a:rPr lang="zh-CN" altLang="en-US" sz="2800" dirty="0">
                <a:sym typeface="+mn-ea"/>
              </a:rPr>
            </a:br>
            <a:r>
              <a:rPr lang="zh-CN" altLang="en-US" sz="2800" dirty="0">
                <a:sym typeface="+mn-ea"/>
              </a:rPr>
              <a:t>客户端使用</a:t>
            </a:r>
            <a:r>
              <a:rPr lang="en-US" altLang="zh-CN" sz="2800" dirty="0">
                <a:sym typeface="+mn-ea"/>
              </a:rPr>
              <a:t>-</a:t>
            </a:r>
            <a:r>
              <a:rPr lang="zh-CN" altLang="en-US" sz="2800" dirty="0">
                <a:sym typeface="+mn-ea"/>
              </a:rPr>
              <a:t>增加文件</a:t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14325" y="1115060"/>
            <a:ext cx="8082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新增加的文件，要先执行</a:t>
            </a:r>
            <a:r>
              <a:rPr lang="en-US" altLang="zh-CN"/>
              <a:t>svn add,</a:t>
            </a:r>
            <a:r>
              <a:rPr lang="zh-CN" altLang="en-US"/>
              <a:t>再执行</a:t>
            </a:r>
            <a:r>
              <a:rPr lang="en-US" altLang="zh-CN"/>
              <a:t>svn commit</a:t>
            </a:r>
            <a:r>
              <a:rPr lang="zh-CN" altLang="en-US"/>
              <a:t>才会真正提交到服务器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en-US" altLang="zh-CN"/>
              <a:t>Add</a:t>
            </a:r>
            <a:r>
              <a:rPr lang="zh-CN" altLang="en-US"/>
              <a:t>文件：右键弹出的菜单中选择</a:t>
            </a:r>
            <a:r>
              <a:rPr lang="en-US" altLang="zh-CN"/>
              <a:t>Add</a:t>
            </a:r>
            <a:r>
              <a:rPr lang="zh-CN" altLang="en-US"/>
              <a:t>，然后勾选需要提交的文件，点击</a:t>
            </a:r>
            <a:r>
              <a:rPr lang="en-US" altLang="zh-CN"/>
              <a:t>OK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" y="2226945"/>
            <a:ext cx="3912870" cy="3920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505" y="2513330"/>
            <a:ext cx="4199890" cy="3114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br>
              <a:rPr lang="zh-CN" altLang="en-US" sz="2800" dirty="0">
                <a:sym typeface="+mn-ea"/>
              </a:rPr>
            </a:br>
            <a:r>
              <a:rPr lang="zh-CN" altLang="en-US" sz="2800" dirty="0">
                <a:sym typeface="+mn-ea"/>
              </a:rPr>
              <a:t>客户端使用</a:t>
            </a:r>
            <a:r>
              <a:rPr lang="en-US" altLang="zh-CN" sz="2800" dirty="0">
                <a:sym typeface="+mn-ea"/>
              </a:rPr>
              <a:t>-</a:t>
            </a:r>
            <a:r>
              <a:rPr lang="zh-CN" altLang="en-US" sz="2800" dirty="0">
                <a:sym typeface="+mn-ea"/>
              </a:rPr>
              <a:t>增加文件</a:t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215" y="931545"/>
            <a:ext cx="80632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en-US" altLang="zh-CN"/>
              <a:t>commit</a:t>
            </a:r>
            <a:r>
              <a:rPr lang="zh-CN" altLang="en-US"/>
              <a:t>文件：对于已经</a:t>
            </a:r>
            <a:r>
              <a:rPr lang="en-US" altLang="zh-CN"/>
              <a:t>ADD</a:t>
            </a:r>
            <a:r>
              <a:rPr lang="zh-CN" altLang="en-US"/>
              <a:t>的新文件，在提交之前，图标带</a:t>
            </a:r>
            <a:r>
              <a:rPr lang="en-US" altLang="zh-CN"/>
              <a:t>+</a:t>
            </a:r>
            <a:r>
              <a:rPr lang="zh-CN" altLang="en-US"/>
              <a:t>号标志，同样</a:t>
            </a:r>
            <a:endParaRPr lang="zh-CN" altLang="en-US"/>
          </a:p>
          <a:p>
            <a:pPr algn="l"/>
            <a:r>
              <a:rPr lang="zh-CN" altLang="en-US"/>
              <a:t>右键弹出如下菜单，点击</a:t>
            </a:r>
            <a:r>
              <a:rPr lang="en-US" altLang="zh-CN"/>
              <a:t>OK</a:t>
            </a:r>
            <a:r>
              <a:rPr lang="zh-CN" altLang="en-US"/>
              <a:t>后，文件会被提交到服务器</a:t>
            </a:r>
            <a:endParaRPr lang="zh-CN" altLang="en-US"/>
          </a:p>
          <a:p>
            <a:pPr algn="l"/>
            <a:r>
              <a:rPr lang="zh-CN" altLang="en-US"/>
              <a:t>备注：修改的文件不需要执行</a:t>
            </a:r>
            <a:r>
              <a:rPr lang="en-US" altLang="zh-CN"/>
              <a:t>ADD</a:t>
            </a:r>
            <a:r>
              <a:rPr lang="zh-CN" altLang="en-US"/>
              <a:t>按钮，直接按此操作</a:t>
            </a:r>
            <a:r>
              <a:rPr lang="en-US" altLang="zh-CN"/>
              <a:t>commit</a:t>
            </a:r>
            <a:r>
              <a:rPr lang="zh-CN" altLang="en-US"/>
              <a:t>即可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770" y="1952625"/>
            <a:ext cx="2314575" cy="1457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" y="3247390"/>
            <a:ext cx="2157095" cy="3311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55" y="2164080"/>
            <a:ext cx="5500370" cy="4296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br>
              <a:rPr lang="zh-CN" altLang="en-US" sz="2800" dirty="0">
                <a:sym typeface="+mn-ea"/>
              </a:rPr>
            </a:br>
            <a:r>
              <a:rPr lang="zh-CN" altLang="en-US" sz="2800" dirty="0">
                <a:sym typeface="+mn-ea"/>
              </a:rPr>
              <a:t>客户端使用</a:t>
            </a:r>
            <a:r>
              <a:rPr lang="en-US" altLang="zh-CN" sz="2800" dirty="0">
                <a:sym typeface="+mn-ea"/>
              </a:rPr>
              <a:t>-</a:t>
            </a:r>
            <a:r>
              <a:rPr lang="zh-CN" altLang="en-US" sz="2800" dirty="0">
                <a:sym typeface="+mn-ea"/>
              </a:rPr>
              <a:t>放弃已经</a:t>
            </a:r>
            <a:r>
              <a:rPr lang="en-US" altLang="zh-CN" sz="2800" dirty="0">
                <a:sym typeface="+mn-ea"/>
              </a:rPr>
              <a:t>add</a:t>
            </a:r>
            <a:r>
              <a:rPr lang="zh-CN" altLang="en-US" sz="2800" dirty="0">
                <a:sym typeface="+mn-ea"/>
              </a:rPr>
              <a:t>的文件</a:t>
            </a:r>
            <a:br>
              <a:rPr lang="zh-CN" altLang="en-US" sz="2800" dirty="0"/>
            </a:b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785" y="1125220"/>
            <a:ext cx="5831840" cy="5455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br>
              <a:rPr lang="zh-CN" altLang="en-US" sz="2800" dirty="0">
                <a:sym typeface="+mn-ea"/>
              </a:rPr>
            </a:br>
            <a:r>
              <a:rPr lang="zh-CN" altLang="en-US" sz="2800" dirty="0">
                <a:sym typeface="+mn-ea"/>
              </a:rPr>
              <a:t>客户端使用</a:t>
            </a:r>
            <a:r>
              <a:rPr lang="en-US" altLang="zh-CN" sz="2800" dirty="0">
                <a:sym typeface="+mn-ea"/>
              </a:rPr>
              <a:t>-</a:t>
            </a:r>
            <a:r>
              <a:rPr lang="zh-CN" altLang="en-US" sz="2800" dirty="0">
                <a:sym typeface="+mn-ea"/>
              </a:rPr>
              <a:t>删除文件</a:t>
            </a:r>
            <a:br>
              <a:rPr lang="zh-CN" altLang="en-US" sz="2800" dirty="0"/>
            </a:b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640840"/>
            <a:ext cx="2600960" cy="4333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30" y="1362075"/>
            <a:ext cx="4140835" cy="5323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0860" y="926465"/>
            <a:ext cx="78105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删除文件，要先执行</a:t>
            </a:r>
            <a:r>
              <a:rPr lang="en-US" altLang="zh-CN">
                <a:sym typeface="+mn-ea"/>
              </a:rPr>
              <a:t>svn delete,</a:t>
            </a:r>
            <a:r>
              <a:rPr lang="zh-CN" altLang="en-US">
                <a:sym typeface="+mn-ea"/>
              </a:rPr>
              <a:t>再执行</a:t>
            </a:r>
            <a:r>
              <a:rPr lang="en-US" altLang="zh-CN">
                <a:sym typeface="+mn-ea"/>
              </a:rPr>
              <a:t>svn commit</a:t>
            </a:r>
            <a:r>
              <a:rPr lang="zh-CN" altLang="en-US">
                <a:sym typeface="+mn-ea"/>
              </a:rPr>
              <a:t>才会真正删除</a:t>
            </a:r>
            <a:r>
              <a:rPr lang="zh-CN" altLang="en-US">
                <a:sym typeface="+mn-ea"/>
              </a:rPr>
              <a:t>服务器</a:t>
            </a:r>
            <a:endParaRPr lang="zh-CN" altLang="en-US"/>
          </a:p>
          <a:p>
            <a:pPr algn="l"/>
            <a:r>
              <a:rPr lang="zh-CN" altLang="en-US"/>
              <a:t>上的文件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乐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40_Office 主题">
  <a:themeElements>
    <a:clrScheme name="140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40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41_Office 主题">
  <a:themeElements>
    <a:clrScheme name="14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4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沟通对话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9E2"/>
      </a:accent5>
      <a:accent6>
        <a:srgbClr val="2D89E5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9E2"/>
        </a:accent5>
        <a:accent6>
          <a:srgbClr val="2D89E5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752</Words>
  <Application>WPS 演示</Application>
  <PresentationFormat>全屏显示(4:3)</PresentationFormat>
  <Paragraphs>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华文新魏</vt:lpstr>
      <vt:lpstr>黑体</vt:lpstr>
      <vt:lpstr>Arial Black</vt:lpstr>
      <vt:lpstr>乐逗</vt:lpstr>
      <vt:lpstr>140_Office 主题</vt:lpstr>
      <vt:lpstr>141_Office 主题</vt:lpstr>
      <vt:lpstr>自定义设计方案</vt:lpstr>
      <vt:lpstr>1_沟通对话</vt:lpstr>
      <vt:lpstr>PowerPoint 演示文稿</vt:lpstr>
      <vt:lpstr>目 录</vt:lpstr>
      <vt:lpstr>JIRA访问地址及方式</vt:lpstr>
      <vt:lpstr>JIRA项目涉及的角色</vt:lpstr>
      <vt:lpstr>JIRA问题类型</vt:lpstr>
      <vt:lpstr>问题类型关系描述</vt:lpstr>
      <vt:lpstr> 客户端使用-增加文件 </vt:lpstr>
      <vt:lpstr> 客户端使用-增加文件 </vt:lpstr>
      <vt:lpstr> 客户端使用-放弃已经add的文件 </vt:lpstr>
      <vt:lpstr> 客户端使用-放弃已经add的文件 </vt:lpstr>
      <vt:lpstr> 客户端使用-修改文件 </vt:lpstr>
      <vt:lpstr> 客户端使用-更新文件 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2017年的财务要求</dc:title>
  <dc:creator>neal.pi(皮斌锋)</dc:creator>
  <cp:lastModifiedBy>liur11</cp:lastModifiedBy>
  <cp:revision>583</cp:revision>
  <dcterms:created xsi:type="dcterms:W3CDTF">2016-11-25T05:55:00Z</dcterms:created>
  <dcterms:modified xsi:type="dcterms:W3CDTF">2020-10-15T08:45:35Z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2052-10.8.0.6108</vt:lpwstr>
  </property>
</Properties>
</file>