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92" r:id="rId2"/>
    <p:sldId id="586" r:id="rId3"/>
    <p:sldId id="635" r:id="rId4"/>
    <p:sldId id="636" r:id="rId5"/>
    <p:sldId id="632" r:id="rId6"/>
    <p:sldId id="633" r:id="rId7"/>
    <p:sldId id="560" r:id="rId8"/>
    <p:sldId id="562" r:id="rId9"/>
    <p:sldId id="563" r:id="rId10"/>
    <p:sldId id="637" r:id="rId11"/>
    <p:sldId id="63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 varScale="1">
        <p:scale>
          <a:sx n="77" d="100"/>
          <a:sy n="77" d="100"/>
        </p:scale>
        <p:origin x="90" y="57"/>
      </p:cViewPr>
      <p:guideLst>
        <p:guide orient="horz" pos="21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-1270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响应式设计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媒体查询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7050605" y="3836482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栅格系统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7034094" y="5003131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示例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栅格系统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646430" y="1847461"/>
            <a:ext cx="87645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示例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en-US" altLang="zh-CN" dirty="0">
                <a:solidFill>
                  <a:schemeClr val="bg1"/>
                </a:solidFill>
              </a:rPr>
              <a:t>div class="container"&gt; &lt;!--</a:t>
            </a:r>
            <a:r>
              <a:rPr lang="zh-CN" altLang="en-US" dirty="0">
                <a:solidFill>
                  <a:schemeClr val="bg1"/>
                </a:solidFill>
              </a:rPr>
              <a:t>容器</a:t>
            </a:r>
            <a:r>
              <a:rPr lang="en-US" altLang="zh-CN" dirty="0">
                <a:solidFill>
                  <a:schemeClr val="bg1"/>
                </a:solidFill>
              </a:rPr>
              <a:t>--&gt;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&lt;div class="row" id="row1"&gt; &lt;!--</a:t>
            </a:r>
            <a:r>
              <a:rPr lang="zh-CN" altLang="en-US" dirty="0">
                <a:solidFill>
                  <a:schemeClr val="bg1"/>
                </a:solidFill>
              </a:rPr>
              <a:t>行</a:t>
            </a:r>
            <a:r>
              <a:rPr lang="en-US" altLang="zh-CN" dirty="0">
                <a:solidFill>
                  <a:schemeClr val="bg1"/>
                </a:solidFill>
              </a:rPr>
              <a:t>--&gt;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	&lt;</a:t>
            </a:r>
            <a:r>
              <a:rPr lang="en-US" altLang="zh-CN" dirty="0">
                <a:solidFill>
                  <a:schemeClr val="bg1"/>
                </a:solidFill>
              </a:rPr>
              <a:t>div class="col-md-6"&gt;1&lt;/div&gt;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	&lt;</a:t>
            </a:r>
            <a:r>
              <a:rPr lang="en-US" altLang="zh-CN" dirty="0">
                <a:solidFill>
                  <a:schemeClr val="bg1"/>
                </a:solidFill>
              </a:rPr>
              <a:t>div class="col-md-6"&gt;2&lt;/div</a:t>
            </a:r>
            <a:r>
              <a:rPr lang="en-US" altLang="zh-CN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&lt;/</a:t>
            </a:r>
            <a:r>
              <a:rPr lang="en-US" altLang="zh-CN" dirty="0">
                <a:solidFill>
                  <a:schemeClr val="bg1"/>
                </a:solidFill>
              </a:rPr>
              <a:t>div</a:t>
            </a:r>
            <a:r>
              <a:rPr lang="en-US" altLang="zh-CN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&lt;div class="row" id="row2"&gt; &lt;!--</a:t>
            </a:r>
            <a:r>
              <a:rPr lang="zh-CN" altLang="en-US" dirty="0">
                <a:solidFill>
                  <a:schemeClr val="bg1"/>
                </a:solidFill>
              </a:rPr>
              <a:t>行</a:t>
            </a:r>
            <a:r>
              <a:rPr lang="en-US" altLang="zh-CN" dirty="0">
                <a:solidFill>
                  <a:schemeClr val="bg1"/>
                </a:solidFill>
              </a:rPr>
              <a:t>--&gt;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&lt;div class="col-md-3"&gt;1&lt;/div&gt;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&lt;div class="col-md-9"&gt;2&lt;/div</a:t>
            </a:r>
            <a:r>
              <a:rPr lang="en-US" altLang="zh-CN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&lt;/div&gt;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&lt;/div&gt; 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4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栅格系统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646430" y="1847461"/>
            <a:ext cx="108613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示例</a:t>
            </a:r>
            <a:r>
              <a:rPr lang="en-US" altLang="zh-CN" dirty="0" smtClean="0">
                <a:solidFill>
                  <a:schemeClr val="bg1"/>
                </a:solidFill>
              </a:rPr>
              <a:t>:2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&lt;div class="container"&gt; &lt;!--</a:t>
            </a:r>
            <a:r>
              <a:rPr lang="zh-CN" altLang="en-US" dirty="0">
                <a:solidFill>
                  <a:schemeClr val="bg1"/>
                </a:solidFill>
              </a:rPr>
              <a:t>容器</a:t>
            </a:r>
            <a:r>
              <a:rPr lang="en-US" altLang="zh-CN" dirty="0">
                <a:solidFill>
                  <a:schemeClr val="bg1"/>
                </a:solidFill>
              </a:rPr>
              <a:t>--&gt;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en-US" altLang="zh-CN" dirty="0">
                <a:solidFill>
                  <a:schemeClr val="bg1"/>
                </a:solidFill>
              </a:rPr>
              <a:t>div class="row" id="row1"&gt; &lt;!--</a:t>
            </a:r>
            <a:r>
              <a:rPr lang="zh-CN" altLang="en-US" dirty="0">
                <a:solidFill>
                  <a:schemeClr val="bg1"/>
                </a:solidFill>
              </a:rPr>
              <a:t>行</a:t>
            </a:r>
            <a:r>
              <a:rPr lang="en-US" altLang="zh-CN" dirty="0">
                <a:solidFill>
                  <a:schemeClr val="bg1"/>
                </a:solidFill>
              </a:rPr>
              <a:t>--&gt;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en-US" altLang="zh-CN" dirty="0">
                <a:solidFill>
                  <a:schemeClr val="bg1"/>
                </a:solidFill>
              </a:rPr>
              <a:t>div class="col-xs-2 col-sm-10 col-md-6 col-lg-8"&gt;1&lt;/div&gt;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en-US" altLang="zh-CN" dirty="0">
                <a:solidFill>
                  <a:schemeClr val="bg1"/>
                </a:solidFill>
              </a:rPr>
              <a:t>div class="col-xs-10 col-sm-2 col-md-6 col-lg-4"&gt;2&lt;/div&gt;				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&lt;/</a:t>
            </a:r>
            <a:r>
              <a:rPr lang="en-US" altLang="zh-CN" dirty="0">
                <a:solidFill>
                  <a:schemeClr val="bg1"/>
                </a:solidFill>
              </a:rPr>
              <a:t>div&gt;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en-US" altLang="zh-CN" dirty="0">
                <a:solidFill>
                  <a:schemeClr val="bg1"/>
                </a:solidFill>
              </a:rPr>
              <a:t>div class="row" id="row2"&gt; &lt;!--</a:t>
            </a:r>
            <a:r>
              <a:rPr lang="zh-CN" altLang="en-US" dirty="0">
                <a:solidFill>
                  <a:schemeClr val="bg1"/>
                </a:solidFill>
              </a:rPr>
              <a:t>行</a:t>
            </a:r>
            <a:r>
              <a:rPr lang="en-US" altLang="zh-CN" dirty="0">
                <a:solidFill>
                  <a:schemeClr val="bg1"/>
                </a:solidFill>
              </a:rPr>
              <a:t>--&gt;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en-US" altLang="zh-CN" dirty="0">
                <a:solidFill>
                  <a:schemeClr val="bg1"/>
                </a:solidFill>
              </a:rPr>
              <a:t>div class="col-xs-2 col-sm-10 col-md-6"&gt;1&lt;/div&gt;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en-US" altLang="zh-CN" dirty="0">
                <a:solidFill>
                  <a:schemeClr val="bg1"/>
                </a:solidFill>
              </a:rPr>
              <a:t>div class="col-xs-10 col-sm-2 col-md-6"&gt;2&lt;/div&gt;				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&lt;/</a:t>
            </a:r>
            <a:r>
              <a:rPr lang="en-US" altLang="zh-CN" dirty="0">
                <a:solidFill>
                  <a:schemeClr val="bg1"/>
                </a:solidFill>
              </a:rPr>
              <a:t>div&gt;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&lt;/</a:t>
            </a:r>
            <a:r>
              <a:rPr lang="en-US" altLang="zh-CN" dirty="0">
                <a:solidFill>
                  <a:schemeClr val="bg1"/>
                </a:solidFill>
              </a:rPr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16150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多终端解决方案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579229" y="1750096"/>
            <a:ext cx="11292205" cy="10341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不同终端的分辨率大小，展示与操作方式都有很大不同</a:t>
            </a:r>
          </a:p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7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8383" y="2383306"/>
            <a:ext cx="6565045" cy="34975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响应式设计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206210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Responsive Design</a:t>
            </a:r>
            <a:r>
              <a:rPr lang="zh-CN" altLang="en-US" sz="3200" dirty="0">
                <a:solidFill>
                  <a:schemeClr val="bg1"/>
                </a:solidFill>
              </a:rPr>
              <a:t>：响应式设计，就是能根据浏览器或不同设备屏幕大小自适应内容。 一次设计，同一个页面能自动根据终端分辨率，调整网站布局。</a:t>
            </a:r>
          </a:p>
          <a:p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6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Responsive Design </a:t>
            </a:r>
            <a:r>
              <a:rPr lang="zh-CN" altLang="en-US" sz="2800" dirty="0">
                <a:solidFill>
                  <a:schemeClr val="bg1"/>
                </a:solidFill>
              </a:rPr>
              <a:t>优缺点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4001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优点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</a:p>
          <a:p>
            <a:pPr marL="0" lvl="1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面对不同分辨率设备灵活性强</a:t>
            </a:r>
          </a:p>
          <a:p>
            <a:pPr marL="0" lvl="1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能够快捷解决多设备显示适应问</a:t>
            </a:r>
            <a:r>
              <a:rPr lang="zh-CN" altLang="en-US" dirty="0" smtClean="0">
                <a:solidFill>
                  <a:schemeClr val="bg1"/>
                </a:solidFill>
              </a:rPr>
              <a:t>题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lvl="1"/>
            <a:endParaRPr lang="en-US" altLang="zh-CN" dirty="0" smtClean="0">
              <a:solidFill>
                <a:schemeClr val="bg1"/>
              </a:solidFill>
            </a:endParaRPr>
          </a:p>
          <a:p>
            <a:pPr marL="0" lvl="1"/>
            <a:endParaRPr lang="en-US" altLang="zh-CN" dirty="0">
              <a:solidFill>
                <a:schemeClr val="bg1"/>
              </a:solidFill>
            </a:endParaRPr>
          </a:p>
          <a:p>
            <a:pPr marL="0" lvl="1"/>
            <a:r>
              <a:rPr lang="zh-CN" altLang="en-US" sz="3200" dirty="0">
                <a:solidFill>
                  <a:schemeClr val="bg1"/>
                </a:solidFill>
              </a:rPr>
              <a:t>缺点：</a:t>
            </a:r>
          </a:p>
          <a:p>
            <a:pPr marL="0" lvl="1"/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兼容各种设备工作量大，效率低</a:t>
            </a:r>
            <a:r>
              <a:rPr lang="zh-CN" altLang="en-US" dirty="0" smtClean="0">
                <a:solidFill>
                  <a:schemeClr val="bg1"/>
                </a:solidFill>
              </a:rPr>
              <a:t>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lvl="1"/>
            <a:endParaRPr lang="zh-CN" altLang="en-US" dirty="0">
              <a:solidFill>
                <a:schemeClr val="bg1"/>
              </a:solidFill>
            </a:endParaRPr>
          </a:p>
          <a:p>
            <a:pPr marL="0" lvl="1"/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代码累赘，会出现隐藏无用的元素，加载时间加</a:t>
            </a:r>
            <a:r>
              <a:rPr lang="zh-CN" altLang="en-US" dirty="0" smtClean="0">
                <a:solidFill>
                  <a:schemeClr val="bg1"/>
                </a:solidFill>
              </a:rPr>
              <a:t>长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lvl="1"/>
            <a:endParaRPr lang="zh-CN" altLang="en-US" dirty="0">
              <a:solidFill>
                <a:schemeClr val="bg1"/>
              </a:solidFill>
            </a:endParaRPr>
          </a:p>
          <a:p>
            <a:pPr marL="0" lvl="1"/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一定程度上改变了网站原有的布局结构，会出现用户混淆的情况</a:t>
            </a:r>
          </a:p>
        </p:txBody>
      </p:sp>
    </p:spTree>
    <p:extLst>
      <p:ext uri="{BB962C8B-B14F-4D97-AF65-F5344CB8AC3E}">
        <p14:creationId xmlns:p14="http://schemas.microsoft.com/office/powerpoint/2010/main" val="289046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Responsive Design </a:t>
            </a:r>
            <a:r>
              <a:rPr lang="zh-CN" altLang="en-US" sz="2800" dirty="0">
                <a:solidFill>
                  <a:schemeClr val="bg1"/>
                </a:solidFill>
              </a:rPr>
              <a:t>如何实现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1" name="文本框 20"/>
          <p:cNvSpPr txBox="1"/>
          <p:nvPr/>
        </p:nvSpPr>
        <p:spPr>
          <a:xfrm>
            <a:off x="646430" y="1997650"/>
            <a:ext cx="112250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dirty="0">
                <a:solidFill>
                  <a:schemeClr val="bg1"/>
                </a:solidFill>
              </a:rPr>
              <a:t>CSS3 Media Query</a:t>
            </a:r>
          </a:p>
          <a:p>
            <a:pPr>
              <a:lnSpc>
                <a:spcPct val="150000"/>
              </a:lnSpc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dirty="0">
                <a:solidFill>
                  <a:schemeClr val="bg1"/>
                </a:solidFill>
              </a:rPr>
              <a:t>媒介查询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媒体查询，能按照条件规则精确匹配不同的媒体类型（设备），有针对性的为不同媒介设备定义样式表。可以很方便的为不同设备呈现不同的界面，实现响应式设计。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55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CSS3 Media Query @media</a:t>
            </a:r>
            <a:r>
              <a:rPr lang="zh-CN" altLang="en-US" sz="2800" dirty="0">
                <a:solidFill>
                  <a:schemeClr val="bg1"/>
                </a:solidFill>
              </a:rPr>
              <a:t>语法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1" name="文本框 20"/>
          <p:cNvSpPr txBox="1"/>
          <p:nvPr/>
        </p:nvSpPr>
        <p:spPr>
          <a:xfrm>
            <a:off x="646430" y="2146939"/>
            <a:ext cx="112250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dirty="0">
                <a:solidFill>
                  <a:schemeClr val="bg1"/>
                </a:solidFill>
              </a:rPr>
              <a:t>@media screen and (max-width: 560px) { /* CSS style */ }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def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dirty="0">
                <a:solidFill>
                  <a:schemeClr val="bg1"/>
                </a:solidFill>
              </a:rPr>
              <a:t>@media only screen and (min-width: 768px) and (max-width: 1024px) { /* CSS style */ }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def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dirty="0">
                <a:solidFill>
                  <a:schemeClr val="bg1"/>
                </a:solidFill>
              </a:rPr>
              <a:t>@media only screen and (min-width: 1000px) { /* CSS style */ }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defRPr sz="2400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dirty="0">
                <a:solidFill>
                  <a:schemeClr val="bg1"/>
                </a:solidFill>
              </a:rPr>
              <a:t>@import url(example.css) screen and (min-device-width:800px);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4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CSS3 Media Query media</a:t>
            </a:r>
            <a:r>
              <a:rPr lang="zh-CN" altLang="en-US" sz="2800" dirty="0">
                <a:solidFill>
                  <a:schemeClr val="bg1"/>
                </a:solidFill>
              </a:rPr>
              <a:t>语法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30469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defRPr sz="240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dirty="0">
                <a:solidFill>
                  <a:schemeClr val="bg1"/>
                </a:solidFill>
              </a:rPr>
              <a:t>&lt;link rel="stylesheet" type="text/css" href="css/mobile.css" media="only screen and (max-width</a:t>
            </a:r>
            <a:r>
              <a:rPr lang="zh-CN" altLang="en-US" i="1" dirty="0">
                <a:solidFill>
                  <a:schemeClr val="bg1"/>
                </a:solidFill>
              </a:rPr>
              <a:t>： </a:t>
            </a:r>
            <a:r>
              <a:rPr lang="en-US" altLang="zh-CN" dirty="0">
                <a:solidFill>
                  <a:schemeClr val="bg1"/>
                </a:solidFill>
              </a:rPr>
              <a:t>480px)</a:t>
            </a:r>
            <a:r>
              <a:rPr lang="zh-CN" altLang="en-US" i="1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only screen and (max-device-width</a:t>
            </a:r>
            <a:r>
              <a:rPr lang="zh-CN" altLang="en-US" i="1" dirty="0">
                <a:solidFill>
                  <a:schemeClr val="bg1"/>
                </a:solidFill>
              </a:rPr>
              <a:t>： </a:t>
            </a:r>
            <a:r>
              <a:rPr lang="en-US" altLang="zh-CN" dirty="0">
                <a:solidFill>
                  <a:schemeClr val="bg1"/>
                </a:solidFill>
              </a:rPr>
              <a:t>480px)" /&gt;</a:t>
            </a:r>
          </a:p>
          <a:p>
            <a:pPr>
              <a:defRPr sz="240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defRPr sz="240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dirty="0">
                <a:solidFill>
                  <a:schemeClr val="bg1"/>
                </a:solidFill>
              </a:rPr>
              <a:t>&lt;link rel="stylesheet" type="text/css" href="css/tab.css" media="only screen and (min-width: 768px) and (max-width: 1024px)" /&gt;</a:t>
            </a:r>
          </a:p>
          <a:p>
            <a:pPr>
              <a:defRPr sz="240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defRPr sz="240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dirty="0">
                <a:solidFill>
                  <a:schemeClr val="bg1"/>
                </a:solidFill>
              </a:rPr>
              <a:t>&lt;link rel="stylesheet" type="text/css" href="css/pc.css" media="only screen and (min-width: 1000px)"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栅格系统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286232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为了确保适当的绘制和触屏缩放，需要</a:t>
            </a:r>
            <a:r>
              <a:rPr lang="zh-CN" altLang="en-US" dirty="0" smtClean="0">
                <a:solidFill>
                  <a:schemeClr val="bg1"/>
                </a:solidFill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r>
              <a:rPr lang="zh-CN" altLang="en-US" dirty="0">
                <a:solidFill>
                  <a:schemeClr val="bg1"/>
                </a:solidFill>
              </a:rPr>
              <a:t>添加 </a:t>
            </a:r>
            <a:r>
              <a:rPr lang="en-US" altLang="zh-CN" dirty="0">
                <a:solidFill>
                  <a:schemeClr val="bg1"/>
                </a:solidFill>
              </a:rPr>
              <a:t>viewport </a:t>
            </a:r>
            <a:r>
              <a:rPr lang="zh-CN" altLang="en-US" dirty="0">
                <a:solidFill>
                  <a:schemeClr val="bg1"/>
                </a:solidFill>
              </a:rPr>
              <a:t>元数据标</a:t>
            </a:r>
            <a:r>
              <a:rPr lang="zh-CN" altLang="en-US" dirty="0" smtClean="0">
                <a:solidFill>
                  <a:schemeClr val="bg1"/>
                </a:solidFill>
              </a:rPr>
              <a:t>签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00000"/>
              </a:lnSpc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</a:rPr>
              <a:t>&lt;meta name="viewport" content="width=device-width, initial-scale=1"&gt;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</a:rPr>
              <a:t>content="width=device-width 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zh-CN" altLang="en-US" dirty="0" smtClean="0">
                <a:solidFill>
                  <a:schemeClr val="bg1"/>
                </a:solidFill>
              </a:rPr>
              <a:t>使用设备宽度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initial-scale=1:                               </a:t>
            </a:r>
            <a:r>
              <a:rPr lang="zh-CN" altLang="en-US" dirty="0" smtClean="0">
                <a:solidFill>
                  <a:schemeClr val="bg1"/>
                </a:solidFill>
              </a:rPr>
              <a:t>页面初始比例为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</a:p>
          <a:p>
            <a:pPr eaLnBrk="0" fontAlgn="auto" hangingPunct="0">
              <a:lnSpc>
                <a:spcPct val="10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00000"/>
              </a:lnSpc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0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</a:rPr>
              <a:t>Bootstrap </a:t>
            </a:r>
            <a:r>
              <a:rPr lang="zh-CN" altLang="en-US" dirty="0">
                <a:solidFill>
                  <a:schemeClr val="bg1"/>
                </a:solidFill>
              </a:rPr>
              <a:t>提供了一套响应式、移动设备优先的流式栅格系统，随着屏幕或视口（</a:t>
            </a:r>
            <a:r>
              <a:rPr lang="en-US" altLang="zh-CN" dirty="0">
                <a:solidFill>
                  <a:schemeClr val="bg1"/>
                </a:solidFill>
              </a:rPr>
              <a:t>viewport</a:t>
            </a:r>
            <a:r>
              <a:rPr lang="zh-CN" altLang="en-US" dirty="0">
                <a:solidFill>
                  <a:schemeClr val="bg1"/>
                </a:solidFill>
              </a:rPr>
              <a:t>）尺寸的增加，系统会自动分为最多</a:t>
            </a:r>
            <a:r>
              <a:rPr lang="en-US" altLang="zh-CN" dirty="0">
                <a:solidFill>
                  <a:schemeClr val="bg1"/>
                </a:solidFill>
              </a:rPr>
              <a:t>12</a:t>
            </a:r>
            <a:r>
              <a:rPr lang="zh-CN" altLang="en-US" dirty="0">
                <a:solidFill>
                  <a:schemeClr val="bg1"/>
                </a:solidFill>
              </a:rPr>
              <a:t>列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栅格系统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646430" y="1847461"/>
            <a:ext cx="87645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分</a:t>
            </a:r>
            <a:r>
              <a:rPr lang="zh-CN" altLang="en-US" dirty="0">
                <a:solidFill>
                  <a:schemeClr val="bg1"/>
                </a:solidFill>
              </a:rPr>
              <a:t>四种屏幕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超</a:t>
            </a:r>
            <a:r>
              <a:rPr lang="zh-CN" altLang="en-US" dirty="0">
                <a:solidFill>
                  <a:schemeClr val="bg1"/>
                </a:solidFill>
              </a:rPr>
              <a:t>小屏幕（手机）</a:t>
            </a:r>
            <a:r>
              <a:rPr lang="en-US" altLang="zh-CN" dirty="0">
                <a:solidFill>
                  <a:schemeClr val="bg1"/>
                </a:solidFill>
              </a:rPr>
              <a:t>&lt;768px </a:t>
            </a:r>
            <a:r>
              <a:rPr lang="zh-CN" altLang="en-US" dirty="0">
                <a:solidFill>
                  <a:schemeClr val="bg1"/>
                </a:solidFill>
              </a:rPr>
              <a:t>： 使用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en-US" altLang="zh-CN" dirty="0" smtClean="0">
                <a:solidFill>
                  <a:schemeClr val="bg1"/>
                </a:solidFill>
              </a:rPr>
              <a:t>col-xs-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小</a:t>
            </a:r>
            <a:r>
              <a:rPr lang="zh-CN" altLang="en-US" dirty="0">
                <a:solidFill>
                  <a:schemeClr val="bg1"/>
                </a:solidFill>
              </a:rPr>
              <a:t>屏幕（平板）</a:t>
            </a:r>
            <a:r>
              <a:rPr lang="en-US" altLang="zh-CN" dirty="0">
                <a:solidFill>
                  <a:schemeClr val="bg1"/>
                </a:solidFill>
              </a:rPr>
              <a:t>&gt;=768px </a:t>
            </a:r>
            <a:r>
              <a:rPr lang="zh-CN" altLang="en-US" dirty="0">
                <a:solidFill>
                  <a:schemeClr val="bg1"/>
                </a:solidFill>
              </a:rPr>
              <a:t>： 使用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en-US" altLang="zh-CN" dirty="0" smtClean="0">
                <a:solidFill>
                  <a:schemeClr val="bg1"/>
                </a:solidFill>
              </a:rPr>
              <a:t>col-sm-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</a:rPr>
              <a:t>中</a:t>
            </a:r>
            <a:r>
              <a:rPr lang="zh-CN" altLang="en-US" dirty="0">
                <a:solidFill>
                  <a:schemeClr val="bg1"/>
                </a:solidFill>
              </a:rPr>
              <a:t>等屏幕（桌面显示器）</a:t>
            </a:r>
            <a:r>
              <a:rPr lang="en-US" altLang="zh-CN" dirty="0">
                <a:solidFill>
                  <a:schemeClr val="bg1"/>
                </a:solidFill>
              </a:rPr>
              <a:t>&gt;=992px : </a:t>
            </a:r>
            <a:r>
              <a:rPr lang="zh-CN" altLang="en-US" dirty="0">
                <a:solidFill>
                  <a:schemeClr val="bg1"/>
                </a:solidFill>
              </a:rPr>
              <a:t>依次优先使用</a:t>
            </a:r>
            <a:r>
              <a:rPr lang="en-US" altLang="zh-CN" dirty="0">
                <a:solidFill>
                  <a:schemeClr val="bg1"/>
                </a:solidFill>
              </a:rPr>
              <a:t>.col-md-, .</a:t>
            </a:r>
            <a:r>
              <a:rPr lang="en-US" altLang="zh-CN" dirty="0" smtClean="0">
                <a:solidFill>
                  <a:schemeClr val="bg1"/>
                </a:solidFill>
              </a:rPr>
              <a:t>col-sm-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4.</a:t>
            </a:r>
            <a:r>
              <a:rPr lang="zh-CN" altLang="en-US" dirty="0" smtClean="0">
                <a:solidFill>
                  <a:schemeClr val="bg1"/>
                </a:solidFill>
              </a:rPr>
              <a:t>大</a:t>
            </a:r>
            <a:r>
              <a:rPr lang="zh-CN" altLang="en-US" dirty="0">
                <a:solidFill>
                  <a:schemeClr val="bg1"/>
                </a:solidFill>
              </a:rPr>
              <a:t>屏幕（大桌面显示器）</a:t>
            </a:r>
            <a:r>
              <a:rPr lang="en-US" altLang="zh-CN" dirty="0">
                <a:solidFill>
                  <a:schemeClr val="bg1"/>
                </a:solidFill>
              </a:rPr>
              <a:t>&gt;=1200px : </a:t>
            </a:r>
            <a:r>
              <a:rPr lang="zh-CN" altLang="en-US" dirty="0">
                <a:solidFill>
                  <a:schemeClr val="bg1"/>
                </a:solidFill>
              </a:rPr>
              <a:t>依次优先使用</a:t>
            </a:r>
            <a:r>
              <a:rPr lang="en-US" altLang="zh-CN" dirty="0">
                <a:solidFill>
                  <a:schemeClr val="bg1"/>
                </a:solidFill>
              </a:rPr>
              <a:t>.col-lg-, .col-md-, .col-sm-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637</Words>
  <Application>Microsoft Office PowerPoint</Application>
  <PresentationFormat>宽屏</PresentationFormat>
  <Paragraphs>98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Happy</cp:lastModifiedBy>
  <cp:revision>1359</cp:revision>
  <dcterms:created xsi:type="dcterms:W3CDTF">2015-08-05T01:47:00Z</dcterms:created>
  <dcterms:modified xsi:type="dcterms:W3CDTF">2018-08-23T16:47:52Z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