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81" r:id="rId4"/>
    <p:sldId id="282" r:id="rId5"/>
    <p:sldId id="283" r:id="rId6"/>
    <p:sldId id="286" r:id="rId7"/>
    <p:sldId id="267"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a:xfrm>
            <a:off x="2692397" y="5037663"/>
            <a:ext cx="5214635" cy="279400"/>
          </a:xfrm>
        </p:spPr>
        <p:txBody>
          <a:bodyPr/>
          <a:lstStyle/>
          <a:p>
            <a:endParaRPr lang="en-ID"/>
          </a:p>
        </p:txBody>
      </p:sp>
      <p:sp>
        <p:nvSpPr>
          <p:cNvPr id="6" name="Slide Number Placeholder 5"/>
          <p:cNvSpPr>
            <a:spLocks noGrp="1"/>
          </p:cNvSpPr>
          <p:nvPr>
            <p:ph type="sldNum" sz="quarter" idx="12"/>
          </p:nvPr>
        </p:nvSpPr>
        <p:spPr>
          <a:xfrm>
            <a:off x="8956900" y="5037663"/>
            <a:ext cx="551167" cy="279400"/>
          </a:xfrm>
        </p:spPr>
        <p:txBody>
          <a:bodyPr/>
          <a:lstStyle/>
          <a:p>
            <a:fld id="{F7247B36-8003-49E1-8869-3878A92A7759}" type="slidenum">
              <a:rPr lang="en-ID" smtClean="0"/>
              <a:t>‹#›</a:t>
            </a:fld>
            <a:endParaRPr lang="en-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27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06/03/2023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20198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79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71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584808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137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038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47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95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4716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06/03/2023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59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0BBBF-F7DB-4B51-898A-CE834D33C2D0}" type="datetimeFigureOut">
              <a:rPr lang="en-ID" smtClean="0"/>
              <a:t>06/03/2023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70264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0BBBF-F7DB-4B51-898A-CE834D33C2D0}" type="datetimeFigureOut">
              <a:rPr lang="en-ID" smtClean="0"/>
              <a:t>06/03/2023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7247B36-8003-49E1-8869-3878A92A7759}" type="slidenum">
              <a:rPr lang="en-ID" smtClean="0"/>
              <a:t>‹#›</a:t>
            </a:fld>
            <a:endParaRPr lang="en-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4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0BBBF-F7DB-4B51-898A-CE834D33C2D0}" type="datetimeFigureOut">
              <a:rPr lang="en-ID" smtClean="0"/>
              <a:t>06/03/2023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7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BBBF-F7DB-4B51-898A-CE834D33C2D0}" type="datetimeFigureOut">
              <a:rPr lang="en-ID" smtClean="0"/>
              <a:t>06/03/2023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09760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06/03/2023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02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06/03/2023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21829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0BBBF-F7DB-4B51-898A-CE834D33C2D0}" type="datetimeFigureOut">
              <a:rPr lang="en-ID" smtClean="0"/>
              <a:t>06/03/2023</a:t>
            </a:fld>
            <a:endParaRPr lang="en-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247B36-8003-49E1-8869-3878A92A7759}" type="slidenum">
              <a:rPr lang="en-ID" smtClean="0"/>
              <a:t>‹#›</a:t>
            </a:fld>
            <a:endParaRPr lang="en-ID"/>
          </a:p>
        </p:txBody>
      </p:sp>
    </p:spTree>
    <p:extLst>
      <p:ext uri="{BB962C8B-B14F-4D97-AF65-F5344CB8AC3E}">
        <p14:creationId xmlns:p14="http://schemas.microsoft.com/office/powerpoint/2010/main" val="3902975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AA6-9819-EF87-6733-459458562D33}"/>
              </a:ext>
            </a:extLst>
          </p:cNvPr>
          <p:cNvSpPr>
            <a:spLocks noGrp="1"/>
          </p:cNvSpPr>
          <p:nvPr>
            <p:ph type="ctrTitle"/>
          </p:nvPr>
        </p:nvSpPr>
        <p:spPr/>
        <p:txBody>
          <a:bodyPr/>
          <a:lstStyle/>
          <a:p>
            <a:r>
              <a:rPr lang="en-ID" dirty="0"/>
              <a:t>AIDS</a:t>
            </a:r>
            <a:br>
              <a:rPr lang="en-ID" dirty="0"/>
            </a:br>
            <a:r>
              <a:rPr lang="en-ID" sz="3200" dirty="0"/>
              <a:t>(Artificial Intelligence for Data Science)</a:t>
            </a:r>
          </a:p>
        </p:txBody>
      </p:sp>
      <p:sp>
        <p:nvSpPr>
          <p:cNvPr id="3" name="Subtitle 2">
            <a:extLst>
              <a:ext uri="{FF2B5EF4-FFF2-40B4-BE49-F238E27FC236}">
                <a16:creationId xmlns:a16="http://schemas.microsoft.com/office/drawing/2014/main" id="{0BA65A6C-CEB3-619E-4411-500AC38B1EAC}"/>
              </a:ext>
            </a:extLst>
          </p:cNvPr>
          <p:cNvSpPr>
            <a:spLocks noGrp="1"/>
          </p:cNvSpPr>
          <p:nvPr>
            <p:ph type="subTitle" idx="1"/>
          </p:nvPr>
        </p:nvSpPr>
        <p:spPr/>
        <p:txBody>
          <a:bodyPr/>
          <a:lstStyle/>
          <a:p>
            <a:r>
              <a:rPr lang="en-ID" sz="4400" b="1" dirty="0" err="1"/>
              <a:t>Color</a:t>
            </a:r>
            <a:r>
              <a:rPr lang="en-ID" sz="4400" b="1" dirty="0"/>
              <a:t> Detector</a:t>
            </a:r>
          </a:p>
          <a:p>
            <a:endParaRPr lang="en-ID" dirty="0"/>
          </a:p>
        </p:txBody>
      </p:sp>
    </p:spTree>
    <p:extLst>
      <p:ext uri="{BB962C8B-B14F-4D97-AF65-F5344CB8AC3E}">
        <p14:creationId xmlns:p14="http://schemas.microsoft.com/office/powerpoint/2010/main" val="355884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F1FA-23FD-6D95-C183-CF57F849EF18}"/>
              </a:ext>
            </a:extLst>
          </p:cNvPr>
          <p:cNvSpPr>
            <a:spLocks noGrp="1"/>
          </p:cNvSpPr>
          <p:nvPr>
            <p:ph type="title"/>
          </p:nvPr>
        </p:nvSpPr>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52ACB854-3B6F-6E60-AB35-BE77651438A8}"/>
              </a:ext>
            </a:extLst>
          </p:cNvPr>
          <p:cNvGraphicFramePr>
            <a:graphicFrameLocks noGrp="1"/>
          </p:cNvGraphicFramePr>
          <p:nvPr>
            <p:ph idx="1"/>
            <p:extLst>
              <p:ext uri="{D42A27DB-BD31-4B8C-83A1-F6EECF244321}">
                <p14:modId xmlns:p14="http://schemas.microsoft.com/office/powerpoint/2010/main" val="915484888"/>
              </p:ext>
            </p:extLst>
          </p:nvPr>
        </p:nvGraphicFramePr>
        <p:xfrm>
          <a:off x="1295400" y="2557463"/>
          <a:ext cx="9601200" cy="2225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1825005313"/>
                    </a:ext>
                  </a:extLst>
                </a:gridCol>
                <a:gridCol w="4800600">
                  <a:extLst>
                    <a:ext uri="{9D8B030D-6E8A-4147-A177-3AD203B41FA5}">
                      <a16:colId xmlns:a16="http://schemas.microsoft.com/office/drawing/2014/main" val="225824088"/>
                    </a:ext>
                  </a:extLst>
                </a:gridCol>
              </a:tblGrid>
              <a:tr h="370840">
                <a:tc>
                  <a:txBody>
                    <a:bodyPr/>
                    <a:lstStyle/>
                    <a:p>
                      <a:r>
                        <a:rPr lang="en-US" dirty="0"/>
                        <a:t>Roll Number</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537002497"/>
                  </a:ext>
                </a:extLst>
              </a:tr>
              <a:tr h="370840">
                <a:tc>
                  <a:txBody>
                    <a:bodyPr/>
                    <a:lstStyle/>
                    <a:p>
                      <a:r>
                        <a:rPr lang="en-US" dirty="0"/>
                        <a:t>2110030001</a:t>
                      </a:r>
                      <a:endParaRPr lang="en-IN" dirty="0"/>
                    </a:p>
                  </a:txBody>
                  <a:tcPr/>
                </a:tc>
                <a:tc>
                  <a:txBody>
                    <a:bodyPr/>
                    <a:lstStyle/>
                    <a:p>
                      <a:r>
                        <a:rPr lang="en-US" dirty="0"/>
                        <a:t>B L </a:t>
                      </a:r>
                      <a:r>
                        <a:rPr lang="en-US" dirty="0" err="1"/>
                        <a:t>Narasimham</a:t>
                      </a:r>
                      <a:endParaRPr lang="en-IN" dirty="0"/>
                    </a:p>
                  </a:txBody>
                  <a:tcPr/>
                </a:tc>
                <a:extLst>
                  <a:ext uri="{0D108BD9-81ED-4DB2-BD59-A6C34878D82A}">
                    <a16:rowId xmlns:a16="http://schemas.microsoft.com/office/drawing/2014/main" val="2200564466"/>
                  </a:ext>
                </a:extLst>
              </a:tr>
              <a:tr h="370840">
                <a:tc>
                  <a:txBody>
                    <a:bodyPr/>
                    <a:lstStyle/>
                    <a:p>
                      <a:r>
                        <a:rPr lang="en-US" dirty="0"/>
                        <a:t>2110030109</a:t>
                      </a:r>
                      <a:endParaRPr lang="en-IN" dirty="0"/>
                    </a:p>
                  </a:txBody>
                  <a:tcPr/>
                </a:tc>
                <a:tc>
                  <a:txBody>
                    <a:bodyPr/>
                    <a:lstStyle/>
                    <a:p>
                      <a:r>
                        <a:rPr lang="en-US" dirty="0"/>
                        <a:t>D </a:t>
                      </a:r>
                      <a:r>
                        <a:rPr lang="en-US" dirty="0" err="1"/>
                        <a:t>Harshavardhan</a:t>
                      </a:r>
                      <a:endParaRPr lang="en-IN" dirty="0"/>
                    </a:p>
                  </a:txBody>
                  <a:tcPr/>
                </a:tc>
                <a:extLst>
                  <a:ext uri="{0D108BD9-81ED-4DB2-BD59-A6C34878D82A}">
                    <a16:rowId xmlns:a16="http://schemas.microsoft.com/office/drawing/2014/main" val="4252039473"/>
                  </a:ext>
                </a:extLst>
              </a:tr>
              <a:tr h="370840">
                <a:tc>
                  <a:txBody>
                    <a:bodyPr/>
                    <a:lstStyle/>
                    <a:p>
                      <a:r>
                        <a:rPr lang="en-US" dirty="0"/>
                        <a:t>2110030150</a:t>
                      </a:r>
                      <a:endParaRPr lang="en-IN" dirty="0"/>
                    </a:p>
                  </a:txBody>
                  <a:tcPr/>
                </a:tc>
                <a:tc>
                  <a:txBody>
                    <a:bodyPr/>
                    <a:lstStyle/>
                    <a:p>
                      <a:r>
                        <a:rPr lang="en-US" dirty="0"/>
                        <a:t>B V </a:t>
                      </a:r>
                      <a:r>
                        <a:rPr lang="en-US" dirty="0" err="1"/>
                        <a:t>V</a:t>
                      </a:r>
                      <a:r>
                        <a:rPr lang="en-US" dirty="0"/>
                        <a:t> L N Bhargav</a:t>
                      </a:r>
                      <a:endParaRPr lang="en-IN" dirty="0"/>
                    </a:p>
                  </a:txBody>
                  <a:tcPr/>
                </a:tc>
                <a:extLst>
                  <a:ext uri="{0D108BD9-81ED-4DB2-BD59-A6C34878D82A}">
                    <a16:rowId xmlns:a16="http://schemas.microsoft.com/office/drawing/2014/main" val="4235386978"/>
                  </a:ext>
                </a:extLst>
              </a:tr>
              <a:tr h="370840">
                <a:tc>
                  <a:txBody>
                    <a:bodyPr/>
                    <a:lstStyle/>
                    <a:p>
                      <a:r>
                        <a:rPr lang="en-US" dirty="0"/>
                        <a:t>2110030153</a:t>
                      </a:r>
                      <a:endParaRPr lang="en-IN" dirty="0"/>
                    </a:p>
                  </a:txBody>
                  <a:tcPr/>
                </a:tc>
                <a:tc>
                  <a:txBody>
                    <a:bodyPr/>
                    <a:lstStyle/>
                    <a:p>
                      <a:r>
                        <a:rPr lang="en-US" dirty="0" err="1"/>
                        <a:t>Jaina</a:t>
                      </a:r>
                      <a:r>
                        <a:rPr lang="en-US" dirty="0"/>
                        <a:t> Vamshi </a:t>
                      </a:r>
                      <a:endParaRPr lang="en-IN" dirty="0"/>
                    </a:p>
                  </a:txBody>
                  <a:tcPr/>
                </a:tc>
                <a:extLst>
                  <a:ext uri="{0D108BD9-81ED-4DB2-BD59-A6C34878D82A}">
                    <a16:rowId xmlns:a16="http://schemas.microsoft.com/office/drawing/2014/main" val="1262277022"/>
                  </a:ext>
                </a:extLst>
              </a:tr>
              <a:tr h="370840">
                <a:tc>
                  <a:txBody>
                    <a:bodyPr/>
                    <a:lstStyle/>
                    <a:p>
                      <a:r>
                        <a:rPr lang="en-US" dirty="0"/>
                        <a:t>2110030229</a:t>
                      </a:r>
                      <a:endParaRPr lang="en-IN" dirty="0"/>
                    </a:p>
                  </a:txBody>
                  <a:tcPr/>
                </a:tc>
                <a:tc>
                  <a:txBody>
                    <a:bodyPr/>
                    <a:lstStyle/>
                    <a:p>
                      <a:r>
                        <a:rPr lang="en-US"/>
                        <a:t>K Harshith</a:t>
                      </a:r>
                      <a:endParaRPr lang="en-IN" dirty="0"/>
                    </a:p>
                  </a:txBody>
                  <a:tcPr/>
                </a:tc>
                <a:extLst>
                  <a:ext uri="{0D108BD9-81ED-4DB2-BD59-A6C34878D82A}">
                    <a16:rowId xmlns:a16="http://schemas.microsoft.com/office/drawing/2014/main" val="3563776577"/>
                  </a:ext>
                </a:extLst>
              </a:tr>
            </a:tbl>
          </a:graphicData>
        </a:graphic>
      </p:graphicFrame>
    </p:spTree>
    <p:extLst>
      <p:ext uri="{BB962C8B-B14F-4D97-AF65-F5344CB8AC3E}">
        <p14:creationId xmlns:p14="http://schemas.microsoft.com/office/powerpoint/2010/main" val="191449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0205-40BE-811C-5D37-D83076BF9B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8D76B14-4D99-D22C-E0E7-6D99C05AB1C0}"/>
              </a:ext>
            </a:extLst>
          </p:cNvPr>
          <p:cNvSpPr>
            <a:spLocks noGrp="1"/>
          </p:cNvSpPr>
          <p:nvPr>
            <p:ph idx="1"/>
          </p:nvPr>
        </p:nvSpPr>
        <p:spPr/>
        <p:txBody>
          <a:bodyPr/>
          <a:lstStyle/>
          <a:p>
            <a:r>
              <a:rPr lang="en-US" sz="2400" dirty="0"/>
              <a:t>The objective of a color detector is to accurately determine the color of an object. This is typically done through the use of sensors or cameras that can detect the specific wavelengths of light that are reflected by an object. The detected information can then be used to identify and classify the color of the object according to a color model, such as RGB (red-green-blue), HSL (hue-saturation-lightness), or CMYK (cyan-magenta-yellow-black).</a:t>
            </a:r>
            <a:endParaRPr lang="en-IN" dirty="0"/>
          </a:p>
        </p:txBody>
      </p:sp>
    </p:spTree>
    <p:extLst>
      <p:ext uri="{BB962C8B-B14F-4D97-AF65-F5344CB8AC3E}">
        <p14:creationId xmlns:p14="http://schemas.microsoft.com/office/powerpoint/2010/main" val="59604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795E-892D-9BFA-0F8A-C9DB5CAAF46C}"/>
              </a:ext>
            </a:extLst>
          </p:cNvPr>
          <p:cNvSpPr>
            <a:spLocks noGrp="1"/>
          </p:cNvSpPr>
          <p:nvPr>
            <p:ph type="title"/>
          </p:nvPr>
        </p:nvSpPr>
        <p:spPr/>
        <p:txBody>
          <a:bodyPr/>
          <a:lstStyle/>
          <a:p>
            <a:r>
              <a:rPr lang="en-US" b="1" dirty="0"/>
              <a:t>What is Color Detector</a:t>
            </a:r>
            <a:r>
              <a:rPr lang="en-US" dirty="0"/>
              <a:t>?</a:t>
            </a:r>
            <a:endParaRPr lang="en-IN" dirty="0"/>
          </a:p>
        </p:txBody>
      </p:sp>
      <p:sp>
        <p:nvSpPr>
          <p:cNvPr id="3" name="Content Placeholder 2">
            <a:extLst>
              <a:ext uri="{FF2B5EF4-FFF2-40B4-BE49-F238E27FC236}">
                <a16:creationId xmlns:a16="http://schemas.microsoft.com/office/drawing/2014/main" id="{6D46FAA9-FFBC-2E12-1249-B5491AEE1271}"/>
              </a:ext>
            </a:extLst>
          </p:cNvPr>
          <p:cNvSpPr>
            <a:spLocks noGrp="1"/>
          </p:cNvSpPr>
          <p:nvPr>
            <p:ph idx="1"/>
          </p:nvPr>
        </p:nvSpPr>
        <p:spPr/>
        <p:txBody>
          <a:bodyPr>
            <a:noAutofit/>
          </a:bodyPr>
          <a:lstStyle/>
          <a:p>
            <a:pPr algn="just">
              <a:lnSpc>
                <a:spcPct val="150000"/>
              </a:lnSpc>
            </a:pPr>
            <a:r>
              <a:rPr lang="en-US" sz="1800" dirty="0">
                <a:effectLst/>
                <a:latin typeface="Arial" panose="020B0604020202020204" pitchFamily="34" charset="0"/>
                <a:ea typeface="Times New Roman" panose="02020603050405020304" pitchFamily="18" charset="0"/>
                <a:cs typeface="Arial" panose="020B0604020202020204" pitchFamily="34" charset="0"/>
              </a:rPr>
              <a:t>A color detector is a device or Application that can identify and measure the color of an object or surface. Color detectors work by sensing the amount of light reflected off an object at different wavelengths or frequencies.</a:t>
            </a:r>
          </a:p>
          <a:p>
            <a:pPr algn="just">
              <a:lnSpc>
                <a:spcPct val="150000"/>
              </a:lnSpc>
            </a:pPr>
            <a:r>
              <a:rPr lang="en-US" sz="1800" dirty="0">
                <a:effectLst/>
                <a:latin typeface="Arial" panose="020B0604020202020204" pitchFamily="34" charset="0"/>
                <a:ea typeface="Times New Roman" panose="02020603050405020304" pitchFamily="18" charset="0"/>
                <a:cs typeface="Arial" panose="020B0604020202020204" pitchFamily="34" charset="0"/>
              </a:rPr>
              <a:t>There are several types of color detectors available, ranging from simple color sensors to sophisticated colorimeters and spectrophotometers. Simple color sensors typically detect the intensity of light at three different wavelengths corresponding to the red, green, and blue color channels, and use this information to calculate the object's color based on a color model like RGB or HSL.</a:t>
            </a:r>
            <a:endParaRPr lang="en-US" sz="1800" dirty="0"/>
          </a:p>
          <a:p>
            <a:endParaRPr lang="en-IN" sz="1800" dirty="0"/>
          </a:p>
        </p:txBody>
      </p:sp>
    </p:spTree>
    <p:extLst>
      <p:ext uri="{BB962C8B-B14F-4D97-AF65-F5344CB8AC3E}">
        <p14:creationId xmlns:p14="http://schemas.microsoft.com/office/powerpoint/2010/main" val="363686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4DA5-5929-BE0C-5EB4-4FEAA62C07AB}"/>
              </a:ext>
            </a:extLst>
          </p:cNvPr>
          <p:cNvSpPr>
            <a:spLocks noGrp="1"/>
          </p:cNvSpPr>
          <p:nvPr>
            <p:ph type="title"/>
          </p:nvPr>
        </p:nvSpPr>
        <p:spPr/>
        <p:txBody>
          <a:bodyPr/>
          <a:lstStyle/>
          <a:p>
            <a:r>
              <a:rPr lang="en-US" dirty="0"/>
              <a:t>Data Set Collection</a:t>
            </a:r>
            <a:endParaRPr lang="en-IN" dirty="0"/>
          </a:p>
        </p:txBody>
      </p:sp>
      <p:sp>
        <p:nvSpPr>
          <p:cNvPr id="3" name="Content Placeholder 2">
            <a:extLst>
              <a:ext uri="{FF2B5EF4-FFF2-40B4-BE49-F238E27FC236}">
                <a16:creationId xmlns:a16="http://schemas.microsoft.com/office/drawing/2014/main" id="{300D7D53-AB03-1910-1324-ECEE5F4A5C87}"/>
              </a:ext>
            </a:extLst>
          </p:cNvPr>
          <p:cNvSpPr>
            <a:spLocks noGrp="1"/>
          </p:cNvSpPr>
          <p:nvPr>
            <p:ph idx="1"/>
          </p:nvPr>
        </p:nvSpPr>
        <p:spPr/>
        <p:txBody>
          <a:bodyPr>
            <a:normAutofit fontScale="92500" lnSpcReduction="10000"/>
          </a:bodyPr>
          <a:lstStyle/>
          <a:p>
            <a:r>
              <a:rPr lang="en-US" sz="3600" dirty="0"/>
              <a:t>CIFAR-10 is a popular image classification dataset used in machine learning research. The dataset contains 60,000 32x32 color images in 10 classes, with 6,000 images per class. The 10 classes are: airplane, automobile, bird, cat, deer, dog, frog, horse, ship, and truck. The images were collected and labeled by Alex </a:t>
            </a:r>
            <a:r>
              <a:rPr lang="en-US" sz="3600" dirty="0" err="1"/>
              <a:t>Krizhevsky</a:t>
            </a:r>
            <a:r>
              <a:rPr lang="en-US" sz="3600" dirty="0"/>
              <a:t>, Vinod Nair, and Geoffrey Hinton.</a:t>
            </a:r>
            <a:endParaRPr lang="en-IN" sz="3600" dirty="0"/>
          </a:p>
        </p:txBody>
      </p:sp>
    </p:spTree>
    <p:extLst>
      <p:ext uri="{BB962C8B-B14F-4D97-AF65-F5344CB8AC3E}">
        <p14:creationId xmlns:p14="http://schemas.microsoft.com/office/powerpoint/2010/main" val="251889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E460-F102-7791-9790-FAAEB8458833}"/>
              </a:ext>
            </a:extLst>
          </p:cNvPr>
          <p:cNvSpPr>
            <a:spLocks noGrp="1"/>
          </p:cNvSpPr>
          <p:nvPr>
            <p:ph type="title"/>
          </p:nvPr>
        </p:nvSpPr>
        <p:spPr/>
        <p:txBody>
          <a:bodyPr/>
          <a:lstStyle/>
          <a:p>
            <a:r>
              <a:rPr lang="en-US" dirty="0"/>
              <a:t>Tools Setup</a:t>
            </a:r>
            <a:endParaRPr lang="en-IN" dirty="0"/>
          </a:p>
        </p:txBody>
      </p:sp>
      <p:sp>
        <p:nvSpPr>
          <p:cNvPr id="3" name="Content Placeholder 2">
            <a:extLst>
              <a:ext uri="{FF2B5EF4-FFF2-40B4-BE49-F238E27FC236}">
                <a16:creationId xmlns:a16="http://schemas.microsoft.com/office/drawing/2014/main" id="{A67566E4-8E35-2DA2-F0F3-D857A36D0B71}"/>
              </a:ext>
            </a:extLst>
          </p:cNvPr>
          <p:cNvSpPr>
            <a:spLocks noGrp="1"/>
          </p:cNvSpPr>
          <p:nvPr>
            <p:ph idx="1"/>
          </p:nvPr>
        </p:nvSpPr>
        <p:spPr/>
        <p:txBody>
          <a:bodyPr>
            <a:normAutofit/>
          </a:bodyPr>
          <a:lstStyle/>
          <a:p>
            <a:pPr marL="0" indent="0">
              <a:buNone/>
            </a:pPr>
            <a:endParaRPr lang="en-US" b="1" dirty="0">
              <a:effectLst>
                <a:outerShdw blurRad="38100" dist="38100" dir="2700000" algn="tl">
                  <a:srgbClr val="000000">
                    <a:alpha val="43137"/>
                  </a:srgbClr>
                </a:outerShdw>
              </a:effectLst>
            </a:endParaRPr>
          </a:p>
          <a:p>
            <a:r>
              <a:rPr lang="en-US" dirty="0"/>
              <a:t>1.</a:t>
            </a:r>
            <a:r>
              <a:rPr lang="en-IN" b="1" i="0" dirty="0">
                <a:solidFill>
                  <a:srgbClr val="3F3F3F"/>
                </a:solidFill>
                <a:effectLst/>
                <a:latin typeface="roboto" panose="020B0604020202020204" pitchFamily="2" charset="0"/>
              </a:rPr>
              <a:t> Python</a:t>
            </a:r>
            <a:r>
              <a:rPr lang="en-IN" dirty="0">
                <a:solidFill>
                  <a:srgbClr val="3F3F3F"/>
                </a:solidFill>
                <a:latin typeface="roboto" panose="020B0604020202020204" pitchFamily="2" charset="0"/>
              </a:rPr>
              <a:t>(language commands).</a:t>
            </a:r>
          </a:p>
          <a:p>
            <a:r>
              <a:rPr lang="en-IN" dirty="0">
                <a:solidFill>
                  <a:srgbClr val="3F3F3F"/>
                </a:solidFill>
                <a:latin typeface="roboto" panose="020B0604020202020204" pitchFamily="2" charset="0"/>
              </a:rPr>
              <a:t>2.</a:t>
            </a:r>
            <a:r>
              <a:rPr lang="en-IN" b="1" i="0" dirty="0">
                <a:solidFill>
                  <a:srgbClr val="3F3F3F"/>
                </a:solidFill>
                <a:effectLst/>
                <a:latin typeface="roboto" panose="02000000000000000000" pitchFamily="2" charset="0"/>
              </a:rPr>
              <a:t> </a:t>
            </a:r>
            <a:r>
              <a:rPr lang="en-IN" b="1" i="0" dirty="0" err="1">
                <a:solidFill>
                  <a:srgbClr val="3F3F3F"/>
                </a:solidFill>
                <a:effectLst/>
                <a:latin typeface="roboto" panose="02000000000000000000" pitchFamily="2" charset="0"/>
              </a:rPr>
              <a:t>PyGUI</a:t>
            </a:r>
            <a:r>
              <a:rPr lang="en-IN" b="1" i="0" dirty="0">
                <a:solidFill>
                  <a:srgbClr val="3F3F3F"/>
                </a:solidFill>
                <a:effectLst/>
                <a:latin typeface="roboto" panose="02000000000000000000" pitchFamily="2" charset="0"/>
              </a:rPr>
              <a:t> </a:t>
            </a:r>
            <a:r>
              <a:rPr lang="en-IN" b="1" i="0" dirty="0">
                <a:solidFill>
                  <a:srgbClr val="3F3F3F"/>
                </a:solidFill>
                <a:effectLst/>
                <a:latin typeface="roboto" panose="020B0604020202020204" pitchFamily="2" charset="0"/>
              </a:rPr>
              <a:t>(</a:t>
            </a:r>
            <a:r>
              <a:rPr lang="en-IN" i="0" dirty="0">
                <a:solidFill>
                  <a:srgbClr val="3F3F3F"/>
                </a:solidFill>
                <a:effectLst/>
                <a:latin typeface="Calibri" panose="020F0502020204030204" pitchFamily="34" charset="0"/>
                <a:cs typeface="Calibri" panose="020F0502020204030204" pitchFamily="34" charset="0"/>
              </a:rPr>
              <a:t>which provides a frame to access).</a:t>
            </a:r>
          </a:p>
          <a:p>
            <a:r>
              <a:rPr lang="en-IN" i="0" dirty="0">
                <a:solidFill>
                  <a:srgbClr val="3F3F3F"/>
                </a:solidFill>
                <a:effectLst/>
                <a:latin typeface="Calibri" panose="020F0502020204030204" pitchFamily="34" charset="0"/>
                <a:cs typeface="Calibri" panose="020F0502020204030204" pitchFamily="34" charset="0"/>
              </a:rPr>
              <a:t>3. </a:t>
            </a:r>
            <a:r>
              <a:rPr lang="en-IN" b="1" i="0" dirty="0">
                <a:solidFill>
                  <a:srgbClr val="3F3F3F"/>
                </a:solidFill>
                <a:effectLst/>
                <a:latin typeface="Calibri" panose="020F0502020204030204" pitchFamily="34" charset="0"/>
                <a:cs typeface="Calibri" panose="020F0502020204030204" pitchFamily="34" charset="0"/>
              </a:rPr>
              <a:t>CIFAR-10</a:t>
            </a:r>
            <a:r>
              <a:rPr lang="en-IN" i="0" dirty="0">
                <a:solidFill>
                  <a:srgbClr val="3F3F3F"/>
                </a:solidFill>
                <a:effectLst/>
                <a:latin typeface="Calibri" panose="020F0502020204030204" pitchFamily="34" charset="0"/>
                <a:cs typeface="Calibri" panose="020F0502020204030204" pitchFamily="34" charset="0"/>
              </a:rPr>
              <a:t>(For Training the AI and also for testing the bot)</a:t>
            </a:r>
          </a:p>
          <a:p>
            <a:pPr marL="0" indent="0">
              <a:buNone/>
            </a:pPr>
            <a:endParaRPr lang="en-US" b="1" dirty="0">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74989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B8DC-6AB9-3266-3005-C7DE749F096D}"/>
              </a:ext>
            </a:extLst>
          </p:cNvPr>
          <p:cNvSpPr>
            <a:spLocks noGrp="1"/>
          </p:cNvSpPr>
          <p:nvPr>
            <p:ph type="title"/>
          </p:nvPr>
        </p:nvSpPr>
        <p:spPr/>
        <p:txBody>
          <a:bodyPr/>
          <a:lstStyle/>
          <a:p>
            <a:r>
              <a:rPr lang="en-ID" dirty="0">
                <a:latin typeface="Calibri" panose="020F0502020204030204" pitchFamily="34" charset="0"/>
                <a:cs typeface="Calibri" panose="020F0502020204030204" pitchFamily="34" charset="0"/>
              </a:rPr>
              <a:t>Git-Hub Commits</a:t>
            </a:r>
          </a:p>
        </p:txBody>
      </p:sp>
      <p:pic>
        <p:nvPicPr>
          <p:cNvPr id="6" name="Content Placeholder 5">
            <a:extLst>
              <a:ext uri="{FF2B5EF4-FFF2-40B4-BE49-F238E27FC236}">
                <a16:creationId xmlns:a16="http://schemas.microsoft.com/office/drawing/2014/main" id="{E4EF0425-CE89-B2F1-F6E8-BC8FE872F5D5}"/>
              </a:ext>
            </a:extLst>
          </p:cNvPr>
          <p:cNvPicPr>
            <a:picLocks noGrp="1" noChangeAspect="1"/>
          </p:cNvPicPr>
          <p:nvPr>
            <p:ph idx="1"/>
          </p:nvPr>
        </p:nvPicPr>
        <p:blipFill>
          <a:blip r:embed="rId2"/>
          <a:stretch>
            <a:fillRect/>
          </a:stretch>
        </p:blipFill>
        <p:spPr>
          <a:xfrm>
            <a:off x="2701173" y="2557463"/>
            <a:ext cx="6789653" cy="3317875"/>
          </a:xfrm>
        </p:spPr>
      </p:pic>
    </p:spTree>
    <p:extLst>
      <p:ext uri="{BB962C8B-B14F-4D97-AF65-F5344CB8AC3E}">
        <p14:creationId xmlns:p14="http://schemas.microsoft.com/office/powerpoint/2010/main" val="219634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59CE7-ACCE-FC8A-7E7B-CBA205C380E5}"/>
              </a:ext>
            </a:extLst>
          </p:cNvPr>
          <p:cNvSpPr>
            <a:spLocks noGrp="1"/>
          </p:cNvSpPr>
          <p:nvPr>
            <p:ph idx="1"/>
          </p:nvPr>
        </p:nvSpPr>
        <p:spPr/>
        <p:txBody>
          <a:bodyPr>
            <a:normAutofit/>
          </a:bodyPr>
          <a:lstStyle/>
          <a:p>
            <a:pPr marL="0" indent="0" algn="ctr">
              <a:buNone/>
            </a:pPr>
            <a:r>
              <a:rPr lang="en-US" sz="9000"/>
              <a:t>THANKS</a:t>
            </a:r>
            <a:endParaRPr lang="en-IN" sz="9000" dirty="0"/>
          </a:p>
        </p:txBody>
      </p:sp>
    </p:spTree>
    <p:extLst>
      <p:ext uri="{BB962C8B-B14F-4D97-AF65-F5344CB8AC3E}">
        <p14:creationId xmlns:p14="http://schemas.microsoft.com/office/powerpoint/2010/main" val="28387006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TotalTime>
  <Words>339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roboto</vt:lpstr>
      <vt:lpstr>Times New Roman</vt:lpstr>
      <vt:lpstr>Organic</vt:lpstr>
      <vt:lpstr>AIDS (Artificial Intelligence for Data Science)</vt:lpstr>
      <vt:lpstr>Team Members</vt:lpstr>
      <vt:lpstr>Objective</vt:lpstr>
      <vt:lpstr>What is Color Detector?</vt:lpstr>
      <vt:lpstr>Data Set Collection</vt:lpstr>
      <vt:lpstr>Tools Setup</vt:lpstr>
      <vt:lpstr>Git-Hub Commits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Review 2</dc:title>
  <dc:creator>2110030293 _Sai Subrahmanyam</dc:creator>
  <cp:lastModifiedBy>JAVA 394</cp:lastModifiedBy>
  <cp:revision>21</cp:revision>
  <dcterms:created xsi:type="dcterms:W3CDTF">2022-09-01T15:09:49Z</dcterms:created>
  <dcterms:modified xsi:type="dcterms:W3CDTF">2023-03-06T15:46:39Z</dcterms:modified>
</cp:coreProperties>
</file>