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6"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6" autoAdjust="0"/>
    <p:restoredTop sz="94660"/>
  </p:normalViewPr>
  <p:slideViewPr>
    <p:cSldViewPr snapToGrid="0">
      <p:cViewPr varScale="1">
        <p:scale>
          <a:sx n="81" d="100"/>
          <a:sy n="81" d="100"/>
        </p:scale>
        <p:origin x="5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C005A-1872-4B76-A6D2-00FE65E4DA09}"/>
              </a:ext>
            </a:extLst>
          </p:cNvPr>
          <p:cNvSpPr>
            <a:spLocks noGrp="1"/>
          </p:cNvSpPr>
          <p:nvPr>
            <p:ph type="dt" sz="half" idx="10"/>
          </p:nvPr>
        </p:nvSpPr>
        <p:spPr/>
        <p:txBody>
          <a:bodyPr/>
          <a:lstStyle/>
          <a:p>
            <a:fld id="{C1446CC2-EC25-4877-9324-8E6B392E2242}" type="datetimeFigureOut">
              <a:rPr lang="en-IN" smtClean="0"/>
              <a:t>09-08-2022</a:t>
            </a:fld>
            <a:endParaRPr lang="en-IN"/>
          </a:p>
        </p:txBody>
      </p:sp>
      <p:sp>
        <p:nvSpPr>
          <p:cNvPr id="5" name="Footer Placeholder 4">
            <a:extLst>
              <a:ext uri="{FF2B5EF4-FFF2-40B4-BE49-F238E27FC236}">
                <a16:creationId xmlns:a16="http://schemas.microsoft.com/office/drawing/2014/main"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E42A5-6EC6-4B70-87B6-C97795B1F0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1DE4-3DC8-497C-B16C-6724ACCAD0F8}"/>
              </a:ext>
            </a:extLst>
          </p:cNvPr>
          <p:cNvSpPr>
            <a:spLocks noGrp="1"/>
          </p:cNvSpPr>
          <p:nvPr>
            <p:ph type="dt" sz="half" idx="10"/>
          </p:nvPr>
        </p:nvSpPr>
        <p:spPr/>
        <p:txBody>
          <a:bodyPr/>
          <a:lstStyle/>
          <a:p>
            <a:fld id="{C1446CC2-EC25-4877-9324-8E6B392E2242}" type="datetimeFigureOut">
              <a:rPr lang="en-IN" smtClean="0"/>
              <a:t>09-08-2022</a:t>
            </a:fld>
            <a:endParaRPr lang="en-IN"/>
          </a:p>
        </p:txBody>
      </p:sp>
      <p:sp>
        <p:nvSpPr>
          <p:cNvPr id="5" name="Footer Placeholder 4">
            <a:extLst>
              <a:ext uri="{FF2B5EF4-FFF2-40B4-BE49-F238E27FC236}">
                <a16:creationId xmlns:a16="http://schemas.microsoft.com/office/drawing/2014/main"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833EA-4EA8-42F6-8363-6C63CA49F3F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EAE2-3E11-413C-BB29-023F8B1B735A}"/>
              </a:ext>
            </a:extLst>
          </p:cNvPr>
          <p:cNvSpPr>
            <a:spLocks noGrp="1"/>
          </p:cNvSpPr>
          <p:nvPr>
            <p:ph type="dt" sz="half" idx="10"/>
          </p:nvPr>
        </p:nvSpPr>
        <p:spPr/>
        <p:txBody>
          <a:bodyPr/>
          <a:lstStyle/>
          <a:p>
            <a:fld id="{C1446CC2-EC25-4877-9324-8E6B392E2242}" type="datetimeFigureOut">
              <a:rPr lang="en-IN" smtClean="0"/>
              <a:t>09-08-2022</a:t>
            </a:fld>
            <a:endParaRPr lang="en-IN"/>
          </a:p>
        </p:txBody>
      </p:sp>
      <p:sp>
        <p:nvSpPr>
          <p:cNvPr id="5" name="Footer Placeholder 4">
            <a:extLst>
              <a:ext uri="{FF2B5EF4-FFF2-40B4-BE49-F238E27FC236}">
                <a16:creationId xmlns:a16="http://schemas.microsoft.com/office/drawing/2014/main"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57889-9F5A-48B1-B736-5601D79F08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09-08-2022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9E3C8-31CC-461D-B85E-EC051D965384}"/>
              </a:ext>
            </a:extLst>
          </p:cNvPr>
          <p:cNvSpPr>
            <a:spLocks noGrp="1"/>
          </p:cNvSpPr>
          <p:nvPr>
            <p:ph type="dt" sz="half" idx="10"/>
          </p:nvPr>
        </p:nvSpPr>
        <p:spPr/>
        <p:txBody>
          <a:bodyPr/>
          <a:lstStyle/>
          <a:p>
            <a:fld id="{C1446CC2-EC25-4877-9324-8E6B392E2242}" type="datetimeFigureOut">
              <a:rPr lang="en-IN" smtClean="0"/>
              <a:t>09-08-2022</a:t>
            </a:fld>
            <a:endParaRPr lang="en-IN"/>
          </a:p>
        </p:txBody>
      </p:sp>
      <p:sp>
        <p:nvSpPr>
          <p:cNvPr id="5" name="Footer Placeholder 4">
            <a:extLst>
              <a:ext uri="{FF2B5EF4-FFF2-40B4-BE49-F238E27FC236}">
                <a16:creationId xmlns:a16="http://schemas.microsoft.com/office/drawing/2014/main"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CBF89-279E-494D-8CFB-4F6C5A181B13}"/>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8FD50-58E8-48A0-AFE5-0187081B4467}"/>
              </a:ext>
            </a:extLst>
          </p:cNvPr>
          <p:cNvSpPr>
            <a:spLocks noGrp="1"/>
          </p:cNvSpPr>
          <p:nvPr>
            <p:ph type="dt" sz="half" idx="10"/>
          </p:nvPr>
        </p:nvSpPr>
        <p:spPr/>
        <p:txBody>
          <a:bodyPr/>
          <a:lstStyle/>
          <a:p>
            <a:fld id="{C1446CC2-EC25-4877-9324-8E6B392E2242}" type="datetimeFigureOut">
              <a:rPr lang="en-IN" smtClean="0"/>
              <a:t>09-08-2022</a:t>
            </a:fld>
            <a:endParaRPr lang="en-IN"/>
          </a:p>
        </p:txBody>
      </p:sp>
      <p:sp>
        <p:nvSpPr>
          <p:cNvPr id="6" name="Footer Placeholder 5">
            <a:extLst>
              <a:ext uri="{FF2B5EF4-FFF2-40B4-BE49-F238E27FC236}">
                <a16:creationId xmlns:a16="http://schemas.microsoft.com/office/drawing/2014/main"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060CC-9048-4A65-B971-03E5E0271B7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8DBEF-1570-4C25-9AC3-E49C66CC7145}"/>
              </a:ext>
            </a:extLst>
          </p:cNvPr>
          <p:cNvSpPr>
            <a:spLocks noGrp="1"/>
          </p:cNvSpPr>
          <p:nvPr>
            <p:ph type="dt" sz="half" idx="10"/>
          </p:nvPr>
        </p:nvSpPr>
        <p:spPr/>
        <p:txBody>
          <a:bodyPr/>
          <a:lstStyle/>
          <a:p>
            <a:fld id="{C1446CC2-EC25-4877-9324-8E6B392E2242}" type="datetimeFigureOut">
              <a:rPr lang="en-IN" smtClean="0"/>
              <a:t>09-08-2022</a:t>
            </a:fld>
            <a:endParaRPr lang="en-IN"/>
          </a:p>
        </p:txBody>
      </p:sp>
      <p:sp>
        <p:nvSpPr>
          <p:cNvPr id="8" name="Footer Placeholder 7">
            <a:extLst>
              <a:ext uri="{FF2B5EF4-FFF2-40B4-BE49-F238E27FC236}">
                <a16:creationId xmlns:a16="http://schemas.microsoft.com/office/drawing/2014/main"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F1916-FC48-4735-8704-F0149E8A97D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1C56FC-E9F3-4B3D-AEAD-51A328D97FFC}"/>
              </a:ext>
            </a:extLst>
          </p:cNvPr>
          <p:cNvSpPr>
            <a:spLocks noGrp="1"/>
          </p:cNvSpPr>
          <p:nvPr>
            <p:ph type="dt" sz="half" idx="10"/>
          </p:nvPr>
        </p:nvSpPr>
        <p:spPr/>
        <p:txBody>
          <a:bodyPr/>
          <a:lstStyle/>
          <a:p>
            <a:fld id="{C1446CC2-EC25-4877-9324-8E6B392E2242}" type="datetimeFigureOut">
              <a:rPr lang="en-IN" smtClean="0"/>
              <a:t>09-08-2022</a:t>
            </a:fld>
            <a:endParaRPr lang="en-IN"/>
          </a:p>
        </p:txBody>
      </p:sp>
      <p:sp>
        <p:nvSpPr>
          <p:cNvPr id="4" name="Footer Placeholder 3">
            <a:extLst>
              <a:ext uri="{FF2B5EF4-FFF2-40B4-BE49-F238E27FC236}">
                <a16:creationId xmlns:a16="http://schemas.microsoft.com/office/drawing/2014/main"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5EEC9-CE29-42DC-B7C7-A47EC1718C1E}"/>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0EC5A-98C6-4232-9C44-101597DF1A97}"/>
              </a:ext>
            </a:extLst>
          </p:cNvPr>
          <p:cNvSpPr>
            <a:spLocks noGrp="1"/>
          </p:cNvSpPr>
          <p:nvPr>
            <p:ph type="dt" sz="half" idx="10"/>
          </p:nvPr>
        </p:nvSpPr>
        <p:spPr/>
        <p:txBody>
          <a:bodyPr/>
          <a:lstStyle/>
          <a:p>
            <a:fld id="{C1446CC2-EC25-4877-9324-8E6B392E2242}" type="datetimeFigureOut">
              <a:rPr lang="en-IN" smtClean="0"/>
              <a:t>09-08-2022</a:t>
            </a:fld>
            <a:endParaRPr lang="en-IN"/>
          </a:p>
        </p:txBody>
      </p:sp>
      <p:sp>
        <p:nvSpPr>
          <p:cNvPr id="3" name="Footer Placeholder 2">
            <a:extLst>
              <a:ext uri="{FF2B5EF4-FFF2-40B4-BE49-F238E27FC236}">
                <a16:creationId xmlns:a16="http://schemas.microsoft.com/office/drawing/2014/main"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04BCD-A3B5-465D-8490-BB48814D3BD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F94A-C800-48D2-BD86-7FA8E15BE3B5}"/>
              </a:ext>
            </a:extLst>
          </p:cNvPr>
          <p:cNvSpPr>
            <a:spLocks noGrp="1"/>
          </p:cNvSpPr>
          <p:nvPr>
            <p:ph type="dt" sz="half" idx="10"/>
          </p:nvPr>
        </p:nvSpPr>
        <p:spPr/>
        <p:txBody>
          <a:bodyPr/>
          <a:lstStyle/>
          <a:p>
            <a:fld id="{C1446CC2-EC25-4877-9324-8E6B392E2242}" type="datetimeFigureOut">
              <a:rPr lang="en-IN" smtClean="0"/>
              <a:t>09-08-2022</a:t>
            </a:fld>
            <a:endParaRPr lang="en-IN"/>
          </a:p>
        </p:txBody>
      </p:sp>
      <p:sp>
        <p:nvSpPr>
          <p:cNvPr id="6" name="Footer Placeholder 5">
            <a:extLst>
              <a:ext uri="{FF2B5EF4-FFF2-40B4-BE49-F238E27FC236}">
                <a16:creationId xmlns:a16="http://schemas.microsoft.com/office/drawing/2014/main"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5EF6F-12F6-4A8A-9163-BD48E255A9B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46B5B-8C25-483E-B656-529D095F49F4}"/>
              </a:ext>
            </a:extLst>
          </p:cNvPr>
          <p:cNvSpPr>
            <a:spLocks noGrp="1"/>
          </p:cNvSpPr>
          <p:nvPr>
            <p:ph type="dt" sz="half" idx="10"/>
          </p:nvPr>
        </p:nvSpPr>
        <p:spPr/>
        <p:txBody>
          <a:bodyPr/>
          <a:lstStyle/>
          <a:p>
            <a:fld id="{C1446CC2-EC25-4877-9324-8E6B392E2242}" type="datetimeFigureOut">
              <a:rPr lang="en-IN" smtClean="0"/>
              <a:t>09-08-2022</a:t>
            </a:fld>
            <a:endParaRPr lang="en-IN"/>
          </a:p>
        </p:txBody>
      </p:sp>
      <p:sp>
        <p:nvSpPr>
          <p:cNvPr id="6" name="Footer Placeholder 5">
            <a:extLst>
              <a:ext uri="{FF2B5EF4-FFF2-40B4-BE49-F238E27FC236}">
                <a16:creationId xmlns:a16="http://schemas.microsoft.com/office/drawing/2014/main"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9778-1C69-4157-BF3D-4773612A03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09-08-2022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68188" y="1122363"/>
            <a:ext cx="9699812" cy="1855729"/>
          </a:xfrm>
        </p:spPr>
        <p:txBody>
          <a:bodyPr>
            <a:normAutofit/>
          </a:bodyPr>
          <a:lstStyle/>
          <a:p>
            <a:r>
              <a:rPr lang="en-IN" sz="4400" b="1" u="sng" dirty="0">
                <a:solidFill>
                  <a:schemeClr val="accent1">
                    <a:lumMod val="75000"/>
                  </a:schemeClr>
                </a:solidFill>
              </a:rPr>
              <a:t>Database Management Systems</a:t>
            </a:r>
            <a:br>
              <a:rPr lang="en-IN" dirty="0">
                <a:solidFill>
                  <a:schemeClr val="accent1">
                    <a:lumMod val="75000"/>
                  </a:schemeClr>
                </a:solidFill>
              </a:rPr>
            </a:br>
            <a:r>
              <a:rPr lang="en-IN" u="sng" dirty="0">
                <a:solidFill>
                  <a:schemeClr val="accent2">
                    <a:lumMod val="50000"/>
                  </a:schemeClr>
                </a:solidFill>
              </a:rPr>
              <a:t>Gas Management System</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3204593"/>
            <a:ext cx="9144000" cy="2709645"/>
          </a:xfrm>
        </p:spPr>
        <p:txBody>
          <a:bodyPr>
            <a:noAutofit/>
          </a:bodyPr>
          <a:lstStyle/>
          <a:p>
            <a:pPr>
              <a:lnSpc>
                <a:spcPct val="100000"/>
              </a:lnSpc>
              <a:spcBef>
                <a:spcPts val="600"/>
              </a:spcBef>
            </a:pPr>
            <a:r>
              <a:rPr lang="en-IN" sz="1900" dirty="0">
                <a:solidFill>
                  <a:schemeClr val="accent6">
                    <a:lumMod val="75000"/>
                  </a:schemeClr>
                </a:solidFill>
              </a:rPr>
              <a:t>By</a:t>
            </a:r>
          </a:p>
          <a:p>
            <a:pPr>
              <a:lnSpc>
                <a:spcPct val="100000"/>
              </a:lnSpc>
              <a:spcBef>
                <a:spcPts val="600"/>
              </a:spcBef>
            </a:pPr>
            <a:r>
              <a:rPr lang="en-IN" sz="1900" dirty="0">
                <a:solidFill>
                  <a:schemeClr val="accent6">
                    <a:lumMod val="75000"/>
                  </a:schemeClr>
                </a:solidFill>
              </a:rPr>
              <a:t>B V V L N BHARGAV (2110030150 )</a:t>
            </a:r>
          </a:p>
          <a:p>
            <a:pPr>
              <a:lnSpc>
                <a:spcPct val="100000"/>
              </a:lnSpc>
              <a:spcBef>
                <a:spcPts val="600"/>
              </a:spcBef>
            </a:pPr>
            <a:r>
              <a:rPr lang="en-IN" sz="1900" dirty="0">
                <a:solidFill>
                  <a:schemeClr val="accent6">
                    <a:lumMod val="75000"/>
                  </a:schemeClr>
                </a:solidFill>
              </a:rPr>
              <a:t>JAINA VAMSHI (2110030153)</a:t>
            </a:r>
          </a:p>
          <a:p>
            <a:pPr>
              <a:lnSpc>
                <a:spcPct val="100000"/>
              </a:lnSpc>
              <a:spcBef>
                <a:spcPts val="600"/>
              </a:spcBef>
            </a:pPr>
            <a:r>
              <a:rPr lang="en-IN" sz="1900" dirty="0">
                <a:solidFill>
                  <a:schemeClr val="accent6">
                    <a:lumMod val="75000"/>
                  </a:schemeClr>
                </a:solidFill>
              </a:rPr>
              <a:t>JATIN MISHRA (2110030212)</a:t>
            </a:r>
          </a:p>
          <a:p>
            <a:pPr>
              <a:lnSpc>
                <a:spcPct val="100000"/>
              </a:lnSpc>
              <a:spcBef>
                <a:spcPts val="600"/>
              </a:spcBef>
            </a:pPr>
            <a:r>
              <a:rPr lang="en-IN" sz="1900" dirty="0">
                <a:solidFill>
                  <a:schemeClr val="accent6">
                    <a:lumMod val="75000"/>
                  </a:schemeClr>
                </a:solidFill>
              </a:rPr>
              <a:t>U SAI SUBRAHMANYAM(2110030293)</a:t>
            </a:r>
          </a:p>
          <a:p>
            <a:pPr>
              <a:lnSpc>
                <a:spcPct val="100000"/>
              </a:lnSpc>
              <a:spcBef>
                <a:spcPts val="600"/>
              </a:spcBef>
            </a:pPr>
            <a:r>
              <a:rPr lang="en-IN" sz="1900" dirty="0">
                <a:solidFill>
                  <a:schemeClr val="accent6">
                    <a:lumMod val="75000"/>
                  </a:schemeClr>
                </a:solidFill>
              </a:rPr>
              <a:t>Under the guidance of </a:t>
            </a:r>
          </a:p>
          <a:p>
            <a:pPr>
              <a:lnSpc>
                <a:spcPct val="100000"/>
              </a:lnSpc>
              <a:spcBef>
                <a:spcPts val="600"/>
              </a:spcBef>
            </a:pPr>
            <a:r>
              <a:rPr lang="en-IN" sz="2000" dirty="0">
                <a:solidFill>
                  <a:schemeClr val="accent6">
                    <a:lumMod val="75000"/>
                  </a:schemeClr>
                </a:solidFill>
              </a:rPr>
              <a:t>P. SREE LAKSHMI</a:t>
            </a:r>
          </a:p>
          <a:p>
            <a:pPr>
              <a:lnSpc>
                <a:spcPct val="100000"/>
              </a:lnSpc>
              <a:spcBef>
                <a:spcPts val="600"/>
              </a:spcBef>
            </a:pPr>
            <a:endParaRPr lang="en-IN" sz="1900" dirty="0">
              <a:solidFill>
                <a:schemeClr val="accent6">
                  <a:lumMod val="75000"/>
                </a:schemeClr>
              </a:solidFill>
            </a:endParaRPr>
          </a:p>
        </p:txBody>
      </p:sp>
      <p:pic>
        <p:nvPicPr>
          <p:cNvPr id="7" name="Picture 6">
            <a:extLst>
              <a:ext uri="{FF2B5EF4-FFF2-40B4-BE49-F238E27FC236}">
                <a16:creationId xmlns:a16="http://schemas.microsoft.com/office/drawing/2014/main" id="{9E727D6D-A1E7-8C96-6804-B3B65D775FEE}"/>
              </a:ext>
            </a:extLst>
          </p:cNvPr>
          <p:cNvPicPr>
            <a:picLocks noChangeAspect="1"/>
          </p:cNvPicPr>
          <p:nvPr/>
        </p:nvPicPr>
        <p:blipFill rotWithShape="1">
          <a:blip r:embed="rId2"/>
          <a:srcRect t="320" r="1872"/>
          <a:stretch/>
        </p:blipFill>
        <p:spPr>
          <a:xfrm>
            <a:off x="9095955" y="3110845"/>
            <a:ext cx="2451880" cy="2803393"/>
          </a:xfrm>
          <a:prstGeom prst="rect">
            <a:avLst/>
          </a:prstGeom>
        </p:spPr>
      </p:pic>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dirty="0">
                <a:solidFill>
                  <a:schemeClr val="accent2">
                    <a:lumMod val="50000"/>
                  </a:schemeClr>
                </a:solidFill>
              </a:rPr>
              <a:t>Git hub setup(We created a Git hub Link)</a:t>
            </a:r>
          </a:p>
        </p:txBody>
      </p:sp>
      <p:pic>
        <p:nvPicPr>
          <p:cNvPr id="7" name="Content Placeholder 6">
            <a:extLst>
              <a:ext uri="{FF2B5EF4-FFF2-40B4-BE49-F238E27FC236}">
                <a16:creationId xmlns:a16="http://schemas.microsoft.com/office/drawing/2014/main" id="{1F2E4FB9-8DF8-D839-A6CC-1E57E9A5E8EF}"/>
              </a:ext>
            </a:extLst>
          </p:cNvPr>
          <p:cNvPicPr>
            <a:picLocks noGrp="1" noChangeAspect="1"/>
          </p:cNvPicPr>
          <p:nvPr>
            <p:ph idx="1"/>
          </p:nvPr>
        </p:nvPicPr>
        <p:blipFill>
          <a:blip r:embed="rId2"/>
          <a:stretch>
            <a:fillRect/>
          </a:stretch>
        </p:blipFill>
        <p:spPr>
          <a:xfrm>
            <a:off x="2000623" y="1825625"/>
            <a:ext cx="8190753" cy="4351338"/>
          </a:xfrm>
        </p:spPr>
      </p:pic>
    </p:spTree>
    <p:extLst>
      <p:ext uri="{BB962C8B-B14F-4D97-AF65-F5344CB8AC3E}">
        <p14:creationId xmlns:p14="http://schemas.microsoft.com/office/powerpoint/2010/main" val="52004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lstStyle/>
          <a:p>
            <a:r>
              <a:rPr lang="en-IN" dirty="0">
                <a:solidFill>
                  <a:schemeClr val="accent2">
                    <a:lumMod val="50000"/>
                  </a:schemeClr>
                </a:solidFill>
              </a:rPr>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lstStyle/>
          <a:p>
            <a:r>
              <a:rPr lang="en-US" dirty="0"/>
              <a:t>ER Diagram-Jatin(2110030212).</a:t>
            </a:r>
          </a:p>
          <a:p>
            <a:r>
              <a:rPr lang="en-US" dirty="0"/>
              <a:t>Template(PPT)- Subrahmanyam(2110030293),Jatin(2110030212).</a:t>
            </a:r>
          </a:p>
          <a:p>
            <a:r>
              <a:rPr lang="en-US" dirty="0"/>
              <a:t>Report Writing-Bhargav(2110030150).</a:t>
            </a:r>
          </a:p>
          <a:p>
            <a:r>
              <a:rPr lang="en-US" dirty="0"/>
              <a:t>Application(website) Interface-Vamshi(2110030153).</a:t>
            </a:r>
          </a:p>
          <a:p>
            <a:r>
              <a:rPr lang="en-US" dirty="0"/>
              <a:t>Data base Management - Bhargav(2110030150),Vamshi(2110030153),</a:t>
            </a:r>
            <a:r>
              <a:rPr lang="en-US" dirty="0" err="1"/>
              <a:t>Jatin</a:t>
            </a:r>
            <a:r>
              <a:rPr lang="en-US" dirty="0"/>
              <a:t>(2110030212), Subrahmanyam(2110030293).</a:t>
            </a:r>
          </a:p>
          <a:p>
            <a:endParaRPr lang="en-IN" dirty="0"/>
          </a:p>
        </p:txBody>
      </p:sp>
    </p:spTree>
    <p:extLst>
      <p:ext uri="{BB962C8B-B14F-4D97-AF65-F5344CB8AC3E}">
        <p14:creationId xmlns:p14="http://schemas.microsoft.com/office/powerpoint/2010/main" val="247713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66413" y="-192946"/>
            <a:ext cx="10515600" cy="1325563"/>
          </a:xfrm>
        </p:spPr>
        <p:txBody>
          <a:bodyPr/>
          <a:lstStyle/>
          <a:p>
            <a:r>
              <a:rPr lang="en-IN" b="1" u="sng" dirty="0">
                <a:solidFill>
                  <a:schemeClr val="accent2">
                    <a:lumMod val="50000"/>
                  </a:schemeClr>
                </a:solidFill>
              </a:rPr>
              <a:t>Problem statement and domain</a:t>
            </a:r>
            <a:r>
              <a:rPr lang="en-IN" b="1" dirty="0">
                <a:solidFill>
                  <a:schemeClr val="accent2">
                    <a:lumMod val="50000"/>
                  </a:schemeClr>
                </a:solidFill>
              </a:rPr>
              <a:t>:-</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66413" y="702859"/>
            <a:ext cx="10515600" cy="5900636"/>
          </a:xfrm>
        </p:spPr>
        <p:txBody>
          <a:bodyPr>
            <a:noAutofit/>
          </a:bodyPr>
          <a:lstStyle/>
          <a:p>
            <a:pPr>
              <a:lnSpc>
                <a:spcPct val="150000"/>
              </a:lnSpc>
            </a:pPr>
            <a:r>
              <a:rPr lang="en-US" dirty="0">
                <a:effectLst/>
                <a:latin typeface="Calibri (Body)"/>
                <a:ea typeface="Arial Unicode MS"/>
                <a:cs typeface="Arial Unicode MS"/>
              </a:rPr>
              <a:t>Design a client-facing online gas booking system that would allow them to book gas barrels whenever they are in dire need of them. Instead of using the traditional way of obtaining gas barrels over the phone, customers should be able to  easily arrange for them and even make monetary transactions for the same</a:t>
            </a:r>
          </a:p>
          <a:p>
            <a:pPr>
              <a:lnSpc>
                <a:spcPct val="150000"/>
              </a:lnSpc>
            </a:pPr>
            <a:r>
              <a:rPr lang="en-US" dirty="0"/>
              <a:t>Problem Statement Most of the LPG stations in Rural areas often experience long queue of people spending several hours waiting to buy gas. This problem of time wastage at the stations has persisted for several years</a:t>
            </a:r>
            <a:endParaRPr lang="en-IN" dirty="0">
              <a:latin typeface="Calibri (Body)"/>
            </a:endParaRPr>
          </a:p>
        </p:txBody>
      </p:sp>
      <p:pic>
        <p:nvPicPr>
          <p:cNvPr id="5" name="Picture 4">
            <a:extLst>
              <a:ext uri="{FF2B5EF4-FFF2-40B4-BE49-F238E27FC236}">
                <a16:creationId xmlns:a16="http://schemas.microsoft.com/office/drawing/2014/main" id="{2BE2D9E8-AB25-A928-0279-D5470788659F}"/>
              </a:ext>
            </a:extLst>
          </p:cNvPr>
          <p:cNvPicPr>
            <a:picLocks noChangeAspect="1"/>
          </p:cNvPicPr>
          <p:nvPr/>
        </p:nvPicPr>
        <p:blipFill>
          <a:blip r:embed="rId2"/>
          <a:stretch>
            <a:fillRect/>
          </a:stretch>
        </p:blipFill>
        <p:spPr>
          <a:xfrm>
            <a:off x="10128269" y="372054"/>
            <a:ext cx="1997318" cy="1656368"/>
          </a:xfrm>
          <a:prstGeom prst="rect">
            <a:avLst/>
          </a:prstGeom>
        </p:spPr>
      </p:pic>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b="1" u="sng" dirty="0">
                <a:solidFill>
                  <a:schemeClr val="accent2">
                    <a:lumMod val="50000"/>
                  </a:schemeClr>
                </a:solidFill>
              </a:rPr>
              <a:t>Existing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a:xfrm>
            <a:off x="838200" y="1825625"/>
            <a:ext cx="10515600" cy="1941032"/>
          </a:xfrm>
        </p:spPr>
        <p:txBody>
          <a:bodyPr>
            <a:normAutofit lnSpcReduction="10000"/>
          </a:bodyPr>
          <a:lstStyle/>
          <a:p>
            <a:pPr>
              <a:spcBef>
                <a:spcPts val="1600"/>
              </a:spcBef>
            </a:pPr>
            <a:r>
              <a:rPr lang="en-US" dirty="0"/>
              <a:t> IVRS (using landline phones)</a:t>
            </a:r>
          </a:p>
          <a:p>
            <a:pPr>
              <a:spcBef>
                <a:spcPts val="1600"/>
              </a:spcBef>
            </a:pPr>
            <a:r>
              <a:rPr lang="en-US" dirty="0"/>
              <a:t> SMS </a:t>
            </a:r>
          </a:p>
          <a:p>
            <a:pPr>
              <a:spcBef>
                <a:spcPts val="1600"/>
              </a:spcBef>
            </a:pPr>
            <a:r>
              <a:rPr lang="en-US" dirty="0"/>
              <a:t>We can visit near by agency and book a “LPG” Cylinder in a offline mode</a:t>
            </a:r>
            <a:r>
              <a:rPr lang="en-IN" dirty="0"/>
              <a:t>.</a:t>
            </a:r>
          </a:p>
          <a:p>
            <a:pPr>
              <a:spcBef>
                <a:spcPts val="1600"/>
              </a:spcBef>
            </a:pPr>
            <a:endParaRPr lang="en-US" dirty="0"/>
          </a:p>
          <a:p>
            <a:pPr>
              <a:spcBef>
                <a:spcPts val="1600"/>
              </a:spcBef>
            </a:pPr>
            <a:endParaRPr lang="en-US" dirty="0"/>
          </a:p>
          <a:p>
            <a:pPr marL="0" indent="0">
              <a:spcBef>
                <a:spcPts val="1600"/>
              </a:spcBef>
              <a:buNone/>
            </a:pPr>
            <a:endParaRPr lang="en-IN" dirty="0"/>
          </a:p>
        </p:txBody>
      </p:sp>
      <p:pic>
        <p:nvPicPr>
          <p:cNvPr id="5" name="Picture 4">
            <a:extLst>
              <a:ext uri="{FF2B5EF4-FFF2-40B4-BE49-F238E27FC236}">
                <a16:creationId xmlns:a16="http://schemas.microsoft.com/office/drawing/2014/main" id="{7060BC87-3083-922C-C2FE-0F166888494E}"/>
              </a:ext>
            </a:extLst>
          </p:cNvPr>
          <p:cNvPicPr>
            <a:picLocks noChangeAspect="1"/>
          </p:cNvPicPr>
          <p:nvPr/>
        </p:nvPicPr>
        <p:blipFill>
          <a:blip r:embed="rId2"/>
          <a:stretch>
            <a:fillRect/>
          </a:stretch>
        </p:blipFill>
        <p:spPr>
          <a:xfrm>
            <a:off x="6442690" y="246577"/>
            <a:ext cx="5296359" cy="2187130"/>
          </a:xfrm>
          <a:prstGeom prst="rect">
            <a:avLst/>
          </a:prstGeom>
        </p:spPr>
      </p:pic>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a:xfrm>
            <a:off x="-17477" y="0"/>
            <a:ext cx="10515600" cy="1325563"/>
          </a:xfrm>
        </p:spPr>
        <p:txBody>
          <a:bodyPr/>
          <a:lstStyle/>
          <a:p>
            <a:r>
              <a:rPr lang="en-IN" u="sng"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a:xfrm>
            <a:off x="659422" y="1464604"/>
            <a:ext cx="10717823" cy="3010680"/>
          </a:xfrm>
        </p:spPr>
        <p:txBody>
          <a:bodyPr>
            <a:normAutofit/>
          </a:bodyPr>
          <a:lstStyle/>
          <a:p>
            <a:r>
              <a:rPr lang="en-IN" dirty="0"/>
              <a:t>What is the technique?</a:t>
            </a:r>
          </a:p>
          <a:p>
            <a:r>
              <a:rPr lang="en-US" b="0" i="0" dirty="0">
                <a:solidFill>
                  <a:srgbClr val="444444"/>
                </a:solidFill>
                <a:effectLst/>
                <a:latin typeface="Calibri (Body)"/>
              </a:rPr>
              <a:t>The goal of system design is to transform the information collected about the project into the blueprint structure which will serve as a base while constructing the system. It is considered to be an unwieldy process as most of the errors are introduced in this phase.</a:t>
            </a:r>
            <a:endParaRPr lang="en-IN" dirty="0">
              <a:latin typeface="Calibri (Body)"/>
            </a:endParaRPr>
          </a:p>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1479FDCE-0835-6844-1B64-41736F2132B0}"/>
              </a:ext>
            </a:extLst>
          </p:cNvPr>
          <p:cNvPicPr>
            <a:picLocks noChangeAspect="1"/>
          </p:cNvPicPr>
          <p:nvPr/>
        </p:nvPicPr>
        <p:blipFill>
          <a:blip r:embed="rId2"/>
          <a:stretch>
            <a:fillRect/>
          </a:stretch>
        </p:blipFill>
        <p:spPr>
          <a:xfrm>
            <a:off x="9336947" y="213376"/>
            <a:ext cx="1932440" cy="898809"/>
          </a:xfrm>
          <a:prstGeom prst="rect">
            <a:avLst/>
          </a:prstGeom>
        </p:spPr>
      </p:pic>
    </p:spTree>
    <p:extLst>
      <p:ext uri="{BB962C8B-B14F-4D97-AF65-F5344CB8AC3E}">
        <p14:creationId xmlns:p14="http://schemas.microsoft.com/office/powerpoint/2010/main" val="187389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E9B64F-6C3A-197F-C4A2-4060F36E8518}"/>
              </a:ext>
            </a:extLst>
          </p:cNvPr>
          <p:cNvSpPr>
            <a:spLocks noGrp="1"/>
          </p:cNvSpPr>
          <p:nvPr>
            <p:ph idx="1"/>
          </p:nvPr>
        </p:nvSpPr>
        <p:spPr>
          <a:xfrm>
            <a:off x="158692" y="567276"/>
            <a:ext cx="10515600" cy="4351338"/>
          </a:xfrm>
        </p:spPr>
        <p:txBody>
          <a:bodyPr>
            <a:normAutofit/>
          </a:bodyPr>
          <a:lstStyle/>
          <a:p>
            <a:r>
              <a:rPr lang="en-IN" sz="4200" dirty="0"/>
              <a:t>How is it suitable for your application</a:t>
            </a:r>
          </a:p>
          <a:p>
            <a:pPr algn="l" fontAlgn="base"/>
            <a:r>
              <a:rPr lang="en-IN" b="0" i="0" dirty="0">
                <a:solidFill>
                  <a:srgbClr val="444444"/>
                </a:solidFill>
                <a:effectLst/>
                <a:latin typeface="Calibri (Body)"/>
              </a:rPr>
              <a:t>H</a:t>
            </a:r>
            <a:r>
              <a:rPr lang="en-US" b="0" i="0" dirty="0" err="1">
                <a:solidFill>
                  <a:srgbClr val="444444"/>
                </a:solidFill>
                <a:effectLst/>
                <a:latin typeface="Calibri (Body)"/>
              </a:rPr>
              <a:t>owever</a:t>
            </a:r>
            <a:r>
              <a:rPr lang="en-US" b="0" i="0" dirty="0">
                <a:solidFill>
                  <a:srgbClr val="444444"/>
                </a:solidFill>
                <a:effectLst/>
                <a:latin typeface="Calibri (Body)"/>
              </a:rPr>
              <a:t> , if an error gets unnoticed in the later process it may become difficult to track them down. In our system, we are developing a system which helps in customer book a gas. The new system will maintain and store all the records without any overhead cost. All the process of the booking will be web-based online which makes it robust and globally available.</a:t>
            </a:r>
          </a:p>
          <a:p>
            <a:endParaRPr lang="en-ID" dirty="0"/>
          </a:p>
        </p:txBody>
      </p:sp>
    </p:spTree>
    <p:extLst>
      <p:ext uri="{BB962C8B-B14F-4D97-AF65-F5344CB8AC3E}">
        <p14:creationId xmlns:p14="http://schemas.microsoft.com/office/powerpoint/2010/main" val="1002108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1A0FDC-9D3B-25ED-8089-B31031F7A1D5}"/>
              </a:ext>
            </a:extLst>
          </p:cNvPr>
          <p:cNvSpPr>
            <a:spLocks noGrp="1"/>
          </p:cNvSpPr>
          <p:nvPr>
            <p:ph idx="1"/>
          </p:nvPr>
        </p:nvSpPr>
        <p:spPr>
          <a:xfrm>
            <a:off x="99969" y="273661"/>
            <a:ext cx="10515600" cy="4351338"/>
          </a:xfrm>
        </p:spPr>
        <p:txBody>
          <a:bodyPr/>
          <a:lstStyle/>
          <a:p>
            <a:r>
              <a:rPr lang="en-IN" sz="4200" dirty="0"/>
              <a:t>What do you know about the solution of it using proposed design method?</a:t>
            </a:r>
          </a:p>
          <a:p>
            <a:pPr algn="l" fontAlgn="base"/>
            <a:r>
              <a:rPr lang="en-US" b="0" i="0" dirty="0">
                <a:solidFill>
                  <a:srgbClr val="444444"/>
                </a:solidFill>
                <a:effectLst/>
                <a:latin typeface="Calibri (Body)"/>
              </a:rPr>
              <a:t>It will have transaction details which will store all the information regarding the payment of the booking as well as the total transaction record will be maintained which holds the record of a number of commercial and domestic cylinders that have been sold on a particular day.</a:t>
            </a:r>
          </a:p>
          <a:p>
            <a:r>
              <a:rPr lang="en-US" b="0" i="0" dirty="0">
                <a:solidFill>
                  <a:srgbClr val="444444"/>
                </a:solidFill>
                <a:effectLst/>
                <a:latin typeface="Calibri (Body)"/>
              </a:rPr>
              <a:t>It will minimize the problems faces by both customers and the agency in the duration</a:t>
            </a:r>
            <a:r>
              <a:rPr lang="en-US" b="0" i="0" dirty="0">
                <a:solidFill>
                  <a:srgbClr val="444444"/>
                </a:solidFill>
                <a:effectLst/>
                <a:latin typeface="Poppins" panose="00000500000000000000" pitchFamily="2" charset="0"/>
              </a:rPr>
              <a:t>.</a:t>
            </a:r>
            <a:endParaRPr lang="en-IN" dirty="0"/>
          </a:p>
          <a:p>
            <a:endParaRPr lang="en-ID" dirty="0"/>
          </a:p>
        </p:txBody>
      </p:sp>
    </p:spTree>
    <p:extLst>
      <p:ext uri="{BB962C8B-B14F-4D97-AF65-F5344CB8AC3E}">
        <p14:creationId xmlns:p14="http://schemas.microsoft.com/office/powerpoint/2010/main" val="1794079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B56A28-5273-A8E2-F176-B2538FD50043}"/>
              </a:ext>
            </a:extLst>
          </p:cNvPr>
          <p:cNvSpPr>
            <a:spLocks noGrp="1"/>
          </p:cNvSpPr>
          <p:nvPr>
            <p:ph type="title"/>
          </p:nvPr>
        </p:nvSpPr>
        <p:spPr>
          <a:xfrm>
            <a:off x="318083" y="239290"/>
            <a:ext cx="2953623" cy="1472064"/>
          </a:xfrm>
        </p:spPr>
        <p:txBody>
          <a:bodyPr/>
          <a:lstStyle/>
          <a:p>
            <a:r>
              <a:rPr lang="en-IN" u="sng" dirty="0"/>
              <a:t>WORKING:-</a:t>
            </a:r>
          </a:p>
        </p:txBody>
      </p:sp>
      <p:sp>
        <p:nvSpPr>
          <p:cNvPr id="3" name="Content Placeholder 2">
            <a:extLst>
              <a:ext uri="{FF2B5EF4-FFF2-40B4-BE49-F238E27FC236}">
                <a16:creationId xmlns:a16="http://schemas.microsoft.com/office/drawing/2014/main" id="{DEC906DE-0AE5-5B0E-FBA2-485EAA17B7CD}"/>
              </a:ext>
            </a:extLst>
          </p:cNvPr>
          <p:cNvSpPr>
            <a:spLocks noGrp="1"/>
          </p:cNvSpPr>
          <p:nvPr>
            <p:ph idx="4294967295"/>
          </p:nvPr>
        </p:nvSpPr>
        <p:spPr>
          <a:xfrm>
            <a:off x="0" y="1825625"/>
            <a:ext cx="10515600" cy="4351338"/>
          </a:xfrm>
        </p:spPr>
        <p:txBody>
          <a:bodyPr>
            <a:normAutofit fontScale="92500"/>
          </a:bodyPr>
          <a:lstStyle/>
          <a:p>
            <a:r>
              <a:rPr lang="en-US" dirty="0"/>
              <a:t>1. Consumers can book the refill by just one click , they can post queries or</a:t>
            </a:r>
          </a:p>
          <a:p>
            <a:pPr marL="0" indent="0">
              <a:buNone/>
            </a:pPr>
            <a:r>
              <a:rPr lang="en-US" dirty="0"/>
              <a:t>  complaints.</a:t>
            </a:r>
          </a:p>
          <a:p>
            <a:r>
              <a:rPr lang="en-US" dirty="0"/>
              <a:t>2. It needs only username and password . If they don't have one , the valid consumers can get the username and passwords with simple registration    process.</a:t>
            </a:r>
          </a:p>
          <a:p>
            <a:r>
              <a:rPr lang="en-US" dirty="0"/>
              <a:t>3. The Admin can only access the database and he can add the consumers</a:t>
            </a:r>
          </a:p>
          <a:p>
            <a:pPr marL="0" indent="0">
              <a:buNone/>
            </a:pPr>
            <a:r>
              <a:rPr lang="en-US" dirty="0"/>
              <a:t>  and staff . So the system is secured.</a:t>
            </a:r>
          </a:p>
          <a:p>
            <a:r>
              <a:rPr lang="en-US" dirty="0"/>
              <a:t>4. The authorized staff can see the bookings and the consumer details without  any hassle .He can mark the status whether the refill delivered or not .</a:t>
            </a:r>
            <a:endParaRPr lang="en-ID" dirty="0"/>
          </a:p>
        </p:txBody>
      </p:sp>
      <p:pic>
        <p:nvPicPr>
          <p:cNvPr id="6" name="Picture 5">
            <a:extLst>
              <a:ext uri="{FF2B5EF4-FFF2-40B4-BE49-F238E27FC236}">
                <a16:creationId xmlns:a16="http://schemas.microsoft.com/office/drawing/2014/main" id="{DBB6B7C5-A01E-CF88-AC12-5FDC53A4E138}"/>
              </a:ext>
            </a:extLst>
          </p:cNvPr>
          <p:cNvPicPr>
            <a:picLocks noChangeAspect="1"/>
          </p:cNvPicPr>
          <p:nvPr/>
        </p:nvPicPr>
        <p:blipFill>
          <a:blip r:embed="rId2"/>
          <a:stretch>
            <a:fillRect/>
          </a:stretch>
        </p:blipFill>
        <p:spPr>
          <a:xfrm>
            <a:off x="8920296" y="201747"/>
            <a:ext cx="2455972" cy="1623878"/>
          </a:xfrm>
          <a:prstGeom prst="rect">
            <a:avLst/>
          </a:prstGeom>
        </p:spPr>
      </p:pic>
    </p:spTree>
    <p:extLst>
      <p:ext uri="{BB962C8B-B14F-4D97-AF65-F5344CB8AC3E}">
        <p14:creationId xmlns:p14="http://schemas.microsoft.com/office/powerpoint/2010/main" val="1642813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4A29-26E0-BED6-4A77-89FEDFA11648}"/>
              </a:ext>
            </a:extLst>
          </p:cNvPr>
          <p:cNvSpPr>
            <a:spLocks noGrp="1"/>
          </p:cNvSpPr>
          <p:nvPr>
            <p:ph type="title"/>
          </p:nvPr>
        </p:nvSpPr>
        <p:spPr>
          <a:xfrm>
            <a:off x="831850" y="285227"/>
            <a:ext cx="4369324" cy="947956"/>
          </a:xfrm>
        </p:spPr>
        <p:txBody>
          <a:bodyPr/>
          <a:lstStyle/>
          <a:p>
            <a:r>
              <a:rPr lang="en-IN" u="sng" dirty="0"/>
              <a:t>Advantages:-</a:t>
            </a:r>
          </a:p>
        </p:txBody>
      </p:sp>
      <p:sp>
        <p:nvSpPr>
          <p:cNvPr id="3" name="Text Placeholder 2">
            <a:extLst>
              <a:ext uri="{FF2B5EF4-FFF2-40B4-BE49-F238E27FC236}">
                <a16:creationId xmlns:a16="http://schemas.microsoft.com/office/drawing/2014/main" id="{CA657EB2-0E92-43A2-A33B-DC4FB121ED04}"/>
              </a:ext>
            </a:extLst>
          </p:cNvPr>
          <p:cNvSpPr>
            <a:spLocks noGrp="1"/>
          </p:cNvSpPr>
          <p:nvPr>
            <p:ph type="body" idx="1"/>
          </p:nvPr>
        </p:nvSpPr>
        <p:spPr>
          <a:xfrm>
            <a:off x="831850" y="1367407"/>
            <a:ext cx="10515600" cy="2801921"/>
          </a:xfrm>
        </p:spPr>
        <p:txBody>
          <a:bodyPr/>
          <a:lstStyle/>
          <a:p>
            <a:pPr algn="l" fontAlgn="base">
              <a:buFont typeface="Arial" panose="020B0604020202020204" pitchFamily="34" charset="0"/>
              <a:buChar char="•"/>
            </a:pPr>
            <a:r>
              <a:rPr lang="en-US" sz="2400" b="0" i="0" dirty="0">
                <a:solidFill>
                  <a:srgbClr val="444444"/>
                </a:solidFill>
                <a:effectLst/>
                <a:latin typeface="Poppins" panose="020B0502040204020203" pitchFamily="2" charset="0"/>
              </a:rPr>
              <a:t> </a:t>
            </a:r>
            <a:r>
              <a:rPr lang="en-US" sz="2400" b="0" i="0" dirty="0">
                <a:solidFill>
                  <a:srgbClr val="444444"/>
                </a:solidFill>
                <a:effectLst/>
                <a:latin typeface="Poppins" panose="00000500000000000000" pitchFamily="2" charset="0"/>
              </a:rPr>
              <a:t>Consumer Record is maintained</a:t>
            </a:r>
            <a:r>
              <a:rPr lang="en-US" sz="2000" b="0" i="0" dirty="0">
                <a:solidFill>
                  <a:srgbClr val="444444"/>
                </a:solidFill>
                <a:effectLst/>
                <a:latin typeface="Poppins" panose="00000500000000000000" pitchFamily="2" charset="0"/>
              </a:rPr>
              <a:t>.</a:t>
            </a:r>
          </a:p>
          <a:p>
            <a:pPr algn="l" fontAlgn="base">
              <a:buFont typeface="Arial" panose="020B0604020202020204" pitchFamily="34" charset="0"/>
              <a:buChar char="•"/>
            </a:pPr>
            <a:r>
              <a:rPr lang="en-US" sz="2400" b="0" i="0" dirty="0">
                <a:solidFill>
                  <a:srgbClr val="444444"/>
                </a:solidFill>
                <a:effectLst/>
                <a:latin typeface="Poppins" panose="00000500000000000000" pitchFamily="2" charset="0"/>
              </a:rPr>
              <a:t>Edit, update, and deletion of the record.</a:t>
            </a:r>
          </a:p>
          <a:p>
            <a:pPr algn="l" fontAlgn="base">
              <a:buFont typeface="Arial" panose="020B0604020202020204" pitchFamily="34" charset="0"/>
              <a:buChar char="•"/>
            </a:pPr>
            <a:r>
              <a:rPr lang="en-US" sz="2400" b="0" i="0" dirty="0">
                <a:solidFill>
                  <a:srgbClr val="444444"/>
                </a:solidFill>
                <a:effectLst/>
                <a:latin typeface="Poppins" panose="00000500000000000000" pitchFamily="2" charset="0"/>
              </a:rPr>
              <a:t>Online booking of the gas through internet from any point</a:t>
            </a:r>
            <a:r>
              <a:rPr lang="en-US" sz="2000" b="0" i="0" dirty="0">
                <a:solidFill>
                  <a:srgbClr val="444444"/>
                </a:solidFill>
                <a:effectLst/>
                <a:latin typeface="Poppins" panose="00000500000000000000" pitchFamily="2" charset="0"/>
              </a:rPr>
              <a:t>.</a:t>
            </a:r>
          </a:p>
          <a:p>
            <a:pPr algn="l" fontAlgn="base">
              <a:buFont typeface="Arial" panose="020B0604020202020204" pitchFamily="34" charset="0"/>
              <a:buChar char="•"/>
            </a:pPr>
            <a:r>
              <a:rPr lang="en-US" sz="2400" b="0" i="0" dirty="0">
                <a:solidFill>
                  <a:srgbClr val="444444"/>
                </a:solidFill>
                <a:effectLst/>
                <a:latin typeface="Poppins" panose="00000500000000000000" pitchFamily="2" charset="0"/>
              </a:rPr>
              <a:t>Check consumer is valid to book a gas.</a:t>
            </a:r>
          </a:p>
          <a:p>
            <a:pPr algn="l" fontAlgn="base">
              <a:buFont typeface="Arial" panose="020B0604020202020204" pitchFamily="34" charset="0"/>
              <a:buChar char="•"/>
            </a:pPr>
            <a:r>
              <a:rPr lang="en-US" sz="2400" b="0" i="0" dirty="0">
                <a:solidFill>
                  <a:srgbClr val="444444"/>
                </a:solidFill>
                <a:effectLst/>
                <a:latin typeface="Poppins" panose="00000500000000000000" pitchFamily="2" charset="0"/>
              </a:rPr>
              <a:t>Valid booking followed by the payments process.</a:t>
            </a:r>
          </a:p>
          <a:p>
            <a:pPr algn="l" fontAlgn="base">
              <a:buFont typeface="Arial" panose="020B0604020202020204" pitchFamily="34" charset="0"/>
              <a:buChar char="•"/>
            </a:pPr>
            <a:r>
              <a:rPr lang="en-US" sz="2400" b="0" i="0" dirty="0">
                <a:solidFill>
                  <a:srgbClr val="444444"/>
                </a:solidFill>
                <a:effectLst/>
                <a:latin typeface="Poppins" panose="00000500000000000000" pitchFamily="2" charset="0"/>
              </a:rPr>
              <a:t>Booking records should be maintaining</a:t>
            </a:r>
            <a:r>
              <a:rPr lang="en-US" sz="2000" b="0" i="0" dirty="0">
                <a:solidFill>
                  <a:srgbClr val="444444"/>
                </a:solidFill>
                <a:effectLst/>
                <a:latin typeface="Poppins" panose="00000500000000000000" pitchFamily="2" charset="0"/>
              </a:rPr>
              <a:t>.</a:t>
            </a:r>
            <a:endParaRPr lang="en-IN" sz="3600" dirty="0"/>
          </a:p>
          <a:p>
            <a:endParaRPr lang="en-IN" dirty="0"/>
          </a:p>
        </p:txBody>
      </p:sp>
      <p:pic>
        <p:nvPicPr>
          <p:cNvPr id="5" name="Picture 4">
            <a:extLst>
              <a:ext uri="{FF2B5EF4-FFF2-40B4-BE49-F238E27FC236}">
                <a16:creationId xmlns:a16="http://schemas.microsoft.com/office/drawing/2014/main" id="{9591EC71-0FB0-06A1-7B09-45A2AC3BC1EA}"/>
              </a:ext>
            </a:extLst>
          </p:cNvPr>
          <p:cNvPicPr>
            <a:picLocks noChangeAspect="1"/>
          </p:cNvPicPr>
          <p:nvPr/>
        </p:nvPicPr>
        <p:blipFill>
          <a:blip r:embed="rId2"/>
          <a:stretch>
            <a:fillRect/>
          </a:stretch>
        </p:blipFill>
        <p:spPr>
          <a:xfrm>
            <a:off x="7965831" y="11052"/>
            <a:ext cx="2830529" cy="1484868"/>
          </a:xfrm>
          <a:prstGeom prst="rect">
            <a:avLst/>
          </a:prstGeom>
        </p:spPr>
      </p:pic>
    </p:spTree>
    <p:extLst>
      <p:ext uri="{BB962C8B-B14F-4D97-AF65-F5344CB8AC3E}">
        <p14:creationId xmlns:p14="http://schemas.microsoft.com/office/powerpoint/2010/main" val="2368303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lstStyle/>
          <a:p>
            <a:r>
              <a:rPr lang="en-IN" dirty="0">
                <a:solidFill>
                  <a:schemeClr val="accent2">
                    <a:lumMod val="50000"/>
                  </a:schemeClr>
                </a:solidFill>
              </a:rPr>
              <a:t>Data Structures needed</a:t>
            </a:r>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lstStyle/>
          <a:p>
            <a:r>
              <a:rPr lang="en-IN" dirty="0"/>
              <a:t>MYSQL-SQL commands(DDL,DML,DCL,TCL,DQL). </a:t>
            </a:r>
          </a:p>
          <a:p>
            <a:r>
              <a:rPr lang="en-IN" dirty="0"/>
              <a:t>Architecture used-3 tier  DBMS architecture.</a:t>
            </a:r>
          </a:p>
          <a:p>
            <a:r>
              <a:rPr lang="en-IN" dirty="0" err="1"/>
              <a:t>TerraER</a:t>
            </a:r>
            <a:r>
              <a:rPr lang="en-IN" dirty="0"/>
              <a:t>-EER Diagram(to understand the workflow).</a:t>
            </a:r>
          </a:p>
          <a:p>
            <a:endParaRPr lang="en-IN" dirty="0"/>
          </a:p>
          <a:p>
            <a:r>
              <a:rPr lang="en-US" dirty="0"/>
              <a:t>                (for the management of the database of system).</a:t>
            </a:r>
            <a:endParaRPr lang="en-IN" dirty="0"/>
          </a:p>
          <a:p>
            <a:endParaRPr lang="en-IN" dirty="0"/>
          </a:p>
          <a:p>
            <a:endParaRPr lang="en-IN" dirty="0"/>
          </a:p>
        </p:txBody>
      </p:sp>
      <p:pic>
        <p:nvPicPr>
          <p:cNvPr id="5" name="Picture 4">
            <a:extLst>
              <a:ext uri="{FF2B5EF4-FFF2-40B4-BE49-F238E27FC236}">
                <a16:creationId xmlns:a16="http://schemas.microsoft.com/office/drawing/2014/main" id="{6FF2F7B2-1FD3-931D-6313-57572899D3B6}"/>
              </a:ext>
            </a:extLst>
          </p:cNvPr>
          <p:cNvPicPr>
            <a:picLocks noChangeAspect="1"/>
          </p:cNvPicPr>
          <p:nvPr/>
        </p:nvPicPr>
        <p:blipFill>
          <a:blip r:embed="rId2"/>
          <a:stretch>
            <a:fillRect/>
          </a:stretch>
        </p:blipFill>
        <p:spPr>
          <a:xfrm>
            <a:off x="838200" y="3775412"/>
            <a:ext cx="1620975" cy="662782"/>
          </a:xfrm>
          <a:prstGeom prst="rect">
            <a:avLst/>
          </a:prstGeom>
        </p:spPr>
      </p:pic>
    </p:spTree>
    <p:extLst>
      <p:ext uri="{BB962C8B-B14F-4D97-AF65-F5344CB8AC3E}">
        <p14:creationId xmlns:p14="http://schemas.microsoft.com/office/powerpoint/2010/main" val="1079686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648</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(Body)</vt:lpstr>
      <vt:lpstr>Calibri Light</vt:lpstr>
      <vt:lpstr>Poppins</vt:lpstr>
      <vt:lpstr>Office Theme</vt:lpstr>
      <vt:lpstr>Database Management Systems Gas Management System</vt:lpstr>
      <vt:lpstr>Problem statement and domain:-</vt:lpstr>
      <vt:lpstr>Existing solutions:-</vt:lpstr>
      <vt:lpstr>Proposed Algorithm Design Technique:-</vt:lpstr>
      <vt:lpstr>PowerPoint Presentation</vt:lpstr>
      <vt:lpstr>PowerPoint Presentation</vt:lpstr>
      <vt:lpstr>WORKING:-</vt:lpstr>
      <vt:lpstr>Advantages:-</vt:lpstr>
      <vt:lpstr>Data Structures needed</vt:lpstr>
      <vt:lpstr>Git hub setup(We created a Git hub Link)</vt:lpstr>
      <vt:lpstr>Division of work among the 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Jaina Vamshi</cp:lastModifiedBy>
  <cp:revision>11</cp:revision>
  <dcterms:created xsi:type="dcterms:W3CDTF">2022-02-18T09:01:51Z</dcterms:created>
  <dcterms:modified xsi:type="dcterms:W3CDTF">2022-08-09T06:44:39Z</dcterms:modified>
</cp:coreProperties>
</file>