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4" r:id="rId3"/>
    <p:sldId id="281" r:id="rId4"/>
    <p:sldId id="282" r:id="rId5"/>
    <p:sldId id="283" r:id="rId6"/>
    <p:sldId id="284" r:id="rId7"/>
    <p:sldId id="285" r:id="rId8"/>
    <p:sldId id="258" r:id="rId9"/>
    <p:sldId id="276" r:id="rId10"/>
    <p:sldId id="277" r:id="rId11"/>
    <p:sldId id="278" r:id="rId12"/>
    <p:sldId id="266" r:id="rId13"/>
    <p:sldId id="269" r:id="rId14"/>
    <p:sldId id="270" r:id="rId15"/>
    <p:sldId id="272" r:id="rId16"/>
    <p:sldId id="271" r:id="rId17"/>
    <p:sldId id="279" r:id="rId18"/>
    <p:sldId id="280" r:id="rId19"/>
    <p:sldId id="286" r:id="rId20"/>
    <p:sldId id="267"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a:xfrm>
            <a:off x="2692397" y="5037663"/>
            <a:ext cx="5214635" cy="279400"/>
          </a:xfrm>
        </p:spPr>
        <p:txBody>
          <a:bodyPr/>
          <a:lstStyle/>
          <a:p>
            <a:endParaRPr lang="en-ID"/>
          </a:p>
        </p:txBody>
      </p:sp>
      <p:sp>
        <p:nvSpPr>
          <p:cNvPr id="6" name="Slide Number Placeholder 5"/>
          <p:cNvSpPr>
            <a:spLocks noGrp="1"/>
          </p:cNvSpPr>
          <p:nvPr>
            <p:ph type="sldNum" sz="quarter" idx="12"/>
          </p:nvPr>
        </p:nvSpPr>
        <p:spPr>
          <a:xfrm>
            <a:off x="8956900" y="5037663"/>
            <a:ext cx="551167" cy="279400"/>
          </a:xfrm>
        </p:spPr>
        <p:txBody>
          <a:bodyPr/>
          <a:lstStyle/>
          <a:p>
            <a:fld id="{F7247B36-8003-49E1-8869-3878A92A7759}" type="slidenum">
              <a:rPr lang="en-ID" smtClean="0"/>
              <a:t>‹#›</a:t>
            </a:fld>
            <a:endParaRPr lang="en-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27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20/10/2022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20198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79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71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584808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137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038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47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95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4716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20/10/2022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59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0BBBF-F7DB-4B51-898A-CE834D33C2D0}" type="datetimeFigureOut">
              <a:rPr lang="en-ID" smtClean="0"/>
              <a:t>20/10/2022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170264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0BBBF-F7DB-4B51-898A-CE834D33C2D0}" type="datetimeFigureOut">
              <a:rPr lang="en-ID" smtClean="0"/>
              <a:t>20/10/2022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7247B36-8003-49E1-8869-3878A92A7759}" type="slidenum">
              <a:rPr lang="en-ID" smtClean="0"/>
              <a:t>‹#›</a:t>
            </a:fld>
            <a:endParaRPr lang="en-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4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0BBBF-F7DB-4B51-898A-CE834D33C2D0}" type="datetimeFigureOut">
              <a:rPr lang="en-ID" smtClean="0"/>
              <a:t>20/10/2022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7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0BBBF-F7DB-4B51-898A-CE834D33C2D0}" type="datetimeFigureOut">
              <a:rPr lang="en-ID" smtClean="0"/>
              <a:t>20/10/2022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109760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20/10/2022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02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20/10/2022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21829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00BBBF-F7DB-4B51-898A-CE834D33C2D0}" type="datetimeFigureOut">
              <a:rPr lang="en-ID" smtClean="0"/>
              <a:t>20/10/2022</a:t>
            </a:fld>
            <a:endParaRPr lang="en-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247B36-8003-49E1-8869-3878A92A7759}" type="slidenum">
              <a:rPr lang="en-ID" smtClean="0"/>
              <a:t>‹#›</a:t>
            </a:fld>
            <a:endParaRPr lang="en-ID"/>
          </a:p>
        </p:txBody>
      </p:sp>
    </p:spTree>
    <p:extLst>
      <p:ext uri="{BB962C8B-B14F-4D97-AF65-F5344CB8AC3E}">
        <p14:creationId xmlns:p14="http://schemas.microsoft.com/office/powerpoint/2010/main" val="3902975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AAA6-9819-EF87-6733-459458562D33}"/>
              </a:ext>
            </a:extLst>
          </p:cNvPr>
          <p:cNvSpPr>
            <a:spLocks noGrp="1"/>
          </p:cNvSpPr>
          <p:nvPr>
            <p:ph type="ctrTitle"/>
          </p:nvPr>
        </p:nvSpPr>
        <p:spPr/>
        <p:txBody>
          <a:bodyPr/>
          <a:lstStyle/>
          <a:p>
            <a:r>
              <a:rPr lang="en-US"/>
              <a:t>Review 3</a:t>
            </a:r>
            <a:endParaRPr lang="en-ID" dirty="0"/>
          </a:p>
        </p:txBody>
      </p:sp>
      <p:sp>
        <p:nvSpPr>
          <p:cNvPr id="3" name="Subtitle 2">
            <a:extLst>
              <a:ext uri="{FF2B5EF4-FFF2-40B4-BE49-F238E27FC236}">
                <a16:creationId xmlns:a16="http://schemas.microsoft.com/office/drawing/2014/main" id="{0BA65A6C-CEB3-619E-4411-500AC38B1EAC}"/>
              </a:ext>
            </a:extLst>
          </p:cNvPr>
          <p:cNvSpPr>
            <a:spLocks noGrp="1"/>
          </p:cNvSpPr>
          <p:nvPr>
            <p:ph type="subTitle" idx="1"/>
          </p:nvPr>
        </p:nvSpPr>
        <p:spPr/>
        <p:txBody>
          <a:bodyPr/>
          <a:lstStyle/>
          <a:p>
            <a:r>
              <a:rPr lang="en-US" dirty="0"/>
              <a:t>Gas Agency System</a:t>
            </a:r>
            <a:endParaRPr lang="en-ID" dirty="0"/>
          </a:p>
        </p:txBody>
      </p:sp>
    </p:spTree>
    <p:extLst>
      <p:ext uri="{BB962C8B-B14F-4D97-AF65-F5344CB8AC3E}">
        <p14:creationId xmlns:p14="http://schemas.microsoft.com/office/powerpoint/2010/main" val="355884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2A15C-99AA-0592-C311-04F43FCCCD5C}"/>
              </a:ext>
            </a:extLst>
          </p:cNvPr>
          <p:cNvSpPr>
            <a:spLocks noGrp="1"/>
          </p:cNvSpPr>
          <p:nvPr>
            <p:ph idx="1"/>
          </p:nvPr>
        </p:nvSpPr>
        <p:spPr/>
        <p:txBody>
          <a:bodyPr>
            <a:normAutofit lnSpcReduction="10000"/>
          </a:bodyPr>
          <a:lstStyle/>
          <a:p>
            <a:pPr algn="just"/>
            <a:r>
              <a:rPr lang="en-US" b="0" i="0" dirty="0">
                <a:effectLst/>
                <a:latin typeface="Roboto" panose="02000000000000000000" pitchFamily="2" charset="0"/>
              </a:rPr>
              <a:t>This rich language enables you to develop many different types of applications. You can create you can create programs that intersect with the hardware.</a:t>
            </a:r>
          </a:p>
          <a:p>
            <a:pPr marL="0" indent="0" algn="just">
              <a:buNone/>
            </a:pPr>
            <a:endParaRPr lang="en-US" dirty="0">
              <a:latin typeface="Roboto" panose="02000000000000000000" pitchFamily="2" charset="0"/>
            </a:endParaRPr>
          </a:p>
          <a:p>
            <a:pPr algn="just"/>
            <a:r>
              <a:rPr lang="en-US" b="0" i="0" dirty="0">
                <a:effectLst/>
                <a:latin typeface="Roboto" panose="02000000000000000000" pitchFamily="2" charset="0"/>
              </a:rPr>
              <a:t>It is a programming language used to create window base application. Visual Basic is an old BASIC (Beginners All-purpose Symbolic instruction code) language. It makes it very easy to get the user interface portion of your application up and running.</a:t>
            </a:r>
            <a:endParaRPr lang="en-ID" dirty="0"/>
          </a:p>
          <a:p>
            <a:endParaRPr lang="en-IN" dirty="0"/>
          </a:p>
        </p:txBody>
      </p:sp>
    </p:spTree>
    <p:extLst>
      <p:ext uri="{BB962C8B-B14F-4D97-AF65-F5344CB8AC3E}">
        <p14:creationId xmlns:p14="http://schemas.microsoft.com/office/powerpoint/2010/main" val="337555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DB2CB-A2FE-C4D8-F7F3-942651A30D9F}"/>
              </a:ext>
            </a:extLst>
          </p:cNvPr>
          <p:cNvSpPr>
            <a:spLocks noGrp="1"/>
          </p:cNvSpPr>
          <p:nvPr>
            <p:ph idx="1"/>
          </p:nvPr>
        </p:nvSpPr>
        <p:spPr/>
        <p:txBody>
          <a:bodyPr>
            <a:normAutofit fontScale="85000" lnSpcReduction="10000"/>
          </a:bodyPr>
          <a:lstStyle/>
          <a:p>
            <a:pPr algn="just"/>
            <a:r>
              <a:rPr lang="en-US" b="0" i="0" dirty="0">
                <a:effectLst/>
                <a:latin typeface="Roboto" panose="02000000000000000000" pitchFamily="2" charset="0"/>
              </a:rPr>
              <a:t> Hundreds of functions and latest technological advances have been added to the language to make it an industrial – strength development environment suitable for almost my type of windows application. This is especially true with the advent of internet programming and object oriented programming.</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Microsoft Visual Basic 6.0 is one of the front-end tool provided by Microsoft Inc. Microsoft Visual Basic 6.0 provides a fast way to develop applications for Microsoft Windows. As a front-end tool Microsoft Visual Basic 6.0 provides the G.U.I interface to the user and it is supposed to be one of the beast front-end tools used tod</a:t>
            </a:r>
            <a:r>
              <a:rPr lang="en-US" dirty="0">
                <a:latin typeface="Roboto" panose="02000000000000000000" pitchFamily="2" charset="0"/>
              </a:rPr>
              <a:t>ay.</a:t>
            </a:r>
            <a:endParaRPr lang="en-ID" dirty="0"/>
          </a:p>
          <a:p>
            <a:endParaRPr lang="en-IN" dirty="0"/>
          </a:p>
        </p:txBody>
      </p:sp>
    </p:spTree>
    <p:extLst>
      <p:ext uri="{BB962C8B-B14F-4D97-AF65-F5344CB8AC3E}">
        <p14:creationId xmlns:p14="http://schemas.microsoft.com/office/powerpoint/2010/main" val="410704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BD7A01-BE5B-2EA9-CE40-178AAFC5FCA4}"/>
              </a:ext>
            </a:extLst>
          </p:cNvPr>
          <p:cNvSpPr>
            <a:spLocks noGrp="1"/>
          </p:cNvSpPr>
          <p:nvPr>
            <p:ph type="title"/>
          </p:nvPr>
        </p:nvSpPr>
        <p:spPr>
          <a:xfrm>
            <a:off x="980013" y="2431916"/>
            <a:ext cx="2835464" cy="1254868"/>
          </a:xfrm>
        </p:spPr>
        <p:txBody>
          <a:bodyPr vert="horz" lIns="91440" tIns="45720" rIns="91440" bIns="45720" rtlCol="0" anchor="b">
            <a:normAutofit/>
          </a:bodyPr>
          <a:lstStyle/>
          <a:p>
            <a:pPr>
              <a:lnSpc>
                <a:spcPct val="90000"/>
              </a:lnSpc>
            </a:pPr>
            <a:r>
              <a:rPr lang="en-US" sz="2000" b="1" i="0" kern="1200" dirty="0">
                <a:solidFill>
                  <a:srgbClr val="262626"/>
                </a:solidFill>
                <a:effectLst/>
                <a:latin typeface="+mj-lt"/>
                <a:ea typeface="+mj-ea"/>
                <a:cs typeface="+mj-cs"/>
              </a:rPr>
              <a:t>IMPLEMENTATION FLOW CHART</a:t>
            </a:r>
            <a:endParaRPr lang="en-US" sz="2000" kern="1200" dirty="0">
              <a:solidFill>
                <a:srgbClr val="262626"/>
              </a:solidFill>
              <a:latin typeface="+mj-lt"/>
              <a:ea typeface="+mj-ea"/>
              <a:cs typeface="+mj-cs"/>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80EEA80-D72B-D125-E0A5-1BBEB980A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214" y="609602"/>
            <a:ext cx="4819433" cy="5587749"/>
          </a:xfrm>
          <a:prstGeom prst="rect">
            <a:avLst/>
          </a:prstGeom>
        </p:spPr>
      </p:pic>
    </p:spTree>
    <p:extLst>
      <p:ext uri="{BB962C8B-B14F-4D97-AF65-F5344CB8AC3E}">
        <p14:creationId xmlns:p14="http://schemas.microsoft.com/office/powerpoint/2010/main" val="74900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0526-F93E-97F9-D5F0-B930D1D6E228}"/>
              </a:ext>
            </a:extLst>
          </p:cNvPr>
          <p:cNvSpPr>
            <a:spLocks noGrp="1"/>
          </p:cNvSpPr>
          <p:nvPr>
            <p:ph type="title"/>
          </p:nvPr>
        </p:nvSpPr>
        <p:spPr/>
        <p:txBody>
          <a:bodyPr/>
          <a:lstStyle/>
          <a:p>
            <a:r>
              <a:rPr lang="en-US" dirty="0"/>
              <a:t>Data Flow Diagram(DFD)</a:t>
            </a:r>
            <a:endParaRPr lang="en-ID" dirty="0"/>
          </a:p>
        </p:txBody>
      </p:sp>
      <p:pic>
        <p:nvPicPr>
          <p:cNvPr id="5" name="Content Placeholder 4">
            <a:extLst>
              <a:ext uri="{FF2B5EF4-FFF2-40B4-BE49-F238E27FC236}">
                <a16:creationId xmlns:a16="http://schemas.microsoft.com/office/drawing/2014/main" id="{ACF1D6C7-42AD-AE3E-20A1-752169B294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197" y="2593380"/>
            <a:ext cx="6627301" cy="3282488"/>
          </a:xfrm>
        </p:spPr>
      </p:pic>
    </p:spTree>
    <p:extLst>
      <p:ext uri="{BB962C8B-B14F-4D97-AF65-F5344CB8AC3E}">
        <p14:creationId xmlns:p14="http://schemas.microsoft.com/office/powerpoint/2010/main" val="320512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24AB-B62A-F048-65E4-9B7305B199E4}"/>
              </a:ext>
            </a:extLst>
          </p:cNvPr>
          <p:cNvSpPr>
            <a:spLocks noGrp="1"/>
          </p:cNvSpPr>
          <p:nvPr>
            <p:ph type="title"/>
          </p:nvPr>
        </p:nvSpPr>
        <p:spPr>
          <a:xfrm>
            <a:off x="1228290" y="705295"/>
            <a:ext cx="9601196" cy="1303867"/>
          </a:xfrm>
        </p:spPr>
        <p:txBody>
          <a:bodyPr/>
          <a:lstStyle/>
          <a:p>
            <a:r>
              <a:rPr lang="en-US" dirty="0"/>
              <a:t>Use Case</a:t>
            </a:r>
            <a:endParaRPr lang="en-ID" dirty="0"/>
          </a:p>
        </p:txBody>
      </p:sp>
      <p:pic>
        <p:nvPicPr>
          <p:cNvPr id="5" name="Content Placeholder 4">
            <a:extLst>
              <a:ext uri="{FF2B5EF4-FFF2-40B4-BE49-F238E27FC236}">
                <a16:creationId xmlns:a16="http://schemas.microsoft.com/office/drawing/2014/main" id="{FC5CBF52-42C0-ABBA-B45B-1C401F53F21A}"/>
              </a:ext>
            </a:extLst>
          </p:cNvPr>
          <p:cNvPicPr>
            <a:picLocks noGrp="1" noChangeAspect="1"/>
          </p:cNvPicPr>
          <p:nvPr>
            <p:ph idx="1"/>
          </p:nvPr>
        </p:nvPicPr>
        <p:blipFill>
          <a:blip r:embed="rId2"/>
          <a:stretch>
            <a:fillRect/>
          </a:stretch>
        </p:blipFill>
        <p:spPr>
          <a:xfrm>
            <a:off x="3484004" y="2432809"/>
            <a:ext cx="4384869" cy="3547263"/>
          </a:xfrm>
        </p:spPr>
      </p:pic>
    </p:spTree>
    <p:extLst>
      <p:ext uri="{BB962C8B-B14F-4D97-AF65-F5344CB8AC3E}">
        <p14:creationId xmlns:p14="http://schemas.microsoft.com/office/powerpoint/2010/main" val="415914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11E1-AAD6-BD45-D64C-54884D15DE91}"/>
              </a:ext>
            </a:extLst>
          </p:cNvPr>
          <p:cNvSpPr>
            <a:spLocks noGrp="1"/>
          </p:cNvSpPr>
          <p:nvPr>
            <p:ph type="title"/>
          </p:nvPr>
        </p:nvSpPr>
        <p:spPr/>
        <p:txBody>
          <a:bodyPr/>
          <a:lstStyle/>
          <a:p>
            <a:r>
              <a:rPr lang="en-US" dirty="0"/>
              <a:t>Sequence Diagram</a:t>
            </a:r>
            <a:endParaRPr lang="en-ID" dirty="0"/>
          </a:p>
        </p:txBody>
      </p:sp>
      <p:pic>
        <p:nvPicPr>
          <p:cNvPr id="9" name="Content Placeholder 8">
            <a:extLst>
              <a:ext uri="{FF2B5EF4-FFF2-40B4-BE49-F238E27FC236}">
                <a16:creationId xmlns:a16="http://schemas.microsoft.com/office/drawing/2014/main" id="{994FDCB9-4101-CB56-79CF-7EF7E963206D}"/>
              </a:ext>
            </a:extLst>
          </p:cNvPr>
          <p:cNvPicPr>
            <a:picLocks noGrp="1" noChangeAspect="1"/>
          </p:cNvPicPr>
          <p:nvPr>
            <p:ph idx="1"/>
          </p:nvPr>
        </p:nvPicPr>
        <p:blipFill>
          <a:blip r:embed="rId2"/>
          <a:stretch>
            <a:fillRect/>
          </a:stretch>
        </p:blipFill>
        <p:spPr>
          <a:xfrm>
            <a:off x="3353312" y="2557463"/>
            <a:ext cx="5485375" cy="3317875"/>
          </a:xfrm>
          <a:prstGeom prst="rect">
            <a:avLst/>
          </a:prstGeom>
        </p:spPr>
      </p:pic>
    </p:spTree>
    <p:extLst>
      <p:ext uri="{BB962C8B-B14F-4D97-AF65-F5344CB8AC3E}">
        <p14:creationId xmlns:p14="http://schemas.microsoft.com/office/powerpoint/2010/main" val="119263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1FF6-D15C-9AFD-0A8D-3727A7D03B35}"/>
              </a:ext>
            </a:extLst>
          </p:cNvPr>
          <p:cNvSpPr>
            <a:spLocks noGrp="1"/>
          </p:cNvSpPr>
          <p:nvPr>
            <p:ph type="title"/>
          </p:nvPr>
        </p:nvSpPr>
        <p:spPr>
          <a:xfrm>
            <a:off x="5432611" y="671739"/>
            <a:ext cx="5463985" cy="1303867"/>
          </a:xfrm>
        </p:spPr>
        <p:txBody>
          <a:bodyPr/>
          <a:lstStyle/>
          <a:p>
            <a:r>
              <a:rPr lang="en-US" dirty="0"/>
              <a:t>Class Diagram</a:t>
            </a:r>
            <a:endParaRPr lang="en-ID" dirty="0"/>
          </a:p>
        </p:txBody>
      </p:sp>
      <p:pic>
        <p:nvPicPr>
          <p:cNvPr id="6" name="Content Placeholder 4">
            <a:extLst>
              <a:ext uri="{FF2B5EF4-FFF2-40B4-BE49-F238E27FC236}">
                <a16:creationId xmlns:a16="http://schemas.microsoft.com/office/drawing/2014/main" id="{A091AA8B-BF66-BFFA-7DFD-C17635D9A553}"/>
              </a:ext>
            </a:extLst>
          </p:cNvPr>
          <p:cNvPicPr>
            <a:picLocks noChangeAspect="1"/>
          </p:cNvPicPr>
          <p:nvPr/>
        </p:nvPicPr>
        <p:blipFill>
          <a:blip r:embed="rId2"/>
          <a:stretch>
            <a:fillRect/>
          </a:stretch>
        </p:blipFill>
        <p:spPr>
          <a:xfrm>
            <a:off x="1295402" y="791512"/>
            <a:ext cx="4001704" cy="5274975"/>
          </a:xfrm>
          <a:prstGeom prst="rect">
            <a:avLst/>
          </a:prstGeom>
        </p:spPr>
      </p:pic>
    </p:spTree>
    <p:extLst>
      <p:ext uri="{BB962C8B-B14F-4D97-AF65-F5344CB8AC3E}">
        <p14:creationId xmlns:p14="http://schemas.microsoft.com/office/powerpoint/2010/main" val="105188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21A1-18A1-8A57-5695-CC69A9FA1BFB}"/>
              </a:ext>
            </a:extLst>
          </p:cNvPr>
          <p:cNvSpPr>
            <a:spLocks noGrp="1"/>
          </p:cNvSpPr>
          <p:nvPr>
            <p:ph type="title"/>
          </p:nvPr>
        </p:nvSpPr>
        <p:spPr/>
        <p:txBody>
          <a:bodyPr/>
          <a:lstStyle/>
          <a:p>
            <a:r>
              <a:rPr lang="en-US" dirty="0"/>
              <a:t>ER DIAGRAM</a:t>
            </a:r>
            <a:endParaRPr lang="en-IN" dirty="0"/>
          </a:p>
        </p:txBody>
      </p:sp>
      <p:pic>
        <p:nvPicPr>
          <p:cNvPr id="4" name="Content Placeholder 4">
            <a:extLst>
              <a:ext uri="{FF2B5EF4-FFF2-40B4-BE49-F238E27FC236}">
                <a16:creationId xmlns:a16="http://schemas.microsoft.com/office/drawing/2014/main" id="{1D2C48D4-09B9-0B1B-C405-BCF99DB31742}"/>
              </a:ext>
            </a:extLst>
          </p:cNvPr>
          <p:cNvPicPr>
            <a:picLocks noGrp="1" noChangeAspect="1"/>
          </p:cNvPicPr>
          <p:nvPr>
            <p:ph idx="1"/>
          </p:nvPr>
        </p:nvPicPr>
        <p:blipFill>
          <a:blip r:embed="rId2"/>
          <a:stretch>
            <a:fillRect/>
          </a:stretch>
        </p:blipFill>
        <p:spPr>
          <a:xfrm>
            <a:off x="3053822" y="2557463"/>
            <a:ext cx="6084355" cy="3317875"/>
          </a:xfrm>
          <a:prstGeom prst="rect">
            <a:avLst/>
          </a:prstGeom>
        </p:spPr>
      </p:pic>
    </p:spTree>
    <p:extLst>
      <p:ext uri="{BB962C8B-B14F-4D97-AF65-F5344CB8AC3E}">
        <p14:creationId xmlns:p14="http://schemas.microsoft.com/office/powerpoint/2010/main" val="652704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B538-B404-30F7-9DEC-5288AD3BEEE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Login Page</a:t>
            </a:r>
            <a:endParaRPr lang="en-IN" dirty="0"/>
          </a:p>
        </p:txBody>
      </p:sp>
      <p:pic>
        <p:nvPicPr>
          <p:cNvPr id="4" name="Content Placeholder 4">
            <a:extLst>
              <a:ext uri="{FF2B5EF4-FFF2-40B4-BE49-F238E27FC236}">
                <a16:creationId xmlns:a16="http://schemas.microsoft.com/office/drawing/2014/main" id="{B5DF3058-2A08-590C-7AFB-51C5A31F0F00}"/>
              </a:ext>
            </a:extLst>
          </p:cNvPr>
          <p:cNvPicPr>
            <a:picLocks noGrp="1" noChangeAspect="1"/>
          </p:cNvPicPr>
          <p:nvPr>
            <p:ph idx="1"/>
          </p:nvPr>
        </p:nvPicPr>
        <p:blipFill>
          <a:blip r:embed="rId2"/>
          <a:stretch>
            <a:fillRect/>
          </a:stretch>
        </p:blipFill>
        <p:spPr>
          <a:xfrm>
            <a:off x="3058829" y="2557463"/>
            <a:ext cx="6074341" cy="3317875"/>
          </a:xfrm>
          <a:prstGeom prst="rect">
            <a:avLst/>
          </a:prstGeom>
        </p:spPr>
      </p:pic>
    </p:spTree>
    <p:extLst>
      <p:ext uri="{BB962C8B-B14F-4D97-AF65-F5344CB8AC3E}">
        <p14:creationId xmlns:p14="http://schemas.microsoft.com/office/powerpoint/2010/main" val="159591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E460-F102-7791-9790-FAAEB8458833}"/>
              </a:ext>
            </a:extLst>
          </p:cNvPr>
          <p:cNvSpPr>
            <a:spLocks noGrp="1"/>
          </p:cNvSpPr>
          <p:nvPr>
            <p:ph type="title"/>
          </p:nvPr>
        </p:nvSpPr>
        <p:spPr/>
        <p:txBody>
          <a:bodyPr/>
          <a:lstStyle/>
          <a:p>
            <a:r>
              <a:rPr lang="en-US" dirty="0"/>
              <a:t>Tools Setup</a:t>
            </a:r>
            <a:endParaRPr lang="en-IN" dirty="0"/>
          </a:p>
        </p:txBody>
      </p:sp>
      <p:sp>
        <p:nvSpPr>
          <p:cNvPr id="3" name="Content Placeholder 2">
            <a:extLst>
              <a:ext uri="{FF2B5EF4-FFF2-40B4-BE49-F238E27FC236}">
                <a16:creationId xmlns:a16="http://schemas.microsoft.com/office/drawing/2014/main" id="{A67566E4-8E35-2DA2-F0F3-D857A36D0B71}"/>
              </a:ext>
            </a:extLst>
          </p:cNvPr>
          <p:cNvSpPr>
            <a:spLocks noGrp="1"/>
          </p:cNvSpPr>
          <p:nvPr>
            <p:ph idx="1"/>
          </p:nvPr>
        </p:nvSpPr>
        <p:spPr/>
        <p:txBody>
          <a:bodyPr>
            <a:normAutofit/>
          </a:bodyPr>
          <a:lstStyle/>
          <a:p>
            <a:pPr marL="0" indent="0">
              <a:buNone/>
            </a:pPr>
            <a:endParaRPr lang="en-US" b="1" dirty="0">
              <a:effectLst>
                <a:outerShdw blurRad="38100" dist="38100" dir="2700000" algn="tl">
                  <a:srgbClr val="000000">
                    <a:alpha val="43137"/>
                  </a:srgbClr>
                </a:outerShdw>
              </a:effectLst>
            </a:endParaRPr>
          </a:p>
          <a:p>
            <a:r>
              <a:rPr lang="en-US" dirty="0"/>
              <a:t>1.</a:t>
            </a:r>
            <a:r>
              <a:rPr lang="en-IN" b="1" i="0" dirty="0">
                <a:solidFill>
                  <a:srgbClr val="3F3F3F"/>
                </a:solidFill>
                <a:effectLst/>
                <a:latin typeface="roboto" panose="020B0604020202020204" pitchFamily="2" charset="0"/>
              </a:rPr>
              <a:t> Python</a:t>
            </a:r>
            <a:r>
              <a:rPr lang="en-IN" dirty="0">
                <a:solidFill>
                  <a:srgbClr val="3F3F3F"/>
                </a:solidFill>
                <a:latin typeface="roboto" panose="020B0604020202020204" pitchFamily="2" charset="0"/>
              </a:rPr>
              <a:t>(language commands).</a:t>
            </a:r>
          </a:p>
          <a:p>
            <a:r>
              <a:rPr lang="en-IN" dirty="0">
                <a:solidFill>
                  <a:srgbClr val="3F3F3F"/>
                </a:solidFill>
                <a:latin typeface="roboto" panose="020B0604020202020204" pitchFamily="2" charset="0"/>
              </a:rPr>
              <a:t>2.</a:t>
            </a:r>
            <a:r>
              <a:rPr lang="en-IN" b="1" i="0" dirty="0">
                <a:solidFill>
                  <a:srgbClr val="3F3F3F"/>
                </a:solidFill>
                <a:effectLst/>
                <a:latin typeface="roboto" panose="02000000000000000000" pitchFamily="2" charset="0"/>
              </a:rPr>
              <a:t> </a:t>
            </a:r>
            <a:r>
              <a:rPr lang="en-IN" b="1" i="0" dirty="0" err="1">
                <a:solidFill>
                  <a:srgbClr val="3F3F3F"/>
                </a:solidFill>
                <a:effectLst/>
                <a:latin typeface="roboto" panose="02000000000000000000" pitchFamily="2" charset="0"/>
              </a:rPr>
              <a:t>PyGUI</a:t>
            </a:r>
            <a:r>
              <a:rPr lang="en-IN" b="1" i="0" dirty="0">
                <a:solidFill>
                  <a:srgbClr val="3F3F3F"/>
                </a:solidFill>
                <a:effectLst/>
                <a:latin typeface="roboto" panose="02000000000000000000" pitchFamily="2" charset="0"/>
              </a:rPr>
              <a:t> </a:t>
            </a:r>
            <a:r>
              <a:rPr lang="en-IN" b="1" i="0" dirty="0">
                <a:solidFill>
                  <a:srgbClr val="3F3F3F"/>
                </a:solidFill>
                <a:effectLst/>
                <a:latin typeface="roboto" panose="020B0604020202020204" pitchFamily="2" charset="0"/>
              </a:rPr>
              <a:t>(</a:t>
            </a:r>
            <a:r>
              <a:rPr lang="en-IN" i="0" dirty="0">
                <a:solidFill>
                  <a:srgbClr val="3F3F3F"/>
                </a:solidFill>
                <a:effectLst/>
                <a:latin typeface="Calibri" panose="020F0502020204030204" pitchFamily="34" charset="0"/>
                <a:cs typeface="Calibri" panose="020F0502020204030204" pitchFamily="34" charset="0"/>
              </a:rPr>
              <a:t>which provides a frame to access).</a:t>
            </a:r>
          </a:p>
          <a:p>
            <a:r>
              <a:rPr lang="en-IN" dirty="0">
                <a:solidFill>
                  <a:srgbClr val="3F3F3F"/>
                </a:solidFill>
                <a:latin typeface="Calibri" panose="020F0502020204030204" pitchFamily="34" charset="0"/>
                <a:cs typeface="Calibri" panose="020F0502020204030204" pitchFamily="34" charset="0"/>
              </a:rPr>
              <a:t>3.</a:t>
            </a:r>
            <a:r>
              <a:rPr lang="en-IN" b="1" dirty="0">
                <a:solidFill>
                  <a:srgbClr val="3F3F3F"/>
                </a:solidFill>
                <a:latin typeface="Calibri" panose="020F0502020204030204" pitchFamily="34" charset="0"/>
                <a:cs typeface="Calibri" panose="020F0502020204030204" pitchFamily="34" charset="0"/>
              </a:rPr>
              <a:t>MySQL </a:t>
            </a:r>
            <a:r>
              <a:rPr lang="en-IN" dirty="0">
                <a:solidFill>
                  <a:srgbClr val="3F3F3F"/>
                </a:solidFill>
                <a:latin typeface="Calibri" panose="020F0502020204030204" pitchFamily="34" charset="0"/>
                <a:cs typeface="Calibri" panose="020F0502020204030204" pitchFamily="34" charset="0"/>
              </a:rPr>
              <a:t>[</a:t>
            </a:r>
            <a:r>
              <a:rPr lang="en-IN" dirty="0">
                <a:solidFill>
                  <a:srgbClr val="3F3F3F"/>
                </a:solidFill>
                <a:latin typeface="roboto" panose="02000000000000000000" pitchFamily="2" charset="0"/>
                <a:ea typeface="roboto" panose="02000000000000000000" pitchFamily="2" charset="0"/>
                <a:cs typeface="Calibri" panose="020F0502020204030204" pitchFamily="34" charset="0"/>
              </a:rPr>
              <a:t>DBMS</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a:t>
            </a:r>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for records management</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a:t>
            </a:r>
          </a:p>
          <a:p>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4</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 </a:t>
            </a:r>
            <a:r>
              <a:rPr lang="en-IN" b="1" dirty="0" err="1">
                <a:solidFill>
                  <a:srgbClr val="3F3F3F"/>
                </a:solidFill>
                <a:latin typeface="roboto" panose="02000000000000000000" pitchFamily="2" charset="0"/>
                <a:ea typeface="roboto" panose="02000000000000000000" pitchFamily="2" charset="0"/>
                <a:cs typeface="Calibri" panose="020F0502020204030204" pitchFamily="34" charset="0"/>
              </a:rPr>
              <a:t>Pycharm</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 </a:t>
            </a:r>
            <a:r>
              <a:rPr lang="en-IN" b="1" dirty="0">
                <a:solidFill>
                  <a:srgbClr val="3F3F3F"/>
                </a:solidFill>
                <a:latin typeface="Calibri" panose="020F0502020204030204" pitchFamily="34" charset="0"/>
                <a:ea typeface="roboto" panose="02000000000000000000" pitchFamily="2" charset="0"/>
                <a:cs typeface="Calibri" panose="020F0502020204030204" pitchFamily="34" charset="0"/>
              </a:rPr>
              <a:t>(For implementation of code).</a:t>
            </a:r>
          </a:p>
          <a:p>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5.Terra_er and STARUML(</a:t>
            </a:r>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to get workflow diagrams</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a:t>
            </a:r>
            <a:endParaRPr lang="en-IN" b="1" dirty="0">
              <a:latin typeface="roboto" panose="02000000000000000000" pitchFamily="2" charset="0"/>
              <a:ea typeface="roboto" panose="02000000000000000000" pitchFamily="2" charset="0"/>
              <a:cs typeface="Calibri" panose="020F0502020204030204" pitchFamily="34" charset="0"/>
            </a:endParaRPr>
          </a:p>
          <a:p>
            <a:pPr marL="0" indent="0">
              <a:buNone/>
            </a:pPr>
            <a:endParaRPr lang="en-US" b="1" dirty="0">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74989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F1FA-23FD-6D95-C183-CF57F849EF18}"/>
              </a:ext>
            </a:extLst>
          </p:cNvPr>
          <p:cNvSpPr>
            <a:spLocks noGrp="1"/>
          </p:cNvSpPr>
          <p:nvPr>
            <p:ph type="title"/>
          </p:nvPr>
        </p:nvSpPr>
        <p:spPr/>
        <p:txBody>
          <a:bodyPr/>
          <a:lstStyle/>
          <a:p>
            <a:r>
              <a:rPr lang="en-US" dirty="0"/>
              <a:t>Team Members</a:t>
            </a:r>
            <a:endParaRPr lang="en-IN" dirty="0"/>
          </a:p>
        </p:txBody>
      </p:sp>
      <p:graphicFrame>
        <p:nvGraphicFramePr>
          <p:cNvPr id="4" name="Table 4">
            <a:extLst>
              <a:ext uri="{FF2B5EF4-FFF2-40B4-BE49-F238E27FC236}">
                <a16:creationId xmlns:a16="http://schemas.microsoft.com/office/drawing/2014/main" id="{52ACB854-3B6F-6E60-AB35-BE77651438A8}"/>
              </a:ext>
            </a:extLst>
          </p:cNvPr>
          <p:cNvGraphicFramePr>
            <a:graphicFrameLocks noGrp="1"/>
          </p:cNvGraphicFramePr>
          <p:nvPr>
            <p:ph idx="1"/>
            <p:extLst>
              <p:ext uri="{D42A27DB-BD31-4B8C-83A1-F6EECF244321}">
                <p14:modId xmlns:p14="http://schemas.microsoft.com/office/powerpoint/2010/main" val="3285029676"/>
              </p:ext>
            </p:extLst>
          </p:nvPr>
        </p:nvGraphicFramePr>
        <p:xfrm>
          <a:off x="1295400" y="2557463"/>
          <a:ext cx="9601200" cy="18542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1825005313"/>
                    </a:ext>
                  </a:extLst>
                </a:gridCol>
                <a:gridCol w="4800600">
                  <a:extLst>
                    <a:ext uri="{9D8B030D-6E8A-4147-A177-3AD203B41FA5}">
                      <a16:colId xmlns:a16="http://schemas.microsoft.com/office/drawing/2014/main" val="225824088"/>
                    </a:ext>
                  </a:extLst>
                </a:gridCol>
              </a:tblGrid>
              <a:tr h="370840">
                <a:tc>
                  <a:txBody>
                    <a:bodyPr/>
                    <a:lstStyle/>
                    <a:p>
                      <a:r>
                        <a:rPr lang="en-US" dirty="0"/>
                        <a:t>Roll Number</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537002497"/>
                  </a:ext>
                </a:extLst>
              </a:tr>
              <a:tr h="370840">
                <a:tc>
                  <a:txBody>
                    <a:bodyPr/>
                    <a:lstStyle/>
                    <a:p>
                      <a:r>
                        <a:rPr lang="en-US" dirty="0"/>
                        <a:t>2110030150</a:t>
                      </a:r>
                      <a:endParaRPr lang="en-IN" dirty="0"/>
                    </a:p>
                  </a:txBody>
                  <a:tcPr/>
                </a:tc>
                <a:tc>
                  <a:txBody>
                    <a:bodyPr/>
                    <a:lstStyle/>
                    <a:p>
                      <a:r>
                        <a:rPr lang="en-US" dirty="0"/>
                        <a:t>B V </a:t>
                      </a:r>
                      <a:r>
                        <a:rPr lang="en-US" dirty="0" err="1"/>
                        <a:t>V</a:t>
                      </a:r>
                      <a:r>
                        <a:rPr lang="en-US" dirty="0"/>
                        <a:t> L N Bhargav</a:t>
                      </a:r>
                      <a:endParaRPr lang="en-IN" dirty="0"/>
                    </a:p>
                  </a:txBody>
                  <a:tcPr/>
                </a:tc>
                <a:extLst>
                  <a:ext uri="{0D108BD9-81ED-4DB2-BD59-A6C34878D82A}">
                    <a16:rowId xmlns:a16="http://schemas.microsoft.com/office/drawing/2014/main" val="2200564466"/>
                  </a:ext>
                </a:extLst>
              </a:tr>
              <a:tr h="370840">
                <a:tc>
                  <a:txBody>
                    <a:bodyPr/>
                    <a:lstStyle/>
                    <a:p>
                      <a:r>
                        <a:rPr lang="en-US" dirty="0"/>
                        <a:t>2110030153</a:t>
                      </a:r>
                      <a:endParaRPr lang="en-IN" dirty="0"/>
                    </a:p>
                  </a:txBody>
                  <a:tcPr/>
                </a:tc>
                <a:tc>
                  <a:txBody>
                    <a:bodyPr/>
                    <a:lstStyle/>
                    <a:p>
                      <a:r>
                        <a:rPr lang="en-US" dirty="0"/>
                        <a:t>Jaina Vamshi</a:t>
                      </a:r>
                      <a:endParaRPr lang="en-IN" dirty="0"/>
                    </a:p>
                  </a:txBody>
                  <a:tcPr/>
                </a:tc>
                <a:extLst>
                  <a:ext uri="{0D108BD9-81ED-4DB2-BD59-A6C34878D82A}">
                    <a16:rowId xmlns:a16="http://schemas.microsoft.com/office/drawing/2014/main" val="4252039473"/>
                  </a:ext>
                </a:extLst>
              </a:tr>
              <a:tr h="370840">
                <a:tc>
                  <a:txBody>
                    <a:bodyPr/>
                    <a:lstStyle/>
                    <a:p>
                      <a:r>
                        <a:rPr lang="en-US" dirty="0"/>
                        <a:t>2110030212</a:t>
                      </a:r>
                      <a:endParaRPr lang="en-IN" dirty="0"/>
                    </a:p>
                  </a:txBody>
                  <a:tcPr/>
                </a:tc>
                <a:tc>
                  <a:txBody>
                    <a:bodyPr/>
                    <a:lstStyle/>
                    <a:p>
                      <a:r>
                        <a:rPr lang="en-US" dirty="0" err="1"/>
                        <a:t>Jatin</a:t>
                      </a:r>
                      <a:r>
                        <a:rPr lang="en-US" dirty="0"/>
                        <a:t> Mishra</a:t>
                      </a:r>
                      <a:endParaRPr lang="en-IN" dirty="0"/>
                    </a:p>
                  </a:txBody>
                  <a:tcPr/>
                </a:tc>
                <a:extLst>
                  <a:ext uri="{0D108BD9-81ED-4DB2-BD59-A6C34878D82A}">
                    <a16:rowId xmlns:a16="http://schemas.microsoft.com/office/drawing/2014/main" val="4235386978"/>
                  </a:ext>
                </a:extLst>
              </a:tr>
              <a:tr h="370840">
                <a:tc>
                  <a:txBody>
                    <a:bodyPr/>
                    <a:lstStyle/>
                    <a:p>
                      <a:r>
                        <a:rPr lang="en-US" dirty="0"/>
                        <a:t>2110030293</a:t>
                      </a:r>
                      <a:endParaRPr lang="en-IN" dirty="0"/>
                    </a:p>
                  </a:txBody>
                  <a:tcPr/>
                </a:tc>
                <a:tc>
                  <a:txBody>
                    <a:bodyPr/>
                    <a:lstStyle/>
                    <a:p>
                      <a:r>
                        <a:rPr lang="en-US" dirty="0"/>
                        <a:t>U </a:t>
                      </a:r>
                      <a:r>
                        <a:rPr lang="en-US"/>
                        <a:t>Sai Subrahmanyam</a:t>
                      </a:r>
                      <a:endParaRPr lang="en-IN" dirty="0"/>
                    </a:p>
                  </a:txBody>
                  <a:tcPr/>
                </a:tc>
                <a:extLst>
                  <a:ext uri="{0D108BD9-81ED-4DB2-BD59-A6C34878D82A}">
                    <a16:rowId xmlns:a16="http://schemas.microsoft.com/office/drawing/2014/main" val="1262277022"/>
                  </a:ext>
                </a:extLst>
              </a:tr>
            </a:tbl>
          </a:graphicData>
        </a:graphic>
      </p:graphicFrame>
    </p:spTree>
    <p:extLst>
      <p:ext uri="{BB962C8B-B14F-4D97-AF65-F5344CB8AC3E}">
        <p14:creationId xmlns:p14="http://schemas.microsoft.com/office/powerpoint/2010/main" val="1914499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B8DC-6AB9-3266-3005-C7DE749F096D}"/>
              </a:ext>
            </a:extLst>
          </p:cNvPr>
          <p:cNvSpPr>
            <a:spLocks noGrp="1"/>
          </p:cNvSpPr>
          <p:nvPr>
            <p:ph type="title"/>
          </p:nvPr>
        </p:nvSpPr>
        <p:spPr/>
        <p:txBody>
          <a:bodyPr/>
          <a:lstStyle/>
          <a:p>
            <a:r>
              <a:rPr lang="en-ID" dirty="0">
                <a:latin typeface="Calibri" panose="020F0502020204030204" pitchFamily="34" charset="0"/>
                <a:cs typeface="Calibri" panose="020F0502020204030204" pitchFamily="34" charset="0"/>
              </a:rPr>
              <a:t>Git-Hub Commits</a:t>
            </a:r>
          </a:p>
        </p:txBody>
      </p:sp>
      <p:pic>
        <p:nvPicPr>
          <p:cNvPr id="10" name="Content Placeholder 9">
            <a:extLst>
              <a:ext uri="{FF2B5EF4-FFF2-40B4-BE49-F238E27FC236}">
                <a16:creationId xmlns:a16="http://schemas.microsoft.com/office/drawing/2014/main" id="{8EE457B0-35ED-C0C6-869F-5EA63E70CD84}"/>
              </a:ext>
            </a:extLst>
          </p:cNvPr>
          <p:cNvPicPr>
            <a:picLocks noGrp="1" noChangeAspect="1"/>
          </p:cNvPicPr>
          <p:nvPr>
            <p:ph idx="1"/>
          </p:nvPr>
        </p:nvPicPr>
        <p:blipFill>
          <a:blip r:embed="rId2"/>
          <a:stretch>
            <a:fillRect/>
          </a:stretch>
        </p:blipFill>
        <p:spPr>
          <a:xfrm>
            <a:off x="2544603" y="2557463"/>
            <a:ext cx="7102793" cy="3317875"/>
          </a:xfrm>
        </p:spPr>
      </p:pic>
    </p:spTree>
    <p:extLst>
      <p:ext uri="{BB962C8B-B14F-4D97-AF65-F5344CB8AC3E}">
        <p14:creationId xmlns:p14="http://schemas.microsoft.com/office/powerpoint/2010/main" val="2196348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FBF1A52E-D4D2-44C8-87BA-54CFEAA86384}"/>
              </a:ext>
            </a:extLst>
          </p:cNvPr>
          <p:cNvPicPr>
            <a:picLocks noGrp="1" noChangeAspect="1"/>
          </p:cNvPicPr>
          <p:nvPr>
            <p:ph idx="1"/>
          </p:nvPr>
        </p:nvPicPr>
        <p:blipFill>
          <a:blip r:embed="rId2"/>
          <a:stretch>
            <a:fillRect/>
          </a:stretch>
        </p:blipFill>
        <p:spPr>
          <a:xfrm>
            <a:off x="2571688" y="2557463"/>
            <a:ext cx="7048624" cy="3317875"/>
          </a:xfrm>
        </p:spPr>
      </p:pic>
    </p:spTree>
    <p:extLst>
      <p:ext uri="{BB962C8B-B14F-4D97-AF65-F5344CB8AC3E}">
        <p14:creationId xmlns:p14="http://schemas.microsoft.com/office/powerpoint/2010/main" val="649842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59CE7-ACCE-FC8A-7E7B-CBA205C380E5}"/>
              </a:ext>
            </a:extLst>
          </p:cNvPr>
          <p:cNvSpPr>
            <a:spLocks noGrp="1"/>
          </p:cNvSpPr>
          <p:nvPr>
            <p:ph idx="1"/>
          </p:nvPr>
        </p:nvSpPr>
        <p:spPr/>
        <p:txBody>
          <a:bodyPr>
            <a:normAutofit/>
          </a:bodyPr>
          <a:lstStyle/>
          <a:p>
            <a:pPr marL="0" indent="0" algn="ctr">
              <a:buNone/>
            </a:pPr>
            <a:r>
              <a:rPr lang="en-US" sz="9000" dirty="0"/>
              <a:t>THANK YOU</a:t>
            </a:r>
            <a:endParaRPr lang="en-IN" sz="9000" dirty="0"/>
          </a:p>
        </p:txBody>
      </p:sp>
    </p:spTree>
    <p:extLst>
      <p:ext uri="{BB962C8B-B14F-4D97-AF65-F5344CB8AC3E}">
        <p14:creationId xmlns:p14="http://schemas.microsoft.com/office/powerpoint/2010/main" val="283870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0205-40BE-811C-5D37-D83076BF9B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C8D76B14-4D99-D22C-E0E7-6D99C05AB1C0}"/>
              </a:ext>
            </a:extLst>
          </p:cNvPr>
          <p:cNvSpPr>
            <a:spLocks noGrp="1"/>
          </p:cNvSpPr>
          <p:nvPr>
            <p:ph idx="1"/>
          </p:nvPr>
        </p:nvSpPr>
        <p:spPr/>
        <p:txBody>
          <a:bodyPr/>
          <a:lstStyle/>
          <a:p>
            <a:r>
              <a:rPr lang="en-US" sz="2400" dirty="0"/>
              <a:t>Problem Statement Most of the LPG stations in Rural areas often experience long queue of people spending several hours waiting to buy gas. This problem of time wastage at the stations has persisted for several years</a:t>
            </a:r>
            <a:endParaRPr lang="en-IN" sz="2400" dirty="0">
              <a:latin typeface="Calibri (Body)"/>
            </a:endParaRPr>
          </a:p>
          <a:p>
            <a:endParaRPr lang="en-IN" dirty="0"/>
          </a:p>
        </p:txBody>
      </p:sp>
    </p:spTree>
    <p:extLst>
      <p:ext uri="{BB962C8B-B14F-4D97-AF65-F5344CB8AC3E}">
        <p14:creationId xmlns:p14="http://schemas.microsoft.com/office/powerpoint/2010/main" val="59604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795E-892D-9BFA-0F8A-C9DB5CAAF46C}"/>
              </a:ext>
            </a:extLst>
          </p:cNvPr>
          <p:cNvSpPr>
            <a:spLocks noGrp="1"/>
          </p:cNvSpPr>
          <p:nvPr>
            <p:ph type="title"/>
          </p:nvPr>
        </p:nvSpPr>
        <p:spPr/>
        <p:txBody>
          <a:bodyPr/>
          <a:lstStyle/>
          <a:p>
            <a:r>
              <a:rPr lang="en-US" b="1" dirty="0"/>
              <a:t>What is Gas Agency System</a:t>
            </a:r>
            <a:r>
              <a:rPr lang="en-US" dirty="0"/>
              <a:t>?</a:t>
            </a:r>
            <a:endParaRPr lang="en-IN" dirty="0"/>
          </a:p>
        </p:txBody>
      </p:sp>
      <p:sp>
        <p:nvSpPr>
          <p:cNvPr id="3" name="Content Placeholder 2">
            <a:extLst>
              <a:ext uri="{FF2B5EF4-FFF2-40B4-BE49-F238E27FC236}">
                <a16:creationId xmlns:a16="http://schemas.microsoft.com/office/drawing/2014/main" id="{6D46FAA9-FFBC-2E12-1249-B5491AEE1271}"/>
              </a:ext>
            </a:extLst>
          </p:cNvPr>
          <p:cNvSpPr>
            <a:spLocks noGrp="1"/>
          </p:cNvSpPr>
          <p:nvPr>
            <p:ph idx="1"/>
          </p:nvPr>
        </p:nvSpPr>
        <p:spPr/>
        <p:txBody>
          <a:bodyPr/>
          <a:lstStyle/>
          <a:p>
            <a:pPr algn="just">
              <a:lnSpc>
                <a:spcPct val="150000"/>
              </a:lnSpc>
            </a:pPr>
            <a:r>
              <a:rPr lang="en-US" sz="2400" dirty="0">
                <a:effectLst/>
                <a:latin typeface="Arial" panose="020B0604020202020204" pitchFamily="34" charset="0"/>
                <a:ea typeface="Times New Roman" panose="02020603050405020304" pitchFamily="18" charset="0"/>
                <a:cs typeface="Arial" panose="020B0604020202020204" pitchFamily="34" charset="0"/>
              </a:rPr>
              <a:t>The system show us the work of the gas agency. It provide the connection of new gas refill. And it also exchange the full refill instead of empty refill. For that it have the customer all information. It can also provide different tools related to the gas department. Like </a:t>
            </a:r>
            <a:r>
              <a:rPr lang="en-US" sz="2400" dirty="0" err="1">
                <a:effectLst/>
                <a:latin typeface="Arial" panose="020B0604020202020204" pitchFamily="34" charset="0"/>
                <a:ea typeface="Times New Roman" panose="02020603050405020304" pitchFamily="18" charset="0"/>
                <a:cs typeface="Arial" panose="020B0604020202020204" pitchFamily="34" charset="0"/>
              </a:rPr>
              <a:t>regulators,hotplate</a:t>
            </a:r>
            <a:r>
              <a:rPr lang="en-US" sz="2400" dirty="0">
                <a:effectLst/>
                <a:latin typeface="Arial" panose="020B0604020202020204" pitchFamily="34" charset="0"/>
                <a:ea typeface="Times New Roman" panose="02020603050405020304" pitchFamily="18" charset="0"/>
                <a:cs typeface="Arial" panose="020B0604020202020204" pitchFamily="34" charset="0"/>
              </a:rPr>
              <a:t>, lighters, tubes etc.</a:t>
            </a:r>
            <a:endParaRPr lang="en-ID"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363686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4DA5-5929-BE0C-5EB4-4FEAA62C07AB}"/>
              </a:ext>
            </a:extLst>
          </p:cNvPr>
          <p:cNvSpPr>
            <a:spLocks noGrp="1"/>
          </p:cNvSpPr>
          <p:nvPr>
            <p:ph type="title"/>
          </p:nvPr>
        </p:nvSpPr>
        <p:spPr/>
        <p:txBody>
          <a:bodyPr/>
          <a:lstStyle/>
          <a:p>
            <a:r>
              <a:rPr lang="en-US" dirty="0"/>
              <a:t>Data Set Collection</a:t>
            </a:r>
            <a:endParaRPr lang="en-IN" dirty="0"/>
          </a:p>
        </p:txBody>
      </p:sp>
      <p:sp>
        <p:nvSpPr>
          <p:cNvPr id="3" name="Content Placeholder 2">
            <a:extLst>
              <a:ext uri="{FF2B5EF4-FFF2-40B4-BE49-F238E27FC236}">
                <a16:creationId xmlns:a16="http://schemas.microsoft.com/office/drawing/2014/main" id="{300D7D53-AB03-1910-1324-ECEE5F4A5C87}"/>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Table :</a:t>
            </a:r>
          </a:p>
          <a:p>
            <a:r>
              <a:rPr lang="en-US" sz="2400" dirty="0">
                <a:latin typeface="Times New Roman" panose="02020603050405020304" pitchFamily="18" charset="0"/>
                <a:cs typeface="Times New Roman" panose="02020603050405020304" pitchFamily="18" charset="0"/>
              </a:rPr>
              <a:t>	User{u_ID,u_Name,u_Username,u_Password,u_gender,u_email,u_contact,u_city}</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Gas Table :</a:t>
            </a:r>
          </a:p>
          <a:p>
            <a:r>
              <a:rPr lang="en-US" sz="2400" dirty="0">
                <a:latin typeface="Times New Roman" panose="02020603050405020304" pitchFamily="18" charset="0"/>
                <a:cs typeface="Times New Roman" panose="02020603050405020304" pitchFamily="18" charset="0"/>
              </a:rPr>
              <a:t>	Book{ID, </a:t>
            </a:r>
            <a:r>
              <a:rPr lang="en-US" sz="2400" dirty="0" err="1">
                <a:latin typeface="Times New Roman" panose="02020603050405020304" pitchFamily="18" charset="0"/>
                <a:cs typeface="Times New Roman" panose="02020603050405020304" pitchFamily="18" charset="0"/>
              </a:rPr>
              <a:t>Gas_Name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Gas_desc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Gas_Price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Gas_Qty</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800" dirty="0"/>
              <a:t>We will use SET, DICTATIONARY, LIST and LIST WITH DICTATIONARY and  SET.</a:t>
            </a:r>
          </a:p>
          <a:p>
            <a:endParaRPr lang="en-US" sz="24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51889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14B0AC-9E8F-2F87-ECA8-C395F33787B5}"/>
              </a:ext>
            </a:extLst>
          </p:cNvPr>
          <p:cNvSpPr txBox="1"/>
          <p:nvPr/>
        </p:nvSpPr>
        <p:spPr>
          <a:xfrm>
            <a:off x="1192306" y="1326776"/>
            <a:ext cx="9475694" cy="1754326"/>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Cart Table :</a:t>
            </a:r>
          </a:p>
          <a:p>
            <a:r>
              <a:rPr lang="en-IN" sz="1800" dirty="0">
                <a:latin typeface="Times New Roman" panose="02020603050405020304" pitchFamily="18" charset="0"/>
                <a:cs typeface="Times New Roman" panose="02020603050405020304" pitchFamily="18" charset="0"/>
              </a:rPr>
              <a:t>	Cart{</a:t>
            </a:r>
            <a:r>
              <a:rPr lang="en-IN" sz="1800" dirty="0" err="1">
                <a:latin typeface="Times New Roman" panose="02020603050405020304" pitchFamily="18" charset="0"/>
                <a:cs typeface="Times New Roman" panose="02020603050405020304" pitchFamily="18" charset="0"/>
              </a:rPr>
              <a:t>Cart_ID,Book_ID,User_Name,Cost,Book_Name,Quantity</a:t>
            </a:r>
            <a:r>
              <a:rPr lang="en-IN"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Checkout Table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CheckOut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Order_ID,Cart_ID,Order_Date,Total_Amount</a:t>
            </a:r>
            <a:r>
              <a:rPr lang="en-IN" sz="1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24031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0B03-554D-F51E-5A81-D762FF033414}"/>
              </a:ext>
            </a:extLst>
          </p:cNvPr>
          <p:cNvSpPr>
            <a:spLocks noGrp="1"/>
          </p:cNvSpPr>
          <p:nvPr>
            <p:ph type="title"/>
          </p:nvPr>
        </p:nvSpPr>
        <p:spPr/>
        <p:txBody>
          <a:bodyPr>
            <a:normAutofit/>
          </a:bodyPr>
          <a:lstStyle/>
          <a:p>
            <a:r>
              <a:rPr lang="en-US" sz="4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2889D26E-E7ED-164C-625C-4620AA0A251A}"/>
              </a:ext>
            </a:extLst>
          </p:cNvPr>
          <p:cNvSpPr>
            <a:spLocks noGrp="1"/>
          </p:cNvSpPr>
          <p:nvPr>
            <p:ph idx="1"/>
          </p:nvPr>
        </p:nvSpPr>
        <p:spPr/>
        <p:txBody>
          <a:bodyPr/>
          <a:lstStyle/>
          <a:p>
            <a:pPr marL="285750" indent="-285750">
              <a:buFont typeface="Arial" panose="020B0604020202020204" pitchFamily="34" charset="0"/>
              <a:buChar char="•"/>
            </a:pPr>
            <a:r>
              <a:rPr lang="en-US" sz="2400" dirty="0"/>
              <a:t>Problem Statement Most of the LPG stations in Rural areas often experience long queue of people spending several hours waiting to buy gas. This problem of time wastage at the stations has persisted for several years.</a:t>
            </a:r>
          </a:p>
          <a:p>
            <a:pPr marL="285750" indent="-285750">
              <a:buFont typeface="Arial" panose="020B0604020202020204" pitchFamily="34" charset="0"/>
              <a:buChar char="•"/>
            </a:pPr>
            <a:r>
              <a:rPr lang="en-US" sz="2400" dirty="0"/>
              <a:t>Talking about the current system which presently used in the institutes is basically manually working or even if it is computerized restricted to a place or building thus all work of maintenance is also done in the same building. So, we can say that the Existing system of Gas Booking System works computerized in a building or manually with pen-paper.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latin typeface="Calibri (Body)"/>
            </a:endParaRPr>
          </a:p>
          <a:p>
            <a:endParaRPr lang="en-US" sz="2400" dirty="0"/>
          </a:p>
          <a:p>
            <a:endParaRPr lang="en-IN" dirty="0"/>
          </a:p>
        </p:txBody>
      </p:sp>
    </p:spTree>
    <p:extLst>
      <p:ext uri="{BB962C8B-B14F-4D97-AF65-F5344CB8AC3E}">
        <p14:creationId xmlns:p14="http://schemas.microsoft.com/office/powerpoint/2010/main" val="174371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ABE7-A56A-5687-7721-F491ADE988BC}"/>
              </a:ext>
            </a:extLst>
          </p:cNvPr>
          <p:cNvSpPr>
            <a:spLocks noGrp="1"/>
          </p:cNvSpPr>
          <p:nvPr>
            <p:ph type="title"/>
          </p:nvPr>
        </p:nvSpPr>
        <p:spPr/>
        <p:txBody>
          <a:bodyPr/>
          <a:lstStyle/>
          <a:p>
            <a:r>
              <a:rPr lang="en-ID" b="1" i="0" dirty="0">
                <a:effectLst/>
                <a:latin typeface="Roboto" panose="02000000000000000000" pitchFamily="2" charset="0"/>
              </a:rPr>
              <a:t>TOOL SETUP</a:t>
            </a:r>
            <a:endParaRPr lang="en-ID" b="1" dirty="0"/>
          </a:p>
        </p:txBody>
      </p:sp>
      <p:sp>
        <p:nvSpPr>
          <p:cNvPr id="3" name="Content Placeholder 2">
            <a:extLst>
              <a:ext uri="{FF2B5EF4-FFF2-40B4-BE49-F238E27FC236}">
                <a16:creationId xmlns:a16="http://schemas.microsoft.com/office/drawing/2014/main" id="{0565826F-8A96-28CC-E052-9CEFB1608432}"/>
              </a:ext>
            </a:extLst>
          </p:cNvPr>
          <p:cNvSpPr>
            <a:spLocks noGrp="1"/>
          </p:cNvSpPr>
          <p:nvPr>
            <p:ph idx="1"/>
          </p:nvPr>
        </p:nvSpPr>
        <p:spPr/>
        <p:txBody>
          <a:bodyPr/>
          <a:lstStyle/>
          <a:p>
            <a:pPr algn="just"/>
            <a:r>
              <a:rPr lang="en-US" sz="3000" b="1" dirty="0">
                <a:latin typeface="Roboto" panose="02000000000000000000" pitchFamily="2" charset="0"/>
              </a:rPr>
              <a:t>Star UML</a:t>
            </a:r>
            <a:r>
              <a:rPr lang="en-US" sz="3000" b="0" i="0" dirty="0">
                <a:effectLst/>
                <a:latin typeface="Roboto" panose="02000000000000000000" pitchFamily="2" charset="0"/>
              </a:rPr>
              <a:t> </a:t>
            </a:r>
          </a:p>
          <a:p>
            <a:pPr algn="just"/>
            <a:r>
              <a:rPr lang="en-US" i="0" dirty="0" err="1">
                <a:effectLst/>
                <a:latin typeface="arial" panose="020B0604020202020204" pitchFamily="34" charset="0"/>
              </a:rPr>
              <a:t>StarUML</a:t>
            </a:r>
            <a:r>
              <a:rPr lang="en-US" i="0" dirty="0">
                <a:effectLst/>
                <a:latin typeface="arial" panose="020B0604020202020204" pitchFamily="34" charset="0"/>
              </a:rPr>
              <a:t> is a software engineering tool for system modeling using the Unified Modeling Language, as well as Systems Modeling Language, and classical modeling notations. It is published by </a:t>
            </a:r>
            <a:r>
              <a:rPr lang="en-US" i="0" dirty="0" err="1">
                <a:effectLst/>
                <a:latin typeface="arial" panose="020B0604020202020204" pitchFamily="34" charset="0"/>
              </a:rPr>
              <a:t>MKLabs</a:t>
            </a:r>
            <a:r>
              <a:rPr lang="en-US" i="0" dirty="0">
                <a:effectLst/>
                <a:latin typeface="arial" panose="020B0604020202020204" pitchFamily="34" charset="0"/>
              </a:rPr>
              <a:t> and is available on Windows, Linux and MacOS. </a:t>
            </a:r>
            <a:r>
              <a:rPr lang="en-US" i="0" dirty="0" err="1">
                <a:effectLst/>
                <a:latin typeface="arial" panose="020B0604020202020204" pitchFamily="34" charset="0"/>
              </a:rPr>
              <a:t>StarUML</a:t>
            </a:r>
            <a:r>
              <a:rPr lang="en-US" i="0" dirty="0">
                <a:effectLst/>
                <a:latin typeface="arial" panose="020B0604020202020204" pitchFamily="34" charset="0"/>
              </a:rPr>
              <a:t>. Developer(s)</a:t>
            </a:r>
            <a:endParaRPr lang="en-ID" dirty="0"/>
          </a:p>
        </p:txBody>
      </p:sp>
    </p:spTree>
    <p:extLst>
      <p:ext uri="{BB962C8B-B14F-4D97-AF65-F5344CB8AC3E}">
        <p14:creationId xmlns:p14="http://schemas.microsoft.com/office/powerpoint/2010/main" val="197135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81ED1-DA4E-B13B-7096-EFA304EDD544}"/>
              </a:ext>
            </a:extLst>
          </p:cNvPr>
          <p:cNvSpPr>
            <a:spLocks noGrp="1"/>
          </p:cNvSpPr>
          <p:nvPr>
            <p:ph idx="1"/>
          </p:nvPr>
        </p:nvSpPr>
        <p:spPr/>
        <p:txBody>
          <a:bodyPr/>
          <a:lstStyle/>
          <a:p>
            <a:pPr algn="just"/>
            <a:r>
              <a:rPr lang="en-US" sz="3000" b="1" i="0" dirty="0">
                <a:effectLst/>
                <a:latin typeface="Roboto" panose="02000000000000000000" pitchFamily="2" charset="0"/>
              </a:rPr>
              <a:t>My SQL[Back-End]</a:t>
            </a:r>
            <a:r>
              <a:rPr lang="en-US" sz="3000" b="0" i="0" dirty="0">
                <a:effectLst/>
                <a:latin typeface="Roboto" panose="02000000000000000000" pitchFamily="2" charset="0"/>
              </a:rPr>
              <a:t> :</a:t>
            </a:r>
          </a:p>
          <a:p>
            <a:pPr algn="just"/>
            <a:r>
              <a:rPr lang="en-US" b="0" i="0" dirty="0">
                <a:effectLst/>
                <a:latin typeface="Roboto" panose="02000000000000000000" pitchFamily="2" charset="0"/>
              </a:rPr>
              <a:t>To develop any system along with the back-end tools which provide access to the database and also solves the database queries like oracle, to make a system interactive with the user the use of front-end tools comes into the picture. The front-end tools make the user interface with the system easier and also provide a user-friendly environment to the system.</a:t>
            </a:r>
            <a:endParaRPr lang="en-ID" dirty="0"/>
          </a:p>
          <a:p>
            <a:endParaRPr lang="en-IN" dirty="0"/>
          </a:p>
        </p:txBody>
      </p:sp>
    </p:spTree>
    <p:extLst>
      <p:ext uri="{BB962C8B-B14F-4D97-AF65-F5344CB8AC3E}">
        <p14:creationId xmlns:p14="http://schemas.microsoft.com/office/powerpoint/2010/main" val="20212470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TotalTime>
  <Words>743</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vt:lpstr>
      <vt:lpstr>Calibri</vt:lpstr>
      <vt:lpstr>Calibri (Body)</vt:lpstr>
      <vt:lpstr>Garamond</vt:lpstr>
      <vt:lpstr>Roboto</vt:lpstr>
      <vt:lpstr>Roboto</vt:lpstr>
      <vt:lpstr>Times New Roman</vt:lpstr>
      <vt:lpstr>Wingdings</vt:lpstr>
      <vt:lpstr>Organic</vt:lpstr>
      <vt:lpstr>Review 3</vt:lpstr>
      <vt:lpstr>Team Members</vt:lpstr>
      <vt:lpstr>Objective</vt:lpstr>
      <vt:lpstr>What is Gas Agency System?</vt:lpstr>
      <vt:lpstr>Data Set Collection</vt:lpstr>
      <vt:lpstr>PowerPoint Presentation</vt:lpstr>
      <vt:lpstr>Proposed System</vt:lpstr>
      <vt:lpstr>TOOL SETUP</vt:lpstr>
      <vt:lpstr>PowerPoint Presentation</vt:lpstr>
      <vt:lpstr>PowerPoint Presentation</vt:lpstr>
      <vt:lpstr>PowerPoint Presentation</vt:lpstr>
      <vt:lpstr>IMPLEMENTATION FLOW CHART</vt:lpstr>
      <vt:lpstr>Data Flow Diagram(DFD)</vt:lpstr>
      <vt:lpstr>Use Case</vt:lpstr>
      <vt:lpstr>Sequence Diagram</vt:lpstr>
      <vt:lpstr>Class Diagram</vt:lpstr>
      <vt:lpstr>ER DIAGRAM</vt:lpstr>
      <vt:lpstr>Login Page</vt:lpstr>
      <vt:lpstr>Tools Setup</vt:lpstr>
      <vt:lpstr>Git-Hub Commits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Review 2</dc:title>
  <dc:creator>2110030293 _Sai Subrahmanyam</dc:creator>
  <cp:lastModifiedBy>Jaina Vamshi</cp:lastModifiedBy>
  <cp:revision>13</cp:revision>
  <dcterms:created xsi:type="dcterms:W3CDTF">2022-09-01T15:09:49Z</dcterms:created>
  <dcterms:modified xsi:type="dcterms:W3CDTF">2022-10-20T05:24:02Z</dcterms:modified>
</cp:coreProperties>
</file>