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4"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6" autoAdjust="0"/>
    <p:restoredTop sz="94660"/>
  </p:normalViewPr>
  <p:slideViewPr>
    <p:cSldViewPr snapToGrid="0">
      <p:cViewPr varScale="1">
        <p:scale>
          <a:sx n="85" d="100"/>
          <a:sy n="85" d="100"/>
        </p:scale>
        <p:origin x="36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446CC2-EC25-4877-9324-8E6B392E2242}" type="datetimeFigureOut">
              <a:rPr lang="en-IN" smtClean="0"/>
              <a:t>09-08-2022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A27C31DC-0250-48BF-812C-FEEB12CA24AF}"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18103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446CC2-EC25-4877-9324-8E6B392E2242}" type="datetimeFigureOut">
              <a:rPr lang="en-IN" smtClean="0"/>
              <a:t>09-08-2022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7C31DC-0250-48BF-812C-FEEB12CA24AF}"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28322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446CC2-EC25-4877-9324-8E6B392E2242}" type="datetimeFigureOut">
              <a:rPr lang="en-IN" smtClean="0"/>
              <a:t>09-08-2022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7C31DC-0250-48BF-812C-FEEB12CA24AF}"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35739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446CC2-EC25-4877-9324-8E6B392E2242}" type="datetimeFigureOut">
              <a:rPr lang="en-IN" smtClean="0"/>
              <a:t>09-08-2022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7C31DC-0250-48BF-812C-FEEB12CA24AF}"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5291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446CC2-EC25-4877-9324-8E6B392E2242}" type="datetimeFigureOut">
              <a:rPr lang="en-IN" smtClean="0"/>
              <a:t>09-08-2022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7C31DC-0250-48BF-812C-FEEB12CA24AF}"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66317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446CC2-EC25-4877-9324-8E6B392E2242}" type="datetimeFigureOut">
              <a:rPr lang="en-IN" smtClean="0"/>
              <a:t>09-08-2022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7C31DC-0250-48BF-812C-FEEB12CA24AF}"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66378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446CC2-EC25-4877-9324-8E6B392E2242}" type="datetimeFigureOut">
              <a:rPr lang="en-IN" smtClean="0"/>
              <a:t>09-08-2022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7C31DC-0250-48BF-812C-FEEB12CA24AF}"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28203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446CC2-EC25-4877-9324-8E6B392E2242}" type="datetimeFigureOut">
              <a:rPr lang="en-IN" smtClean="0"/>
              <a:t>09-08-2022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27C31DC-0250-48BF-812C-FEEB12CA24AF}"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10713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446CC2-EC25-4877-9324-8E6B392E2242}" type="datetimeFigureOut">
              <a:rPr lang="en-IN" smtClean="0"/>
              <a:t>09-08-2022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490859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446CC2-EC25-4877-9324-8E6B392E2242}" type="datetimeFigureOut">
              <a:rPr lang="en-IN" smtClean="0"/>
              <a:t>09-08-2022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7C31DC-0250-48BF-812C-FEEB12CA24AF}"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34051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1446CC2-EC25-4877-9324-8E6B392E2242}" type="datetimeFigureOut">
              <a:rPr lang="en-IN" smtClean="0"/>
              <a:t>09-08-2022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A27C31DC-0250-48BF-812C-FEEB12CA24AF}"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98193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1446CC2-EC25-4877-9324-8E6B392E2242}" type="datetimeFigureOut">
              <a:rPr lang="en-IN" smtClean="0"/>
              <a:t>09-08-2022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27C31DC-0250-48BF-812C-FEEB12CA24AF}"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38484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lovelycoding.org/online-gas-booking-syste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FCFE6-4994-446E-B27A-ED9BCAD62211}"/>
              </a:ext>
            </a:extLst>
          </p:cNvPr>
          <p:cNvSpPr>
            <a:spLocks noGrp="1"/>
          </p:cNvSpPr>
          <p:nvPr>
            <p:ph type="ctrTitle"/>
          </p:nvPr>
        </p:nvSpPr>
        <p:spPr>
          <a:xfrm>
            <a:off x="0" y="1956080"/>
            <a:ext cx="9699812" cy="2387600"/>
          </a:xfrm>
        </p:spPr>
        <p:txBody>
          <a:bodyPr>
            <a:normAutofit fontScale="90000"/>
          </a:bodyPr>
          <a:lstStyle/>
          <a:p>
            <a:br>
              <a:rPr lang="en-IN" u="sng" dirty="0">
                <a:solidFill>
                  <a:schemeClr val="accent1">
                    <a:lumMod val="75000"/>
                  </a:schemeClr>
                </a:solidFill>
              </a:rPr>
            </a:br>
            <a:br>
              <a:rPr lang="en-IN" u="sng" dirty="0">
                <a:solidFill>
                  <a:schemeClr val="accent1">
                    <a:lumMod val="75000"/>
                  </a:schemeClr>
                </a:solidFill>
              </a:rPr>
            </a:br>
            <a:r>
              <a:rPr lang="en-IN" u="sng" dirty="0">
                <a:solidFill>
                  <a:schemeClr val="accent1">
                    <a:lumMod val="75000"/>
                  </a:schemeClr>
                </a:solidFill>
              </a:rPr>
              <a:t>Gas </a:t>
            </a:r>
            <a:r>
              <a:rPr lang="en-IN" u="sng" dirty="0" err="1">
                <a:solidFill>
                  <a:schemeClr val="accent1">
                    <a:lumMod val="75000"/>
                  </a:schemeClr>
                </a:solidFill>
              </a:rPr>
              <a:t>MANagement</a:t>
            </a:r>
            <a:r>
              <a:rPr lang="en-IN" u="sng" dirty="0">
                <a:solidFill>
                  <a:schemeClr val="accent1">
                    <a:lumMod val="75000"/>
                  </a:schemeClr>
                </a:solidFill>
              </a:rPr>
              <a:t> system</a:t>
            </a:r>
            <a:br>
              <a:rPr lang="en-IN" u="sng" dirty="0">
                <a:solidFill>
                  <a:schemeClr val="accent1">
                    <a:lumMod val="75000"/>
                  </a:schemeClr>
                </a:solidFill>
              </a:rPr>
            </a:br>
            <a:r>
              <a:rPr lang="en-IN" u="sng" dirty="0">
                <a:solidFill>
                  <a:schemeClr val="accent1">
                    <a:lumMod val="75000"/>
                  </a:schemeClr>
                </a:solidFill>
              </a:rPr>
              <a:t>PYTHON FULL STACK DEVELOPMENT</a:t>
            </a:r>
            <a:br>
              <a:rPr lang="en-IN" dirty="0">
                <a:solidFill>
                  <a:schemeClr val="accent1">
                    <a:lumMod val="75000"/>
                  </a:schemeClr>
                </a:solidFill>
              </a:rPr>
            </a:br>
            <a:endParaRPr lang="en-IN" u="sng" dirty="0">
              <a:solidFill>
                <a:srgbClr val="C00000"/>
              </a:solidFill>
            </a:endParaRPr>
          </a:p>
        </p:txBody>
      </p:sp>
      <p:sp>
        <p:nvSpPr>
          <p:cNvPr id="3" name="Subtitle 2">
            <a:extLst>
              <a:ext uri="{FF2B5EF4-FFF2-40B4-BE49-F238E27FC236}">
                <a16:creationId xmlns:a16="http://schemas.microsoft.com/office/drawing/2014/main" id="{827370EC-E742-4D78-A1C2-EAF840F46BFE}"/>
              </a:ext>
            </a:extLst>
          </p:cNvPr>
          <p:cNvSpPr>
            <a:spLocks noGrp="1"/>
          </p:cNvSpPr>
          <p:nvPr>
            <p:ph type="subTitle" idx="1"/>
          </p:nvPr>
        </p:nvSpPr>
        <p:spPr>
          <a:xfrm>
            <a:off x="917854" y="3531203"/>
            <a:ext cx="5066949" cy="2617927"/>
          </a:xfrm>
        </p:spPr>
        <p:txBody>
          <a:bodyPr>
            <a:noAutofit/>
          </a:bodyPr>
          <a:lstStyle/>
          <a:p>
            <a:r>
              <a:rPr lang="en-IN" sz="1700" dirty="0">
                <a:solidFill>
                  <a:schemeClr val="accent6">
                    <a:lumMod val="75000"/>
                  </a:schemeClr>
                </a:solidFill>
              </a:rPr>
              <a:t>By</a:t>
            </a:r>
          </a:p>
          <a:p>
            <a:pPr>
              <a:lnSpc>
                <a:spcPct val="100000"/>
              </a:lnSpc>
              <a:spcBef>
                <a:spcPts val="600"/>
              </a:spcBef>
            </a:pPr>
            <a:r>
              <a:rPr lang="en-IN" sz="1700" dirty="0">
                <a:solidFill>
                  <a:schemeClr val="accent6">
                    <a:lumMod val="75000"/>
                  </a:schemeClr>
                </a:solidFill>
              </a:rPr>
              <a:t>B V </a:t>
            </a:r>
            <a:r>
              <a:rPr lang="en-IN" sz="1700" dirty="0" err="1">
                <a:solidFill>
                  <a:schemeClr val="accent6">
                    <a:lumMod val="75000"/>
                  </a:schemeClr>
                </a:solidFill>
              </a:rPr>
              <a:t>V</a:t>
            </a:r>
            <a:r>
              <a:rPr lang="en-IN" sz="1700" dirty="0">
                <a:solidFill>
                  <a:schemeClr val="accent6">
                    <a:lumMod val="75000"/>
                  </a:schemeClr>
                </a:solidFill>
              </a:rPr>
              <a:t> L N BHARGAV (2110030150 )</a:t>
            </a:r>
          </a:p>
          <a:p>
            <a:pPr>
              <a:lnSpc>
                <a:spcPct val="100000"/>
              </a:lnSpc>
              <a:spcBef>
                <a:spcPts val="600"/>
              </a:spcBef>
            </a:pPr>
            <a:r>
              <a:rPr lang="en-IN" sz="1700" dirty="0">
                <a:solidFill>
                  <a:schemeClr val="accent6">
                    <a:lumMod val="75000"/>
                  </a:schemeClr>
                </a:solidFill>
              </a:rPr>
              <a:t>JAINA VAMSHI (2110030153)</a:t>
            </a:r>
          </a:p>
          <a:p>
            <a:pPr>
              <a:lnSpc>
                <a:spcPct val="100000"/>
              </a:lnSpc>
              <a:spcBef>
                <a:spcPts val="600"/>
              </a:spcBef>
            </a:pPr>
            <a:r>
              <a:rPr lang="en-IN" sz="1700" dirty="0">
                <a:solidFill>
                  <a:schemeClr val="accent6">
                    <a:lumMod val="75000"/>
                  </a:schemeClr>
                </a:solidFill>
              </a:rPr>
              <a:t>JATIN MISHRA (2110030212)</a:t>
            </a:r>
          </a:p>
          <a:p>
            <a:pPr>
              <a:lnSpc>
                <a:spcPct val="100000"/>
              </a:lnSpc>
              <a:spcBef>
                <a:spcPts val="600"/>
              </a:spcBef>
            </a:pPr>
            <a:r>
              <a:rPr lang="en-IN" sz="1700" dirty="0">
                <a:solidFill>
                  <a:schemeClr val="accent6">
                    <a:lumMod val="75000"/>
                  </a:schemeClr>
                </a:solidFill>
              </a:rPr>
              <a:t>U SAI SUBRAHMANYAM(2110030293)</a:t>
            </a:r>
          </a:p>
          <a:p>
            <a:pPr>
              <a:lnSpc>
                <a:spcPct val="100000"/>
              </a:lnSpc>
              <a:spcBef>
                <a:spcPts val="600"/>
              </a:spcBef>
            </a:pPr>
            <a:r>
              <a:rPr lang="en-IN" sz="1700" dirty="0">
                <a:solidFill>
                  <a:schemeClr val="accent6">
                    <a:lumMod val="75000"/>
                  </a:schemeClr>
                </a:solidFill>
              </a:rPr>
              <a:t>Under the guidance of </a:t>
            </a:r>
          </a:p>
          <a:p>
            <a:pPr>
              <a:lnSpc>
                <a:spcPct val="100000"/>
              </a:lnSpc>
              <a:spcBef>
                <a:spcPts val="600"/>
              </a:spcBef>
            </a:pPr>
            <a:r>
              <a:rPr lang="en-IN" sz="1700" dirty="0">
                <a:solidFill>
                  <a:schemeClr val="accent6">
                    <a:lumMod val="75000"/>
                  </a:schemeClr>
                </a:solidFill>
              </a:rPr>
              <a:t>Madhu </a:t>
            </a:r>
            <a:r>
              <a:rPr lang="en-IN" sz="1700" dirty="0" err="1">
                <a:solidFill>
                  <a:schemeClr val="accent6">
                    <a:lumMod val="75000"/>
                  </a:schemeClr>
                </a:solidFill>
              </a:rPr>
              <a:t>priya</a:t>
            </a:r>
            <a:endParaRPr lang="en-IN" sz="1700" dirty="0">
              <a:solidFill>
                <a:schemeClr val="accent6">
                  <a:lumMod val="75000"/>
                </a:schemeClr>
              </a:solidFill>
            </a:endParaRPr>
          </a:p>
        </p:txBody>
      </p:sp>
      <p:pic>
        <p:nvPicPr>
          <p:cNvPr id="4" name="Picture 3">
            <a:extLst>
              <a:ext uri="{FF2B5EF4-FFF2-40B4-BE49-F238E27FC236}">
                <a16:creationId xmlns:a16="http://schemas.microsoft.com/office/drawing/2014/main" id="{D889EA13-8FA0-E01A-ACB4-0563FB9AC41A}"/>
              </a:ext>
            </a:extLst>
          </p:cNvPr>
          <p:cNvPicPr>
            <a:picLocks noChangeAspect="1"/>
          </p:cNvPicPr>
          <p:nvPr/>
        </p:nvPicPr>
        <p:blipFill rotWithShape="1">
          <a:blip r:embed="rId2"/>
          <a:srcRect l="755" t="2394" r="1118" b="6640"/>
          <a:stretch/>
        </p:blipFill>
        <p:spPr>
          <a:xfrm>
            <a:off x="9621839" y="3531203"/>
            <a:ext cx="2451880" cy="2558295"/>
          </a:xfrm>
          <a:prstGeom prst="rect">
            <a:avLst/>
          </a:prstGeom>
        </p:spPr>
      </p:pic>
      <p:pic>
        <p:nvPicPr>
          <p:cNvPr id="6" name="Picture 5">
            <a:extLst>
              <a:ext uri="{FF2B5EF4-FFF2-40B4-BE49-F238E27FC236}">
                <a16:creationId xmlns:a16="http://schemas.microsoft.com/office/drawing/2014/main" id="{F4D79DBA-E5CF-4A9E-3E69-845E754E1D46}"/>
              </a:ext>
            </a:extLst>
          </p:cNvPr>
          <p:cNvPicPr>
            <a:picLocks noChangeAspect="1"/>
          </p:cNvPicPr>
          <p:nvPr/>
        </p:nvPicPr>
        <p:blipFill>
          <a:blip r:embed="rId3"/>
          <a:stretch>
            <a:fillRect/>
          </a:stretch>
        </p:blipFill>
        <p:spPr>
          <a:xfrm>
            <a:off x="7610684" y="1843297"/>
            <a:ext cx="1124933" cy="889233"/>
          </a:xfrm>
          <a:prstGeom prst="rect">
            <a:avLst/>
          </a:prstGeom>
        </p:spPr>
      </p:pic>
    </p:spTree>
    <p:extLst>
      <p:ext uri="{BB962C8B-B14F-4D97-AF65-F5344CB8AC3E}">
        <p14:creationId xmlns:p14="http://schemas.microsoft.com/office/powerpoint/2010/main" val="3271420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918B2-4F24-4C89-A5D0-F8501987442F}"/>
              </a:ext>
            </a:extLst>
          </p:cNvPr>
          <p:cNvSpPr>
            <a:spLocks noGrp="1"/>
          </p:cNvSpPr>
          <p:nvPr>
            <p:ph type="title"/>
          </p:nvPr>
        </p:nvSpPr>
        <p:spPr/>
        <p:txBody>
          <a:bodyPr/>
          <a:lstStyle/>
          <a:p>
            <a:r>
              <a:rPr lang="en-IN" u="sng" dirty="0">
                <a:solidFill>
                  <a:schemeClr val="accent2">
                    <a:lumMod val="50000"/>
                  </a:schemeClr>
                </a:solidFill>
              </a:rPr>
              <a:t>Problem statement :-</a:t>
            </a:r>
          </a:p>
        </p:txBody>
      </p:sp>
      <p:sp>
        <p:nvSpPr>
          <p:cNvPr id="3" name="Content Placeholder 2">
            <a:extLst>
              <a:ext uri="{FF2B5EF4-FFF2-40B4-BE49-F238E27FC236}">
                <a16:creationId xmlns:a16="http://schemas.microsoft.com/office/drawing/2014/main" id="{DA0304B7-7EFB-4778-A43C-CF1BBB0CFB1F}"/>
              </a:ext>
            </a:extLst>
          </p:cNvPr>
          <p:cNvSpPr>
            <a:spLocks noGrp="1"/>
          </p:cNvSpPr>
          <p:nvPr>
            <p:ph idx="1"/>
          </p:nvPr>
        </p:nvSpPr>
        <p:spPr>
          <a:xfrm>
            <a:off x="1451579" y="2015732"/>
            <a:ext cx="9603275" cy="1784481"/>
          </a:xfrm>
        </p:spPr>
        <p:txBody>
          <a:bodyPr>
            <a:normAutofit lnSpcReduction="10000"/>
          </a:bodyPr>
          <a:lstStyle/>
          <a:p>
            <a:r>
              <a:rPr lang="en-US" sz="2400" dirty="0"/>
              <a:t>Problem Statement Most of the LPG stations in Rural areas often experience long queue of people spending several hours waiting to buy gas. This problem of time wastage at the stations has persisted for several years</a:t>
            </a:r>
            <a:endParaRPr lang="en-IN" sz="2400" dirty="0">
              <a:latin typeface="Calibri (Body)"/>
            </a:endParaRPr>
          </a:p>
          <a:p>
            <a:endParaRPr lang="en-IN" dirty="0"/>
          </a:p>
        </p:txBody>
      </p:sp>
      <p:pic>
        <p:nvPicPr>
          <p:cNvPr id="5" name="Picture 4">
            <a:extLst>
              <a:ext uri="{FF2B5EF4-FFF2-40B4-BE49-F238E27FC236}">
                <a16:creationId xmlns:a16="http://schemas.microsoft.com/office/drawing/2014/main" id="{C4E49861-C0B1-2F21-6648-1F9E26EBE139}"/>
              </a:ext>
            </a:extLst>
          </p:cNvPr>
          <p:cNvPicPr>
            <a:picLocks noChangeAspect="1"/>
          </p:cNvPicPr>
          <p:nvPr/>
        </p:nvPicPr>
        <p:blipFill>
          <a:blip r:embed="rId2"/>
          <a:stretch>
            <a:fillRect/>
          </a:stretch>
        </p:blipFill>
        <p:spPr>
          <a:xfrm>
            <a:off x="8777886" y="476879"/>
            <a:ext cx="2276968" cy="1376875"/>
          </a:xfrm>
          <a:prstGeom prst="rect">
            <a:avLst/>
          </a:prstGeom>
        </p:spPr>
      </p:pic>
    </p:spTree>
    <p:extLst>
      <p:ext uri="{BB962C8B-B14F-4D97-AF65-F5344CB8AC3E}">
        <p14:creationId xmlns:p14="http://schemas.microsoft.com/office/powerpoint/2010/main" val="4013130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19C24-F6AF-4CCF-9D66-0ABCAB5A628E}"/>
              </a:ext>
            </a:extLst>
          </p:cNvPr>
          <p:cNvSpPr>
            <a:spLocks noGrp="1"/>
          </p:cNvSpPr>
          <p:nvPr>
            <p:ph type="title"/>
          </p:nvPr>
        </p:nvSpPr>
        <p:spPr/>
        <p:txBody>
          <a:bodyPr/>
          <a:lstStyle/>
          <a:p>
            <a:r>
              <a:rPr lang="en-IN" u="sng" dirty="0">
                <a:solidFill>
                  <a:schemeClr val="accent2">
                    <a:lumMod val="50000"/>
                  </a:schemeClr>
                </a:solidFill>
              </a:rPr>
              <a:t>Existing solutions:-</a:t>
            </a:r>
          </a:p>
        </p:txBody>
      </p:sp>
      <p:sp>
        <p:nvSpPr>
          <p:cNvPr id="3" name="Content Placeholder 2">
            <a:extLst>
              <a:ext uri="{FF2B5EF4-FFF2-40B4-BE49-F238E27FC236}">
                <a16:creationId xmlns:a16="http://schemas.microsoft.com/office/drawing/2014/main" id="{8A7E5BF9-49EB-40A0-9E84-D30467DC69EA}"/>
              </a:ext>
            </a:extLst>
          </p:cNvPr>
          <p:cNvSpPr>
            <a:spLocks noGrp="1"/>
          </p:cNvSpPr>
          <p:nvPr>
            <p:ph idx="1"/>
          </p:nvPr>
        </p:nvSpPr>
        <p:spPr>
          <a:xfrm>
            <a:off x="1451579" y="1853754"/>
            <a:ext cx="9603275" cy="4085652"/>
          </a:xfrm>
        </p:spPr>
        <p:txBody>
          <a:bodyPr>
            <a:normAutofit fontScale="70000" lnSpcReduction="20000"/>
          </a:bodyPr>
          <a:lstStyle/>
          <a:p>
            <a:pPr>
              <a:spcBef>
                <a:spcPts val="1600"/>
              </a:spcBef>
            </a:pPr>
            <a:r>
              <a:rPr lang="en-US" sz="2000" b="1" u="sng" dirty="0"/>
              <a:t>Existing Solution1:- </a:t>
            </a:r>
            <a:endParaRPr lang="en-US" sz="2000" b="1" i="0" u="sng" dirty="0">
              <a:solidFill>
                <a:srgbClr val="444444"/>
              </a:solidFill>
              <a:effectLst/>
            </a:endParaRPr>
          </a:p>
          <a:p>
            <a:pPr>
              <a:spcBef>
                <a:spcPts val="1600"/>
              </a:spcBef>
            </a:pPr>
            <a:r>
              <a:rPr lang="en-US" sz="2000" b="0" i="0" dirty="0">
                <a:solidFill>
                  <a:srgbClr val="444444"/>
                </a:solidFill>
                <a:effectLst/>
              </a:rPr>
              <a:t>Talking about the current system which presently used in the institutes is basically manually working or even if it is computerized restricted to a place or building thus all work of maintenance is also done in the same building. So, we can say that the Existing system of Gas Booking System works computerized in a building or manually with pen-paper.</a:t>
            </a:r>
          </a:p>
          <a:p>
            <a:pPr>
              <a:spcBef>
                <a:spcPts val="1600"/>
              </a:spcBef>
            </a:pPr>
            <a:r>
              <a:rPr lang="en-US" sz="2000" b="1" u="sng" dirty="0"/>
              <a:t>ProjectSolution1:-</a:t>
            </a:r>
          </a:p>
          <a:p>
            <a:pPr>
              <a:spcBef>
                <a:spcPts val="1600"/>
              </a:spcBef>
            </a:pPr>
            <a:r>
              <a:rPr lang="en-US" sz="2000" dirty="0"/>
              <a:t>Through our project we can access the database from anywhere without any restrictions.</a:t>
            </a:r>
          </a:p>
          <a:p>
            <a:pPr>
              <a:spcBef>
                <a:spcPts val="1600"/>
              </a:spcBef>
            </a:pPr>
            <a:r>
              <a:rPr lang="en-US" sz="2000" b="1" u="sng" dirty="0"/>
              <a:t>Existing Solution2:-</a:t>
            </a:r>
          </a:p>
          <a:p>
            <a:pPr>
              <a:spcBef>
                <a:spcPts val="1600"/>
              </a:spcBef>
            </a:pPr>
            <a:r>
              <a:rPr lang="en-US" sz="2000" b="0" i="0" dirty="0">
                <a:solidFill>
                  <a:srgbClr val="232323"/>
                </a:solidFill>
                <a:effectLst/>
                <a:latin typeface="Arimo"/>
              </a:rPr>
              <a:t> </a:t>
            </a:r>
            <a:r>
              <a:rPr lang="en-US" sz="2000" b="0" i="0" dirty="0">
                <a:solidFill>
                  <a:srgbClr val="232323"/>
                </a:solidFill>
                <a:effectLst/>
              </a:rPr>
              <a:t>we can know the actual work of the ‘Bharat gas agency’ . The current work is not computerized system.</a:t>
            </a:r>
          </a:p>
          <a:p>
            <a:pPr>
              <a:spcBef>
                <a:spcPts val="1600"/>
              </a:spcBef>
            </a:pPr>
            <a:r>
              <a:rPr lang="en-US" sz="2000" b="0" i="0" dirty="0">
                <a:solidFill>
                  <a:srgbClr val="232323"/>
                </a:solidFill>
                <a:effectLst/>
                <a:hlinkClick r:id="rId2"/>
              </a:rPr>
              <a:t>https://www.lovelycoding.org/online-gas-booking-system/</a:t>
            </a:r>
            <a:r>
              <a:rPr lang="en-US" sz="2000" b="0" i="0" dirty="0">
                <a:solidFill>
                  <a:srgbClr val="232323"/>
                </a:solidFill>
                <a:effectLst/>
              </a:rPr>
              <a:t> (Research Link)</a:t>
            </a:r>
          </a:p>
          <a:p>
            <a:pPr>
              <a:spcBef>
                <a:spcPts val="1600"/>
              </a:spcBef>
            </a:pPr>
            <a:r>
              <a:rPr lang="en-US" sz="2000" b="1" u="sng" dirty="0"/>
              <a:t>ProjectSolution</a:t>
            </a:r>
            <a:r>
              <a:rPr lang="en-US" sz="2000" b="1" u="sng" dirty="0">
                <a:solidFill>
                  <a:srgbClr val="232323"/>
                </a:solidFill>
              </a:rPr>
              <a:t>2:-</a:t>
            </a:r>
          </a:p>
          <a:p>
            <a:pPr>
              <a:spcBef>
                <a:spcPts val="1600"/>
              </a:spcBef>
            </a:pPr>
            <a:r>
              <a:rPr lang="en-US" sz="2000" b="0" i="0" dirty="0">
                <a:solidFill>
                  <a:srgbClr val="444444"/>
                </a:solidFill>
                <a:effectLst/>
              </a:rPr>
              <a:t>by this project, the process of ordering, billing, and stock maintenance for a gas agency can be processed easily (Computerized).</a:t>
            </a:r>
            <a:endParaRPr lang="en-IN" sz="2000" dirty="0"/>
          </a:p>
          <a:p>
            <a:endParaRPr lang="en-IN" dirty="0"/>
          </a:p>
        </p:txBody>
      </p:sp>
      <p:pic>
        <p:nvPicPr>
          <p:cNvPr id="4" name="Picture 3">
            <a:extLst>
              <a:ext uri="{FF2B5EF4-FFF2-40B4-BE49-F238E27FC236}">
                <a16:creationId xmlns:a16="http://schemas.microsoft.com/office/drawing/2014/main" id="{8AA5EC16-0BB2-7B7D-859C-08CB5CDC20D0}"/>
              </a:ext>
            </a:extLst>
          </p:cNvPr>
          <p:cNvPicPr>
            <a:picLocks noChangeAspect="1"/>
          </p:cNvPicPr>
          <p:nvPr/>
        </p:nvPicPr>
        <p:blipFill>
          <a:blip r:embed="rId3"/>
          <a:stretch>
            <a:fillRect/>
          </a:stretch>
        </p:blipFill>
        <p:spPr>
          <a:xfrm>
            <a:off x="8684757" y="804519"/>
            <a:ext cx="2370097" cy="978731"/>
          </a:xfrm>
          <a:prstGeom prst="rect">
            <a:avLst/>
          </a:prstGeom>
        </p:spPr>
      </p:pic>
    </p:spTree>
    <p:extLst>
      <p:ext uri="{BB962C8B-B14F-4D97-AF65-F5344CB8AC3E}">
        <p14:creationId xmlns:p14="http://schemas.microsoft.com/office/powerpoint/2010/main" val="3735240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9C607-0321-4664-A0D0-86C179313E4F}"/>
              </a:ext>
            </a:extLst>
          </p:cNvPr>
          <p:cNvSpPr>
            <a:spLocks noGrp="1"/>
          </p:cNvSpPr>
          <p:nvPr>
            <p:ph type="title"/>
          </p:nvPr>
        </p:nvSpPr>
        <p:spPr/>
        <p:txBody>
          <a:bodyPr/>
          <a:lstStyle/>
          <a:p>
            <a:r>
              <a:rPr lang="en-IN" dirty="0">
                <a:solidFill>
                  <a:schemeClr val="accent2">
                    <a:lumMod val="50000"/>
                  </a:schemeClr>
                </a:solidFill>
              </a:rPr>
              <a:t>Proposed Algorithm Design Technique</a:t>
            </a:r>
          </a:p>
        </p:txBody>
      </p:sp>
      <p:sp>
        <p:nvSpPr>
          <p:cNvPr id="3" name="Content Placeholder 2">
            <a:extLst>
              <a:ext uri="{FF2B5EF4-FFF2-40B4-BE49-F238E27FC236}">
                <a16:creationId xmlns:a16="http://schemas.microsoft.com/office/drawing/2014/main" id="{D7F674A8-B697-455E-AE71-EE2E42A1C10C}"/>
              </a:ext>
            </a:extLst>
          </p:cNvPr>
          <p:cNvSpPr>
            <a:spLocks noGrp="1"/>
          </p:cNvSpPr>
          <p:nvPr>
            <p:ph idx="1"/>
          </p:nvPr>
        </p:nvSpPr>
        <p:spPr>
          <a:xfrm>
            <a:off x="1451579" y="1853754"/>
            <a:ext cx="9603275" cy="4119207"/>
          </a:xfrm>
        </p:spPr>
        <p:txBody>
          <a:bodyPr>
            <a:normAutofit fontScale="32500" lnSpcReduction="20000"/>
          </a:bodyPr>
          <a:lstStyle/>
          <a:p>
            <a:r>
              <a:rPr lang="en-IN" sz="5500" dirty="0">
                <a:latin typeface="Calibri" panose="020F0502020204030204" pitchFamily="34" charset="0"/>
                <a:cs typeface="Calibri" panose="020F0502020204030204" pitchFamily="34" charset="0"/>
              </a:rPr>
              <a:t>What is the technique?</a:t>
            </a:r>
          </a:p>
          <a:p>
            <a:r>
              <a:rPr lang="en-US" sz="4900" b="0" i="0" dirty="0">
                <a:solidFill>
                  <a:srgbClr val="444444"/>
                </a:solidFill>
                <a:effectLst/>
                <a:latin typeface="Calibri" panose="020F0502020204030204" pitchFamily="34" charset="0"/>
                <a:cs typeface="Calibri" panose="020F0502020204030204" pitchFamily="34" charset="0"/>
              </a:rPr>
              <a:t>The objective of this project is to create a system where the customer can easily book their LPG gas cylinder through an online system and the agency can track the record of its customer and the delivery of the cylinder.</a:t>
            </a:r>
            <a:endParaRPr lang="en-IN" sz="4900" dirty="0">
              <a:latin typeface="Calibri" panose="020F0502020204030204" pitchFamily="34" charset="0"/>
              <a:cs typeface="Calibri" panose="020F0502020204030204" pitchFamily="34" charset="0"/>
            </a:endParaRPr>
          </a:p>
          <a:p>
            <a:r>
              <a:rPr lang="en-IN" sz="5500" dirty="0">
                <a:latin typeface="Calibri" panose="020F0502020204030204" pitchFamily="34" charset="0"/>
                <a:cs typeface="Calibri" panose="020F0502020204030204" pitchFamily="34" charset="0"/>
              </a:rPr>
              <a:t>How is it suitable for your application?</a:t>
            </a:r>
          </a:p>
          <a:p>
            <a:pPr algn="l" fontAlgn="base">
              <a:buFont typeface="Arial" panose="020B0604020202020204" pitchFamily="34" charset="0"/>
              <a:buChar char="•"/>
            </a:pPr>
            <a:r>
              <a:rPr lang="en-US" sz="4900" b="0" i="0" dirty="0">
                <a:solidFill>
                  <a:srgbClr val="444444"/>
                </a:solidFill>
                <a:effectLst/>
                <a:latin typeface="Calibri" panose="020F0502020204030204" pitchFamily="34" charset="0"/>
                <a:cs typeface="Calibri" panose="020F0502020204030204" pitchFamily="34" charset="0"/>
              </a:rPr>
              <a:t>Consumer Record is maintained.</a:t>
            </a:r>
          </a:p>
          <a:p>
            <a:pPr algn="l" fontAlgn="base">
              <a:buFont typeface="Arial" panose="020B0604020202020204" pitchFamily="34" charset="0"/>
              <a:buChar char="•"/>
            </a:pPr>
            <a:r>
              <a:rPr lang="en-US" sz="4900" b="0" i="0" dirty="0">
                <a:solidFill>
                  <a:srgbClr val="444444"/>
                </a:solidFill>
                <a:effectLst/>
                <a:latin typeface="Calibri" panose="020F0502020204030204" pitchFamily="34" charset="0"/>
                <a:cs typeface="Calibri" panose="020F0502020204030204" pitchFamily="34" charset="0"/>
              </a:rPr>
              <a:t>Edit, update, and deletion of the record.</a:t>
            </a:r>
          </a:p>
          <a:p>
            <a:pPr algn="l" fontAlgn="base">
              <a:buFont typeface="Arial" panose="020B0604020202020204" pitchFamily="34" charset="0"/>
              <a:buChar char="•"/>
            </a:pPr>
            <a:r>
              <a:rPr lang="en-US" sz="4900" b="0" i="0" dirty="0">
                <a:solidFill>
                  <a:srgbClr val="444444"/>
                </a:solidFill>
                <a:effectLst/>
                <a:latin typeface="Calibri" panose="020F0502020204030204" pitchFamily="34" charset="0"/>
                <a:cs typeface="Calibri" panose="020F0502020204030204" pitchFamily="34" charset="0"/>
              </a:rPr>
              <a:t>Online booking of the gas through internet from any point.</a:t>
            </a:r>
          </a:p>
          <a:p>
            <a:pPr algn="l" fontAlgn="base">
              <a:buFont typeface="Arial" panose="020B0604020202020204" pitchFamily="34" charset="0"/>
              <a:buChar char="•"/>
            </a:pPr>
            <a:r>
              <a:rPr lang="en-US" sz="4900" b="0" i="0" dirty="0">
                <a:solidFill>
                  <a:srgbClr val="444444"/>
                </a:solidFill>
                <a:effectLst/>
                <a:latin typeface="Calibri" panose="020F0502020204030204" pitchFamily="34" charset="0"/>
                <a:cs typeface="Calibri" panose="020F0502020204030204" pitchFamily="34" charset="0"/>
              </a:rPr>
              <a:t>Check consumer is valid to book a gas.</a:t>
            </a:r>
          </a:p>
          <a:p>
            <a:pPr algn="l" fontAlgn="base">
              <a:buFont typeface="Arial" panose="020B0604020202020204" pitchFamily="34" charset="0"/>
              <a:buChar char="•"/>
            </a:pPr>
            <a:r>
              <a:rPr lang="en-US" sz="4900" b="0" i="0" dirty="0">
                <a:solidFill>
                  <a:srgbClr val="444444"/>
                </a:solidFill>
                <a:effectLst/>
                <a:latin typeface="Calibri" panose="020F0502020204030204" pitchFamily="34" charset="0"/>
                <a:cs typeface="Calibri" panose="020F0502020204030204" pitchFamily="34" charset="0"/>
              </a:rPr>
              <a:t>Valid booking followed by the payments process.</a:t>
            </a:r>
          </a:p>
          <a:p>
            <a:pPr algn="l" fontAlgn="base">
              <a:buFont typeface="Arial" panose="020B0604020202020204" pitchFamily="34" charset="0"/>
              <a:buChar char="•"/>
            </a:pPr>
            <a:r>
              <a:rPr lang="en-US" sz="4900" b="0" i="0" dirty="0">
                <a:solidFill>
                  <a:srgbClr val="444444"/>
                </a:solidFill>
                <a:effectLst/>
                <a:latin typeface="Calibri" panose="020F0502020204030204" pitchFamily="34" charset="0"/>
                <a:cs typeface="Calibri" panose="020F0502020204030204" pitchFamily="34" charset="0"/>
              </a:rPr>
              <a:t>Booking records should be maintaining</a:t>
            </a:r>
            <a:r>
              <a:rPr lang="en-US" sz="4900" b="0" i="0" dirty="0">
                <a:solidFill>
                  <a:srgbClr val="444444"/>
                </a:solidFill>
                <a:effectLst/>
                <a:latin typeface="Poppins" panose="00000500000000000000" pitchFamily="2" charset="0"/>
              </a:rPr>
              <a:t>.</a:t>
            </a:r>
            <a:endParaRPr lang="en-IN" sz="4900" dirty="0"/>
          </a:p>
          <a:p>
            <a:pPr marL="0" indent="0">
              <a:buNone/>
            </a:pPr>
            <a:endParaRPr lang="en-IN" sz="49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A70ACB45-477C-8A67-6E12-60E4A25F81CE}"/>
              </a:ext>
            </a:extLst>
          </p:cNvPr>
          <p:cNvPicPr>
            <a:picLocks noChangeAspect="1"/>
          </p:cNvPicPr>
          <p:nvPr/>
        </p:nvPicPr>
        <p:blipFill>
          <a:blip r:embed="rId2"/>
          <a:stretch>
            <a:fillRect/>
          </a:stretch>
        </p:blipFill>
        <p:spPr>
          <a:xfrm>
            <a:off x="10088634" y="355114"/>
            <a:ext cx="1932440" cy="898809"/>
          </a:xfrm>
          <a:prstGeom prst="rect">
            <a:avLst/>
          </a:prstGeom>
        </p:spPr>
      </p:pic>
    </p:spTree>
    <p:extLst>
      <p:ext uri="{BB962C8B-B14F-4D97-AF65-F5344CB8AC3E}">
        <p14:creationId xmlns:p14="http://schemas.microsoft.com/office/powerpoint/2010/main" val="1873897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2AF0A-07F5-7827-3D08-BCEC590B3C2F}"/>
              </a:ext>
            </a:extLst>
          </p:cNvPr>
          <p:cNvSpPr>
            <a:spLocks noGrp="1"/>
          </p:cNvSpPr>
          <p:nvPr>
            <p:ph type="title"/>
          </p:nvPr>
        </p:nvSpPr>
        <p:spPr>
          <a:xfrm>
            <a:off x="1451579" y="1391655"/>
            <a:ext cx="9603275" cy="1049235"/>
          </a:xfrm>
        </p:spPr>
        <p:txBody>
          <a:bodyPr/>
          <a:lstStyle/>
          <a:p>
            <a:r>
              <a:rPr lang="en-US" u="sng" dirty="0">
                <a:solidFill>
                  <a:srgbClr val="C00000"/>
                </a:solidFill>
              </a:rPr>
              <a:t>DATA SET COLLECTION:-</a:t>
            </a:r>
            <a:endParaRPr lang="en-IN" dirty="0"/>
          </a:p>
        </p:txBody>
      </p:sp>
      <p:sp>
        <p:nvSpPr>
          <p:cNvPr id="3" name="Content Placeholder 2">
            <a:extLst>
              <a:ext uri="{FF2B5EF4-FFF2-40B4-BE49-F238E27FC236}">
                <a16:creationId xmlns:a16="http://schemas.microsoft.com/office/drawing/2014/main" id="{EA1DF53A-00A4-7EBC-8295-B7ABBBE24587}"/>
              </a:ext>
            </a:extLst>
          </p:cNvPr>
          <p:cNvSpPr>
            <a:spLocks noGrp="1"/>
          </p:cNvSpPr>
          <p:nvPr>
            <p:ph idx="1"/>
          </p:nvPr>
        </p:nvSpPr>
        <p:spPr/>
        <p:txBody>
          <a:bodyPr/>
          <a:lstStyle/>
          <a:p>
            <a:r>
              <a:rPr lang="en-US" dirty="0"/>
              <a:t>We will use </a:t>
            </a:r>
            <a:r>
              <a:rPr lang="en-US" u="sng" dirty="0"/>
              <a:t>SET</a:t>
            </a:r>
            <a:r>
              <a:rPr lang="en-US" dirty="0"/>
              <a:t>, </a:t>
            </a:r>
            <a:r>
              <a:rPr lang="en-US" u="sng" dirty="0"/>
              <a:t>DICTATIONARY</a:t>
            </a:r>
            <a:r>
              <a:rPr lang="en-US" dirty="0"/>
              <a:t>, </a:t>
            </a:r>
            <a:r>
              <a:rPr lang="en-US" u="sng" dirty="0"/>
              <a:t>LIST </a:t>
            </a:r>
            <a:r>
              <a:rPr lang="en-US" dirty="0"/>
              <a:t>and</a:t>
            </a:r>
            <a:r>
              <a:rPr lang="en-US" u="sng" dirty="0"/>
              <a:t> LIST WITH DICTATIONARY and  SET.</a:t>
            </a:r>
          </a:p>
          <a:p>
            <a:r>
              <a:rPr lang="en-US" u="sng" dirty="0"/>
              <a:t>EG:-</a:t>
            </a:r>
          </a:p>
          <a:p>
            <a:endParaRPr lang="en-IN" u="sng" dirty="0"/>
          </a:p>
        </p:txBody>
      </p:sp>
      <p:pic>
        <p:nvPicPr>
          <p:cNvPr id="5" name="Picture 4">
            <a:extLst>
              <a:ext uri="{FF2B5EF4-FFF2-40B4-BE49-F238E27FC236}">
                <a16:creationId xmlns:a16="http://schemas.microsoft.com/office/drawing/2014/main" id="{D504117C-5AA7-3E25-951F-53AE7B36CB77}"/>
              </a:ext>
            </a:extLst>
          </p:cNvPr>
          <p:cNvPicPr>
            <a:picLocks noChangeAspect="1"/>
          </p:cNvPicPr>
          <p:nvPr/>
        </p:nvPicPr>
        <p:blipFill>
          <a:blip r:embed="rId2"/>
          <a:stretch>
            <a:fillRect/>
          </a:stretch>
        </p:blipFill>
        <p:spPr>
          <a:xfrm>
            <a:off x="1596992" y="2951419"/>
            <a:ext cx="9312447" cy="2293819"/>
          </a:xfrm>
          <a:prstGeom prst="rect">
            <a:avLst/>
          </a:prstGeom>
        </p:spPr>
      </p:pic>
    </p:spTree>
    <p:extLst>
      <p:ext uri="{BB962C8B-B14F-4D97-AF65-F5344CB8AC3E}">
        <p14:creationId xmlns:p14="http://schemas.microsoft.com/office/powerpoint/2010/main" val="179951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0D7B3-C5EC-48FF-ABB6-4CD4DCDE774E}"/>
              </a:ext>
            </a:extLst>
          </p:cNvPr>
          <p:cNvSpPr>
            <a:spLocks noGrp="1"/>
          </p:cNvSpPr>
          <p:nvPr>
            <p:ph type="title"/>
          </p:nvPr>
        </p:nvSpPr>
        <p:spPr>
          <a:xfrm>
            <a:off x="1527080" y="1391655"/>
            <a:ext cx="9603275" cy="1049235"/>
          </a:xfrm>
        </p:spPr>
        <p:txBody>
          <a:bodyPr/>
          <a:lstStyle/>
          <a:p>
            <a:r>
              <a:rPr lang="en-US" u="sng" dirty="0">
                <a:solidFill>
                  <a:schemeClr val="accent2">
                    <a:lumMod val="50000"/>
                  </a:schemeClr>
                </a:solidFill>
              </a:rPr>
              <a:t>TOOLS SETUP:-</a:t>
            </a:r>
            <a:endParaRPr lang="en-IN" u="sng" dirty="0">
              <a:solidFill>
                <a:schemeClr val="accent2">
                  <a:lumMod val="50000"/>
                </a:schemeClr>
              </a:solidFill>
            </a:endParaRPr>
          </a:p>
        </p:txBody>
      </p:sp>
      <p:sp>
        <p:nvSpPr>
          <p:cNvPr id="3" name="Content Placeholder 2">
            <a:extLst>
              <a:ext uri="{FF2B5EF4-FFF2-40B4-BE49-F238E27FC236}">
                <a16:creationId xmlns:a16="http://schemas.microsoft.com/office/drawing/2014/main" id="{9F916CAF-A315-4FBB-AF10-D90D4319CD49}"/>
              </a:ext>
            </a:extLst>
          </p:cNvPr>
          <p:cNvSpPr>
            <a:spLocks noGrp="1"/>
          </p:cNvSpPr>
          <p:nvPr>
            <p:ph idx="1"/>
          </p:nvPr>
        </p:nvSpPr>
        <p:spPr/>
        <p:txBody>
          <a:bodyPr/>
          <a:lstStyle/>
          <a:p>
            <a:r>
              <a:rPr lang="en-US" dirty="0"/>
              <a:t>We are going to use</a:t>
            </a:r>
          </a:p>
          <a:p>
            <a:r>
              <a:rPr lang="en-US" dirty="0"/>
              <a:t>1.</a:t>
            </a:r>
            <a:r>
              <a:rPr lang="en-IN" b="1" i="0" dirty="0">
                <a:solidFill>
                  <a:srgbClr val="3F3F3F"/>
                </a:solidFill>
                <a:effectLst/>
                <a:latin typeface="roboto" panose="020B0604020202020204" pitchFamily="2" charset="0"/>
              </a:rPr>
              <a:t> Python</a:t>
            </a:r>
            <a:r>
              <a:rPr lang="en-IN" dirty="0">
                <a:solidFill>
                  <a:srgbClr val="3F3F3F"/>
                </a:solidFill>
                <a:latin typeface="roboto" panose="020B0604020202020204" pitchFamily="2" charset="0"/>
              </a:rPr>
              <a:t>(language commands).</a:t>
            </a:r>
          </a:p>
          <a:p>
            <a:r>
              <a:rPr lang="en-IN" dirty="0">
                <a:solidFill>
                  <a:srgbClr val="3F3F3F"/>
                </a:solidFill>
                <a:latin typeface="roboto" panose="020B0604020202020204" pitchFamily="2" charset="0"/>
              </a:rPr>
              <a:t>2.</a:t>
            </a:r>
            <a:r>
              <a:rPr lang="en-IN" b="1" i="0" dirty="0">
                <a:solidFill>
                  <a:srgbClr val="3F3F3F"/>
                </a:solidFill>
                <a:effectLst/>
                <a:latin typeface="roboto" panose="02000000000000000000" pitchFamily="2" charset="0"/>
              </a:rPr>
              <a:t> Django Framework</a:t>
            </a:r>
            <a:r>
              <a:rPr lang="en-IN" b="1" i="0" dirty="0">
                <a:solidFill>
                  <a:srgbClr val="3F3F3F"/>
                </a:solidFill>
                <a:effectLst/>
                <a:latin typeface="roboto" panose="020B0604020202020204" pitchFamily="2" charset="0"/>
              </a:rPr>
              <a:t>(</a:t>
            </a:r>
            <a:r>
              <a:rPr lang="en-IN" i="0" dirty="0">
                <a:solidFill>
                  <a:srgbClr val="3F3F3F"/>
                </a:solidFill>
                <a:effectLst/>
                <a:latin typeface="Calibri" panose="020F0502020204030204" pitchFamily="34" charset="0"/>
                <a:cs typeface="Calibri" panose="020F0502020204030204" pitchFamily="34" charset="0"/>
              </a:rPr>
              <a:t>which provides a frame to access).</a:t>
            </a:r>
          </a:p>
          <a:p>
            <a:r>
              <a:rPr lang="en-IN" dirty="0">
                <a:solidFill>
                  <a:srgbClr val="3F3F3F"/>
                </a:solidFill>
                <a:latin typeface="Calibri" panose="020F0502020204030204" pitchFamily="34" charset="0"/>
                <a:cs typeface="Calibri" panose="020F0502020204030204" pitchFamily="34" charset="0"/>
              </a:rPr>
              <a:t>3.</a:t>
            </a:r>
            <a:r>
              <a:rPr lang="en-IN" b="1" dirty="0">
                <a:solidFill>
                  <a:srgbClr val="3F3F3F"/>
                </a:solidFill>
                <a:latin typeface="Calibri" panose="020F0502020204030204" pitchFamily="34" charset="0"/>
                <a:cs typeface="Calibri" panose="020F0502020204030204" pitchFamily="34" charset="0"/>
              </a:rPr>
              <a:t>PSQL</a:t>
            </a:r>
            <a:r>
              <a:rPr lang="en-IN" dirty="0">
                <a:solidFill>
                  <a:srgbClr val="3F3F3F"/>
                </a:solidFill>
                <a:latin typeface="Calibri" panose="020F0502020204030204" pitchFamily="34" charset="0"/>
                <a:cs typeface="Calibri" panose="020F0502020204030204" pitchFamily="34" charset="0"/>
              </a:rPr>
              <a:t>[</a:t>
            </a:r>
            <a:r>
              <a:rPr lang="en-IN" dirty="0">
                <a:solidFill>
                  <a:srgbClr val="3F3F3F"/>
                </a:solidFill>
                <a:latin typeface="roboto" panose="02000000000000000000" pitchFamily="2" charset="0"/>
                <a:ea typeface="roboto" panose="02000000000000000000" pitchFamily="2" charset="0"/>
                <a:cs typeface="Calibri" panose="020F0502020204030204" pitchFamily="34" charset="0"/>
              </a:rPr>
              <a:t>DBMS</a:t>
            </a:r>
            <a:r>
              <a:rPr lang="en-IN" b="1" dirty="0">
                <a:solidFill>
                  <a:srgbClr val="3F3F3F"/>
                </a:solidFill>
                <a:latin typeface="roboto" panose="02000000000000000000" pitchFamily="2" charset="0"/>
                <a:ea typeface="roboto" panose="02000000000000000000" pitchFamily="2" charset="0"/>
                <a:cs typeface="Calibri" panose="020F0502020204030204" pitchFamily="34" charset="0"/>
              </a:rPr>
              <a:t>(</a:t>
            </a:r>
            <a:r>
              <a:rPr lang="en-IN" dirty="0">
                <a:solidFill>
                  <a:srgbClr val="3F3F3F"/>
                </a:solidFill>
                <a:latin typeface="Calibri" panose="020F0502020204030204" pitchFamily="34" charset="0"/>
                <a:ea typeface="roboto" panose="02000000000000000000" pitchFamily="2" charset="0"/>
                <a:cs typeface="Calibri" panose="020F0502020204030204" pitchFamily="34" charset="0"/>
              </a:rPr>
              <a:t>for records management</a:t>
            </a:r>
            <a:r>
              <a:rPr lang="en-IN" b="1" dirty="0">
                <a:solidFill>
                  <a:srgbClr val="3F3F3F"/>
                </a:solidFill>
                <a:latin typeface="roboto" panose="02000000000000000000" pitchFamily="2" charset="0"/>
                <a:ea typeface="roboto" panose="02000000000000000000" pitchFamily="2" charset="0"/>
                <a:cs typeface="Calibri" panose="020F0502020204030204" pitchFamily="34" charset="0"/>
              </a:rPr>
              <a:t>)].</a:t>
            </a:r>
          </a:p>
          <a:p>
            <a:r>
              <a:rPr lang="en-IN" dirty="0">
                <a:solidFill>
                  <a:srgbClr val="3F3F3F"/>
                </a:solidFill>
                <a:latin typeface="Calibri" panose="020F0502020204030204" pitchFamily="34" charset="0"/>
                <a:ea typeface="roboto" panose="02000000000000000000" pitchFamily="2" charset="0"/>
                <a:cs typeface="Calibri" panose="020F0502020204030204" pitchFamily="34" charset="0"/>
              </a:rPr>
              <a:t>4</a:t>
            </a:r>
            <a:r>
              <a:rPr lang="en-IN" b="1" dirty="0">
                <a:solidFill>
                  <a:srgbClr val="3F3F3F"/>
                </a:solidFill>
                <a:latin typeface="roboto" panose="02000000000000000000" pitchFamily="2" charset="0"/>
                <a:ea typeface="roboto" panose="02000000000000000000" pitchFamily="2" charset="0"/>
                <a:cs typeface="Calibri" panose="020F0502020204030204" pitchFamily="34" charset="0"/>
              </a:rPr>
              <a:t>.Visual Studio Code(</a:t>
            </a:r>
            <a:r>
              <a:rPr lang="en-IN" dirty="0">
                <a:solidFill>
                  <a:srgbClr val="3F3F3F"/>
                </a:solidFill>
                <a:latin typeface="Calibri" panose="020F0502020204030204" pitchFamily="34" charset="0"/>
                <a:ea typeface="roboto" panose="02000000000000000000" pitchFamily="2" charset="0"/>
                <a:cs typeface="Calibri" panose="020F0502020204030204" pitchFamily="34" charset="0"/>
              </a:rPr>
              <a:t>for</a:t>
            </a:r>
            <a:r>
              <a:rPr lang="en-IN" b="1" dirty="0">
                <a:solidFill>
                  <a:srgbClr val="3F3F3F"/>
                </a:solidFill>
                <a:latin typeface="roboto" panose="02000000000000000000" pitchFamily="2" charset="0"/>
                <a:ea typeface="roboto" panose="02000000000000000000" pitchFamily="2" charset="0"/>
                <a:cs typeface="Calibri" panose="020F0502020204030204" pitchFamily="34" charset="0"/>
              </a:rPr>
              <a:t> “HTML and JAVASCRIPT” </a:t>
            </a:r>
            <a:r>
              <a:rPr lang="en-IN" dirty="0">
                <a:solidFill>
                  <a:srgbClr val="3F3F3F"/>
                </a:solidFill>
                <a:latin typeface="Calibri" panose="020F0502020204030204" pitchFamily="34" charset="0"/>
                <a:ea typeface="roboto" panose="02000000000000000000" pitchFamily="2" charset="0"/>
                <a:cs typeface="Calibri" panose="020F0502020204030204" pitchFamily="34" charset="0"/>
              </a:rPr>
              <a:t>designing of website</a:t>
            </a:r>
            <a:r>
              <a:rPr lang="en-IN" b="1" dirty="0">
                <a:solidFill>
                  <a:srgbClr val="3F3F3F"/>
                </a:solidFill>
                <a:latin typeface="roboto" panose="02000000000000000000" pitchFamily="2" charset="0"/>
                <a:ea typeface="roboto" panose="02000000000000000000" pitchFamily="2" charset="0"/>
                <a:cs typeface="Calibri" panose="020F0502020204030204" pitchFamily="34" charset="0"/>
              </a:rPr>
              <a:t>).</a:t>
            </a:r>
          </a:p>
          <a:p>
            <a:r>
              <a:rPr lang="en-IN" b="1" dirty="0">
                <a:solidFill>
                  <a:srgbClr val="3F3F3F"/>
                </a:solidFill>
                <a:latin typeface="roboto" panose="02000000000000000000" pitchFamily="2" charset="0"/>
                <a:ea typeface="roboto" panose="02000000000000000000" pitchFamily="2" charset="0"/>
                <a:cs typeface="Calibri" panose="020F0502020204030204" pitchFamily="34" charset="0"/>
              </a:rPr>
              <a:t>5.Terra_er and STARUML(</a:t>
            </a:r>
            <a:r>
              <a:rPr lang="en-IN" dirty="0">
                <a:solidFill>
                  <a:srgbClr val="3F3F3F"/>
                </a:solidFill>
                <a:latin typeface="Calibri" panose="020F0502020204030204" pitchFamily="34" charset="0"/>
                <a:ea typeface="roboto" panose="02000000000000000000" pitchFamily="2" charset="0"/>
                <a:cs typeface="Calibri" panose="020F0502020204030204" pitchFamily="34" charset="0"/>
              </a:rPr>
              <a:t>to get workflow diagrams</a:t>
            </a:r>
            <a:r>
              <a:rPr lang="en-IN" b="1" dirty="0">
                <a:solidFill>
                  <a:srgbClr val="3F3F3F"/>
                </a:solidFill>
                <a:latin typeface="roboto" panose="02000000000000000000" pitchFamily="2" charset="0"/>
                <a:ea typeface="roboto" panose="02000000000000000000" pitchFamily="2" charset="0"/>
                <a:cs typeface="Calibri" panose="020F0502020204030204" pitchFamily="34" charset="0"/>
              </a:rPr>
              <a:t>).</a:t>
            </a:r>
            <a:endParaRPr lang="en-IN" b="1" dirty="0">
              <a:latin typeface="roboto" panose="02000000000000000000" pitchFamily="2" charset="0"/>
              <a:ea typeface="roboto" panose="02000000000000000000" pitchFamily="2" charset="0"/>
              <a:cs typeface="Calibri" panose="020F0502020204030204" pitchFamily="34" charset="0"/>
            </a:endParaRPr>
          </a:p>
        </p:txBody>
      </p:sp>
      <p:pic>
        <p:nvPicPr>
          <p:cNvPr id="4" name="Picture 3">
            <a:extLst>
              <a:ext uri="{FF2B5EF4-FFF2-40B4-BE49-F238E27FC236}">
                <a16:creationId xmlns:a16="http://schemas.microsoft.com/office/drawing/2014/main" id="{974BB0CD-E149-C360-5970-77E3CADEF4B4}"/>
              </a:ext>
            </a:extLst>
          </p:cNvPr>
          <p:cNvPicPr>
            <a:picLocks noChangeAspect="1"/>
          </p:cNvPicPr>
          <p:nvPr/>
        </p:nvPicPr>
        <p:blipFill>
          <a:blip r:embed="rId2"/>
          <a:stretch>
            <a:fillRect/>
          </a:stretch>
        </p:blipFill>
        <p:spPr>
          <a:xfrm>
            <a:off x="5526831" y="2259625"/>
            <a:ext cx="930130" cy="735246"/>
          </a:xfrm>
          <a:prstGeom prst="rect">
            <a:avLst/>
          </a:prstGeom>
        </p:spPr>
      </p:pic>
      <p:pic>
        <p:nvPicPr>
          <p:cNvPr id="6" name="Picture 5">
            <a:extLst>
              <a:ext uri="{FF2B5EF4-FFF2-40B4-BE49-F238E27FC236}">
                <a16:creationId xmlns:a16="http://schemas.microsoft.com/office/drawing/2014/main" id="{F16C4C8A-1AC8-1BB8-2DB2-C5D05D64AAF3}"/>
              </a:ext>
            </a:extLst>
          </p:cNvPr>
          <p:cNvPicPr>
            <a:picLocks noChangeAspect="1"/>
          </p:cNvPicPr>
          <p:nvPr/>
        </p:nvPicPr>
        <p:blipFill>
          <a:blip r:embed="rId3"/>
          <a:stretch>
            <a:fillRect/>
          </a:stretch>
        </p:blipFill>
        <p:spPr>
          <a:xfrm>
            <a:off x="6144296" y="3429000"/>
            <a:ext cx="852092" cy="548607"/>
          </a:xfrm>
          <a:prstGeom prst="rect">
            <a:avLst/>
          </a:prstGeom>
        </p:spPr>
      </p:pic>
      <p:pic>
        <p:nvPicPr>
          <p:cNvPr id="8" name="Picture 7">
            <a:extLst>
              <a:ext uri="{FF2B5EF4-FFF2-40B4-BE49-F238E27FC236}">
                <a16:creationId xmlns:a16="http://schemas.microsoft.com/office/drawing/2014/main" id="{65277ADA-6C37-DF88-9301-04CB67924D0C}"/>
              </a:ext>
            </a:extLst>
          </p:cNvPr>
          <p:cNvPicPr>
            <a:picLocks noChangeAspect="1"/>
          </p:cNvPicPr>
          <p:nvPr/>
        </p:nvPicPr>
        <p:blipFill>
          <a:blip r:embed="rId4"/>
          <a:stretch>
            <a:fillRect/>
          </a:stretch>
        </p:blipFill>
        <p:spPr>
          <a:xfrm>
            <a:off x="7616758" y="4459169"/>
            <a:ext cx="646398" cy="615192"/>
          </a:xfrm>
          <a:prstGeom prst="rect">
            <a:avLst/>
          </a:prstGeom>
        </p:spPr>
      </p:pic>
      <p:pic>
        <p:nvPicPr>
          <p:cNvPr id="10" name="Picture 9">
            <a:extLst>
              <a:ext uri="{FF2B5EF4-FFF2-40B4-BE49-F238E27FC236}">
                <a16:creationId xmlns:a16="http://schemas.microsoft.com/office/drawing/2014/main" id="{772A1DCC-3B83-410A-0EBD-728260550673}"/>
              </a:ext>
            </a:extLst>
          </p:cNvPr>
          <p:cNvPicPr>
            <a:picLocks noChangeAspect="1"/>
          </p:cNvPicPr>
          <p:nvPr/>
        </p:nvPicPr>
        <p:blipFill>
          <a:blip r:embed="rId5"/>
          <a:stretch>
            <a:fillRect/>
          </a:stretch>
        </p:blipFill>
        <p:spPr>
          <a:xfrm>
            <a:off x="10015969" y="3843977"/>
            <a:ext cx="1215453" cy="615192"/>
          </a:xfrm>
          <a:prstGeom prst="rect">
            <a:avLst/>
          </a:prstGeom>
        </p:spPr>
      </p:pic>
      <p:pic>
        <p:nvPicPr>
          <p:cNvPr id="12" name="Picture 11">
            <a:extLst>
              <a:ext uri="{FF2B5EF4-FFF2-40B4-BE49-F238E27FC236}">
                <a16:creationId xmlns:a16="http://schemas.microsoft.com/office/drawing/2014/main" id="{5A6158E7-6283-4A25-A133-1CCC557D06B9}"/>
              </a:ext>
            </a:extLst>
          </p:cNvPr>
          <p:cNvPicPr>
            <a:picLocks noChangeAspect="1"/>
          </p:cNvPicPr>
          <p:nvPr/>
        </p:nvPicPr>
        <p:blipFill>
          <a:blip r:embed="rId6"/>
          <a:stretch>
            <a:fillRect/>
          </a:stretch>
        </p:blipFill>
        <p:spPr>
          <a:xfrm>
            <a:off x="8164508" y="321667"/>
            <a:ext cx="2890346" cy="1512168"/>
          </a:xfrm>
          <a:prstGeom prst="rect">
            <a:avLst/>
          </a:prstGeom>
        </p:spPr>
      </p:pic>
    </p:spTree>
    <p:extLst>
      <p:ext uri="{BB962C8B-B14F-4D97-AF65-F5344CB8AC3E}">
        <p14:creationId xmlns:p14="http://schemas.microsoft.com/office/powerpoint/2010/main" val="1079686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E2495-BC54-4067-8E7F-D378A5039021}"/>
              </a:ext>
            </a:extLst>
          </p:cNvPr>
          <p:cNvSpPr>
            <a:spLocks noGrp="1"/>
          </p:cNvSpPr>
          <p:nvPr>
            <p:ph type="title"/>
          </p:nvPr>
        </p:nvSpPr>
        <p:spPr/>
        <p:txBody>
          <a:bodyPr/>
          <a:lstStyle/>
          <a:p>
            <a:r>
              <a:rPr lang="en-IN" dirty="0" err="1">
                <a:solidFill>
                  <a:schemeClr val="accent2">
                    <a:lumMod val="50000"/>
                  </a:schemeClr>
                </a:solidFill>
              </a:rPr>
              <a:t>Github</a:t>
            </a:r>
            <a:r>
              <a:rPr lang="en-IN" dirty="0">
                <a:solidFill>
                  <a:schemeClr val="accent2">
                    <a:lumMod val="50000"/>
                  </a:schemeClr>
                </a:solidFill>
              </a:rPr>
              <a:t> setup</a:t>
            </a:r>
          </a:p>
        </p:txBody>
      </p:sp>
      <p:pic>
        <p:nvPicPr>
          <p:cNvPr id="5" name="Content Placeholder 4">
            <a:extLst>
              <a:ext uri="{FF2B5EF4-FFF2-40B4-BE49-F238E27FC236}">
                <a16:creationId xmlns:a16="http://schemas.microsoft.com/office/drawing/2014/main" id="{2DA05079-B499-A6D4-2EE9-734B363531FA}"/>
              </a:ext>
            </a:extLst>
          </p:cNvPr>
          <p:cNvPicPr>
            <a:picLocks noGrp="1" noChangeAspect="1"/>
          </p:cNvPicPr>
          <p:nvPr>
            <p:ph idx="1"/>
          </p:nvPr>
        </p:nvPicPr>
        <p:blipFill>
          <a:blip r:embed="rId2"/>
          <a:stretch>
            <a:fillRect/>
          </a:stretch>
        </p:blipFill>
        <p:spPr>
          <a:xfrm>
            <a:off x="1647036" y="1853754"/>
            <a:ext cx="8574884" cy="4006079"/>
          </a:xfrm>
        </p:spPr>
      </p:pic>
    </p:spTree>
    <p:extLst>
      <p:ext uri="{BB962C8B-B14F-4D97-AF65-F5344CB8AC3E}">
        <p14:creationId xmlns:p14="http://schemas.microsoft.com/office/powerpoint/2010/main" val="520040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3E181-6CB8-4C66-9588-9712C8DB5DDC}"/>
              </a:ext>
            </a:extLst>
          </p:cNvPr>
          <p:cNvSpPr>
            <a:spLocks noGrp="1"/>
          </p:cNvSpPr>
          <p:nvPr>
            <p:ph type="title"/>
          </p:nvPr>
        </p:nvSpPr>
        <p:spPr>
          <a:xfrm>
            <a:off x="1191237" y="804519"/>
            <a:ext cx="9863617" cy="1049235"/>
          </a:xfrm>
        </p:spPr>
        <p:txBody>
          <a:bodyPr/>
          <a:lstStyle/>
          <a:p>
            <a:r>
              <a:rPr lang="en-IN" u="sng" dirty="0">
                <a:solidFill>
                  <a:schemeClr val="accent2">
                    <a:lumMod val="50000"/>
                  </a:schemeClr>
                </a:solidFill>
              </a:rPr>
              <a:t>Division of work among the group members:-</a:t>
            </a:r>
          </a:p>
        </p:txBody>
      </p:sp>
      <p:sp>
        <p:nvSpPr>
          <p:cNvPr id="3" name="Content Placeholder 2">
            <a:extLst>
              <a:ext uri="{FF2B5EF4-FFF2-40B4-BE49-F238E27FC236}">
                <a16:creationId xmlns:a16="http://schemas.microsoft.com/office/drawing/2014/main" id="{0D677678-E6FC-43AF-8710-22E963C7CB46}"/>
              </a:ext>
            </a:extLst>
          </p:cNvPr>
          <p:cNvSpPr>
            <a:spLocks noGrp="1"/>
          </p:cNvSpPr>
          <p:nvPr>
            <p:ph idx="1"/>
          </p:nvPr>
        </p:nvSpPr>
        <p:spPr/>
        <p:txBody>
          <a:bodyPr>
            <a:normAutofit lnSpcReduction="10000"/>
          </a:bodyPr>
          <a:lstStyle/>
          <a:p>
            <a:r>
              <a:rPr lang="en-US" u="sng" dirty="0">
                <a:latin typeface="Calibri" panose="020F0502020204030204" pitchFamily="34" charset="0"/>
                <a:cs typeface="Calibri" panose="020F0502020204030204" pitchFamily="34" charset="0"/>
              </a:rPr>
              <a:t>PPT AND EER</a:t>
            </a:r>
            <a:r>
              <a:rPr lang="en-US" dirty="0">
                <a:latin typeface="Calibri" panose="020F0502020204030204" pitchFamily="34" charset="0"/>
                <a:cs typeface="Calibri" panose="020F0502020204030204" pitchFamily="34" charset="0"/>
              </a:rPr>
              <a:t>:- JATIN(2110030212).</a:t>
            </a:r>
          </a:p>
          <a:p>
            <a:r>
              <a:rPr lang="en-US" u="sng" dirty="0">
                <a:latin typeface="Calibri" panose="020F0502020204030204" pitchFamily="34" charset="0"/>
                <a:cs typeface="Calibri" panose="020F0502020204030204" pitchFamily="34" charset="0"/>
              </a:rPr>
              <a:t>REPORT WRITING</a:t>
            </a:r>
            <a:r>
              <a:rPr lang="en-US" dirty="0">
                <a:latin typeface="Calibri" panose="020F0502020204030204" pitchFamily="34" charset="0"/>
                <a:cs typeface="Calibri" panose="020F0502020204030204" pitchFamily="34" charset="0"/>
              </a:rPr>
              <a:t>:-</a:t>
            </a:r>
            <a:r>
              <a:rPr lang="en-IN" sz="2000" dirty="0">
                <a:latin typeface="Calibri" panose="020F0502020204030204" pitchFamily="34" charset="0"/>
                <a:cs typeface="Calibri" panose="020F0502020204030204" pitchFamily="34" charset="0"/>
              </a:rPr>
              <a:t>B V </a:t>
            </a:r>
            <a:r>
              <a:rPr lang="en-IN" sz="2000" dirty="0" err="1">
                <a:latin typeface="Calibri" panose="020F0502020204030204" pitchFamily="34" charset="0"/>
                <a:cs typeface="Calibri" panose="020F0502020204030204" pitchFamily="34" charset="0"/>
              </a:rPr>
              <a:t>V</a:t>
            </a:r>
            <a:r>
              <a:rPr lang="en-IN" sz="2000" dirty="0">
                <a:latin typeface="Calibri" panose="020F0502020204030204" pitchFamily="34" charset="0"/>
                <a:cs typeface="Calibri" panose="020F0502020204030204" pitchFamily="34" charset="0"/>
              </a:rPr>
              <a:t> L N BHARGAV (2110030150 ).</a:t>
            </a:r>
          </a:p>
          <a:p>
            <a:r>
              <a:rPr lang="en-IN" u="sng" dirty="0">
                <a:latin typeface="Calibri" panose="020F0502020204030204" pitchFamily="34" charset="0"/>
                <a:cs typeface="Calibri" panose="020F0502020204030204" pitchFamily="34" charset="0"/>
              </a:rPr>
              <a:t>INFORMATION GATHERING AND HTML WEB DESIGN</a:t>
            </a:r>
            <a:r>
              <a:rPr lang="en-IN" dirty="0">
                <a:latin typeface="Calibri" panose="020F0502020204030204" pitchFamily="34" charset="0"/>
                <a:cs typeface="Calibri" panose="020F0502020204030204" pitchFamily="34" charset="0"/>
              </a:rPr>
              <a:t>: -</a:t>
            </a:r>
            <a:r>
              <a:rPr lang="en-IN" sz="2000" dirty="0">
                <a:latin typeface="Calibri" panose="020F0502020204030204" pitchFamily="34" charset="0"/>
                <a:cs typeface="Calibri" panose="020F0502020204030204" pitchFamily="34" charset="0"/>
              </a:rPr>
              <a:t>U SAI SUBRAHMANYAM(2110030293).</a:t>
            </a:r>
          </a:p>
          <a:p>
            <a:r>
              <a:rPr lang="en-IN" sz="2000" u="sng" dirty="0">
                <a:latin typeface="Calibri" panose="020F0502020204030204" pitchFamily="34" charset="0"/>
                <a:cs typeface="Calibri" panose="020F0502020204030204" pitchFamily="34" charset="0"/>
              </a:rPr>
              <a:t>DJANGO FRAMWORK</a:t>
            </a:r>
            <a:r>
              <a:rPr lang="en-IN" sz="2000" dirty="0">
                <a:latin typeface="Calibri" panose="020F0502020204030204" pitchFamily="34" charset="0"/>
                <a:cs typeface="Calibri" panose="020F0502020204030204" pitchFamily="34" charset="0"/>
              </a:rPr>
              <a:t>:-VAMSHI(2110030153).</a:t>
            </a:r>
          </a:p>
          <a:p>
            <a:r>
              <a:rPr lang="en-IN" u="sng" dirty="0">
                <a:latin typeface="Calibri" panose="020F0502020204030204" pitchFamily="34" charset="0"/>
                <a:cs typeface="Calibri" panose="020F0502020204030204" pitchFamily="34" charset="0"/>
              </a:rPr>
              <a:t>PYTHON CODE AND PRESENTATION</a:t>
            </a:r>
            <a:r>
              <a:rPr lang="en-IN" dirty="0">
                <a:latin typeface="Calibri" panose="020F0502020204030204" pitchFamily="34" charset="0"/>
                <a:cs typeface="Calibri" panose="020F0502020204030204" pitchFamily="34" charset="0"/>
              </a:rPr>
              <a:t>:-</a:t>
            </a:r>
            <a:r>
              <a:rPr lang="en-US" dirty="0"/>
              <a:t> </a:t>
            </a:r>
            <a:r>
              <a:rPr lang="en-US" dirty="0">
                <a:latin typeface="Calibri" panose="020F0502020204030204" pitchFamily="34" charset="0"/>
                <a:cs typeface="Calibri" panose="020F0502020204030204" pitchFamily="34" charset="0"/>
              </a:rPr>
              <a:t>Bhargav(2110030150),Vamshi(2110030153),Jatin(2110030212), Subrahmanyam(2110030293).</a:t>
            </a:r>
          </a:p>
          <a:p>
            <a:pPr marL="0" indent="0">
              <a:buNone/>
            </a:pPr>
            <a:endParaRPr lang="en-IN" sz="2000"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A474193B-7B1A-E548-1BB9-6D3346907005}"/>
              </a:ext>
            </a:extLst>
          </p:cNvPr>
          <p:cNvPicPr>
            <a:picLocks noChangeAspect="1"/>
          </p:cNvPicPr>
          <p:nvPr/>
        </p:nvPicPr>
        <p:blipFill>
          <a:blip r:embed="rId2"/>
          <a:stretch>
            <a:fillRect/>
          </a:stretch>
        </p:blipFill>
        <p:spPr>
          <a:xfrm>
            <a:off x="9177557" y="1853754"/>
            <a:ext cx="1961188" cy="1352135"/>
          </a:xfrm>
          <a:prstGeom prst="rect">
            <a:avLst/>
          </a:prstGeom>
        </p:spPr>
      </p:pic>
    </p:spTree>
    <p:extLst>
      <p:ext uri="{BB962C8B-B14F-4D97-AF65-F5344CB8AC3E}">
        <p14:creationId xmlns:p14="http://schemas.microsoft.com/office/powerpoint/2010/main" val="247713998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120</TotalTime>
  <Words>501</Words>
  <Application>Microsoft Office PowerPoint</Application>
  <PresentationFormat>Widescreen</PresentationFormat>
  <Paragraphs>47</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Arimo</vt:lpstr>
      <vt:lpstr>Calibri</vt:lpstr>
      <vt:lpstr>Calibri (Body)</vt:lpstr>
      <vt:lpstr>Gill Sans MT</vt:lpstr>
      <vt:lpstr>Poppins</vt:lpstr>
      <vt:lpstr>roboto</vt:lpstr>
      <vt:lpstr>Gallery</vt:lpstr>
      <vt:lpstr>  Gas MANagement system PYTHON FULL STACK DEVELOPMENT </vt:lpstr>
      <vt:lpstr>Problem statement :-</vt:lpstr>
      <vt:lpstr>Existing solutions:-</vt:lpstr>
      <vt:lpstr>Proposed Algorithm Design Technique</vt:lpstr>
      <vt:lpstr>DATA SET COLLECTION:-</vt:lpstr>
      <vt:lpstr>TOOLS SETUP:-</vt:lpstr>
      <vt:lpstr>Github setup</vt:lpstr>
      <vt:lpstr>Division of work among the group members:-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Analysis of Algorithms Project Name</dc:title>
  <dc:creator>Deepthi Kalavala</dc:creator>
  <cp:lastModifiedBy>Jaina Vamshi</cp:lastModifiedBy>
  <cp:revision>6</cp:revision>
  <dcterms:created xsi:type="dcterms:W3CDTF">2022-02-18T09:01:51Z</dcterms:created>
  <dcterms:modified xsi:type="dcterms:W3CDTF">2022-08-09T07:10:27Z</dcterms:modified>
</cp:coreProperties>
</file>