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7" r:id="rId3"/>
    <p:sldId id="276" r:id="rId4"/>
    <p:sldId id="273" r:id="rId5"/>
    <p:sldId id="257" r:id="rId6"/>
    <p:sldId id="258" r:id="rId7"/>
    <p:sldId id="259" r:id="rId8"/>
    <p:sldId id="264" r:id="rId9"/>
    <p:sldId id="265" r:id="rId10"/>
    <p:sldId id="262" r:id="rId11"/>
    <p:sldId id="271" r:id="rId12"/>
    <p:sldId id="274" r:id="rId13"/>
    <p:sldId id="275" r:id="rId14"/>
    <p:sldId id="266" r:id="rId15"/>
    <p:sldId id="268" r:id="rId16"/>
    <p:sldId id="27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85" d="100"/>
          <a:sy n="85"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27C31DC-0250-48BF-812C-FEEB12CA24A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635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69645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9850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137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593640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049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577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89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34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813444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1327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26516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13-08-2022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21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13-08-2022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277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13-08-2022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4331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76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1994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446CC2-EC25-4877-9324-8E6B392E2242}" type="datetimeFigureOut">
              <a:rPr lang="en-IN" smtClean="0"/>
              <a:t>13-08-2022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69692569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lovelycoding.org/online-gas-booking-syste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273728" y="1384184"/>
            <a:ext cx="9644543" cy="1719743"/>
          </a:xfrm>
        </p:spPr>
        <p:txBody>
          <a:bodyPr>
            <a:normAutofit/>
          </a:bodyPr>
          <a:lstStyle/>
          <a:p>
            <a:r>
              <a:rPr lang="en-IN" sz="4400" u="sng" dirty="0">
                <a:solidFill>
                  <a:schemeClr val="accent1">
                    <a:lumMod val="75000"/>
                  </a:schemeClr>
                </a:solidFill>
              </a:rPr>
              <a:t>SOFTWARE ENGINEERING</a:t>
            </a:r>
            <a:br>
              <a:rPr lang="en-IN" sz="4400" dirty="0">
                <a:solidFill>
                  <a:schemeClr val="accent1">
                    <a:lumMod val="75000"/>
                  </a:schemeClr>
                </a:solidFill>
              </a:rPr>
            </a:br>
            <a:r>
              <a:rPr lang="en-IN" sz="4400" u="sng" dirty="0">
                <a:solidFill>
                  <a:srgbClr val="C00000"/>
                </a:solidFill>
              </a:rPr>
              <a:t>GAS AGENCY</a:t>
            </a:r>
            <a:endParaRPr lang="en-IN" u="sng" dirty="0">
              <a:solidFill>
                <a:srgbClr val="C00000"/>
              </a:solidFill>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545283" y="3967993"/>
            <a:ext cx="10779853" cy="1012971"/>
          </a:xfrm>
        </p:spPr>
        <p:txBody>
          <a:bodyPr>
            <a:normAutofit/>
          </a:bodyPr>
          <a:lstStyle/>
          <a:p>
            <a:r>
              <a:rPr lang="en-IN" dirty="0">
                <a:solidFill>
                  <a:srgbClr val="002060"/>
                </a:solidFill>
              </a:rPr>
              <a:t>Under the guidance of </a:t>
            </a:r>
          </a:p>
          <a:p>
            <a:r>
              <a:rPr lang="en-IN" dirty="0">
                <a:solidFill>
                  <a:schemeClr val="accent6">
                    <a:lumMod val="75000"/>
                  </a:schemeClr>
                </a:solidFill>
              </a:rPr>
              <a:t>DR. SHEIKH FAHAD AHMED</a:t>
            </a:r>
          </a:p>
          <a:p>
            <a:endParaRPr lang="en-IN" dirty="0">
              <a:solidFill>
                <a:schemeClr val="accent6">
                  <a:lumMod val="75000"/>
                </a:schemeClr>
              </a:solidFill>
            </a:endParaRPr>
          </a:p>
          <a:p>
            <a:endParaRPr lang="en-IN" dirty="0">
              <a:solidFill>
                <a:schemeClr val="accent6">
                  <a:lumMod val="75000"/>
                </a:schemeClr>
              </a:solidFill>
            </a:endParaRPr>
          </a:p>
        </p:txBody>
      </p:sp>
      <p:pic>
        <p:nvPicPr>
          <p:cNvPr id="4" name="Picture 3">
            <a:extLst>
              <a:ext uri="{FF2B5EF4-FFF2-40B4-BE49-F238E27FC236}">
                <a16:creationId xmlns:a16="http://schemas.microsoft.com/office/drawing/2014/main" id="{37D3524D-3D6B-F7AE-1AAA-6738495B4FF4}"/>
              </a:ext>
            </a:extLst>
          </p:cNvPr>
          <p:cNvPicPr>
            <a:picLocks noChangeAspect="1"/>
          </p:cNvPicPr>
          <p:nvPr/>
        </p:nvPicPr>
        <p:blipFill rotWithShape="1">
          <a:blip r:embed="rId2"/>
          <a:srcRect l="755" t="2394" r="1118" b="6640"/>
          <a:stretch/>
        </p:blipFill>
        <p:spPr>
          <a:xfrm>
            <a:off x="10006642" y="992037"/>
            <a:ext cx="2104845" cy="2173857"/>
          </a:xfrm>
          <a:prstGeom prst="rect">
            <a:avLst/>
          </a:prstGeom>
        </p:spPr>
      </p:pic>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normAutofit fontScale="90000"/>
          </a:bodyPr>
          <a:lstStyle/>
          <a:p>
            <a:r>
              <a:rPr lang="en-US" dirty="0">
                <a:solidFill>
                  <a:schemeClr val="accent2">
                    <a:lumMod val="50000"/>
                  </a:schemeClr>
                </a:solidFill>
              </a:rPr>
              <a:t>      </a:t>
            </a:r>
            <a:r>
              <a:rPr lang="en-US" u="sng" dirty="0">
                <a:solidFill>
                  <a:schemeClr val="accent2">
                    <a:lumMod val="50000"/>
                  </a:schemeClr>
                </a:solidFill>
              </a:rPr>
              <a:t>Software Development Method </a:t>
            </a:r>
            <a:br>
              <a:rPr lang="en-US" dirty="0">
                <a:solidFill>
                  <a:schemeClr val="accent2">
                    <a:lumMod val="50000"/>
                  </a:schemeClr>
                </a:solidFill>
              </a:rPr>
            </a:br>
            <a:r>
              <a:rPr lang="en-US" dirty="0">
                <a:solidFill>
                  <a:schemeClr val="accent2">
                    <a:lumMod val="50000"/>
                  </a:schemeClr>
                </a:solidFill>
              </a:rPr>
              <a:t>                  </a:t>
            </a:r>
            <a:r>
              <a:rPr lang="en-US" u="sng" dirty="0">
                <a:solidFill>
                  <a:schemeClr val="accent2">
                    <a:lumMod val="50000"/>
                  </a:schemeClr>
                </a:solidFill>
              </a:rPr>
              <a:t>Waterfall Model</a:t>
            </a:r>
            <a:endParaRPr lang="en-IN" u="sng" dirty="0">
              <a:solidFill>
                <a:schemeClr val="accent2">
                  <a:lumMod val="50000"/>
                </a:schemeClr>
              </a:solidFill>
            </a:endParaRPr>
          </a:p>
        </p:txBody>
      </p:sp>
      <p:pic>
        <p:nvPicPr>
          <p:cNvPr id="9" name="Content Placeholder 8">
            <a:extLst>
              <a:ext uri="{FF2B5EF4-FFF2-40B4-BE49-F238E27FC236}">
                <a16:creationId xmlns:a16="http://schemas.microsoft.com/office/drawing/2014/main" id="{91EE8469-5586-5742-BEC0-5226C6202F1A}"/>
              </a:ext>
            </a:extLst>
          </p:cNvPr>
          <p:cNvPicPr>
            <a:picLocks noGrp="1" noChangeAspect="1"/>
          </p:cNvPicPr>
          <p:nvPr>
            <p:ph idx="1"/>
          </p:nvPr>
        </p:nvPicPr>
        <p:blipFill>
          <a:blip r:embed="rId2"/>
          <a:stretch>
            <a:fillRect/>
          </a:stretch>
        </p:blipFill>
        <p:spPr>
          <a:xfrm>
            <a:off x="3921611" y="2779805"/>
            <a:ext cx="4348778" cy="2790147"/>
          </a:xfrm>
        </p:spPr>
      </p:pic>
    </p:spTree>
    <p:extLst>
      <p:ext uri="{BB962C8B-B14F-4D97-AF65-F5344CB8AC3E}">
        <p14:creationId xmlns:p14="http://schemas.microsoft.com/office/powerpoint/2010/main" val="247713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BC8B-5FE1-F9C3-F781-1430D33ACE26}"/>
              </a:ext>
            </a:extLst>
          </p:cNvPr>
          <p:cNvSpPr>
            <a:spLocks noGrp="1"/>
          </p:cNvSpPr>
          <p:nvPr>
            <p:ph type="title"/>
          </p:nvPr>
        </p:nvSpPr>
        <p:spPr/>
        <p:txBody>
          <a:bodyPr>
            <a:normAutofit/>
          </a:bodyPr>
          <a:lstStyle/>
          <a:p>
            <a:r>
              <a:rPr lang="en-US" dirty="0"/>
              <a:t>Work Flow Diagrams</a:t>
            </a:r>
            <a:endParaRPr lang="en-IN" dirty="0"/>
          </a:p>
        </p:txBody>
      </p:sp>
      <p:pic>
        <p:nvPicPr>
          <p:cNvPr id="4" name="Content Placeholder 3">
            <a:extLst>
              <a:ext uri="{FF2B5EF4-FFF2-40B4-BE49-F238E27FC236}">
                <a16:creationId xmlns:a16="http://schemas.microsoft.com/office/drawing/2014/main" id="{82A30997-5398-37D8-B814-21A097D0427B}"/>
              </a:ext>
            </a:extLst>
          </p:cNvPr>
          <p:cNvPicPr>
            <a:picLocks noGrp="1" noChangeAspect="1"/>
          </p:cNvPicPr>
          <p:nvPr>
            <p:ph idx="1"/>
          </p:nvPr>
        </p:nvPicPr>
        <p:blipFill>
          <a:blip r:embed="rId2"/>
          <a:stretch>
            <a:fillRect/>
          </a:stretch>
        </p:blipFill>
        <p:spPr>
          <a:xfrm>
            <a:off x="3747666" y="2557463"/>
            <a:ext cx="4696668" cy="3317875"/>
          </a:xfrm>
          <a:prstGeom prst="rect">
            <a:avLst/>
          </a:prstGeom>
        </p:spPr>
      </p:pic>
    </p:spTree>
    <p:extLst>
      <p:ext uri="{BB962C8B-B14F-4D97-AF65-F5344CB8AC3E}">
        <p14:creationId xmlns:p14="http://schemas.microsoft.com/office/powerpoint/2010/main" val="48139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8DA2-9289-AF62-6A03-FC08D398E726}"/>
              </a:ext>
            </a:extLst>
          </p:cNvPr>
          <p:cNvSpPr>
            <a:spLocks noGrp="1"/>
          </p:cNvSpPr>
          <p:nvPr>
            <p:ph type="title"/>
          </p:nvPr>
        </p:nvSpPr>
        <p:spPr>
          <a:xfrm>
            <a:off x="1295402" y="982662"/>
            <a:ext cx="9601196" cy="1303867"/>
          </a:xfrm>
        </p:spPr>
        <p:txBody>
          <a:bodyPr/>
          <a:lstStyle/>
          <a:p>
            <a:r>
              <a:rPr lang="en-US" dirty="0"/>
              <a:t>Use Case Diagram</a:t>
            </a:r>
            <a:endParaRPr lang="en-IN" dirty="0"/>
          </a:p>
        </p:txBody>
      </p:sp>
      <p:pic>
        <p:nvPicPr>
          <p:cNvPr id="5" name="Content Placeholder 4">
            <a:extLst>
              <a:ext uri="{FF2B5EF4-FFF2-40B4-BE49-F238E27FC236}">
                <a16:creationId xmlns:a16="http://schemas.microsoft.com/office/drawing/2014/main" id="{F1C02FBA-D6CA-867F-39C9-09A909757B1C}"/>
              </a:ext>
            </a:extLst>
          </p:cNvPr>
          <p:cNvPicPr>
            <a:picLocks noGrp="1" noChangeAspect="1"/>
          </p:cNvPicPr>
          <p:nvPr>
            <p:ph idx="1"/>
          </p:nvPr>
        </p:nvPicPr>
        <p:blipFill>
          <a:blip r:embed="rId2"/>
          <a:stretch>
            <a:fillRect/>
          </a:stretch>
        </p:blipFill>
        <p:spPr>
          <a:xfrm>
            <a:off x="3703740" y="2557463"/>
            <a:ext cx="4784519" cy="3317875"/>
          </a:xfrm>
        </p:spPr>
      </p:pic>
    </p:spTree>
    <p:extLst>
      <p:ext uri="{BB962C8B-B14F-4D97-AF65-F5344CB8AC3E}">
        <p14:creationId xmlns:p14="http://schemas.microsoft.com/office/powerpoint/2010/main" val="168000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1480-3724-C21A-3967-ABA4888647BA}"/>
              </a:ext>
            </a:extLst>
          </p:cNvPr>
          <p:cNvSpPr>
            <a:spLocks noGrp="1"/>
          </p:cNvSpPr>
          <p:nvPr>
            <p:ph type="title"/>
          </p:nvPr>
        </p:nvSpPr>
        <p:spPr/>
        <p:txBody>
          <a:bodyPr>
            <a:normAutofit/>
          </a:bodyPr>
          <a:lstStyle/>
          <a:p>
            <a:r>
              <a:rPr lang="en-US" dirty="0"/>
              <a:t>							Class Diagram</a:t>
            </a:r>
            <a:endParaRPr lang="en-IN" dirty="0"/>
          </a:p>
        </p:txBody>
      </p:sp>
      <p:pic>
        <p:nvPicPr>
          <p:cNvPr id="5" name="Content Placeholder 4">
            <a:extLst>
              <a:ext uri="{FF2B5EF4-FFF2-40B4-BE49-F238E27FC236}">
                <a16:creationId xmlns:a16="http://schemas.microsoft.com/office/drawing/2014/main" id="{A5D8697C-9304-F25A-2A1F-ECCDF2D89149}"/>
              </a:ext>
            </a:extLst>
          </p:cNvPr>
          <p:cNvPicPr>
            <a:picLocks noGrp="1" noChangeAspect="1"/>
          </p:cNvPicPr>
          <p:nvPr>
            <p:ph idx="1"/>
          </p:nvPr>
        </p:nvPicPr>
        <p:blipFill>
          <a:blip r:embed="rId2"/>
          <a:stretch>
            <a:fillRect/>
          </a:stretch>
        </p:blipFill>
        <p:spPr>
          <a:xfrm>
            <a:off x="1295402" y="791512"/>
            <a:ext cx="4001704" cy="5274975"/>
          </a:xfrm>
        </p:spPr>
      </p:pic>
    </p:spTree>
    <p:extLst>
      <p:ext uri="{BB962C8B-B14F-4D97-AF65-F5344CB8AC3E}">
        <p14:creationId xmlns:p14="http://schemas.microsoft.com/office/powerpoint/2010/main" val="265989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4AC7-5959-D8EE-6B5A-75F2E1504475}"/>
              </a:ext>
            </a:extLst>
          </p:cNvPr>
          <p:cNvSpPr>
            <a:spLocks noGrp="1"/>
          </p:cNvSpPr>
          <p:nvPr>
            <p:ph type="title"/>
          </p:nvPr>
        </p:nvSpPr>
        <p:spPr/>
        <p:txBody>
          <a:bodyPr/>
          <a:lstStyle/>
          <a:p>
            <a:r>
              <a:rPr lang="en-US" u="sng" dirty="0"/>
              <a:t>GITHUB SETUP:-</a:t>
            </a:r>
            <a:endParaRPr lang="en-IN" u="sng" dirty="0"/>
          </a:p>
        </p:txBody>
      </p:sp>
      <p:pic>
        <p:nvPicPr>
          <p:cNvPr id="6" name="Content Placeholder 5">
            <a:extLst>
              <a:ext uri="{FF2B5EF4-FFF2-40B4-BE49-F238E27FC236}">
                <a16:creationId xmlns:a16="http://schemas.microsoft.com/office/drawing/2014/main" id="{D3CB6961-2277-41F3-6586-F8C70837658E}"/>
              </a:ext>
            </a:extLst>
          </p:cNvPr>
          <p:cNvPicPr>
            <a:picLocks noGrp="1" noChangeAspect="1"/>
          </p:cNvPicPr>
          <p:nvPr>
            <p:ph idx="1"/>
          </p:nvPr>
        </p:nvPicPr>
        <p:blipFill>
          <a:blip r:embed="rId2"/>
          <a:stretch>
            <a:fillRect/>
          </a:stretch>
        </p:blipFill>
        <p:spPr>
          <a:xfrm>
            <a:off x="2572380" y="2557463"/>
            <a:ext cx="7047240" cy="3317875"/>
          </a:xfrm>
        </p:spPr>
      </p:pic>
      <p:pic>
        <p:nvPicPr>
          <p:cNvPr id="5" name="Picture 4">
            <a:extLst>
              <a:ext uri="{FF2B5EF4-FFF2-40B4-BE49-F238E27FC236}">
                <a16:creationId xmlns:a16="http://schemas.microsoft.com/office/drawing/2014/main" id="{F0588C77-FDA3-D5F7-D203-68FF59D087B1}"/>
              </a:ext>
            </a:extLst>
          </p:cNvPr>
          <p:cNvPicPr>
            <a:picLocks noChangeAspect="1"/>
          </p:cNvPicPr>
          <p:nvPr/>
        </p:nvPicPr>
        <p:blipFill>
          <a:blip r:embed="rId3"/>
          <a:stretch>
            <a:fillRect/>
          </a:stretch>
        </p:blipFill>
        <p:spPr>
          <a:xfrm>
            <a:off x="9034763" y="891421"/>
            <a:ext cx="1598363" cy="1394578"/>
          </a:xfrm>
          <a:prstGeom prst="rect">
            <a:avLst/>
          </a:prstGeom>
        </p:spPr>
      </p:pic>
    </p:spTree>
    <p:extLst>
      <p:ext uri="{BB962C8B-B14F-4D97-AF65-F5344CB8AC3E}">
        <p14:creationId xmlns:p14="http://schemas.microsoft.com/office/powerpoint/2010/main" val="1023486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607BAF-2A2C-5BC2-DC15-01E4FB712DA3}"/>
              </a:ext>
            </a:extLst>
          </p:cNvPr>
          <p:cNvPicPr>
            <a:picLocks noGrp="1" noChangeAspect="1"/>
          </p:cNvPicPr>
          <p:nvPr>
            <p:ph idx="1"/>
          </p:nvPr>
        </p:nvPicPr>
        <p:blipFill>
          <a:blip r:embed="rId2"/>
          <a:stretch>
            <a:fillRect/>
          </a:stretch>
        </p:blipFill>
        <p:spPr>
          <a:xfrm>
            <a:off x="2571688" y="2557463"/>
            <a:ext cx="7048624" cy="3317875"/>
          </a:xfrm>
        </p:spPr>
      </p:pic>
      <p:sp>
        <p:nvSpPr>
          <p:cNvPr id="6" name="TextBox 5">
            <a:extLst>
              <a:ext uri="{FF2B5EF4-FFF2-40B4-BE49-F238E27FC236}">
                <a16:creationId xmlns:a16="http://schemas.microsoft.com/office/drawing/2014/main" id="{2B584736-1C5B-B694-4E75-F3987BD8630A}"/>
              </a:ext>
            </a:extLst>
          </p:cNvPr>
          <p:cNvSpPr txBox="1"/>
          <p:nvPr/>
        </p:nvSpPr>
        <p:spPr>
          <a:xfrm>
            <a:off x="1398494" y="1389529"/>
            <a:ext cx="8982636" cy="769441"/>
          </a:xfrm>
          <a:prstGeom prst="rect">
            <a:avLst/>
          </a:prstGeom>
          <a:noFill/>
        </p:spPr>
        <p:txBody>
          <a:bodyPr wrap="square" rtlCol="0">
            <a:spAutoFit/>
          </a:bodyPr>
          <a:lstStyle/>
          <a:p>
            <a:pPr algn="ctr"/>
            <a:r>
              <a:rPr lang="en-US" sz="4400" u="sng" dirty="0"/>
              <a:t>GITHUB</a:t>
            </a:r>
            <a:r>
              <a:rPr lang="en-US" u="sng" dirty="0"/>
              <a:t> </a:t>
            </a:r>
            <a:r>
              <a:rPr lang="en-US" sz="4400" u="sng" dirty="0"/>
              <a:t>SETUP:-</a:t>
            </a:r>
            <a:endParaRPr lang="en-IN" sz="4400" dirty="0"/>
          </a:p>
        </p:txBody>
      </p:sp>
      <p:pic>
        <p:nvPicPr>
          <p:cNvPr id="7" name="Picture 6">
            <a:extLst>
              <a:ext uri="{FF2B5EF4-FFF2-40B4-BE49-F238E27FC236}">
                <a16:creationId xmlns:a16="http://schemas.microsoft.com/office/drawing/2014/main" id="{DE78093B-5914-2E31-8971-67D0914A6580}"/>
              </a:ext>
            </a:extLst>
          </p:cNvPr>
          <p:cNvPicPr>
            <a:picLocks noChangeAspect="1"/>
          </p:cNvPicPr>
          <p:nvPr/>
        </p:nvPicPr>
        <p:blipFill>
          <a:blip r:embed="rId3"/>
          <a:stretch>
            <a:fillRect/>
          </a:stretch>
        </p:blipFill>
        <p:spPr>
          <a:xfrm>
            <a:off x="9034763" y="891421"/>
            <a:ext cx="1598363" cy="1394578"/>
          </a:xfrm>
          <a:prstGeom prst="rect">
            <a:avLst/>
          </a:prstGeom>
        </p:spPr>
      </p:pic>
    </p:spTree>
    <p:extLst>
      <p:ext uri="{BB962C8B-B14F-4D97-AF65-F5344CB8AC3E}">
        <p14:creationId xmlns:p14="http://schemas.microsoft.com/office/powerpoint/2010/main" val="839283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A3F0-ACBF-AB55-7A9F-5C514587A3E5}"/>
              </a:ext>
            </a:extLst>
          </p:cNvPr>
          <p:cNvSpPr>
            <a:spLocks noGrp="1"/>
          </p:cNvSpPr>
          <p:nvPr>
            <p:ph type="title"/>
          </p:nvPr>
        </p:nvSpPr>
        <p:spPr/>
        <p:txBody>
          <a:bodyPr>
            <a:normAutofit fontScale="90000"/>
          </a:bodyPr>
          <a:lstStyle/>
          <a:p>
            <a:r>
              <a:rPr lang="en-IN" dirty="0">
                <a:solidFill>
                  <a:schemeClr val="accent2">
                    <a:lumMod val="50000"/>
                  </a:schemeClr>
                </a:solidFill>
              </a:rPr>
              <a:t>Division of work among the group members</a:t>
            </a:r>
            <a:endParaRPr lang="en-IN" dirty="0"/>
          </a:p>
        </p:txBody>
      </p:sp>
      <p:sp>
        <p:nvSpPr>
          <p:cNvPr id="3" name="Content Placeholder 2">
            <a:extLst>
              <a:ext uri="{FF2B5EF4-FFF2-40B4-BE49-F238E27FC236}">
                <a16:creationId xmlns:a16="http://schemas.microsoft.com/office/drawing/2014/main" id="{3A87D247-28C5-6A87-F5FC-80FAB88F656E}"/>
              </a:ext>
            </a:extLst>
          </p:cNvPr>
          <p:cNvSpPr>
            <a:spLocks noGrp="1"/>
          </p:cNvSpPr>
          <p:nvPr>
            <p:ph idx="1"/>
          </p:nvPr>
        </p:nvSpPr>
        <p:spPr/>
        <p:txBody>
          <a:bodyPr>
            <a:normAutofit/>
          </a:bodyPr>
          <a:lstStyle/>
          <a:p>
            <a:r>
              <a:rPr lang="en-US" sz="2800" dirty="0"/>
              <a:t>Data Base Design – Bhargav (2110030150)</a:t>
            </a:r>
          </a:p>
          <a:p>
            <a:r>
              <a:rPr lang="en-US" sz="2800" dirty="0"/>
              <a:t>Web Designing – Vamshi (2110030153)</a:t>
            </a:r>
            <a:endParaRPr lang="en-IN" sz="2800" dirty="0"/>
          </a:p>
          <a:p>
            <a:r>
              <a:rPr lang="en-IN" sz="2800" dirty="0"/>
              <a:t>Data Base Modelling – </a:t>
            </a:r>
            <a:r>
              <a:rPr lang="en-IN" sz="2800" dirty="0" err="1"/>
              <a:t>Jatin</a:t>
            </a:r>
            <a:r>
              <a:rPr lang="en-IN" sz="2800" dirty="0"/>
              <a:t> (2110030212)</a:t>
            </a:r>
          </a:p>
          <a:p>
            <a:r>
              <a:rPr lang="en-IN" sz="2800" dirty="0"/>
              <a:t>Web Page Modelling – Subrahmanyam (2110030293)</a:t>
            </a:r>
            <a:endParaRPr lang="en-US" sz="2800" dirty="0"/>
          </a:p>
        </p:txBody>
      </p:sp>
    </p:spTree>
    <p:extLst>
      <p:ext uri="{BB962C8B-B14F-4D97-AF65-F5344CB8AC3E}">
        <p14:creationId xmlns:p14="http://schemas.microsoft.com/office/powerpoint/2010/main" val="15089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69C8F-98FA-2E58-5C50-CCCEB74D731B}"/>
              </a:ext>
            </a:extLst>
          </p:cNvPr>
          <p:cNvSpPr>
            <a:spLocks noGrp="1"/>
          </p:cNvSpPr>
          <p:nvPr>
            <p:ph idx="1"/>
          </p:nvPr>
        </p:nvSpPr>
        <p:spPr/>
        <p:txBody>
          <a:bodyPr>
            <a:normAutofit/>
          </a:bodyPr>
          <a:lstStyle/>
          <a:p>
            <a:pPr marL="0" indent="0" algn="ctr">
              <a:buNone/>
            </a:pPr>
            <a:r>
              <a:rPr lang="en-US" sz="8800" dirty="0"/>
              <a:t>THANK YOU</a:t>
            </a:r>
            <a:endParaRPr lang="en-IN" sz="8800" dirty="0"/>
          </a:p>
        </p:txBody>
      </p:sp>
    </p:spTree>
    <p:extLst>
      <p:ext uri="{BB962C8B-B14F-4D97-AF65-F5344CB8AC3E}">
        <p14:creationId xmlns:p14="http://schemas.microsoft.com/office/powerpoint/2010/main" val="212611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3771-4E5A-E684-B601-B8EA13A89E52}"/>
              </a:ext>
            </a:extLst>
          </p:cNvPr>
          <p:cNvSpPr>
            <a:spLocks noGrp="1"/>
          </p:cNvSpPr>
          <p:nvPr>
            <p:ph type="title"/>
          </p:nvPr>
        </p:nvSpPr>
        <p:spPr/>
        <p:txBody>
          <a:bodyPr/>
          <a:lstStyle/>
          <a:p>
            <a:r>
              <a:rPr lang="en-US" u="sng" dirty="0"/>
              <a:t>GROUP MEMBERS:-</a:t>
            </a:r>
            <a:endParaRPr lang="en-IN" u="sng" dirty="0"/>
          </a:p>
        </p:txBody>
      </p:sp>
      <p:graphicFrame>
        <p:nvGraphicFramePr>
          <p:cNvPr id="4" name="Table 4">
            <a:extLst>
              <a:ext uri="{FF2B5EF4-FFF2-40B4-BE49-F238E27FC236}">
                <a16:creationId xmlns:a16="http://schemas.microsoft.com/office/drawing/2014/main" id="{AFEDD4AC-DADC-D03A-F00F-E84F532A2F5B}"/>
              </a:ext>
            </a:extLst>
          </p:cNvPr>
          <p:cNvGraphicFramePr>
            <a:graphicFrameLocks noGrp="1"/>
          </p:cNvGraphicFramePr>
          <p:nvPr>
            <p:ph idx="1"/>
            <p:extLst>
              <p:ext uri="{D42A27DB-BD31-4B8C-83A1-F6EECF244321}">
                <p14:modId xmlns:p14="http://schemas.microsoft.com/office/powerpoint/2010/main" val="1545334370"/>
              </p:ext>
            </p:extLst>
          </p:nvPr>
        </p:nvGraphicFramePr>
        <p:xfrm>
          <a:off x="1295400" y="2557463"/>
          <a:ext cx="9601200" cy="185420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874264830"/>
                    </a:ext>
                  </a:extLst>
                </a:gridCol>
                <a:gridCol w="4800600">
                  <a:extLst>
                    <a:ext uri="{9D8B030D-6E8A-4147-A177-3AD203B41FA5}">
                      <a16:colId xmlns:a16="http://schemas.microsoft.com/office/drawing/2014/main" val="3067782980"/>
                    </a:ext>
                  </a:extLst>
                </a:gridCol>
              </a:tblGrid>
              <a:tr h="370840">
                <a:tc>
                  <a:txBody>
                    <a:bodyPr/>
                    <a:lstStyle/>
                    <a:p>
                      <a:r>
                        <a:rPr lang="en-US" dirty="0"/>
                        <a:t>                  MEMEMBERS_NAMES </a:t>
                      </a:r>
                    </a:p>
                  </a:txBody>
                  <a:tcPr/>
                </a:tc>
                <a:tc>
                  <a:txBody>
                    <a:bodyPr/>
                    <a:lstStyle/>
                    <a:p>
                      <a:r>
                        <a:rPr lang="en-US" dirty="0"/>
                        <a:t>                  MEMBERS_ IDS</a:t>
                      </a:r>
                      <a:endParaRPr lang="en-IN" dirty="0"/>
                    </a:p>
                  </a:txBody>
                  <a:tcPr/>
                </a:tc>
                <a:extLst>
                  <a:ext uri="{0D108BD9-81ED-4DB2-BD59-A6C34878D82A}">
                    <a16:rowId xmlns:a16="http://schemas.microsoft.com/office/drawing/2014/main" val="2317213485"/>
                  </a:ext>
                </a:extLst>
              </a:tr>
              <a:tr h="370840">
                <a:tc>
                  <a:txBody>
                    <a:bodyPr/>
                    <a:lstStyle/>
                    <a:p>
                      <a:r>
                        <a:rPr lang="en-IN" sz="1800" dirty="0">
                          <a:solidFill>
                            <a:schemeClr val="accent6">
                              <a:lumMod val="75000"/>
                            </a:schemeClr>
                          </a:solidFill>
                        </a:rPr>
                        <a:t>                      </a:t>
                      </a:r>
                      <a:r>
                        <a:rPr lang="en-IN" sz="1800" dirty="0">
                          <a:solidFill>
                            <a:schemeClr val="tx1"/>
                          </a:solidFill>
                        </a:rPr>
                        <a:t>B V </a:t>
                      </a:r>
                      <a:r>
                        <a:rPr lang="en-IN" sz="1800" dirty="0" err="1">
                          <a:solidFill>
                            <a:schemeClr val="tx1"/>
                          </a:solidFill>
                        </a:rPr>
                        <a:t>V</a:t>
                      </a:r>
                      <a:r>
                        <a:rPr lang="en-IN" sz="1800" dirty="0">
                          <a:solidFill>
                            <a:schemeClr val="tx1"/>
                          </a:solidFill>
                        </a:rPr>
                        <a:t> L N BHARGAV   </a:t>
                      </a:r>
                      <a:endParaRPr lang="en-IN" dirty="0">
                        <a:solidFill>
                          <a:schemeClr val="tx1"/>
                        </a:solidFill>
                      </a:endParaRPr>
                    </a:p>
                  </a:txBody>
                  <a:tcPr/>
                </a:tc>
                <a:tc>
                  <a:txBody>
                    <a:bodyPr/>
                    <a:lstStyle/>
                    <a:p>
                      <a:r>
                        <a:rPr lang="en-US" dirty="0"/>
                        <a:t>                        2110030150</a:t>
                      </a:r>
                      <a:endParaRPr lang="en-IN" dirty="0"/>
                    </a:p>
                  </a:txBody>
                  <a:tcPr/>
                </a:tc>
                <a:extLst>
                  <a:ext uri="{0D108BD9-81ED-4DB2-BD59-A6C34878D82A}">
                    <a16:rowId xmlns:a16="http://schemas.microsoft.com/office/drawing/2014/main" val="2578067504"/>
                  </a:ext>
                </a:extLst>
              </a:tr>
              <a:tr h="370840">
                <a:tc>
                  <a:txBody>
                    <a:bodyPr/>
                    <a:lstStyle/>
                    <a:p>
                      <a:r>
                        <a:rPr lang="en-US" dirty="0"/>
                        <a:t>                      JAINA VAMSHI</a:t>
                      </a:r>
                      <a:endParaRPr lang="en-IN" dirty="0"/>
                    </a:p>
                  </a:txBody>
                  <a:tcPr/>
                </a:tc>
                <a:tc>
                  <a:txBody>
                    <a:bodyPr/>
                    <a:lstStyle/>
                    <a:p>
                      <a:r>
                        <a:rPr lang="en-US" dirty="0"/>
                        <a:t>                        2110030153</a:t>
                      </a:r>
                      <a:endParaRPr lang="en-IN" dirty="0"/>
                    </a:p>
                  </a:txBody>
                  <a:tcPr/>
                </a:tc>
                <a:extLst>
                  <a:ext uri="{0D108BD9-81ED-4DB2-BD59-A6C34878D82A}">
                    <a16:rowId xmlns:a16="http://schemas.microsoft.com/office/drawing/2014/main" val="1296081973"/>
                  </a:ext>
                </a:extLst>
              </a:tr>
              <a:tr h="370840">
                <a:tc>
                  <a:txBody>
                    <a:bodyPr/>
                    <a:lstStyle/>
                    <a:p>
                      <a:r>
                        <a:rPr lang="en-US" dirty="0"/>
                        <a:t>                       JATIN MISHRA</a:t>
                      </a:r>
                      <a:endParaRPr lang="en-IN" dirty="0"/>
                    </a:p>
                  </a:txBody>
                  <a:tcPr/>
                </a:tc>
                <a:tc>
                  <a:txBody>
                    <a:bodyPr/>
                    <a:lstStyle/>
                    <a:p>
                      <a:r>
                        <a:rPr lang="en-US" dirty="0"/>
                        <a:t>                        2110030212</a:t>
                      </a:r>
                      <a:endParaRPr lang="en-IN" dirty="0"/>
                    </a:p>
                  </a:txBody>
                  <a:tcPr/>
                </a:tc>
                <a:extLst>
                  <a:ext uri="{0D108BD9-81ED-4DB2-BD59-A6C34878D82A}">
                    <a16:rowId xmlns:a16="http://schemas.microsoft.com/office/drawing/2014/main" val="2475910878"/>
                  </a:ext>
                </a:extLst>
              </a:tr>
              <a:tr h="370840">
                <a:tc>
                  <a:txBody>
                    <a:bodyPr/>
                    <a:lstStyle/>
                    <a:p>
                      <a:r>
                        <a:rPr lang="en-IN" sz="1800" dirty="0">
                          <a:solidFill>
                            <a:schemeClr val="tx1"/>
                          </a:solidFill>
                        </a:rPr>
                        <a:t>                    U SAI SUBRAHMANYAM</a:t>
                      </a:r>
                      <a:endParaRPr lang="en-IN" dirty="0">
                        <a:solidFill>
                          <a:schemeClr val="tx1"/>
                        </a:solidFill>
                      </a:endParaRPr>
                    </a:p>
                  </a:txBody>
                  <a:tcPr/>
                </a:tc>
                <a:tc>
                  <a:txBody>
                    <a:bodyPr/>
                    <a:lstStyle/>
                    <a:p>
                      <a:r>
                        <a:rPr lang="en-US" dirty="0"/>
                        <a:t>                        2110030293</a:t>
                      </a:r>
                      <a:endParaRPr lang="en-IN" dirty="0"/>
                    </a:p>
                  </a:txBody>
                  <a:tcPr/>
                </a:tc>
                <a:extLst>
                  <a:ext uri="{0D108BD9-81ED-4DB2-BD59-A6C34878D82A}">
                    <a16:rowId xmlns:a16="http://schemas.microsoft.com/office/drawing/2014/main" val="3572115487"/>
                  </a:ext>
                </a:extLst>
              </a:tr>
            </a:tbl>
          </a:graphicData>
        </a:graphic>
      </p:graphicFrame>
    </p:spTree>
    <p:extLst>
      <p:ext uri="{BB962C8B-B14F-4D97-AF65-F5344CB8AC3E}">
        <p14:creationId xmlns:p14="http://schemas.microsoft.com/office/powerpoint/2010/main" val="202887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05A1-A4F3-0E1E-26A6-27C9993F06C7}"/>
              </a:ext>
            </a:extLst>
          </p:cNvPr>
          <p:cNvSpPr>
            <a:spLocks noGrp="1"/>
          </p:cNvSpPr>
          <p:nvPr>
            <p:ph type="title"/>
          </p:nvPr>
        </p:nvSpPr>
        <p:spPr/>
        <p:txBody>
          <a:bodyPr/>
          <a:lstStyle/>
          <a:p>
            <a:r>
              <a:rPr lang="en-US" dirty="0"/>
              <a:t>SRS DOCUMENT</a:t>
            </a:r>
            <a:endParaRPr lang="en-IN" dirty="0"/>
          </a:p>
        </p:txBody>
      </p:sp>
      <p:graphicFrame>
        <p:nvGraphicFramePr>
          <p:cNvPr id="12" name="Content Placeholder 11">
            <a:extLst>
              <a:ext uri="{FF2B5EF4-FFF2-40B4-BE49-F238E27FC236}">
                <a16:creationId xmlns:a16="http://schemas.microsoft.com/office/drawing/2014/main" id="{208F487C-AC9B-339A-67DC-6CE6E8967163}"/>
              </a:ext>
            </a:extLst>
          </p:cNvPr>
          <p:cNvGraphicFramePr>
            <a:graphicFrameLocks noGrp="1" noChangeAspect="1"/>
          </p:cNvGraphicFramePr>
          <p:nvPr>
            <p:ph idx="1"/>
            <p:extLst>
              <p:ext uri="{D42A27DB-BD31-4B8C-83A1-F6EECF244321}">
                <p14:modId xmlns:p14="http://schemas.microsoft.com/office/powerpoint/2010/main" val="86076357"/>
              </p:ext>
            </p:extLst>
          </p:nvPr>
        </p:nvGraphicFramePr>
        <p:xfrm>
          <a:off x="4930588" y="2419380"/>
          <a:ext cx="2330824" cy="2019239"/>
        </p:xfrm>
        <a:graphic>
          <a:graphicData uri="http://schemas.openxmlformats.org/presentationml/2006/ole">
            <mc:AlternateContent xmlns:mc="http://schemas.openxmlformats.org/markup-compatibility/2006">
              <mc:Choice xmlns:v="urn:schemas-microsoft-com:vml" Requires="v">
                <p:oleObj name="Document" showAsIcon="1" r:id="rId2" imgW="914400" imgH="792360" progId="Word.Document.12">
                  <p:embed/>
                </p:oleObj>
              </mc:Choice>
              <mc:Fallback>
                <p:oleObj name="Document" showAsIcon="1" r:id="rId2" imgW="914400" imgH="792360" progId="Word.Document.12">
                  <p:embed/>
                  <p:pic>
                    <p:nvPicPr>
                      <p:cNvPr id="0" name=""/>
                      <p:cNvPicPr/>
                      <p:nvPr/>
                    </p:nvPicPr>
                    <p:blipFill>
                      <a:blip r:embed="rId3"/>
                      <a:stretch>
                        <a:fillRect/>
                      </a:stretch>
                    </p:blipFill>
                    <p:spPr>
                      <a:xfrm>
                        <a:off x="4930588" y="2419380"/>
                        <a:ext cx="2330824" cy="2019239"/>
                      </a:xfrm>
                      <a:prstGeom prst="rect">
                        <a:avLst/>
                      </a:prstGeom>
                    </p:spPr>
                  </p:pic>
                </p:oleObj>
              </mc:Fallback>
            </mc:AlternateContent>
          </a:graphicData>
        </a:graphic>
      </p:graphicFrame>
    </p:spTree>
    <p:extLst>
      <p:ext uri="{BB962C8B-B14F-4D97-AF65-F5344CB8AC3E}">
        <p14:creationId xmlns:p14="http://schemas.microsoft.com/office/powerpoint/2010/main" val="85797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CB01-33AA-12CB-97AB-734EFCD3D739}"/>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41C30CD9-04C7-26B1-5069-8B5FBB842637}"/>
              </a:ext>
            </a:extLst>
          </p:cNvPr>
          <p:cNvSpPr>
            <a:spLocks noGrp="1"/>
          </p:cNvSpPr>
          <p:nvPr>
            <p:ph idx="1"/>
          </p:nvPr>
        </p:nvSpPr>
        <p:spPr/>
        <p:txBody>
          <a:bodyPr>
            <a:normAutofit fontScale="92500" lnSpcReduction="10000"/>
          </a:bodyPr>
          <a:lstStyle/>
          <a:p>
            <a:r>
              <a:rPr lang="en-US" dirty="0"/>
              <a:t>The systems developed by some authors and scholars were reviewed adequately to discover gaps or issues that were not addressed. [3] designed and implemented gas booking system using a hardware called Radio Frequency Identity (RFID). The system worked successfully for the purpose but not cost effective. There was another hardware designed and implemented by [4] for gas booking and detection of leakages. [5] Implemented Arduino booking gas using Arduino board hardware All the reviewed literatures used hardware to implement the online booking of gas and this of course is not cost effective. In this study, a cost effective and reliable system will be designed and developed for online gas booking without the use of hardware. </a:t>
            </a:r>
            <a:endParaRPr lang="en-IN" dirty="0"/>
          </a:p>
        </p:txBody>
      </p:sp>
    </p:spTree>
    <p:extLst>
      <p:ext uri="{BB962C8B-B14F-4D97-AF65-F5344CB8AC3E}">
        <p14:creationId xmlns:p14="http://schemas.microsoft.com/office/powerpoint/2010/main" val="58143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8B7C9F-15BB-7369-3D29-35C4A4B23ECB}"/>
              </a:ext>
            </a:extLst>
          </p:cNvPr>
          <p:cNvSpPr>
            <a:spLocks noGrp="1"/>
          </p:cNvSpPr>
          <p:nvPr>
            <p:ph type="title"/>
          </p:nvPr>
        </p:nvSpPr>
        <p:spPr>
          <a:xfrm>
            <a:off x="-616080" y="1232958"/>
            <a:ext cx="8534400" cy="1507067"/>
          </a:xfrm>
        </p:spPr>
        <p:txBody>
          <a:bodyPr/>
          <a:lstStyle/>
          <a:p>
            <a:r>
              <a:rPr lang="en-IN" u="sng" dirty="0">
                <a:solidFill>
                  <a:schemeClr val="accent2">
                    <a:lumMod val="50000"/>
                  </a:schemeClr>
                </a:solidFill>
              </a:rPr>
              <a:t>Problem</a:t>
            </a:r>
            <a:r>
              <a:rPr lang="en-IN" dirty="0">
                <a:solidFill>
                  <a:schemeClr val="accent2">
                    <a:lumMod val="50000"/>
                  </a:schemeClr>
                </a:solidFill>
              </a:rPr>
              <a:t> </a:t>
            </a:r>
            <a:r>
              <a:rPr lang="en-IN" u="sng" dirty="0">
                <a:solidFill>
                  <a:schemeClr val="accent2">
                    <a:lumMod val="50000"/>
                  </a:schemeClr>
                </a:solidFill>
              </a:rPr>
              <a:t>statement</a:t>
            </a:r>
            <a:r>
              <a:rPr lang="en-IN" dirty="0">
                <a:solidFill>
                  <a:schemeClr val="accent2">
                    <a:lumMod val="50000"/>
                  </a:schemeClr>
                </a:solidFill>
              </a:rPr>
              <a:t>:-</a:t>
            </a:r>
            <a:endParaRPr lang="en-IN" dirty="0"/>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989202" y="2438021"/>
            <a:ext cx="10515600" cy="2159146"/>
          </a:xfrm>
        </p:spPr>
        <p:txBody>
          <a:bodyPr>
            <a:normAutofit/>
          </a:bodyPr>
          <a:lstStyle/>
          <a:p>
            <a:r>
              <a:rPr lang="en-US" sz="2800" dirty="0"/>
              <a:t>Problem Statement Most of the LPG stations in Rural areas often experience long queue of people spending several hours waiting to buy gas. This problem of time wastage at the stations has persisted for several years.</a:t>
            </a:r>
          </a:p>
          <a:p>
            <a:endParaRPr lang="en-IN" sz="2800" dirty="0"/>
          </a:p>
        </p:txBody>
      </p:sp>
      <p:pic>
        <p:nvPicPr>
          <p:cNvPr id="4" name="Picture 3">
            <a:extLst>
              <a:ext uri="{FF2B5EF4-FFF2-40B4-BE49-F238E27FC236}">
                <a16:creationId xmlns:a16="http://schemas.microsoft.com/office/drawing/2014/main" id="{25EC1355-3A4B-B9DE-43C1-05996C65334B}"/>
              </a:ext>
            </a:extLst>
          </p:cNvPr>
          <p:cNvPicPr>
            <a:picLocks noChangeAspect="1"/>
          </p:cNvPicPr>
          <p:nvPr/>
        </p:nvPicPr>
        <p:blipFill>
          <a:blip r:embed="rId2"/>
          <a:stretch>
            <a:fillRect/>
          </a:stretch>
        </p:blipFill>
        <p:spPr>
          <a:xfrm>
            <a:off x="8760633" y="1061146"/>
            <a:ext cx="2276968" cy="1376875"/>
          </a:xfrm>
          <a:prstGeom prst="rect">
            <a:avLst/>
          </a:prstGeom>
        </p:spPr>
      </p:pic>
    </p:spTree>
    <p:extLst>
      <p:ext uri="{BB962C8B-B14F-4D97-AF65-F5344CB8AC3E}">
        <p14:creationId xmlns:p14="http://schemas.microsoft.com/office/powerpoint/2010/main" val="401313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a:xfrm>
            <a:off x="-784189" y="1345700"/>
            <a:ext cx="8534400" cy="1507067"/>
          </a:xfrm>
        </p:spPr>
        <p:txBody>
          <a:bodyPr/>
          <a:lstStyle/>
          <a:p>
            <a:r>
              <a:rPr lang="en-IN" u="sng" dirty="0">
                <a:solidFill>
                  <a:schemeClr val="accent2">
                    <a:lumMod val="50000"/>
                  </a:schemeClr>
                </a:solidFill>
              </a:rPr>
              <a:t>Existing solutions:-</a:t>
            </a:r>
          </a:p>
        </p:txBody>
      </p:sp>
      <p:sp>
        <p:nvSpPr>
          <p:cNvPr id="5" name="Content Placeholder 4">
            <a:extLst>
              <a:ext uri="{FF2B5EF4-FFF2-40B4-BE49-F238E27FC236}">
                <a16:creationId xmlns:a16="http://schemas.microsoft.com/office/drawing/2014/main" id="{3DF68092-8ABB-9799-34BD-9F97B8E79199}"/>
              </a:ext>
            </a:extLst>
          </p:cNvPr>
          <p:cNvSpPr>
            <a:spLocks noGrp="1"/>
          </p:cNvSpPr>
          <p:nvPr>
            <p:ph idx="1"/>
          </p:nvPr>
        </p:nvSpPr>
        <p:spPr>
          <a:xfrm>
            <a:off x="874060" y="2333361"/>
            <a:ext cx="9601196" cy="3950898"/>
          </a:xfrm>
        </p:spPr>
        <p:txBody>
          <a:bodyPr>
            <a:noAutofit/>
          </a:bodyPr>
          <a:lstStyle/>
          <a:p>
            <a:pPr>
              <a:spcBef>
                <a:spcPts val="1600"/>
              </a:spcBef>
            </a:pPr>
            <a:r>
              <a:rPr lang="en-US" sz="1200" b="1" u="sng" dirty="0"/>
              <a:t>Existing Solution1:- </a:t>
            </a:r>
            <a:endParaRPr lang="en-US" sz="1200" b="1" i="0" u="sng" dirty="0">
              <a:solidFill>
                <a:srgbClr val="444444"/>
              </a:solidFill>
              <a:effectLst/>
            </a:endParaRPr>
          </a:p>
          <a:p>
            <a:pPr>
              <a:spcBef>
                <a:spcPts val="1600"/>
              </a:spcBef>
            </a:pPr>
            <a:r>
              <a:rPr lang="en-US" sz="1200" b="0" i="0" dirty="0">
                <a:solidFill>
                  <a:srgbClr val="444444"/>
                </a:solidFill>
                <a:effectLst/>
              </a:rPr>
              <a:t>Talking about the current system which presently used in the institutes is basically manually working or even if it is computerized restricted to a place or building thus all work of maintenance is also done in the same building. So, we can say that the Existing system of Gas Booking System works computerized in a building or manually with pen-paper.</a:t>
            </a:r>
          </a:p>
          <a:p>
            <a:pPr>
              <a:spcBef>
                <a:spcPts val="1600"/>
              </a:spcBef>
            </a:pPr>
            <a:r>
              <a:rPr lang="en-US" sz="1200" b="1" u="sng" dirty="0"/>
              <a:t>ProjectSolution1:-</a:t>
            </a:r>
          </a:p>
          <a:p>
            <a:pPr>
              <a:spcBef>
                <a:spcPts val="1600"/>
              </a:spcBef>
            </a:pPr>
            <a:r>
              <a:rPr lang="en-US" sz="1200" dirty="0"/>
              <a:t>Through our project we can access the database from anywhere without any restrictions.</a:t>
            </a:r>
          </a:p>
          <a:p>
            <a:pPr>
              <a:spcBef>
                <a:spcPts val="1600"/>
              </a:spcBef>
            </a:pPr>
            <a:r>
              <a:rPr lang="en-US" sz="1200" b="1" u="sng" dirty="0"/>
              <a:t>Existing Solution2:-</a:t>
            </a:r>
          </a:p>
          <a:p>
            <a:pPr>
              <a:spcBef>
                <a:spcPts val="1600"/>
              </a:spcBef>
            </a:pPr>
            <a:r>
              <a:rPr lang="en-US" sz="1200" b="0" i="0" dirty="0">
                <a:solidFill>
                  <a:srgbClr val="232323"/>
                </a:solidFill>
                <a:effectLst/>
                <a:latin typeface="Arimo"/>
              </a:rPr>
              <a:t> </a:t>
            </a:r>
            <a:r>
              <a:rPr lang="en-US" sz="1200" b="0" i="0" dirty="0">
                <a:solidFill>
                  <a:srgbClr val="232323"/>
                </a:solidFill>
                <a:effectLst/>
              </a:rPr>
              <a:t>we can know the actual work of the ‘Bharat gas agency’ . The current work is not computerized system.</a:t>
            </a:r>
          </a:p>
          <a:p>
            <a:pPr>
              <a:spcBef>
                <a:spcPts val="1600"/>
              </a:spcBef>
            </a:pPr>
            <a:r>
              <a:rPr lang="en-US" sz="1200" b="0" i="0" dirty="0">
                <a:solidFill>
                  <a:srgbClr val="232323"/>
                </a:solidFill>
                <a:effectLst/>
                <a:hlinkClick r:id="rId2"/>
              </a:rPr>
              <a:t>https://www.lovelycoding.org/online-gas-booking-system/</a:t>
            </a:r>
            <a:r>
              <a:rPr lang="en-US" sz="1200" b="0" i="0" dirty="0">
                <a:solidFill>
                  <a:srgbClr val="232323"/>
                </a:solidFill>
                <a:effectLst/>
              </a:rPr>
              <a:t> (Research Link)</a:t>
            </a:r>
          </a:p>
          <a:p>
            <a:pPr>
              <a:spcBef>
                <a:spcPts val="1600"/>
              </a:spcBef>
            </a:pPr>
            <a:r>
              <a:rPr lang="en-US" sz="1200" b="1" u="sng" dirty="0"/>
              <a:t>ProjectSolution</a:t>
            </a:r>
            <a:r>
              <a:rPr lang="en-US" sz="1200" b="1" u="sng" dirty="0">
                <a:solidFill>
                  <a:srgbClr val="232323"/>
                </a:solidFill>
              </a:rPr>
              <a:t>2:-(</a:t>
            </a:r>
            <a:r>
              <a:rPr lang="en-US" sz="1200" b="0" i="0" dirty="0">
                <a:solidFill>
                  <a:srgbClr val="444444"/>
                </a:solidFill>
                <a:effectLst/>
              </a:rPr>
              <a:t>by this project, the process of ordering, billing, and stock maintenance for a gas agency can be processed easily )Computerized</a:t>
            </a:r>
            <a:endParaRPr lang="en-IN" sz="1200" dirty="0"/>
          </a:p>
          <a:p>
            <a:pPr>
              <a:spcBef>
                <a:spcPts val="1600"/>
              </a:spcBef>
            </a:pPr>
            <a:endParaRPr lang="en-US" sz="1200" b="1" u="sng" dirty="0">
              <a:solidFill>
                <a:srgbClr val="232323"/>
              </a:solidFill>
            </a:endParaRPr>
          </a:p>
          <a:p>
            <a:endParaRPr lang="en-IN" sz="1200" dirty="0"/>
          </a:p>
        </p:txBody>
      </p:sp>
      <p:pic>
        <p:nvPicPr>
          <p:cNvPr id="6" name="Picture 5">
            <a:extLst>
              <a:ext uri="{FF2B5EF4-FFF2-40B4-BE49-F238E27FC236}">
                <a16:creationId xmlns:a16="http://schemas.microsoft.com/office/drawing/2014/main" id="{839DFCD4-8650-D4A5-237E-5B8EEA768CC2}"/>
              </a:ext>
            </a:extLst>
          </p:cNvPr>
          <p:cNvPicPr>
            <a:picLocks noChangeAspect="1"/>
          </p:cNvPicPr>
          <p:nvPr/>
        </p:nvPicPr>
        <p:blipFill>
          <a:blip r:embed="rId3"/>
          <a:stretch>
            <a:fillRect/>
          </a:stretch>
        </p:blipFill>
        <p:spPr>
          <a:xfrm>
            <a:off x="8831406" y="1425481"/>
            <a:ext cx="2370097" cy="978731"/>
          </a:xfrm>
          <a:prstGeom prst="rect">
            <a:avLst/>
          </a:prstGeom>
        </p:spPr>
      </p:pic>
    </p:spTree>
    <p:extLst>
      <p:ext uri="{BB962C8B-B14F-4D97-AF65-F5344CB8AC3E}">
        <p14:creationId xmlns:p14="http://schemas.microsoft.com/office/powerpoint/2010/main" val="373524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583543" y="662108"/>
            <a:ext cx="8534400" cy="1507067"/>
          </a:xfrm>
        </p:spPr>
        <p:txBody>
          <a:bodyPr/>
          <a:lstStyle/>
          <a:p>
            <a:r>
              <a:rPr lang="en-IN" u="sng"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normAutofit lnSpcReduction="10000"/>
          </a:bodyPr>
          <a:lstStyle/>
          <a:p>
            <a:pPr marL="0" indent="0">
              <a:buNone/>
            </a:pPr>
            <a:r>
              <a:rPr lang="en-IN" dirty="0"/>
              <a:t>Q . What is the technique?</a:t>
            </a:r>
          </a:p>
          <a:p>
            <a:pPr marL="0" indent="0">
              <a:buNone/>
            </a:pPr>
            <a:r>
              <a:rPr lang="en-IN" dirty="0"/>
              <a:t>-&gt;We are going to follow 5 generic </a:t>
            </a:r>
            <a:r>
              <a:rPr lang="en-IN" dirty="0" err="1"/>
              <a:t>activites</a:t>
            </a:r>
            <a:r>
              <a:rPr lang="en-IN" dirty="0"/>
              <a:t> :- </a:t>
            </a:r>
          </a:p>
          <a:p>
            <a:pPr marL="0" indent="0">
              <a:buNone/>
            </a:pPr>
            <a:r>
              <a:rPr lang="en-IN" dirty="0"/>
              <a:t>1.COMMUNICATION</a:t>
            </a:r>
          </a:p>
          <a:p>
            <a:pPr marL="0" indent="0">
              <a:buNone/>
            </a:pPr>
            <a:r>
              <a:rPr lang="en-IN" dirty="0"/>
              <a:t>2.PLANNING</a:t>
            </a:r>
          </a:p>
          <a:p>
            <a:pPr marL="0" indent="0">
              <a:buNone/>
            </a:pPr>
            <a:r>
              <a:rPr lang="en-IN" dirty="0"/>
              <a:t>3.MODELLING</a:t>
            </a:r>
          </a:p>
          <a:p>
            <a:pPr marL="0" indent="0">
              <a:buNone/>
            </a:pPr>
            <a:r>
              <a:rPr lang="en-IN" dirty="0"/>
              <a:t>4.CONSTRUCTION</a:t>
            </a:r>
          </a:p>
          <a:p>
            <a:pPr marL="0" indent="0">
              <a:buNone/>
            </a:pPr>
            <a:r>
              <a:rPr lang="en-IN" dirty="0"/>
              <a:t>5.DEPLOYMENT</a:t>
            </a:r>
          </a:p>
        </p:txBody>
      </p:sp>
      <p:pic>
        <p:nvPicPr>
          <p:cNvPr id="4" name="Picture 3">
            <a:extLst>
              <a:ext uri="{FF2B5EF4-FFF2-40B4-BE49-F238E27FC236}">
                <a16:creationId xmlns:a16="http://schemas.microsoft.com/office/drawing/2014/main" id="{12127980-BE1C-00A6-B19E-FA652797B982}"/>
              </a:ext>
            </a:extLst>
          </p:cNvPr>
          <p:cNvPicPr>
            <a:picLocks noChangeAspect="1"/>
          </p:cNvPicPr>
          <p:nvPr/>
        </p:nvPicPr>
        <p:blipFill>
          <a:blip r:embed="rId2"/>
          <a:stretch>
            <a:fillRect/>
          </a:stretch>
        </p:blipFill>
        <p:spPr>
          <a:xfrm>
            <a:off x="9283291" y="966236"/>
            <a:ext cx="1932440" cy="898809"/>
          </a:xfrm>
          <a:prstGeom prst="rect">
            <a:avLst/>
          </a:prstGeom>
        </p:spPr>
      </p:pic>
    </p:spTree>
    <p:extLst>
      <p:ext uri="{BB962C8B-B14F-4D97-AF65-F5344CB8AC3E}">
        <p14:creationId xmlns:p14="http://schemas.microsoft.com/office/powerpoint/2010/main" val="187389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70BBE-BC39-5313-0FB7-25B4BCB486FF}"/>
              </a:ext>
            </a:extLst>
          </p:cNvPr>
          <p:cNvSpPr>
            <a:spLocks noGrp="1"/>
          </p:cNvSpPr>
          <p:nvPr>
            <p:ph idx="1"/>
          </p:nvPr>
        </p:nvSpPr>
        <p:spPr>
          <a:xfrm>
            <a:off x="587229" y="620785"/>
            <a:ext cx="10515600" cy="5629013"/>
          </a:xfrm>
        </p:spPr>
        <p:txBody>
          <a:bodyPr>
            <a:normAutofit fontScale="85000" lnSpcReduction="20000"/>
          </a:bodyPr>
          <a:lstStyle/>
          <a:p>
            <a:r>
              <a:rPr lang="en-US" sz="3200" u="sng" dirty="0"/>
              <a:t>COMMUNICATION:-</a:t>
            </a:r>
            <a:endParaRPr lang="en-US" sz="3200" dirty="0"/>
          </a:p>
          <a:p>
            <a:r>
              <a:rPr lang="en-US" dirty="0"/>
              <a:t>What are the requirements?</a:t>
            </a:r>
          </a:p>
          <a:p>
            <a:r>
              <a:rPr lang="en-US" dirty="0"/>
              <a:t>Home delivery instead getting LPG cylinder from gas station .</a:t>
            </a:r>
          </a:p>
          <a:p>
            <a:r>
              <a:rPr lang="en-US" dirty="0"/>
              <a:t>Effortless ordering instead of waiting in long queues.</a:t>
            </a:r>
          </a:p>
          <a:p>
            <a:endParaRPr lang="en-US" dirty="0"/>
          </a:p>
          <a:p>
            <a:r>
              <a:rPr lang="en-US" dirty="0"/>
              <a:t>Easily usable website or application.</a:t>
            </a:r>
          </a:p>
          <a:p>
            <a:r>
              <a:rPr lang="en-US" sz="3200" u="sng" dirty="0"/>
              <a:t>PLANNING:-</a:t>
            </a:r>
          </a:p>
          <a:p>
            <a:r>
              <a:rPr lang="en-US" dirty="0"/>
              <a:t>As per the Requirements we need to plan appropriately</a:t>
            </a:r>
            <a:r>
              <a:rPr lang="en-IN" dirty="0"/>
              <a:t>.</a:t>
            </a:r>
          </a:p>
          <a:p>
            <a:r>
              <a:rPr lang="en-IN" dirty="0"/>
              <a:t>Create a map describing tasks including risks , resources , work product and work schedule.</a:t>
            </a:r>
          </a:p>
          <a:p>
            <a:r>
              <a:rPr lang="en-IN" sz="3000" dirty="0"/>
              <a:t>Develop a schedule work according to it.</a:t>
            </a:r>
          </a:p>
          <a:p>
            <a:r>
              <a:rPr lang="en-IN" sz="3000" dirty="0"/>
              <a:t>Develop a software using HTML,MYSQL.</a:t>
            </a:r>
          </a:p>
          <a:p>
            <a:r>
              <a:rPr lang="en-IN" sz="3000" dirty="0"/>
              <a:t>Develop a design using STARUML.</a:t>
            </a:r>
          </a:p>
          <a:p>
            <a:r>
              <a:rPr lang="en-IN" sz="3000" dirty="0"/>
              <a:t>We need to setup gas agency from where we can delivery “LPG”.</a:t>
            </a:r>
          </a:p>
          <a:p>
            <a:endParaRPr lang="en-US" sz="3200" dirty="0"/>
          </a:p>
          <a:p>
            <a:endParaRPr lang="en-US" sz="3200" dirty="0"/>
          </a:p>
          <a:p>
            <a:endParaRPr lang="en-IN" dirty="0"/>
          </a:p>
        </p:txBody>
      </p:sp>
      <p:pic>
        <p:nvPicPr>
          <p:cNvPr id="4" name="Picture 3">
            <a:extLst>
              <a:ext uri="{FF2B5EF4-FFF2-40B4-BE49-F238E27FC236}">
                <a16:creationId xmlns:a16="http://schemas.microsoft.com/office/drawing/2014/main" id="{38783287-4B2B-408B-86A0-C4A9BF6C978B}"/>
              </a:ext>
            </a:extLst>
          </p:cNvPr>
          <p:cNvPicPr>
            <a:picLocks noChangeAspect="1"/>
          </p:cNvPicPr>
          <p:nvPr/>
        </p:nvPicPr>
        <p:blipFill>
          <a:blip r:embed="rId2"/>
          <a:stretch>
            <a:fillRect/>
          </a:stretch>
        </p:blipFill>
        <p:spPr>
          <a:xfrm>
            <a:off x="7668753" y="620785"/>
            <a:ext cx="3936018" cy="2231763"/>
          </a:xfrm>
          <a:prstGeom prst="rect">
            <a:avLst/>
          </a:prstGeom>
        </p:spPr>
      </p:pic>
    </p:spTree>
    <p:extLst>
      <p:ext uri="{BB962C8B-B14F-4D97-AF65-F5344CB8AC3E}">
        <p14:creationId xmlns:p14="http://schemas.microsoft.com/office/powerpoint/2010/main" val="360201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F9C5B16-F5F5-5C67-6880-9A2B498E2286}"/>
              </a:ext>
            </a:extLst>
          </p:cNvPr>
          <p:cNvSpPr>
            <a:spLocks noGrp="1"/>
          </p:cNvSpPr>
          <p:nvPr>
            <p:ph idx="1"/>
          </p:nvPr>
        </p:nvSpPr>
        <p:spPr>
          <a:xfrm>
            <a:off x="629174" y="629174"/>
            <a:ext cx="10724626" cy="5637402"/>
          </a:xfrm>
        </p:spPr>
        <p:txBody>
          <a:bodyPr/>
          <a:lstStyle/>
          <a:p>
            <a:r>
              <a:rPr lang="en-US" sz="3200" u="sng" dirty="0"/>
              <a:t>MODELLING AND CONSTRUCTION:-</a:t>
            </a:r>
          </a:p>
          <a:p>
            <a:r>
              <a:rPr lang="en-IN" dirty="0"/>
              <a:t>We will create a sketch what it looks like architecturally.</a:t>
            </a:r>
          </a:p>
          <a:p>
            <a:r>
              <a:rPr lang="en-IN" dirty="0"/>
              <a:t>We create a BLUEPRINT  and try to implement it.</a:t>
            </a:r>
          </a:p>
          <a:p>
            <a:endParaRPr lang="en-IN" dirty="0"/>
          </a:p>
          <a:p>
            <a:r>
              <a:rPr lang="en-IN" dirty="0"/>
              <a:t>After implementation we make a prototype and test it.</a:t>
            </a:r>
          </a:p>
          <a:p>
            <a:r>
              <a:rPr lang="en-IN" dirty="0"/>
              <a:t>Fix the bugs and improve the design.</a:t>
            </a:r>
          </a:p>
          <a:p>
            <a:r>
              <a:rPr lang="en-IN" sz="3200" u="sng" dirty="0"/>
              <a:t>DEPLOYEMENT:- </a:t>
            </a:r>
          </a:p>
          <a:p>
            <a:r>
              <a:rPr lang="en-IN" dirty="0"/>
              <a:t>Last stage we provide delivery as per there usage we get the feedback.</a:t>
            </a:r>
          </a:p>
          <a:p>
            <a:r>
              <a:rPr lang="en-IN" dirty="0"/>
              <a:t>And improve according to feedback.</a:t>
            </a:r>
          </a:p>
        </p:txBody>
      </p:sp>
    </p:spTree>
    <p:extLst>
      <p:ext uri="{BB962C8B-B14F-4D97-AF65-F5344CB8AC3E}">
        <p14:creationId xmlns:p14="http://schemas.microsoft.com/office/powerpoint/2010/main" val="42071953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142</TotalTime>
  <Words>641</Words>
  <Application>Microsoft Office PowerPoint</Application>
  <PresentationFormat>Widescreen</PresentationFormat>
  <Paragraphs>71</Paragraphs>
  <Slides>17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Arimo</vt:lpstr>
      <vt:lpstr>Garamond</vt:lpstr>
      <vt:lpstr>Organic</vt:lpstr>
      <vt:lpstr>Microsoft Word Document</vt:lpstr>
      <vt:lpstr>SOFTWARE ENGINEERING GAS AGENCY</vt:lpstr>
      <vt:lpstr>GROUP MEMBERS:-</vt:lpstr>
      <vt:lpstr>SRS DOCUMENT</vt:lpstr>
      <vt:lpstr>LITERATURE REVIEW</vt:lpstr>
      <vt:lpstr>Problem statement:-</vt:lpstr>
      <vt:lpstr>Existing solutions:-</vt:lpstr>
      <vt:lpstr>Proposed Algorithm Design Technique</vt:lpstr>
      <vt:lpstr>PowerPoint Presentation</vt:lpstr>
      <vt:lpstr>PowerPoint Presentation</vt:lpstr>
      <vt:lpstr>      Software Development Method                    Waterfall Model</vt:lpstr>
      <vt:lpstr>Work Flow Diagrams</vt:lpstr>
      <vt:lpstr>Use Case Diagram</vt:lpstr>
      <vt:lpstr>       Class Diagram</vt:lpstr>
      <vt:lpstr>GITHUB SETUP:-</vt:lpstr>
      <vt:lpstr>PowerPoint Presentation</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Jaina Vamshi</cp:lastModifiedBy>
  <cp:revision>13</cp:revision>
  <dcterms:created xsi:type="dcterms:W3CDTF">2022-02-18T09:01:51Z</dcterms:created>
  <dcterms:modified xsi:type="dcterms:W3CDTF">2022-08-13T12:12:10Z</dcterms:modified>
</cp:coreProperties>
</file>