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64" r:id="rId4"/>
    <p:sldId id="265"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4A606-E7CA-42DC-86E7-17A674100C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D059D59-596B-4116-926A-C910CAF17818}">
      <dgm:prSet/>
      <dgm:spPr>
        <a:solidFill>
          <a:srgbClr val="00B050"/>
        </a:solidFill>
      </dgm:spPr>
      <dgm:t>
        <a:bodyPr/>
        <a:lstStyle/>
        <a:p>
          <a:r>
            <a:rPr lang="en-IN" u="none" dirty="0"/>
            <a:t>Functional Requirements</a:t>
          </a:r>
          <a:endParaRPr lang="en-US" u="none" dirty="0"/>
        </a:p>
      </dgm:t>
    </dgm:pt>
    <dgm:pt modelId="{5E40FD74-3086-4CC2-BB38-4D596E3C4A47}" type="parTrans" cxnId="{A7B8487C-6B07-4DBC-9BF4-0D65E2640C76}">
      <dgm:prSet/>
      <dgm:spPr/>
      <dgm:t>
        <a:bodyPr/>
        <a:lstStyle/>
        <a:p>
          <a:endParaRPr lang="en-US"/>
        </a:p>
      </dgm:t>
    </dgm:pt>
    <dgm:pt modelId="{EFBEF592-6FB2-4503-AE61-24FF598C4CE4}" type="sibTrans" cxnId="{A7B8487C-6B07-4DBC-9BF4-0D65E2640C76}">
      <dgm:prSet/>
      <dgm:spPr/>
      <dgm:t>
        <a:bodyPr/>
        <a:lstStyle/>
        <a:p>
          <a:endParaRPr lang="en-US"/>
        </a:p>
      </dgm:t>
    </dgm:pt>
    <dgm:pt modelId="{A3894D98-57BE-4BD3-8AEC-65737B3608B0}">
      <dgm:prSet/>
      <dgm:spPr/>
      <dgm:t>
        <a:bodyPr/>
        <a:lstStyle/>
        <a:p>
          <a:r>
            <a:rPr lang="en-IN" dirty="0"/>
            <a:t>The model will take audio/speech as input and give the most dominant emotion of the speech as output.</a:t>
          </a:r>
          <a:endParaRPr lang="en-US" dirty="0"/>
        </a:p>
      </dgm:t>
    </dgm:pt>
    <dgm:pt modelId="{6925C089-9D95-44A0-BDBB-0FB2A647AA23}" type="parTrans" cxnId="{FD0AEEC3-1563-4A12-9A41-4AFCB0668908}">
      <dgm:prSet/>
      <dgm:spPr/>
      <dgm:t>
        <a:bodyPr/>
        <a:lstStyle/>
        <a:p>
          <a:endParaRPr lang="en-US"/>
        </a:p>
      </dgm:t>
    </dgm:pt>
    <dgm:pt modelId="{7333DF6E-1C84-4FD5-90ED-2612E951974A}" type="sibTrans" cxnId="{FD0AEEC3-1563-4A12-9A41-4AFCB0668908}">
      <dgm:prSet/>
      <dgm:spPr/>
      <dgm:t>
        <a:bodyPr/>
        <a:lstStyle/>
        <a:p>
          <a:endParaRPr lang="en-US"/>
        </a:p>
      </dgm:t>
    </dgm:pt>
    <dgm:pt modelId="{B4340C5C-F105-42C9-A626-C24C6E3D1170}">
      <dgm:prSet/>
      <dgm:spPr/>
      <dgm:t>
        <a:bodyPr/>
        <a:lstStyle/>
        <a:p>
          <a:r>
            <a:rPr lang="en-US"/>
            <a:t>The model should be independent of language.</a:t>
          </a:r>
        </a:p>
      </dgm:t>
    </dgm:pt>
    <dgm:pt modelId="{F8B4F71F-2021-43E7-9DD5-6309C46D6AD8}" type="parTrans" cxnId="{D66B29E5-5D64-4631-A296-36EBF5102AC5}">
      <dgm:prSet/>
      <dgm:spPr/>
      <dgm:t>
        <a:bodyPr/>
        <a:lstStyle/>
        <a:p>
          <a:endParaRPr lang="en-US"/>
        </a:p>
      </dgm:t>
    </dgm:pt>
    <dgm:pt modelId="{8E20A724-7DA7-43CC-80A1-719A6C3F00B1}" type="sibTrans" cxnId="{D66B29E5-5D64-4631-A296-36EBF5102AC5}">
      <dgm:prSet/>
      <dgm:spPr/>
      <dgm:t>
        <a:bodyPr/>
        <a:lstStyle/>
        <a:p>
          <a:endParaRPr lang="en-US"/>
        </a:p>
      </dgm:t>
    </dgm:pt>
    <dgm:pt modelId="{77093904-4134-48AE-966C-8AB98C7ADCD5}">
      <dgm:prSet/>
      <dgm:spPr/>
      <dgm:t>
        <a:bodyPr/>
        <a:lstStyle/>
        <a:p>
          <a:r>
            <a:rPr lang="en-US" dirty="0"/>
            <a:t>The input should be complete so that the model doesn’t fail to give an accurate output.</a:t>
          </a:r>
        </a:p>
      </dgm:t>
    </dgm:pt>
    <dgm:pt modelId="{07503381-20EE-415D-950F-C71191AD0F2B}" type="parTrans" cxnId="{520F29C4-AB72-4790-8A5A-55967CF53594}">
      <dgm:prSet/>
      <dgm:spPr/>
      <dgm:t>
        <a:bodyPr/>
        <a:lstStyle/>
        <a:p>
          <a:endParaRPr lang="en-US"/>
        </a:p>
      </dgm:t>
    </dgm:pt>
    <dgm:pt modelId="{B29E38B0-2041-493B-9521-280C8059610B}" type="sibTrans" cxnId="{520F29C4-AB72-4790-8A5A-55967CF53594}">
      <dgm:prSet/>
      <dgm:spPr/>
      <dgm:t>
        <a:bodyPr/>
        <a:lstStyle/>
        <a:p>
          <a:endParaRPr lang="en-US"/>
        </a:p>
      </dgm:t>
    </dgm:pt>
    <dgm:pt modelId="{653964DA-27D6-40CF-811C-1AD78D0E9AC8}" type="pres">
      <dgm:prSet presAssocID="{F984A606-E7CA-42DC-86E7-17A674100C38}" presName="linear" presStyleCnt="0">
        <dgm:presLayoutVars>
          <dgm:animLvl val="lvl"/>
          <dgm:resizeHandles val="exact"/>
        </dgm:presLayoutVars>
      </dgm:prSet>
      <dgm:spPr/>
    </dgm:pt>
    <dgm:pt modelId="{E096C8F6-21A5-4F25-B18A-44D4ADC2C8E3}" type="pres">
      <dgm:prSet presAssocID="{2D059D59-596B-4116-926A-C910CAF17818}" presName="parentText" presStyleLbl="node1" presStyleIdx="0" presStyleCnt="4">
        <dgm:presLayoutVars>
          <dgm:chMax val="0"/>
          <dgm:bulletEnabled val="1"/>
        </dgm:presLayoutVars>
      </dgm:prSet>
      <dgm:spPr/>
    </dgm:pt>
    <dgm:pt modelId="{596A351D-6E26-4440-A562-70C096DC75DC}" type="pres">
      <dgm:prSet presAssocID="{EFBEF592-6FB2-4503-AE61-24FF598C4CE4}" presName="spacer" presStyleCnt="0"/>
      <dgm:spPr/>
    </dgm:pt>
    <dgm:pt modelId="{02E1A208-2080-4F7D-8808-9051745C6B2C}" type="pres">
      <dgm:prSet presAssocID="{A3894D98-57BE-4BD3-8AEC-65737B3608B0}" presName="parentText" presStyleLbl="node1" presStyleIdx="1" presStyleCnt="4">
        <dgm:presLayoutVars>
          <dgm:chMax val="0"/>
          <dgm:bulletEnabled val="1"/>
        </dgm:presLayoutVars>
      </dgm:prSet>
      <dgm:spPr/>
    </dgm:pt>
    <dgm:pt modelId="{410851F0-AC5D-4E99-A4C0-A8A3A93181BF}" type="pres">
      <dgm:prSet presAssocID="{7333DF6E-1C84-4FD5-90ED-2612E951974A}" presName="spacer" presStyleCnt="0"/>
      <dgm:spPr/>
    </dgm:pt>
    <dgm:pt modelId="{F0D989FC-5BF6-4A1D-813E-08F805C16626}" type="pres">
      <dgm:prSet presAssocID="{B4340C5C-F105-42C9-A626-C24C6E3D1170}" presName="parentText" presStyleLbl="node1" presStyleIdx="2" presStyleCnt="4">
        <dgm:presLayoutVars>
          <dgm:chMax val="0"/>
          <dgm:bulletEnabled val="1"/>
        </dgm:presLayoutVars>
      </dgm:prSet>
      <dgm:spPr/>
    </dgm:pt>
    <dgm:pt modelId="{AA99D8B0-538D-4BE2-A70C-9DEDAC871F6D}" type="pres">
      <dgm:prSet presAssocID="{8E20A724-7DA7-43CC-80A1-719A6C3F00B1}" presName="spacer" presStyleCnt="0"/>
      <dgm:spPr/>
    </dgm:pt>
    <dgm:pt modelId="{7AAEDE35-2EDD-41B8-8038-C3225DA4316D}" type="pres">
      <dgm:prSet presAssocID="{77093904-4134-48AE-966C-8AB98C7ADCD5}" presName="parentText" presStyleLbl="node1" presStyleIdx="3" presStyleCnt="4">
        <dgm:presLayoutVars>
          <dgm:chMax val="0"/>
          <dgm:bulletEnabled val="1"/>
        </dgm:presLayoutVars>
      </dgm:prSet>
      <dgm:spPr/>
    </dgm:pt>
  </dgm:ptLst>
  <dgm:cxnLst>
    <dgm:cxn modelId="{B9A9BF42-CEB0-4409-A75F-A0025DF3322F}" type="presOf" srcId="{F984A606-E7CA-42DC-86E7-17A674100C38}" destId="{653964DA-27D6-40CF-811C-1AD78D0E9AC8}" srcOrd="0" destOrd="0" presId="urn:microsoft.com/office/officeart/2005/8/layout/vList2"/>
    <dgm:cxn modelId="{A7B8487C-6B07-4DBC-9BF4-0D65E2640C76}" srcId="{F984A606-E7CA-42DC-86E7-17A674100C38}" destId="{2D059D59-596B-4116-926A-C910CAF17818}" srcOrd="0" destOrd="0" parTransId="{5E40FD74-3086-4CC2-BB38-4D596E3C4A47}" sibTransId="{EFBEF592-6FB2-4503-AE61-24FF598C4CE4}"/>
    <dgm:cxn modelId="{4B581390-8634-4FDF-92E9-439E2C2050A0}" type="presOf" srcId="{B4340C5C-F105-42C9-A626-C24C6E3D1170}" destId="{F0D989FC-5BF6-4A1D-813E-08F805C16626}" srcOrd="0" destOrd="0" presId="urn:microsoft.com/office/officeart/2005/8/layout/vList2"/>
    <dgm:cxn modelId="{6AD48DA3-3A68-40FB-A6B7-10F04A8DB650}" type="presOf" srcId="{77093904-4134-48AE-966C-8AB98C7ADCD5}" destId="{7AAEDE35-2EDD-41B8-8038-C3225DA4316D}" srcOrd="0" destOrd="0" presId="urn:microsoft.com/office/officeart/2005/8/layout/vList2"/>
    <dgm:cxn modelId="{FD0AEEC3-1563-4A12-9A41-4AFCB0668908}" srcId="{F984A606-E7CA-42DC-86E7-17A674100C38}" destId="{A3894D98-57BE-4BD3-8AEC-65737B3608B0}" srcOrd="1" destOrd="0" parTransId="{6925C089-9D95-44A0-BDBB-0FB2A647AA23}" sibTransId="{7333DF6E-1C84-4FD5-90ED-2612E951974A}"/>
    <dgm:cxn modelId="{520F29C4-AB72-4790-8A5A-55967CF53594}" srcId="{F984A606-E7CA-42DC-86E7-17A674100C38}" destId="{77093904-4134-48AE-966C-8AB98C7ADCD5}" srcOrd="3" destOrd="0" parTransId="{07503381-20EE-415D-950F-C71191AD0F2B}" sibTransId="{B29E38B0-2041-493B-9521-280C8059610B}"/>
    <dgm:cxn modelId="{3711FCE4-FF89-49E1-AA82-AA82F5B979A4}" type="presOf" srcId="{A3894D98-57BE-4BD3-8AEC-65737B3608B0}" destId="{02E1A208-2080-4F7D-8808-9051745C6B2C}" srcOrd="0" destOrd="0" presId="urn:microsoft.com/office/officeart/2005/8/layout/vList2"/>
    <dgm:cxn modelId="{D66B29E5-5D64-4631-A296-36EBF5102AC5}" srcId="{F984A606-E7CA-42DC-86E7-17A674100C38}" destId="{B4340C5C-F105-42C9-A626-C24C6E3D1170}" srcOrd="2" destOrd="0" parTransId="{F8B4F71F-2021-43E7-9DD5-6309C46D6AD8}" sibTransId="{8E20A724-7DA7-43CC-80A1-719A6C3F00B1}"/>
    <dgm:cxn modelId="{38BE0DFF-FC4E-4D46-94CF-1140B0C295E3}" type="presOf" srcId="{2D059D59-596B-4116-926A-C910CAF17818}" destId="{E096C8F6-21A5-4F25-B18A-44D4ADC2C8E3}" srcOrd="0" destOrd="0" presId="urn:microsoft.com/office/officeart/2005/8/layout/vList2"/>
    <dgm:cxn modelId="{5AD196D3-71D9-4650-9D0F-C1A4223AE983}" type="presParOf" srcId="{653964DA-27D6-40CF-811C-1AD78D0E9AC8}" destId="{E096C8F6-21A5-4F25-B18A-44D4ADC2C8E3}" srcOrd="0" destOrd="0" presId="urn:microsoft.com/office/officeart/2005/8/layout/vList2"/>
    <dgm:cxn modelId="{B14D8ABD-4E7C-4672-9EE4-537EED2CFE6B}" type="presParOf" srcId="{653964DA-27D6-40CF-811C-1AD78D0E9AC8}" destId="{596A351D-6E26-4440-A562-70C096DC75DC}" srcOrd="1" destOrd="0" presId="urn:microsoft.com/office/officeart/2005/8/layout/vList2"/>
    <dgm:cxn modelId="{57BD7A5A-E824-4C0F-AB8D-116ED7732127}" type="presParOf" srcId="{653964DA-27D6-40CF-811C-1AD78D0E9AC8}" destId="{02E1A208-2080-4F7D-8808-9051745C6B2C}" srcOrd="2" destOrd="0" presId="urn:microsoft.com/office/officeart/2005/8/layout/vList2"/>
    <dgm:cxn modelId="{2060FA37-7036-47D2-B2B2-CCFAA6224EC9}" type="presParOf" srcId="{653964DA-27D6-40CF-811C-1AD78D0E9AC8}" destId="{410851F0-AC5D-4E99-A4C0-A8A3A93181BF}" srcOrd="3" destOrd="0" presId="urn:microsoft.com/office/officeart/2005/8/layout/vList2"/>
    <dgm:cxn modelId="{ACFB8FA6-33FC-4FB0-879B-D87817AC0381}" type="presParOf" srcId="{653964DA-27D6-40CF-811C-1AD78D0E9AC8}" destId="{F0D989FC-5BF6-4A1D-813E-08F805C16626}" srcOrd="4" destOrd="0" presId="urn:microsoft.com/office/officeart/2005/8/layout/vList2"/>
    <dgm:cxn modelId="{4C152655-658B-4DBE-9166-3B5610399624}" type="presParOf" srcId="{653964DA-27D6-40CF-811C-1AD78D0E9AC8}" destId="{AA99D8B0-538D-4BE2-A70C-9DEDAC871F6D}" srcOrd="5" destOrd="0" presId="urn:microsoft.com/office/officeart/2005/8/layout/vList2"/>
    <dgm:cxn modelId="{430BB4CF-21E1-47D6-AA7C-45E970DFA11D}" type="presParOf" srcId="{653964DA-27D6-40CF-811C-1AD78D0E9AC8}" destId="{7AAEDE35-2EDD-41B8-8038-C3225DA431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6D4CC-6ADA-40B9-8C01-DAC66735B66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E87B778-5D27-445D-AF57-FF83C74A579B}">
      <dgm:prSet/>
      <dgm:spPr>
        <a:solidFill>
          <a:srgbClr val="00B050"/>
        </a:solidFill>
      </dgm:spPr>
      <dgm:t>
        <a:bodyPr/>
        <a:lstStyle/>
        <a:p>
          <a:r>
            <a:rPr lang="en-IN" u="none" dirty="0"/>
            <a:t>Non - Functional Requirements</a:t>
          </a:r>
          <a:endParaRPr lang="en-US" u="none" dirty="0"/>
        </a:p>
      </dgm:t>
    </dgm:pt>
    <dgm:pt modelId="{CF7568BC-4B55-4A0A-94FE-4C6C1A256BF5}" type="parTrans" cxnId="{4D2289CD-D02F-43A5-B9B8-41322687B1C4}">
      <dgm:prSet/>
      <dgm:spPr/>
      <dgm:t>
        <a:bodyPr/>
        <a:lstStyle/>
        <a:p>
          <a:endParaRPr lang="en-US"/>
        </a:p>
      </dgm:t>
    </dgm:pt>
    <dgm:pt modelId="{89A8C1EA-EAAF-4D8C-AE6D-A1CA45EEF437}" type="sibTrans" cxnId="{4D2289CD-D02F-43A5-B9B8-41322687B1C4}">
      <dgm:prSet/>
      <dgm:spPr/>
      <dgm:t>
        <a:bodyPr/>
        <a:lstStyle/>
        <a:p>
          <a:endParaRPr lang="en-US"/>
        </a:p>
      </dgm:t>
    </dgm:pt>
    <dgm:pt modelId="{9AEF206F-F03F-4F39-9860-35E0F8C9C361}">
      <dgm:prSet/>
      <dgm:spPr/>
      <dgm:t>
        <a:bodyPr/>
        <a:lstStyle/>
        <a:p>
          <a:r>
            <a:rPr lang="en-IN" dirty="0"/>
            <a:t>The model gives an accurate output factoring in differences like age, gender, etc…</a:t>
          </a:r>
          <a:endParaRPr lang="en-US" dirty="0"/>
        </a:p>
      </dgm:t>
    </dgm:pt>
    <dgm:pt modelId="{64DAA369-9F39-4DAE-93E7-C1511F5D2230}" type="parTrans" cxnId="{2C447778-9A25-42B5-949E-A6A9969ED74A}">
      <dgm:prSet/>
      <dgm:spPr/>
      <dgm:t>
        <a:bodyPr/>
        <a:lstStyle/>
        <a:p>
          <a:endParaRPr lang="en-US"/>
        </a:p>
      </dgm:t>
    </dgm:pt>
    <dgm:pt modelId="{7D49B67F-96B6-441A-BB0A-4C7435C8CC42}" type="sibTrans" cxnId="{2C447778-9A25-42B5-949E-A6A9969ED74A}">
      <dgm:prSet/>
      <dgm:spPr/>
      <dgm:t>
        <a:bodyPr/>
        <a:lstStyle/>
        <a:p>
          <a:endParaRPr lang="en-US"/>
        </a:p>
      </dgm:t>
    </dgm:pt>
    <dgm:pt modelId="{AFCFD15F-3C2C-4D2B-BC65-3C8FAF07A73D}">
      <dgm:prSet/>
      <dgm:spPr/>
      <dgm:t>
        <a:bodyPr/>
        <a:lstStyle/>
        <a:p>
          <a:r>
            <a:rPr lang="en-IN"/>
            <a:t>The model gives an accurate output notwithstanding the disturbance in the input.</a:t>
          </a:r>
          <a:endParaRPr lang="en-US"/>
        </a:p>
      </dgm:t>
    </dgm:pt>
    <dgm:pt modelId="{72BA6113-68D0-442C-85CD-7E159B577228}" type="parTrans" cxnId="{4311A57E-1443-4F60-936A-2B4B59C33FB6}">
      <dgm:prSet/>
      <dgm:spPr/>
      <dgm:t>
        <a:bodyPr/>
        <a:lstStyle/>
        <a:p>
          <a:endParaRPr lang="en-US"/>
        </a:p>
      </dgm:t>
    </dgm:pt>
    <dgm:pt modelId="{8AD317F3-BCAA-473D-A482-3419EC7EA213}" type="sibTrans" cxnId="{4311A57E-1443-4F60-936A-2B4B59C33FB6}">
      <dgm:prSet/>
      <dgm:spPr/>
      <dgm:t>
        <a:bodyPr/>
        <a:lstStyle/>
        <a:p>
          <a:endParaRPr lang="en-US"/>
        </a:p>
      </dgm:t>
    </dgm:pt>
    <dgm:pt modelId="{D3B03FBF-85C6-4DA4-BBD3-9F141C377B25}">
      <dgm:prSet/>
      <dgm:spPr/>
      <dgm:t>
        <a:bodyPr/>
        <a:lstStyle/>
        <a:p>
          <a:r>
            <a:rPr lang="en-IN"/>
            <a:t>The accuracy should be high i.e. the classification should be as accurate as possible.</a:t>
          </a:r>
          <a:endParaRPr lang="en-US"/>
        </a:p>
      </dgm:t>
    </dgm:pt>
    <dgm:pt modelId="{50CD109B-CF85-4AF8-9A8D-101E6728F346}" type="parTrans" cxnId="{93B325DA-21DF-4889-A79B-1843C21F363F}">
      <dgm:prSet/>
      <dgm:spPr/>
      <dgm:t>
        <a:bodyPr/>
        <a:lstStyle/>
        <a:p>
          <a:endParaRPr lang="en-US"/>
        </a:p>
      </dgm:t>
    </dgm:pt>
    <dgm:pt modelId="{AAF57F2B-8F20-4840-95B1-FA6E91DE85ED}" type="sibTrans" cxnId="{93B325DA-21DF-4889-A79B-1843C21F363F}">
      <dgm:prSet/>
      <dgm:spPr/>
      <dgm:t>
        <a:bodyPr/>
        <a:lstStyle/>
        <a:p>
          <a:endParaRPr lang="en-US"/>
        </a:p>
      </dgm:t>
    </dgm:pt>
    <dgm:pt modelId="{EA18F24C-D109-4109-81E5-09185A2B41F0}" type="pres">
      <dgm:prSet presAssocID="{FE96D4CC-6ADA-40B9-8C01-DAC66735B66E}" presName="linear" presStyleCnt="0">
        <dgm:presLayoutVars>
          <dgm:animLvl val="lvl"/>
          <dgm:resizeHandles val="exact"/>
        </dgm:presLayoutVars>
      </dgm:prSet>
      <dgm:spPr/>
    </dgm:pt>
    <dgm:pt modelId="{72CC9940-B820-4AC8-8EFE-6B077B4985CA}" type="pres">
      <dgm:prSet presAssocID="{CE87B778-5D27-445D-AF57-FF83C74A579B}" presName="parentText" presStyleLbl="node1" presStyleIdx="0" presStyleCnt="4">
        <dgm:presLayoutVars>
          <dgm:chMax val="0"/>
          <dgm:bulletEnabled val="1"/>
        </dgm:presLayoutVars>
      </dgm:prSet>
      <dgm:spPr/>
    </dgm:pt>
    <dgm:pt modelId="{576F22D6-8CEE-4354-9566-8440743E1E7F}" type="pres">
      <dgm:prSet presAssocID="{89A8C1EA-EAAF-4D8C-AE6D-A1CA45EEF437}" presName="spacer" presStyleCnt="0"/>
      <dgm:spPr/>
    </dgm:pt>
    <dgm:pt modelId="{AA6880A4-24B5-4019-B068-37F9C329C033}" type="pres">
      <dgm:prSet presAssocID="{9AEF206F-F03F-4F39-9860-35E0F8C9C361}" presName="parentText" presStyleLbl="node1" presStyleIdx="1" presStyleCnt="4">
        <dgm:presLayoutVars>
          <dgm:chMax val="0"/>
          <dgm:bulletEnabled val="1"/>
        </dgm:presLayoutVars>
      </dgm:prSet>
      <dgm:spPr/>
    </dgm:pt>
    <dgm:pt modelId="{A6213D66-A42B-4E27-9739-5993D913C216}" type="pres">
      <dgm:prSet presAssocID="{7D49B67F-96B6-441A-BB0A-4C7435C8CC42}" presName="spacer" presStyleCnt="0"/>
      <dgm:spPr/>
    </dgm:pt>
    <dgm:pt modelId="{2BFC83CF-6945-4454-ABCC-5CC9EF1D2BFD}" type="pres">
      <dgm:prSet presAssocID="{AFCFD15F-3C2C-4D2B-BC65-3C8FAF07A73D}" presName="parentText" presStyleLbl="node1" presStyleIdx="2" presStyleCnt="4">
        <dgm:presLayoutVars>
          <dgm:chMax val="0"/>
          <dgm:bulletEnabled val="1"/>
        </dgm:presLayoutVars>
      </dgm:prSet>
      <dgm:spPr/>
    </dgm:pt>
    <dgm:pt modelId="{DC25EF24-558A-4D66-875E-BC9E26727E4F}" type="pres">
      <dgm:prSet presAssocID="{8AD317F3-BCAA-473D-A482-3419EC7EA213}" presName="spacer" presStyleCnt="0"/>
      <dgm:spPr/>
    </dgm:pt>
    <dgm:pt modelId="{D6E98F60-1CD4-4932-A173-E62CB9D5514F}" type="pres">
      <dgm:prSet presAssocID="{D3B03FBF-85C6-4DA4-BBD3-9F141C377B25}" presName="parentText" presStyleLbl="node1" presStyleIdx="3" presStyleCnt="4">
        <dgm:presLayoutVars>
          <dgm:chMax val="0"/>
          <dgm:bulletEnabled val="1"/>
        </dgm:presLayoutVars>
      </dgm:prSet>
      <dgm:spPr/>
    </dgm:pt>
  </dgm:ptLst>
  <dgm:cxnLst>
    <dgm:cxn modelId="{DCD5F100-9BC3-4214-8C0E-72EB97688C91}" type="presOf" srcId="{FE96D4CC-6ADA-40B9-8C01-DAC66735B66E}" destId="{EA18F24C-D109-4109-81E5-09185A2B41F0}" srcOrd="0" destOrd="0" presId="urn:microsoft.com/office/officeart/2005/8/layout/vList2"/>
    <dgm:cxn modelId="{E846DF18-2129-4312-A81F-C9BBEB734905}" type="presOf" srcId="{D3B03FBF-85C6-4DA4-BBD3-9F141C377B25}" destId="{D6E98F60-1CD4-4932-A173-E62CB9D5514F}" srcOrd="0" destOrd="0" presId="urn:microsoft.com/office/officeart/2005/8/layout/vList2"/>
    <dgm:cxn modelId="{53D8C050-C2FA-4EB6-B130-0C0B5FEB6F6A}" type="presOf" srcId="{CE87B778-5D27-445D-AF57-FF83C74A579B}" destId="{72CC9940-B820-4AC8-8EFE-6B077B4985CA}" srcOrd="0" destOrd="0" presId="urn:microsoft.com/office/officeart/2005/8/layout/vList2"/>
    <dgm:cxn modelId="{F0394B77-1A6D-4222-9A21-0737812EC256}" type="presOf" srcId="{AFCFD15F-3C2C-4D2B-BC65-3C8FAF07A73D}" destId="{2BFC83CF-6945-4454-ABCC-5CC9EF1D2BFD}" srcOrd="0" destOrd="0" presId="urn:microsoft.com/office/officeart/2005/8/layout/vList2"/>
    <dgm:cxn modelId="{2C447778-9A25-42B5-949E-A6A9969ED74A}" srcId="{FE96D4CC-6ADA-40B9-8C01-DAC66735B66E}" destId="{9AEF206F-F03F-4F39-9860-35E0F8C9C361}" srcOrd="1" destOrd="0" parTransId="{64DAA369-9F39-4DAE-93E7-C1511F5D2230}" sibTransId="{7D49B67F-96B6-441A-BB0A-4C7435C8CC42}"/>
    <dgm:cxn modelId="{4311A57E-1443-4F60-936A-2B4B59C33FB6}" srcId="{FE96D4CC-6ADA-40B9-8C01-DAC66735B66E}" destId="{AFCFD15F-3C2C-4D2B-BC65-3C8FAF07A73D}" srcOrd="2" destOrd="0" parTransId="{72BA6113-68D0-442C-85CD-7E159B577228}" sibTransId="{8AD317F3-BCAA-473D-A482-3419EC7EA213}"/>
    <dgm:cxn modelId="{4D2289CD-D02F-43A5-B9B8-41322687B1C4}" srcId="{FE96D4CC-6ADA-40B9-8C01-DAC66735B66E}" destId="{CE87B778-5D27-445D-AF57-FF83C74A579B}" srcOrd="0" destOrd="0" parTransId="{CF7568BC-4B55-4A0A-94FE-4C6C1A256BF5}" sibTransId="{89A8C1EA-EAAF-4D8C-AE6D-A1CA45EEF437}"/>
    <dgm:cxn modelId="{93B325DA-21DF-4889-A79B-1843C21F363F}" srcId="{FE96D4CC-6ADA-40B9-8C01-DAC66735B66E}" destId="{D3B03FBF-85C6-4DA4-BBD3-9F141C377B25}" srcOrd="3" destOrd="0" parTransId="{50CD109B-CF85-4AF8-9A8D-101E6728F346}" sibTransId="{AAF57F2B-8F20-4840-95B1-FA6E91DE85ED}"/>
    <dgm:cxn modelId="{E89F2AE5-AC3A-4939-BAD2-3C3562AA6A2B}" type="presOf" srcId="{9AEF206F-F03F-4F39-9860-35E0F8C9C361}" destId="{AA6880A4-24B5-4019-B068-37F9C329C033}" srcOrd="0" destOrd="0" presId="urn:microsoft.com/office/officeart/2005/8/layout/vList2"/>
    <dgm:cxn modelId="{0BF6597B-A7BD-4039-9816-7FBCFB04F6E7}" type="presParOf" srcId="{EA18F24C-D109-4109-81E5-09185A2B41F0}" destId="{72CC9940-B820-4AC8-8EFE-6B077B4985CA}" srcOrd="0" destOrd="0" presId="urn:microsoft.com/office/officeart/2005/8/layout/vList2"/>
    <dgm:cxn modelId="{A1A0D744-B3E9-4ECB-8F6A-3F910CAE39FC}" type="presParOf" srcId="{EA18F24C-D109-4109-81E5-09185A2B41F0}" destId="{576F22D6-8CEE-4354-9566-8440743E1E7F}" srcOrd="1" destOrd="0" presId="urn:microsoft.com/office/officeart/2005/8/layout/vList2"/>
    <dgm:cxn modelId="{264F4622-E1A9-46AA-860D-1D1D260D5F21}" type="presParOf" srcId="{EA18F24C-D109-4109-81E5-09185A2B41F0}" destId="{AA6880A4-24B5-4019-B068-37F9C329C033}" srcOrd="2" destOrd="0" presId="urn:microsoft.com/office/officeart/2005/8/layout/vList2"/>
    <dgm:cxn modelId="{344DF189-30F0-40B1-B274-6B51DE253FAA}" type="presParOf" srcId="{EA18F24C-D109-4109-81E5-09185A2B41F0}" destId="{A6213D66-A42B-4E27-9739-5993D913C216}" srcOrd="3" destOrd="0" presId="urn:microsoft.com/office/officeart/2005/8/layout/vList2"/>
    <dgm:cxn modelId="{EF51D8E0-1C0D-40D2-A1FE-39277FA4EB85}" type="presParOf" srcId="{EA18F24C-D109-4109-81E5-09185A2B41F0}" destId="{2BFC83CF-6945-4454-ABCC-5CC9EF1D2BFD}" srcOrd="4" destOrd="0" presId="urn:microsoft.com/office/officeart/2005/8/layout/vList2"/>
    <dgm:cxn modelId="{AE93B0CC-4917-40A9-8938-FF5D8483EFB6}" type="presParOf" srcId="{EA18F24C-D109-4109-81E5-09185A2B41F0}" destId="{DC25EF24-558A-4D66-875E-BC9E26727E4F}" srcOrd="5" destOrd="0" presId="urn:microsoft.com/office/officeart/2005/8/layout/vList2"/>
    <dgm:cxn modelId="{B5020628-5870-4E84-9213-A7295240C039}" type="presParOf" srcId="{EA18F24C-D109-4109-81E5-09185A2B41F0}" destId="{D6E98F60-1CD4-4932-A173-E62CB9D5514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C8F6-21A5-4F25-B18A-44D4ADC2C8E3}">
      <dsp:nvSpPr>
        <dsp:cNvPr id="0" name=""/>
        <dsp:cNvSpPr/>
      </dsp:nvSpPr>
      <dsp:spPr>
        <a:xfrm>
          <a:off x="0" y="16286"/>
          <a:ext cx="6735443" cy="1331167"/>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u="none" kern="1200" dirty="0"/>
            <a:t>Functional Requirements</a:t>
          </a:r>
          <a:endParaRPr lang="en-US" sz="2400" u="none" kern="1200" dirty="0"/>
        </a:p>
      </dsp:txBody>
      <dsp:txXfrm>
        <a:off x="64982" y="81268"/>
        <a:ext cx="6605479" cy="1201203"/>
      </dsp:txXfrm>
    </dsp:sp>
    <dsp:sp modelId="{02E1A208-2080-4F7D-8808-9051745C6B2C}">
      <dsp:nvSpPr>
        <dsp:cNvPr id="0" name=""/>
        <dsp:cNvSpPr/>
      </dsp:nvSpPr>
      <dsp:spPr>
        <a:xfrm>
          <a:off x="0" y="1416573"/>
          <a:ext cx="6735443" cy="1331167"/>
        </a:xfrm>
        <a:prstGeom prst="roundRect">
          <a:avLst/>
        </a:prstGeom>
        <a:solidFill>
          <a:schemeClr val="accent2">
            <a:hueOff val="-425792"/>
            <a:satOff val="1170"/>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model will take audio/speech as input and give the most dominant emotion of the speech as output.</a:t>
          </a:r>
          <a:endParaRPr lang="en-US" sz="2400" kern="1200" dirty="0"/>
        </a:p>
      </dsp:txBody>
      <dsp:txXfrm>
        <a:off x="64982" y="1481555"/>
        <a:ext cx="6605479" cy="1201203"/>
      </dsp:txXfrm>
    </dsp:sp>
    <dsp:sp modelId="{F0D989FC-5BF6-4A1D-813E-08F805C16626}">
      <dsp:nvSpPr>
        <dsp:cNvPr id="0" name=""/>
        <dsp:cNvSpPr/>
      </dsp:nvSpPr>
      <dsp:spPr>
        <a:xfrm>
          <a:off x="0" y="2816861"/>
          <a:ext cx="6735443" cy="1331167"/>
        </a:xfrm>
        <a:prstGeom prst="roundRect">
          <a:avLst/>
        </a:prstGeom>
        <a:solidFill>
          <a:schemeClr val="accent2">
            <a:hueOff val="-851583"/>
            <a:satOff val="2339"/>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model should be independent of language.</a:t>
          </a:r>
        </a:p>
      </dsp:txBody>
      <dsp:txXfrm>
        <a:off x="64982" y="2881843"/>
        <a:ext cx="6605479" cy="1201203"/>
      </dsp:txXfrm>
    </dsp:sp>
    <dsp:sp modelId="{7AAEDE35-2EDD-41B8-8038-C3225DA4316D}">
      <dsp:nvSpPr>
        <dsp:cNvPr id="0" name=""/>
        <dsp:cNvSpPr/>
      </dsp:nvSpPr>
      <dsp:spPr>
        <a:xfrm>
          <a:off x="0" y="4217148"/>
          <a:ext cx="6735443" cy="1331167"/>
        </a:xfrm>
        <a:prstGeom prst="roundRect">
          <a:avLst/>
        </a:prstGeom>
        <a:solidFill>
          <a:schemeClr val="accent2">
            <a:hueOff val="-1277375"/>
            <a:satOff val="350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input should be complete so that the model doesn’t fail to give an accurate output.</a:t>
          </a:r>
        </a:p>
      </dsp:txBody>
      <dsp:txXfrm>
        <a:off x="64982" y="4282130"/>
        <a:ext cx="6605479" cy="1201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C9940-B820-4AC8-8EFE-6B077B4985CA}">
      <dsp:nvSpPr>
        <dsp:cNvPr id="0" name=""/>
        <dsp:cNvSpPr/>
      </dsp:nvSpPr>
      <dsp:spPr>
        <a:xfrm>
          <a:off x="0" y="16286"/>
          <a:ext cx="6735443" cy="1331167"/>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u="none" kern="1200" dirty="0"/>
            <a:t>Non - Functional Requirements</a:t>
          </a:r>
          <a:endParaRPr lang="en-US" sz="2400" u="none" kern="1200" dirty="0"/>
        </a:p>
      </dsp:txBody>
      <dsp:txXfrm>
        <a:off x="64982" y="81268"/>
        <a:ext cx="6605479" cy="1201203"/>
      </dsp:txXfrm>
    </dsp:sp>
    <dsp:sp modelId="{AA6880A4-24B5-4019-B068-37F9C329C033}">
      <dsp:nvSpPr>
        <dsp:cNvPr id="0" name=""/>
        <dsp:cNvSpPr/>
      </dsp:nvSpPr>
      <dsp:spPr>
        <a:xfrm>
          <a:off x="0" y="1416573"/>
          <a:ext cx="6735443" cy="1331167"/>
        </a:xfrm>
        <a:prstGeom prst="roundRect">
          <a:avLst/>
        </a:prstGeom>
        <a:solidFill>
          <a:schemeClr val="accent5">
            <a:hueOff val="307254"/>
            <a:satOff val="-5999"/>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model gives an accurate output factoring in differences like age, gender, etc…</a:t>
          </a:r>
          <a:endParaRPr lang="en-US" sz="2400" kern="1200" dirty="0"/>
        </a:p>
      </dsp:txBody>
      <dsp:txXfrm>
        <a:off x="64982" y="1481555"/>
        <a:ext cx="6605479" cy="1201203"/>
      </dsp:txXfrm>
    </dsp:sp>
    <dsp:sp modelId="{2BFC83CF-6945-4454-ABCC-5CC9EF1D2BFD}">
      <dsp:nvSpPr>
        <dsp:cNvPr id="0" name=""/>
        <dsp:cNvSpPr/>
      </dsp:nvSpPr>
      <dsp:spPr>
        <a:xfrm>
          <a:off x="0" y="2816861"/>
          <a:ext cx="6735443" cy="1331167"/>
        </a:xfrm>
        <a:prstGeom prst="roundRect">
          <a:avLst/>
        </a:prstGeom>
        <a:solidFill>
          <a:schemeClr val="accent5">
            <a:hueOff val="614507"/>
            <a:satOff val="-11997"/>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The model gives an accurate output notwithstanding the disturbance in the input.</a:t>
          </a:r>
          <a:endParaRPr lang="en-US" sz="2400" kern="1200"/>
        </a:p>
      </dsp:txBody>
      <dsp:txXfrm>
        <a:off x="64982" y="2881843"/>
        <a:ext cx="6605479" cy="1201203"/>
      </dsp:txXfrm>
    </dsp:sp>
    <dsp:sp modelId="{D6E98F60-1CD4-4932-A173-E62CB9D5514F}">
      <dsp:nvSpPr>
        <dsp:cNvPr id="0" name=""/>
        <dsp:cNvSpPr/>
      </dsp:nvSpPr>
      <dsp:spPr>
        <a:xfrm>
          <a:off x="0" y="4217148"/>
          <a:ext cx="6735443" cy="1331167"/>
        </a:xfrm>
        <a:prstGeom prst="roundRect">
          <a:avLst/>
        </a:prstGeom>
        <a:solidFill>
          <a:schemeClr val="accent5">
            <a:hueOff val="921761"/>
            <a:satOff val="-1799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The accuracy should be high i.e. the classification should be as accurate as possible.</a:t>
          </a:r>
          <a:endParaRPr lang="en-US" sz="2400" kern="1200"/>
        </a:p>
      </dsp:txBody>
      <dsp:txXfrm>
        <a:off x="64982" y="4282130"/>
        <a:ext cx="6605479" cy="12012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4/12/2021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54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62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73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4/12/2021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4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38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20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61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57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13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4/12/2021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16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4/12/2021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62409504"/>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5" r:id="rId6"/>
    <p:sldLayoutId id="2147484040" r:id="rId7"/>
    <p:sldLayoutId id="2147484036" r:id="rId8"/>
    <p:sldLayoutId id="2147484037" r:id="rId9"/>
    <p:sldLayoutId id="2147484038" r:id="rId10"/>
    <p:sldLayoutId id="214748403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64" name="Rectangle 6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939B72-E5FD-4E96-BBA5-0ED301E8B7AB}"/>
              </a:ext>
            </a:extLst>
          </p:cNvPr>
          <p:cNvSpPr>
            <a:spLocks noGrp="1"/>
          </p:cNvSpPr>
          <p:nvPr>
            <p:ph type="ctrTitle"/>
          </p:nvPr>
        </p:nvSpPr>
        <p:spPr>
          <a:xfrm>
            <a:off x="838200" y="365125"/>
            <a:ext cx="5783094" cy="2803960"/>
          </a:xfrm>
        </p:spPr>
        <p:txBody>
          <a:bodyPr vert="horz" lIns="91440" tIns="45720" rIns="91440" bIns="45720" rtlCol="0" anchor="ctr">
            <a:normAutofit/>
          </a:bodyPr>
          <a:lstStyle/>
          <a:p>
            <a:r>
              <a:rPr lang="en-US" sz="3200" kern="1200" dirty="0">
                <a:solidFill>
                  <a:schemeClr val="tx1"/>
                </a:solidFill>
                <a:latin typeface="+mj-lt"/>
                <a:ea typeface="+mj-ea"/>
                <a:cs typeface="+mj-cs"/>
              </a:rPr>
              <a:t>Mini Project</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Speech Emotion Recognition Using Librosa</a:t>
            </a:r>
            <a:br>
              <a:rPr lang="en-US" sz="3200" kern="1200" dirty="0">
                <a:solidFill>
                  <a:schemeClr val="tx1"/>
                </a:solidFill>
                <a:latin typeface="+mj-lt"/>
                <a:ea typeface="+mj-ea"/>
                <a:cs typeface="+mj-cs"/>
              </a:rPr>
            </a:br>
            <a:br>
              <a:rPr lang="en-US" sz="2800" dirty="0"/>
            </a:br>
            <a:r>
              <a:rPr lang="en-US" sz="2800" dirty="0"/>
              <a:t>Mentor : </a:t>
            </a:r>
            <a:r>
              <a:rPr lang="en-US" sz="2400" dirty="0"/>
              <a:t>Dr M. Sunitha</a:t>
            </a:r>
            <a:endParaRPr lang="en-US" sz="2400" kern="1200" dirty="0">
              <a:solidFill>
                <a:schemeClr val="tx1"/>
              </a:solidFill>
            </a:endParaRPr>
          </a:p>
        </p:txBody>
      </p:sp>
      <p:sp>
        <p:nvSpPr>
          <p:cNvPr id="3" name="Subtitle 2">
            <a:extLst>
              <a:ext uri="{FF2B5EF4-FFF2-40B4-BE49-F238E27FC236}">
                <a16:creationId xmlns:a16="http://schemas.microsoft.com/office/drawing/2014/main" id="{3EB008D1-A497-4BF2-B132-FFA31891CA14}"/>
              </a:ext>
            </a:extLst>
          </p:cNvPr>
          <p:cNvSpPr>
            <a:spLocks noGrp="1"/>
          </p:cNvSpPr>
          <p:nvPr>
            <p:ph type="subTitle" idx="1"/>
          </p:nvPr>
        </p:nvSpPr>
        <p:spPr>
          <a:xfrm>
            <a:off x="761198" y="3575415"/>
            <a:ext cx="5387502" cy="2438400"/>
          </a:xfrm>
        </p:spPr>
        <p:txBody>
          <a:bodyPr vert="horz" lIns="91440" tIns="45720" rIns="91440" bIns="45720" rtlCol="0">
            <a:normAutofit/>
          </a:bodyPr>
          <a:lstStyle/>
          <a:p>
            <a:pPr algn="l"/>
            <a:r>
              <a:rPr lang="en-US" dirty="0"/>
              <a:t>By</a:t>
            </a:r>
          </a:p>
          <a:p>
            <a:pPr indent="-228600" algn="l">
              <a:buFont typeface="Arial" panose="020B0604020202020204" pitchFamily="34" charset="0"/>
              <a:buChar char="•"/>
            </a:pPr>
            <a:r>
              <a:rPr lang="en-US" dirty="0"/>
              <a:t>A Hanuman Vamshi Krishna </a:t>
            </a:r>
          </a:p>
          <a:p>
            <a:pPr algn="l"/>
            <a:r>
              <a:rPr lang="en-US" dirty="0"/>
              <a:t>	(18B81A05R4)</a:t>
            </a:r>
          </a:p>
          <a:p>
            <a:pPr indent="-228600" algn="l">
              <a:buFont typeface="Arial" panose="020B0604020202020204" pitchFamily="34" charset="0"/>
              <a:buChar char="•"/>
            </a:pPr>
            <a:r>
              <a:rPr lang="en-US" dirty="0"/>
              <a:t>S Jashwanth (18B81A05R8)</a:t>
            </a:r>
          </a:p>
          <a:p>
            <a:pPr indent="-228600" algn="l">
              <a:buFont typeface="Arial" panose="020B0604020202020204" pitchFamily="34" charset="0"/>
              <a:buChar char="•"/>
            </a:pPr>
            <a:r>
              <a:rPr lang="en-US" dirty="0"/>
              <a:t>K Sri Charan (18B81A05V2)</a:t>
            </a:r>
          </a:p>
          <a:p>
            <a:pPr indent="-228600" algn="l">
              <a:buFont typeface="Arial" panose="020B0604020202020204" pitchFamily="34" charset="0"/>
              <a:buChar char="•"/>
            </a:pPr>
            <a:endParaRPr lang="en-US" dirty="0"/>
          </a:p>
        </p:txBody>
      </p:sp>
      <p:pic>
        <p:nvPicPr>
          <p:cNvPr id="4" name="Picture 3" descr="Light blue 3D cubes suspended on the air with a dark blue 3D cube on the surface">
            <a:extLst>
              <a:ext uri="{FF2B5EF4-FFF2-40B4-BE49-F238E27FC236}">
                <a16:creationId xmlns:a16="http://schemas.microsoft.com/office/drawing/2014/main" id="{5528580B-1EA1-45C7-A7D3-F122A7EDC155}"/>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6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3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B27123-BE3E-4577-90C6-54309D6BFBCA}"/>
              </a:ext>
            </a:extLst>
          </p:cNvPr>
          <p:cNvSpPr>
            <a:spLocks noGrp="1"/>
          </p:cNvSpPr>
          <p:nvPr>
            <p:ph type="title"/>
          </p:nvPr>
        </p:nvSpPr>
        <p:spPr>
          <a:xfrm>
            <a:off x="686834" y="1153572"/>
            <a:ext cx="3200400" cy="4461163"/>
          </a:xfrm>
        </p:spPr>
        <p:txBody>
          <a:bodyPr>
            <a:normAutofit/>
          </a:bodyPr>
          <a:lstStyle/>
          <a:p>
            <a:r>
              <a:rPr lang="en-IN">
                <a:solidFill>
                  <a:srgbClr val="FFFFFF"/>
                </a:solidFill>
              </a:rPr>
              <a:t>ABSTRACT </a:t>
            </a:r>
          </a:p>
        </p:txBody>
      </p:sp>
      <p:sp>
        <p:nvSpPr>
          <p:cNvPr id="3" name="Content Placeholder 2">
            <a:extLst>
              <a:ext uri="{FF2B5EF4-FFF2-40B4-BE49-F238E27FC236}">
                <a16:creationId xmlns:a16="http://schemas.microsoft.com/office/drawing/2014/main" id="{113E370F-A0F4-40D8-BC38-A66784A110E3}"/>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	Speech emotion recognition, the best example of it can be seen at call centers. If you ever noticed, call centers employees never talk in the same manner, their way of pitching/talking to the customers changes with customers. Now, this does happen with common people too, but how is this relevant to call centers? Here is your answer, the employees recognize customers’ emotions from speech, so they can improve their service and convert more people. In this way, they are using speech emotion recognition. </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8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AC1196-2EC6-4017-AFF2-87F417E7158F}"/>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Literature Summary</a:t>
            </a:r>
          </a:p>
        </p:txBody>
      </p:sp>
      <p:sp>
        <p:nvSpPr>
          <p:cNvPr id="3" name="Content Placeholder 2">
            <a:extLst>
              <a:ext uri="{FF2B5EF4-FFF2-40B4-BE49-F238E27FC236}">
                <a16:creationId xmlns:a16="http://schemas.microsoft.com/office/drawing/2014/main" id="{AF6640B2-D6D4-4859-A601-3DF554AD0B47}"/>
              </a:ext>
            </a:extLst>
          </p:cNvPr>
          <p:cNvSpPr>
            <a:spLocks noGrp="1"/>
          </p:cNvSpPr>
          <p:nvPr>
            <p:ph idx="1"/>
          </p:nvPr>
        </p:nvSpPr>
        <p:spPr>
          <a:xfrm>
            <a:off x="4447308" y="591344"/>
            <a:ext cx="6906491" cy="5585619"/>
          </a:xfrm>
        </p:spPr>
        <p:txBody>
          <a:bodyPr anchor="ctr">
            <a:normAutofit/>
          </a:bodyPr>
          <a:lstStyle/>
          <a:p>
            <a:pPr algn="just"/>
            <a:r>
              <a:rPr lang="en-US" sz="1800" b="1" dirty="0"/>
              <a:t>A CASE STUDY OF SPEECH EMOTION RECOGNITION.</a:t>
            </a:r>
          </a:p>
          <a:p>
            <a:pPr marL="457200" lvl="1" indent="0" algn="just">
              <a:buNone/>
            </a:pPr>
            <a:r>
              <a:rPr lang="en-US" sz="1800" b="1" dirty="0"/>
              <a:t>(Research article in IJAR)</a:t>
            </a:r>
          </a:p>
          <a:p>
            <a:pPr marL="457200" lvl="1" indent="0" algn="just">
              <a:buNone/>
            </a:pPr>
            <a:endParaRPr lang="en-US" sz="1800" dirty="0"/>
          </a:p>
          <a:p>
            <a:pPr marL="457200" lvl="1" indent="0" algn="just">
              <a:buNone/>
            </a:pPr>
            <a:r>
              <a:rPr lang="en-US" sz="1700" u="sng" dirty="0"/>
              <a:t>Summary</a:t>
            </a:r>
            <a:r>
              <a:rPr lang="en-US" sz="1700" dirty="0"/>
              <a:t> : In this paper speech emotion recognition system has been reviewed. Also features and classifier for recognition of speech has been discussed. </a:t>
            </a:r>
          </a:p>
          <a:p>
            <a:pPr marL="457200" lvl="1" indent="0" algn="just">
              <a:buNone/>
            </a:pPr>
            <a:endParaRPr lang="en-IN" sz="1700" dirty="0"/>
          </a:p>
          <a:p>
            <a:pPr algn="just"/>
            <a:r>
              <a:rPr lang="en-US" sz="1800" b="1" dirty="0"/>
              <a:t>IMPROVING EMOTION CLASSIFICATION THROUGH VARIATIONAL INFERENCE OF LATENT VARIABLES</a:t>
            </a:r>
            <a:r>
              <a:rPr lang="en-US" sz="1800" dirty="0"/>
              <a:t>.</a:t>
            </a:r>
          </a:p>
          <a:p>
            <a:pPr marL="457200" lvl="1" indent="0" algn="just">
              <a:buNone/>
            </a:pPr>
            <a:r>
              <a:rPr lang="en-US" sz="1800" dirty="0"/>
              <a:t>(Paper by University of Texas at Dallas)</a:t>
            </a:r>
          </a:p>
          <a:p>
            <a:pPr marL="457200" lvl="1" indent="0" algn="just">
              <a:buNone/>
            </a:pPr>
            <a:endParaRPr lang="en-US" sz="1700" dirty="0"/>
          </a:p>
          <a:p>
            <a:pPr marL="457200" lvl="1" indent="0" algn="just">
              <a:buNone/>
            </a:pPr>
            <a:r>
              <a:rPr lang="en-US" sz="1700" u="sng" dirty="0"/>
              <a:t>Summary</a:t>
            </a:r>
            <a:r>
              <a:rPr lang="en-US" sz="1700" dirty="0"/>
              <a:t> : In this study they hypothesize that speech signal depends on multiple latent variables including the emotional state, age, gender, and speech content.</a:t>
            </a:r>
            <a:endParaRPr lang="en-US" sz="1700" u="sng"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8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plus(in)">
                                      <p:cBhvr>
                                        <p:cTn id="10" dur="2000"/>
                                        <p:tgtEl>
                                          <p:spTgt spid="3">
                                            <p:txEl>
                                              <p:pRg st="1" end="1"/>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plus(in)">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plus(in)">
                                      <p:cBhvr>
                                        <p:cTn id="18" dur="2000"/>
                                        <p:tgtEl>
                                          <p:spTgt spid="3">
                                            <p:txEl>
                                              <p:pRg st="5" end="5"/>
                                            </p:txEl>
                                          </p:spTgt>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plus(in)">
                                      <p:cBhvr>
                                        <p:cTn id="21" dur="2000"/>
                                        <p:tgtEl>
                                          <p:spTgt spid="3">
                                            <p:txEl>
                                              <p:pRg st="6" end="6"/>
                                            </p:txEl>
                                          </p:spTgt>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plus(in)">
                                      <p:cBhvr>
                                        <p:cTn id="24"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FD1ED7-524D-4D13-A860-DBA8825F1E0E}"/>
              </a:ext>
            </a:extLst>
          </p:cNvPr>
          <p:cNvSpPr>
            <a:spLocks noGrp="1"/>
          </p:cNvSpPr>
          <p:nvPr>
            <p:ph idx="1"/>
          </p:nvPr>
        </p:nvSpPr>
        <p:spPr>
          <a:xfrm>
            <a:off x="4447308" y="591344"/>
            <a:ext cx="6906491" cy="5585619"/>
          </a:xfrm>
        </p:spPr>
        <p:txBody>
          <a:bodyPr anchor="ctr">
            <a:normAutofit/>
          </a:bodyPr>
          <a:lstStyle/>
          <a:p>
            <a:endParaRPr lang="en-US" dirty="0"/>
          </a:p>
          <a:p>
            <a:pPr algn="just"/>
            <a:r>
              <a:rPr lang="en-US" sz="1800" b="1" dirty="0"/>
              <a:t>Multimodal and Multi-view Models for Emotion Recognition (Paper by </a:t>
            </a:r>
            <a:r>
              <a:rPr lang="en-IN" sz="1800" b="1" dirty="0"/>
              <a:t>University of Houston</a:t>
            </a:r>
            <a:r>
              <a:rPr lang="en-US" sz="1800" b="1" dirty="0"/>
              <a:t>)</a:t>
            </a:r>
          </a:p>
          <a:p>
            <a:pPr marL="457200" lvl="1" indent="0" algn="just">
              <a:buNone/>
            </a:pPr>
            <a:endParaRPr lang="en-US" dirty="0"/>
          </a:p>
          <a:p>
            <a:pPr marL="457200" lvl="1" indent="0" algn="just">
              <a:buNone/>
            </a:pPr>
            <a:r>
              <a:rPr lang="en-IN" u="sng" dirty="0"/>
              <a:t>Summary</a:t>
            </a:r>
            <a:r>
              <a:rPr lang="en-IN" dirty="0"/>
              <a:t> : </a:t>
            </a:r>
            <a:r>
              <a:rPr lang="en-US" dirty="0"/>
              <a:t>In this paper, they studied the emotion recognition problem from the speech and language perspectives. They formally looked into acoustic and lexical modalities with the aim of improving models that only use acoustic information.</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EC76ED02-1F03-4443-A293-719D2A77271B}"/>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Literature Summary</a:t>
            </a:r>
          </a:p>
        </p:txBody>
      </p:sp>
    </p:spTree>
    <p:extLst>
      <p:ext uri="{BB962C8B-B14F-4D97-AF65-F5344CB8AC3E}">
        <p14:creationId xmlns:p14="http://schemas.microsoft.com/office/powerpoint/2010/main" val="35001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plus(in)">
                                      <p:cBhvr>
                                        <p:cTn id="7" dur="2000"/>
                                        <p:tgtEl>
                                          <p:spTgt spid="3">
                                            <p:txEl>
                                              <p:pRg st="1" end="1"/>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plus(in)">
                                      <p:cBhvr>
                                        <p:cTn id="1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FB0F85-1BF2-4C0F-99A9-15E32B01B842}"/>
              </a:ext>
            </a:extLst>
          </p:cNvPr>
          <p:cNvSpPr>
            <a:spLocks noGrp="1"/>
          </p:cNvSpPr>
          <p:nvPr>
            <p:ph type="title"/>
          </p:nvPr>
        </p:nvSpPr>
        <p:spPr>
          <a:xfrm>
            <a:off x="838200" y="643467"/>
            <a:ext cx="2951205" cy="5571066"/>
          </a:xfrm>
        </p:spPr>
        <p:txBody>
          <a:bodyPr>
            <a:normAutofit/>
          </a:bodyPr>
          <a:lstStyle/>
          <a:p>
            <a:r>
              <a:rPr lang="en-IN" sz="3000" dirty="0">
                <a:solidFill>
                  <a:srgbClr val="FFFFFF"/>
                </a:solidFill>
              </a:rPr>
              <a:t>REQUIREMENTS</a:t>
            </a:r>
          </a:p>
        </p:txBody>
      </p:sp>
      <p:sp>
        <p:nvSpPr>
          <p:cNvPr id="53" name="Rectangle: Rounded Corners 5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5" name="Content Placeholder 2">
            <a:extLst>
              <a:ext uri="{FF2B5EF4-FFF2-40B4-BE49-F238E27FC236}">
                <a16:creationId xmlns:a16="http://schemas.microsoft.com/office/drawing/2014/main" id="{F79258A0-B9F1-467C-A72A-F1DF05774494}"/>
              </a:ext>
            </a:extLst>
          </p:cNvPr>
          <p:cNvGraphicFramePr>
            <a:graphicFrameLocks noGrp="1"/>
          </p:cNvGraphicFramePr>
          <p:nvPr>
            <p:ph idx="1"/>
            <p:extLst>
              <p:ext uri="{D42A27DB-BD31-4B8C-83A1-F6EECF244321}">
                <p14:modId xmlns:p14="http://schemas.microsoft.com/office/powerpoint/2010/main" val="2518287703"/>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27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06AFF99-913D-4D88-82CB-BC5FF4BFF048}"/>
              </a:ext>
            </a:extLst>
          </p:cNvPr>
          <p:cNvGraphicFramePr>
            <a:graphicFrameLocks noGrp="1"/>
          </p:cNvGraphicFramePr>
          <p:nvPr>
            <p:ph idx="1"/>
            <p:extLst>
              <p:ext uri="{D42A27DB-BD31-4B8C-83A1-F6EECF244321}">
                <p14:modId xmlns:p14="http://schemas.microsoft.com/office/powerpoint/2010/main" val="1591406671"/>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itle 1">
            <a:extLst>
              <a:ext uri="{FF2B5EF4-FFF2-40B4-BE49-F238E27FC236}">
                <a16:creationId xmlns:a16="http://schemas.microsoft.com/office/drawing/2014/main" id="{8281AED1-45E8-42A1-87BD-C0658F175259}"/>
              </a:ext>
            </a:extLst>
          </p:cNvPr>
          <p:cNvSpPr>
            <a:spLocks noGrp="1"/>
          </p:cNvSpPr>
          <p:nvPr>
            <p:ph type="title"/>
          </p:nvPr>
        </p:nvSpPr>
        <p:spPr>
          <a:xfrm>
            <a:off x="838200" y="643467"/>
            <a:ext cx="2951205" cy="5571066"/>
          </a:xfrm>
        </p:spPr>
        <p:txBody>
          <a:bodyPr>
            <a:normAutofit/>
          </a:bodyPr>
          <a:lstStyle/>
          <a:p>
            <a:r>
              <a:rPr lang="en-IN" sz="3000" dirty="0">
                <a:solidFill>
                  <a:srgbClr val="FFFFFF"/>
                </a:solidFill>
              </a:rPr>
              <a:t>REQUIREMENTS</a:t>
            </a:r>
          </a:p>
        </p:txBody>
      </p:sp>
    </p:spTree>
    <p:extLst>
      <p:ext uri="{BB962C8B-B14F-4D97-AF65-F5344CB8AC3E}">
        <p14:creationId xmlns:p14="http://schemas.microsoft.com/office/powerpoint/2010/main" val="8316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84C356-A68F-4E6C-9E3F-74E111E450C6}"/>
              </a:ext>
            </a:extLst>
          </p:cNvPr>
          <p:cNvSpPr>
            <a:spLocks noGrp="1"/>
          </p:cNvSpPr>
          <p:nvPr>
            <p:ph type="title"/>
          </p:nvPr>
        </p:nvSpPr>
        <p:spPr>
          <a:xfrm>
            <a:off x="1389278" y="1233241"/>
            <a:ext cx="3240506" cy="4064628"/>
          </a:xfrm>
        </p:spPr>
        <p:txBody>
          <a:bodyPr>
            <a:normAutofit/>
          </a:bodyPr>
          <a:lstStyle/>
          <a:p>
            <a:r>
              <a:rPr lang="en-IN" dirty="0">
                <a:solidFill>
                  <a:srgbClr val="FFFFFF"/>
                </a:solidFill>
              </a:rPr>
              <a:t>Tools and Technologies</a:t>
            </a:r>
          </a:p>
        </p:txBody>
      </p:sp>
      <p:sp>
        <p:nvSpPr>
          <p:cNvPr id="21"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D5B83B-35CD-4531-B86D-4FA1D257221B}"/>
              </a:ext>
            </a:extLst>
          </p:cNvPr>
          <p:cNvSpPr>
            <a:spLocks noGrp="1"/>
          </p:cNvSpPr>
          <p:nvPr>
            <p:ph idx="1"/>
          </p:nvPr>
        </p:nvSpPr>
        <p:spPr>
          <a:xfrm>
            <a:off x="6172529" y="946299"/>
            <a:ext cx="5257799" cy="4889350"/>
          </a:xfrm>
        </p:spPr>
        <p:txBody>
          <a:bodyPr anchor="t">
            <a:normAutofit/>
          </a:bodyPr>
          <a:lstStyle/>
          <a:p>
            <a:pPr marL="0" indent="0">
              <a:buNone/>
            </a:pPr>
            <a:r>
              <a:rPr lang="en-IN" u="sng" dirty="0"/>
              <a:t>Tools</a:t>
            </a:r>
          </a:p>
          <a:p>
            <a:pPr lvl="1"/>
            <a:r>
              <a:rPr lang="en-IN" dirty="0"/>
              <a:t>Jupyter notebook</a:t>
            </a:r>
          </a:p>
          <a:p>
            <a:pPr marL="0" indent="0">
              <a:buNone/>
            </a:pPr>
            <a:endParaRPr lang="en-IN" dirty="0"/>
          </a:p>
          <a:p>
            <a:pPr marL="0" indent="0">
              <a:buNone/>
            </a:pPr>
            <a:r>
              <a:rPr lang="en-IN" u="sng" dirty="0"/>
              <a:t>Technologies</a:t>
            </a:r>
          </a:p>
          <a:p>
            <a:pPr lvl="1"/>
            <a:r>
              <a:rPr lang="en-IN" dirty="0"/>
              <a:t>Python</a:t>
            </a:r>
          </a:p>
          <a:p>
            <a:pPr lvl="1"/>
            <a:r>
              <a:rPr lang="en-IN" dirty="0"/>
              <a:t>Librosa</a:t>
            </a:r>
          </a:p>
          <a:p>
            <a:pPr lvl="1"/>
            <a:r>
              <a:rPr lang="en-IN" dirty="0"/>
              <a:t>Scikitlearn</a:t>
            </a:r>
          </a:p>
          <a:p>
            <a:pPr lvl="1"/>
            <a:r>
              <a:rPr lang="en-IN" dirty="0"/>
              <a:t>Pandas</a:t>
            </a:r>
          </a:p>
          <a:p>
            <a:pPr lvl="1"/>
            <a:r>
              <a:rPr lang="en-IN" dirty="0"/>
              <a:t>Numpy</a:t>
            </a:r>
          </a:p>
          <a:p>
            <a:pPr lvl="1"/>
            <a:r>
              <a:rPr lang="en-IN" dirty="0"/>
              <a:t>Keras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5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2000"/>
                                        <p:tgtEl>
                                          <p:spTgt spid="3">
                                            <p:txEl>
                                              <p:pRg st="4" end="4"/>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2000"/>
                                        <p:tgtEl>
                                          <p:spTgt spid="3">
                                            <p:txEl>
                                              <p:pRg st="5" end="5"/>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amond(in)">
                                      <p:cBhvr>
                                        <p:cTn id="24" dur="2000"/>
                                        <p:tgtEl>
                                          <p:spTgt spid="3">
                                            <p:txEl>
                                              <p:pRg st="6" end="6"/>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amond(in)">
                                      <p:cBhvr>
                                        <p:cTn id="27" dur="2000"/>
                                        <p:tgtEl>
                                          <p:spTgt spid="3">
                                            <p:txEl>
                                              <p:pRg st="7" end="7"/>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amond(in)">
                                      <p:cBhvr>
                                        <p:cTn id="30" dur="2000"/>
                                        <p:tgtEl>
                                          <p:spTgt spid="3">
                                            <p:txEl>
                                              <p:pRg st="8" end="8"/>
                                            </p:txEl>
                                          </p:spTgt>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amond(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Graphical user interface, diagram&#10;&#10;Description automatically generated">
            <a:extLst>
              <a:ext uri="{FF2B5EF4-FFF2-40B4-BE49-F238E27FC236}">
                <a16:creationId xmlns:a16="http://schemas.microsoft.com/office/drawing/2014/main" id="{9DDA0E9A-F177-42A9-9F52-7EF0F7709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08" y="619125"/>
            <a:ext cx="8652406" cy="5619750"/>
          </a:xfrm>
          <a:prstGeom prst="rect">
            <a:avLst/>
          </a:prstGeom>
        </p:spPr>
      </p:pic>
      <p:sp>
        <p:nvSpPr>
          <p:cNvPr id="13" name="Title 1">
            <a:extLst>
              <a:ext uri="{FF2B5EF4-FFF2-40B4-BE49-F238E27FC236}">
                <a16:creationId xmlns:a16="http://schemas.microsoft.com/office/drawing/2014/main" id="{64B7E76B-E67B-4A11-9617-18F0FDA01DC3}"/>
              </a:ext>
            </a:extLst>
          </p:cNvPr>
          <p:cNvSpPr>
            <a:spLocks noGrp="1"/>
          </p:cNvSpPr>
          <p:nvPr>
            <p:ph type="title"/>
          </p:nvPr>
        </p:nvSpPr>
        <p:spPr>
          <a:xfrm>
            <a:off x="6653889" y="3355002"/>
            <a:ext cx="5130798" cy="1978950"/>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Modular Structure</a:t>
            </a:r>
          </a:p>
        </p:txBody>
      </p:sp>
    </p:spTree>
    <p:extLst>
      <p:ext uri="{BB962C8B-B14F-4D97-AF65-F5344CB8AC3E}">
        <p14:creationId xmlns:p14="http://schemas.microsoft.com/office/powerpoint/2010/main" val="304426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5B447F-34B6-471C-AF75-EB1FC4657B36}"/>
              </a:ext>
            </a:extLst>
          </p:cNvPr>
          <p:cNvSpPr>
            <a:spLocks noGrp="1"/>
          </p:cNvSpPr>
          <p:nvPr>
            <p:ph idx="1"/>
          </p:nvPr>
        </p:nvSpPr>
        <p:spPr>
          <a:xfrm>
            <a:off x="925882" y="1136693"/>
            <a:ext cx="5387502" cy="4351338"/>
          </a:xfrm>
        </p:spPr>
        <p:txBody>
          <a:bodyPr>
            <a:normAutofit/>
          </a:bodyPr>
          <a:lstStyle/>
          <a:p>
            <a:pPr marL="0" indent="0">
              <a:buNone/>
            </a:pPr>
            <a:endParaRPr lang="en-IN" dirty="0"/>
          </a:p>
          <a:p>
            <a:pPr marL="0" indent="0">
              <a:buNone/>
            </a:pPr>
            <a:endParaRPr lang="en-IN" dirty="0"/>
          </a:p>
          <a:p>
            <a:pPr marL="0" indent="0" algn="ctr">
              <a:buNone/>
            </a:pPr>
            <a:endParaRPr lang="en-IN" sz="3600" dirty="0"/>
          </a:p>
          <a:p>
            <a:pPr marL="0" indent="0" algn="ctr">
              <a:buNone/>
            </a:pPr>
            <a:r>
              <a:rPr lang="en-IN" sz="3600" i="1" dirty="0"/>
              <a:t>Thank You </a:t>
            </a:r>
          </a:p>
        </p:txBody>
      </p:sp>
      <p:pic>
        <p:nvPicPr>
          <p:cNvPr id="13" name="Picture 12" descr="Light blue 3D cubes suspended on the air with a dark blue 3D cube on the surface">
            <a:extLst>
              <a:ext uri="{FF2B5EF4-FFF2-40B4-BE49-F238E27FC236}">
                <a16:creationId xmlns:a16="http://schemas.microsoft.com/office/drawing/2014/main" id="{94099AAC-D374-4F3B-8F84-A20B55145781}"/>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6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hapesVTI">
  <a:themeElements>
    <a:clrScheme name="Custom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TM02900743[[fn=Organic]]</Template>
  <TotalTime>322</TotalTime>
  <Words>399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ShapesVTI</vt:lpstr>
      <vt:lpstr>Mini Project  Speech Emotion Recognition Using Librosa  Mentor : Dr M. Sunitha</vt:lpstr>
      <vt:lpstr>ABSTRACT </vt:lpstr>
      <vt:lpstr>Literature Summary</vt:lpstr>
      <vt:lpstr>Literature Summary</vt:lpstr>
      <vt:lpstr>REQUIREMENTS</vt:lpstr>
      <vt:lpstr>REQUIREMENTS</vt:lpstr>
      <vt:lpstr>Tools and Technologies</vt:lpstr>
      <vt:lpstr>Modular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Speech Emotion Recognition Using Librosa</dc:title>
  <dc:creator>AMANAGANTI HANUMAN VAMSHI KRISHNA</dc:creator>
  <cp:lastModifiedBy>AMANAGANTI HANUMAN VAMSHI KRISHNA</cp:lastModifiedBy>
  <cp:revision>60</cp:revision>
  <dcterms:created xsi:type="dcterms:W3CDTF">2021-04-10T16:25:13Z</dcterms:created>
  <dcterms:modified xsi:type="dcterms:W3CDTF">2021-04-12T06:09:42Z</dcterms:modified>
</cp:coreProperties>
</file>