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80" r:id="rId20"/>
    <p:sldId id="281" r:id="rId21"/>
    <p:sldId id="275" r:id="rId22"/>
    <p:sldId id="276" r:id="rId23"/>
    <p:sldId id="277" r:id="rId24"/>
    <p:sldId id="282" r:id="rId25"/>
    <p:sldId id="284" r:id="rId26"/>
    <p:sldId id="285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81" autoAdjust="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8160-69B4-46B4-8645-A89D042E6D8D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D8B3-7930-40C5-9964-42574888D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0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9B0D-098E-2A60-C9FA-603BE0CB9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9F9F3-2694-9A39-9E0C-209502E4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669B9-3FB1-7FD1-D579-F0FABC80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7D8E9-4613-454A-E7EC-DEF92297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EDCF-C03B-9865-A4E5-50AC6A2F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E134-F715-F2B7-C1DE-7E844849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3046A-F7F4-0ED7-F099-4F1E12AE6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FDFF-AC72-32E8-7CB9-04086EB1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6310-2B9A-40D3-6F40-9DC24D39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0F9C-C3BC-7C5F-FE94-863EF874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5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59694-A08F-9D1B-63D3-614C6F9E4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27E6-B326-A9EC-2BCB-5202F468A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D1DB-09BD-16C0-E087-8F26D971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74B8-09EC-68CF-CDBC-56D3CE2C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E640-2F8E-3016-A18E-736082F6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4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E002-5A11-2909-4A60-3924B6A9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4DD3-B77B-48C9-AC99-836D6D76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C065-7D16-6B2A-7246-263D6F39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AFB4-EA15-B88A-8DEB-36E40F9D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4465-AC82-EAFB-2E54-BC85FD26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2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74B7-00F7-8942-82BC-7D318179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7AAC-9EF8-80B1-56DA-6914CA03C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58478-E792-9B9E-ECEC-1A56A955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8D9C-1F52-2A13-4EC8-DFCC5658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D07D-CFA9-3B9B-1A27-1ACCE01C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4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3222-E859-C86C-72E2-0AFC3807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9532-81FD-A207-5784-3BA12080C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F093D-C368-F92C-8FE3-3BC69725A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C33A2-326A-B728-AAE7-61CCB0A7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EA9DB-3B1A-6410-81F9-29E1ACC9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1A58-5F82-5662-4E9F-6D428AEB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2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A28E-99EC-2E51-7DEE-C94236AA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6B2C-0DEC-7F38-C3D0-D428D9E9F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64587-979F-0297-3E8D-E7BF21C50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C1590-F8D0-50C7-0ABE-32C2AC378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1A3D5-556D-7DD0-4297-F16975811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F07ED-39F6-711F-DCC1-2C052275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7CB52-F6E6-A80C-4B27-DB5B65F0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8E15B-22F3-84DE-D72E-F8506FBE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9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CFAF-5D0C-DA96-CA54-CA2C0DE3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3FB78-E50F-8A79-B210-8E705504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F3B5-FB2D-546E-E08A-5757D89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865E2-9D59-7B93-28D4-260419FE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9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35E2D-B300-2AFB-560B-447C5211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3438A-D086-1EED-886F-8AA6C455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16B0-21E7-9623-E765-895ECBEF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91D7-23B7-3F4A-AFDE-F37F16E6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9360-9820-F40B-9AE7-9621D360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0996-431A-DE93-18CF-9535915E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D717-2EA1-905C-A461-69B6543B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6C9D1-7D77-5CBA-5BC6-E8F1F005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C307-8CBF-1AD5-A75A-6B0843A1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9900-D162-3E98-EDE8-2CCDEFF5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AD8B6-56F2-169E-6006-4B15171A6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3803E-D80F-F955-C277-1A6D2C2DA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4A33-FE6C-CF32-5AC9-BA14F942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3054-8140-4262-C87B-CF5AA98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5D4D5-DBF7-9118-A325-FBD4F73A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3FA8B-4DB3-E288-31E8-07FB85CC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3B914-AAF1-3B18-8D0B-01E11F1A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D385-65B3-7560-F485-EAB205A00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2BF7-8C31-4A15-82FA-8A4A44695C6A}" type="datetimeFigureOut">
              <a:rPr lang="en-IN" smtClean="0"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DE58-EC60-DB93-0947-B27AA156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485C-6478-CCAF-82EE-B2431DCD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D62D-4B0E-4E3B-BF97-0A2B6ACFA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3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oncrete%20Compressive%20Streng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mshi-Munukuntla/Concrete_Strength_Prediction/blob/main/EDA_Files/00_Concret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02AA-4C0A-C42F-AB6D-0EAA878A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3663"/>
            <a:ext cx="9144000" cy="2917723"/>
          </a:xfrm>
        </p:spPr>
        <p:txBody>
          <a:bodyPr>
            <a:noAutofit/>
          </a:bodyPr>
          <a:lstStyle/>
          <a:p>
            <a:r>
              <a:rPr lang="en-IN" sz="6600" dirty="0">
                <a:latin typeface="Bahnschrift Condensed" panose="020B0502040204020203" pitchFamily="34" charset="0"/>
              </a:rPr>
              <a:t>Concrete </a:t>
            </a:r>
            <a:br>
              <a:rPr lang="en-IN" sz="6600" dirty="0">
                <a:latin typeface="Bahnschrift Condensed" panose="020B0502040204020203" pitchFamily="34" charset="0"/>
              </a:rPr>
            </a:br>
            <a:r>
              <a:rPr lang="en-IN" sz="6600" dirty="0">
                <a:latin typeface="Bahnschrift Condensed" panose="020B0502040204020203" pitchFamily="34" charset="0"/>
              </a:rPr>
              <a:t>Compressive Strength </a:t>
            </a:r>
            <a:br>
              <a:rPr lang="en-IN" sz="6600" dirty="0">
                <a:latin typeface="Bahnschrift Condensed" panose="020B0502040204020203" pitchFamily="34" charset="0"/>
              </a:rPr>
            </a:br>
            <a:r>
              <a:rPr lang="en-IN" sz="6600" dirty="0">
                <a:latin typeface="Bahnschrift Condensed" panose="020B0502040204020203" pitchFamily="34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54051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F126-5E92-2305-3A0E-52D03DDD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561652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all the transformation techniques on every feature and check the skewness of the distribution.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ranges from (-inf to +inf), but for all practical purposes it ranges from (-3 to +3).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18419-B10D-3EB8-E193-F183D5FF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69" y="3429000"/>
            <a:ext cx="3129931" cy="30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150AC-6636-37D8-C0C2-AD8C5BEB7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24" y="1504068"/>
            <a:ext cx="11959152" cy="3849863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20D93E-1990-6514-58AA-6813AE2D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Age:</a:t>
            </a:r>
          </a:p>
        </p:txBody>
      </p:sp>
    </p:spTree>
    <p:extLst>
      <p:ext uri="{BB962C8B-B14F-4D97-AF65-F5344CB8AC3E}">
        <p14:creationId xmlns:p14="http://schemas.microsoft.com/office/powerpoint/2010/main" val="284164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9AC11-F543-7A70-4E58-F321D5F54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8711"/>
            <a:ext cx="12192000" cy="392070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56EECC-61CA-175D-1862-F87436F9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After Applying Yeo-Johnson:</a:t>
            </a:r>
          </a:p>
        </p:txBody>
      </p:sp>
    </p:spTree>
    <p:extLst>
      <p:ext uri="{BB962C8B-B14F-4D97-AF65-F5344CB8AC3E}">
        <p14:creationId xmlns:p14="http://schemas.microsoft.com/office/powerpoint/2010/main" val="295250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C242-4722-D5C6-55D2-A534202F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Scaling: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C159-78BA-0883-048F-F22DC20C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97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some ML models are sensitive towards scale of the variable, scaling the features to same scale is must.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scaling methods: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AbsMaxScaler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6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56D5-3DD1-C0FD-C31F-95ACCAD9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Model Building: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F8EF-8F87-A0F5-C801-14F2972FE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7 Machine learning algorithms on the data.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Regressor (SVR)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Regressor</a:t>
            </a:r>
          </a:p>
        </p:txBody>
      </p:sp>
    </p:spTree>
    <p:extLst>
      <p:ext uri="{BB962C8B-B14F-4D97-AF65-F5344CB8AC3E}">
        <p14:creationId xmlns:p14="http://schemas.microsoft.com/office/powerpoint/2010/main" val="168743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1097-546B-2FBE-9FF7-C4AA8D92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Model Evaluation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10A7-FF34-E329-7F4C-2535F362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54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Score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units, as it’s ratio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 from 0 to 1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Perfect Fit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– Not a fit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to 1, better is the model at prediction.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to zero, better is the model.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are same as target feature unit.</a:t>
            </a:r>
          </a:p>
          <a:p>
            <a:pPr lvl="1">
              <a:lnSpc>
                <a:spcPct val="12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0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F7B7-5D9F-B270-DD77-65FE9B23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Results for all the 7 ML Models: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A34F1-15D4-EEA5-6BC2-F77543983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79" y="1071716"/>
            <a:ext cx="8410042" cy="4977159"/>
          </a:xfrm>
        </p:spPr>
      </p:pic>
    </p:spTree>
    <p:extLst>
      <p:ext uri="{BB962C8B-B14F-4D97-AF65-F5344CB8AC3E}">
        <p14:creationId xmlns:p14="http://schemas.microsoft.com/office/powerpoint/2010/main" val="170712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42EDF3-4A77-CACD-A666-2529DA122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94"/>
          <a:stretch/>
        </p:blipFill>
        <p:spPr>
          <a:xfrm>
            <a:off x="1767348" y="353960"/>
            <a:ext cx="8657303" cy="433178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1D2F70-D87C-2435-8279-0E78310D0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00378"/>
            <a:ext cx="10515600" cy="114478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XGBoost and Random Forest performs better of all.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overfitting.</a:t>
            </a:r>
          </a:p>
        </p:txBody>
      </p:sp>
    </p:spTree>
    <p:extLst>
      <p:ext uri="{BB962C8B-B14F-4D97-AF65-F5344CB8AC3E}">
        <p14:creationId xmlns:p14="http://schemas.microsoft.com/office/powerpoint/2010/main" val="123882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3C38-9906-A6D1-37B9-912F73D5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Hyperparameter Tuning: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C53B-DD9E-638D-CC60-75BA81E9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Hyperparameter tuning is performed on XGBoost and Random Forest.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2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A252-59E3-597F-8E33-9E0E86E2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Random Forest: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4AE0D-1264-EE53-F2CF-C32E84E64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73"/>
          <a:stretch/>
        </p:blipFill>
        <p:spPr>
          <a:xfrm>
            <a:off x="2742732" y="844543"/>
            <a:ext cx="6706536" cy="3275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86331E-5BBF-6C7F-F6CE-98F59AD4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32" y="5089177"/>
            <a:ext cx="6706536" cy="99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58A174-C3AE-C17A-2406-7A1F262C15A9}"/>
              </a:ext>
            </a:extLst>
          </p:cNvPr>
          <p:cNvSpPr txBox="1"/>
          <p:nvPr/>
        </p:nvSpPr>
        <p:spPr>
          <a:xfrm>
            <a:off x="838200" y="4342971"/>
            <a:ext cx="235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Condensed" panose="020B0502040204020203" pitchFamily="34" charset="0"/>
              </a:rPr>
              <a:t>Best Parameters:</a:t>
            </a:r>
          </a:p>
        </p:txBody>
      </p:sp>
    </p:spTree>
    <p:extLst>
      <p:ext uri="{BB962C8B-B14F-4D97-AF65-F5344CB8AC3E}">
        <p14:creationId xmlns:p14="http://schemas.microsoft.com/office/powerpoint/2010/main" val="82722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CBB1-C2EA-7ABC-85D6-21998493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00BE-EF14-F23A-7ADD-E3A25EA9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predict the concrete compressive strength of concrete block.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results tells the optimal way to get the maximum compressive strength for a unit block of concrete using the ingredients.</a:t>
            </a:r>
          </a:p>
        </p:txBody>
      </p:sp>
    </p:spTree>
    <p:extLst>
      <p:ext uri="{BB962C8B-B14F-4D97-AF65-F5344CB8AC3E}">
        <p14:creationId xmlns:p14="http://schemas.microsoft.com/office/powerpoint/2010/main" val="5593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415A-7F41-097B-6B48-CD472305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355294"/>
            <a:ext cx="10515600" cy="58860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XGBoost: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81C6F-F7B3-D052-57EB-08980910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390" y="943898"/>
            <a:ext cx="6773220" cy="3305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6723D-57EF-681A-AC79-7DE15144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90" y="4838138"/>
            <a:ext cx="6773220" cy="1267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83E69-AE70-E615-4E70-585C672F6924}"/>
              </a:ext>
            </a:extLst>
          </p:cNvPr>
          <p:cNvSpPr txBox="1"/>
          <p:nvPr/>
        </p:nvSpPr>
        <p:spPr>
          <a:xfrm>
            <a:off x="759542" y="4314918"/>
            <a:ext cx="235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Condensed" panose="020B0502040204020203" pitchFamily="34" charset="0"/>
              </a:rPr>
              <a:t>Best Parameters:</a:t>
            </a:r>
          </a:p>
        </p:txBody>
      </p:sp>
    </p:spTree>
    <p:extLst>
      <p:ext uri="{BB962C8B-B14F-4D97-AF65-F5344CB8AC3E}">
        <p14:creationId xmlns:p14="http://schemas.microsoft.com/office/powerpoint/2010/main" val="243099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58A8-68FD-24BB-D281-C3A08113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274"/>
            <a:ext cx="10515600" cy="44112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Bahnschrift Condensed" panose="020B0502040204020203" pitchFamily="34" charset="0"/>
              </a:rPr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435B4-E740-CD5D-5311-19E7D2821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414" r="19196"/>
          <a:stretch/>
        </p:blipFill>
        <p:spPr>
          <a:xfrm>
            <a:off x="2744023" y="1017959"/>
            <a:ext cx="6703954" cy="4822081"/>
          </a:xfrm>
        </p:spPr>
      </p:pic>
    </p:spTree>
    <p:extLst>
      <p:ext uri="{BB962C8B-B14F-4D97-AF65-F5344CB8AC3E}">
        <p14:creationId xmlns:p14="http://schemas.microsoft.com/office/powerpoint/2010/main" val="221027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5D1D-E78A-4333-FAA2-7B831B80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Autofit/>
          </a:bodyPr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R Squared Score: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6BDC4-71B3-1DA0-FD9B-8CA9254DD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4"/>
          <a:stretch/>
        </p:blipFill>
        <p:spPr>
          <a:xfrm>
            <a:off x="1534446" y="1002890"/>
            <a:ext cx="9123107" cy="5658465"/>
          </a:xfrm>
        </p:spPr>
      </p:pic>
    </p:spTree>
    <p:extLst>
      <p:ext uri="{BB962C8B-B14F-4D97-AF65-F5344CB8AC3E}">
        <p14:creationId xmlns:p14="http://schemas.microsoft.com/office/powerpoint/2010/main" val="2319717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FC3E-45E9-1B45-464D-2B2DDF6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927"/>
            <a:ext cx="10515600" cy="582715"/>
          </a:xfrm>
        </p:spPr>
        <p:txBody>
          <a:bodyPr>
            <a:noAutofit/>
          </a:bodyPr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RMSE: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862C0-B64A-BF21-BB1B-42B2493DE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639" y="1048642"/>
            <a:ext cx="8953550" cy="5809358"/>
          </a:xfrm>
        </p:spPr>
      </p:pic>
    </p:spTree>
    <p:extLst>
      <p:ext uri="{BB962C8B-B14F-4D97-AF65-F5344CB8AC3E}">
        <p14:creationId xmlns:p14="http://schemas.microsoft.com/office/powerpoint/2010/main" val="3239517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7C7B-7D74-BBF7-6F41-4B3099C6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Autofit/>
          </a:bodyPr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Modular Coding: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62A9D-8000-E9DD-CC14-6B424C6D1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4" t="1504" r="1162" b="1064"/>
          <a:stretch/>
        </p:blipFill>
        <p:spPr>
          <a:xfrm>
            <a:off x="838200" y="993058"/>
            <a:ext cx="10038735" cy="5643716"/>
          </a:xfrm>
        </p:spPr>
      </p:pic>
    </p:spTree>
    <p:extLst>
      <p:ext uri="{BB962C8B-B14F-4D97-AF65-F5344CB8AC3E}">
        <p14:creationId xmlns:p14="http://schemas.microsoft.com/office/powerpoint/2010/main" val="89341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02B2-F9FF-D8CD-0731-2246485B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36" y="548390"/>
            <a:ext cx="2957052" cy="5761218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Project File Structure: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0E53E-D72A-A46D-064D-8630F121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19" y="548389"/>
            <a:ext cx="2758679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6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2164E-D4C6-B75D-B7C5-F86BFF6D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453" y="0"/>
            <a:ext cx="7687688" cy="64005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2247B6-0595-B663-38EA-519DA34D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2537482"/>
            <a:ext cx="3478161" cy="1325563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Streamlit App:</a:t>
            </a:r>
          </a:p>
        </p:txBody>
      </p:sp>
    </p:spTree>
    <p:extLst>
      <p:ext uri="{BB962C8B-B14F-4D97-AF65-F5344CB8AC3E}">
        <p14:creationId xmlns:p14="http://schemas.microsoft.com/office/powerpoint/2010/main" val="3401515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D058-DC87-9370-5305-16F421F8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Further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C879-0154-A1B9-B6A7-A9E1A95B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MinMaxScaler is applied, we can apply other scaling methods and check whether is there any significant change.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Single Prediction Pipeline is created, Batch Prediction can be added and also, retraining the model can be added.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can be performed, retrain the model and check the results.</a:t>
            </a:r>
          </a:p>
        </p:txBody>
      </p:sp>
    </p:spTree>
    <p:extLst>
      <p:ext uri="{BB962C8B-B14F-4D97-AF65-F5344CB8AC3E}">
        <p14:creationId xmlns:p14="http://schemas.microsoft.com/office/powerpoint/2010/main" val="203471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9599C-D7CA-32A4-3481-EBD9EDC75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806" y="605554"/>
            <a:ext cx="8934388" cy="5646891"/>
          </a:xfrm>
        </p:spPr>
      </p:pic>
    </p:spTree>
    <p:extLst>
      <p:ext uri="{BB962C8B-B14F-4D97-AF65-F5344CB8AC3E}">
        <p14:creationId xmlns:p14="http://schemas.microsoft.com/office/powerpoint/2010/main" val="305265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2D45-04F7-2FAF-7F42-540509FB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33BD-41E4-36A5-A715-BA503A90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32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taken from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UCI Machine Learning Repository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Supervised – Regression problem.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data (rows, columns): (1030, 9)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Quantitative input variable, and 1 Quantitative output variable</a:t>
            </a:r>
          </a:p>
          <a:p>
            <a:pPr>
              <a:lnSpc>
                <a:spcPct val="12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Cement, Furnace Slag, Fly Ash, Water, Superplasticizer, Coarse Aggregate, Fine Aggregate, and Age.</a:t>
            </a:r>
          </a:p>
          <a:p>
            <a:pPr>
              <a:lnSpc>
                <a:spcPct val="12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Feature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Concrete Compressive Strength.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8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5050-72A0-5817-DE5B-D34C2EC8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02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0E8-E339-17BD-F006-E135F2B8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3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Jupyter Notebook</a:t>
            </a:r>
          </a:p>
          <a:p>
            <a:pPr lvl="1">
              <a:lnSpc>
                <a:spcPct val="13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the data.</a:t>
            </a:r>
          </a:p>
          <a:p>
            <a:pPr lvl="1">
              <a:lnSpc>
                <a:spcPct val="13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and tested all the methods.</a:t>
            </a:r>
          </a:p>
          <a:p>
            <a:pPr lvl="1">
              <a:lnSpc>
                <a:spcPct val="13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the process and used the results in modular coding.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Coding</a:t>
            </a:r>
          </a:p>
          <a:p>
            <a:pPr lvl="1">
              <a:lnSpc>
                <a:spcPct val="12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End to End Project is made with all the Exception and Logging included.</a:t>
            </a:r>
          </a:p>
          <a:p>
            <a:pPr lvl="1">
              <a:lnSpc>
                <a:spcPct val="12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Streamlit app is created for prediction and deployed it.</a:t>
            </a:r>
          </a:p>
        </p:txBody>
      </p:sp>
    </p:spTree>
    <p:extLst>
      <p:ext uri="{BB962C8B-B14F-4D97-AF65-F5344CB8AC3E}">
        <p14:creationId xmlns:p14="http://schemas.microsoft.com/office/powerpoint/2010/main" val="172468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32CB3F-A823-6CD5-04F8-1C6E198567AC}"/>
              </a:ext>
            </a:extLst>
          </p:cNvPr>
          <p:cNvSpPr/>
          <p:nvPr/>
        </p:nvSpPr>
        <p:spPr>
          <a:xfrm>
            <a:off x="653845" y="1929579"/>
            <a:ext cx="2005780" cy="11012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94D21F-81FA-5CCE-C9E0-E1885904F47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59625" y="2480186"/>
            <a:ext cx="943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463091-6735-3A39-73A7-12BA1EBD7997}"/>
              </a:ext>
            </a:extLst>
          </p:cNvPr>
          <p:cNvSpPr/>
          <p:nvPr/>
        </p:nvSpPr>
        <p:spPr>
          <a:xfrm>
            <a:off x="3603524" y="1929579"/>
            <a:ext cx="2005780" cy="11012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E7A77C-848A-681A-2E60-0E562C1B06B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609304" y="2480186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47F223-FDB7-A916-815F-1D6690A70F6E}"/>
              </a:ext>
            </a:extLst>
          </p:cNvPr>
          <p:cNvSpPr/>
          <p:nvPr/>
        </p:nvSpPr>
        <p:spPr>
          <a:xfrm>
            <a:off x="6572866" y="1929579"/>
            <a:ext cx="2005780" cy="11012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7934CD-0BAA-672B-8B74-D087AB8BF26D}"/>
              </a:ext>
            </a:extLst>
          </p:cNvPr>
          <p:cNvCxnSpPr>
            <a:cxnSpLocks/>
          </p:cNvCxnSpPr>
          <p:nvPr/>
        </p:nvCxnSpPr>
        <p:spPr>
          <a:xfrm>
            <a:off x="10525431" y="3030793"/>
            <a:ext cx="0" cy="1071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6E88F4-8A37-EEBB-F7BD-0A06D1B4B831}"/>
              </a:ext>
            </a:extLst>
          </p:cNvPr>
          <p:cNvSpPr/>
          <p:nvPr/>
        </p:nvSpPr>
        <p:spPr>
          <a:xfrm>
            <a:off x="9532375" y="4102513"/>
            <a:ext cx="2005780" cy="11012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2BFC58-A246-44AE-A2FF-BFC104DFCB73}"/>
              </a:ext>
            </a:extLst>
          </p:cNvPr>
          <p:cNvSpPr/>
          <p:nvPr/>
        </p:nvSpPr>
        <p:spPr>
          <a:xfrm>
            <a:off x="6572865" y="4102513"/>
            <a:ext cx="2005780" cy="11012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577BED-3015-7D77-D64E-1DC8983B6CB1}"/>
              </a:ext>
            </a:extLst>
          </p:cNvPr>
          <p:cNvCxnSpPr>
            <a:cxnSpLocks/>
          </p:cNvCxnSpPr>
          <p:nvPr/>
        </p:nvCxnSpPr>
        <p:spPr>
          <a:xfrm flipH="1">
            <a:off x="8568813" y="4662955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9EF6EB-6575-B16E-1D38-AC0619574898}"/>
              </a:ext>
            </a:extLst>
          </p:cNvPr>
          <p:cNvSpPr/>
          <p:nvPr/>
        </p:nvSpPr>
        <p:spPr>
          <a:xfrm>
            <a:off x="3613355" y="4102513"/>
            <a:ext cx="2005780" cy="11012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098246-9593-E28D-C1F6-ABE928A9D079}"/>
              </a:ext>
            </a:extLst>
          </p:cNvPr>
          <p:cNvCxnSpPr>
            <a:cxnSpLocks/>
          </p:cNvCxnSpPr>
          <p:nvPr/>
        </p:nvCxnSpPr>
        <p:spPr>
          <a:xfrm flipH="1">
            <a:off x="5609303" y="4662955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C7E1F8-CC7C-8A5F-E1B4-3A7AFB1A91B1}"/>
              </a:ext>
            </a:extLst>
          </p:cNvPr>
          <p:cNvCxnSpPr>
            <a:cxnSpLocks/>
          </p:cNvCxnSpPr>
          <p:nvPr/>
        </p:nvCxnSpPr>
        <p:spPr>
          <a:xfrm>
            <a:off x="8568813" y="2480186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F592783-35B9-77AE-E079-B2E9938B43D4}"/>
              </a:ext>
            </a:extLst>
          </p:cNvPr>
          <p:cNvSpPr/>
          <p:nvPr/>
        </p:nvSpPr>
        <p:spPr>
          <a:xfrm>
            <a:off x="9532375" y="1929579"/>
            <a:ext cx="2005780" cy="11012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Transformation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CB4696C-6D0B-F311-45C3-31B82D319062}"/>
              </a:ext>
            </a:extLst>
          </p:cNvPr>
          <p:cNvSpPr/>
          <p:nvPr/>
        </p:nvSpPr>
        <p:spPr>
          <a:xfrm>
            <a:off x="653845" y="4102510"/>
            <a:ext cx="2005780" cy="11012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FE9045-A0AC-826A-E2DD-1B969AF675A9}"/>
              </a:ext>
            </a:extLst>
          </p:cNvPr>
          <p:cNvCxnSpPr>
            <a:cxnSpLocks/>
          </p:cNvCxnSpPr>
          <p:nvPr/>
        </p:nvCxnSpPr>
        <p:spPr>
          <a:xfrm flipH="1">
            <a:off x="2649793" y="4662952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F6C9292B-5F88-129A-AEBB-D13F11F4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45" y="368937"/>
            <a:ext cx="10515600" cy="85026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Project Flow:</a:t>
            </a:r>
          </a:p>
        </p:txBody>
      </p:sp>
    </p:spTree>
    <p:extLst>
      <p:ext uri="{BB962C8B-B14F-4D97-AF65-F5344CB8AC3E}">
        <p14:creationId xmlns:p14="http://schemas.microsoft.com/office/powerpoint/2010/main" val="42276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6C61-9637-DF99-EADC-9DBD205F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559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Outlier Detection: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F4CB0-9A67-21A3-7C18-390959C6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7479"/>
            <a:ext cx="12192000" cy="39104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2C3DDE-1A0C-4FFB-5733-08A0DB64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106079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check the distribution, Q-Q plot and Box plot for every feature. depending on the distribution, we proceed further.</a:t>
            </a:r>
          </a:p>
        </p:txBody>
      </p:sp>
    </p:spTree>
    <p:extLst>
      <p:ext uri="{BB962C8B-B14F-4D97-AF65-F5344CB8AC3E}">
        <p14:creationId xmlns:p14="http://schemas.microsoft.com/office/powerpoint/2010/main" val="34759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E8AF-71BF-888F-3ECF-90FC81FB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30189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methods to cap the outliers.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Gaussian (Z-Score)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IQR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Percentile (Winsorization)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distribution for every feature, we perform capping and check the results.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detailed analysis, check the Jupyter notebook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66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6B50-87FB-87E7-47D6-94F50067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786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 Condensed" panose="020B0502040204020203" pitchFamily="34" charset="0"/>
              </a:rPr>
              <a:t>Results: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1F4FC6-2B5C-F89B-2C0C-FF5E23031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65" y="1315065"/>
            <a:ext cx="11991669" cy="348357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0DE5FD-3018-73A9-8AF9-9AC88417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42772"/>
            <a:ext cx="5476004" cy="12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1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CF74-9B30-138B-7011-AAE1D70A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Variable</a:t>
            </a:r>
            <a:r>
              <a:rPr lang="en-IN" dirty="0"/>
              <a:t> </a:t>
            </a:r>
            <a:r>
              <a:rPr lang="en-IN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Transformation: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6E08-F6E2-CEA2-F3A0-C90B5945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58"/>
            <a:ext cx="10515600" cy="466095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the features are skewed, as some ML models assume normality, we need to transform the distribution.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transformation techniques are: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 Transformation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Logarithmic Transformation plus constant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Box-Cox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Yeo-Johnson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3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602</Words>
  <Application>Microsoft Office PowerPoint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Bahnschrift Condensed</vt:lpstr>
      <vt:lpstr>Calibri</vt:lpstr>
      <vt:lpstr>Calibri Light</vt:lpstr>
      <vt:lpstr>Times New Roman</vt:lpstr>
      <vt:lpstr>Office Theme</vt:lpstr>
      <vt:lpstr>Concrete  Compressive Strength  Prediction</vt:lpstr>
      <vt:lpstr>Problem Statement:</vt:lpstr>
      <vt:lpstr>Data:</vt:lpstr>
      <vt:lpstr>Process:</vt:lpstr>
      <vt:lpstr>Project Flow:</vt:lpstr>
      <vt:lpstr>Outlier Detection:</vt:lpstr>
      <vt:lpstr>PowerPoint Presentation</vt:lpstr>
      <vt:lpstr>Results:</vt:lpstr>
      <vt:lpstr>Variable Transformation:</vt:lpstr>
      <vt:lpstr>PowerPoint Presentation</vt:lpstr>
      <vt:lpstr>Age:</vt:lpstr>
      <vt:lpstr>After Applying Yeo-Johnson:</vt:lpstr>
      <vt:lpstr>Scaling:</vt:lpstr>
      <vt:lpstr>Model Building:</vt:lpstr>
      <vt:lpstr>Model Evaluation Metrics:</vt:lpstr>
      <vt:lpstr>Results for all the 7 ML Models:</vt:lpstr>
      <vt:lpstr>PowerPoint Presentation</vt:lpstr>
      <vt:lpstr>Hyperparameter Tuning:</vt:lpstr>
      <vt:lpstr>Random Forest:</vt:lpstr>
      <vt:lpstr>XGBoost:</vt:lpstr>
      <vt:lpstr>Results:</vt:lpstr>
      <vt:lpstr>R Squared Score:</vt:lpstr>
      <vt:lpstr>RMSE:</vt:lpstr>
      <vt:lpstr>Modular Coding:</vt:lpstr>
      <vt:lpstr>Project File Structure:</vt:lpstr>
      <vt:lpstr>Streamlit App:</vt:lpstr>
      <vt:lpstr>Further Improvements: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 Compressive Strength  Prediction</dc:title>
  <dc:creator>vamshi munukuntla</dc:creator>
  <cp:lastModifiedBy>vamshi munukuntla</cp:lastModifiedBy>
  <cp:revision>5</cp:revision>
  <dcterms:created xsi:type="dcterms:W3CDTF">2023-04-22T08:30:04Z</dcterms:created>
  <dcterms:modified xsi:type="dcterms:W3CDTF">2023-04-23T01:33:33Z</dcterms:modified>
</cp:coreProperties>
</file>