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4" r:id="rId2"/>
    <p:sldId id="264" r:id="rId3"/>
    <p:sldId id="265" r:id="rId4"/>
    <p:sldId id="258" r:id="rId5"/>
    <p:sldId id="262" r:id="rId6"/>
    <p:sldId id="267" r:id="rId7"/>
    <p:sldId id="268" r:id="rId8"/>
    <p:sldId id="271" r:id="rId9"/>
    <p:sldId id="270" r:id="rId10"/>
    <p:sldId id="273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85525-295F-44C3-A497-F9773407B8B5}">
          <p14:sldIdLst>
            <p14:sldId id="274"/>
            <p14:sldId id="264"/>
            <p14:sldId id="265"/>
            <p14:sldId id="258"/>
            <p14:sldId id="262"/>
            <p14:sldId id="267"/>
            <p14:sldId id="268"/>
            <p14:sldId id="271"/>
            <p14:sldId id="270"/>
            <p14:sldId id="273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4926"/>
    <a:srgbClr val="C81F14"/>
    <a:srgbClr val="CD0117"/>
    <a:srgbClr val="F8AC23"/>
    <a:srgbClr val="E84C22"/>
    <a:srgbClr val="F2F2F2"/>
    <a:srgbClr val="EE7B5C"/>
    <a:srgbClr val="FFBD47"/>
    <a:srgbClr val="FF8427"/>
    <a:srgbClr val="FFB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035" autoAdjust="0"/>
  </p:normalViewPr>
  <p:slideViewPr>
    <p:cSldViewPr snapToGrid="0">
      <p:cViewPr varScale="1">
        <p:scale>
          <a:sx n="48" d="100"/>
          <a:sy n="48" d="100"/>
        </p:scale>
        <p:origin x="67" y="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CD011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80000"/>
                      <a:lumOff val="2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FE-4836-B57D-4A2FDD95CEB6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BFE-4836-B57D-4A2FDD95CEB6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FE-4836-B57D-4A2FDD95CEB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BFE-4836-B57D-4A2FDD95CEB6}"/>
              </c:ext>
            </c:extLst>
          </c:dPt>
          <c:dLbls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2"/>
                      </a:solidFill>
                      <a:latin typeface="Figtree SemiBold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DBFE-4836-B57D-4A2FDD95CEB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0" i="0" u="none" strike="noStrike" kern="1200" baseline="0">
                      <a:solidFill>
                        <a:schemeClr val="tx2"/>
                      </a:solidFill>
                      <a:latin typeface="Figtree SemiBold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8-7144-43DC-8919-4F4B3BD4F8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Figtree Semi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L</c:v>
                </c:pt>
                <c:pt idx="1">
                  <c:v>M</c:v>
                </c:pt>
                <c:pt idx="2">
                  <c:v>S</c:v>
                </c:pt>
                <c:pt idx="3">
                  <c:v>XL</c:v>
                </c:pt>
                <c:pt idx="4">
                  <c:v>XXL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375</c:v>
                </c:pt>
                <c:pt idx="1">
                  <c:v>249</c:v>
                </c:pt>
                <c:pt idx="2">
                  <c:v>178</c:v>
                </c:pt>
                <c:pt idx="3">
                  <c:v>14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E-4836-B57D-4A2FDD95CE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-27"/>
        <c:axId val="269247088"/>
        <c:axId val="269248048"/>
      </c:barChart>
      <c:catAx>
        <c:axId val="26924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accent1"/>
                </a:solidFill>
                <a:latin typeface="Figtree SemiBold" pitchFamily="2" charset="0"/>
                <a:ea typeface="+mn-ea"/>
                <a:cs typeface="+mn-cs"/>
              </a:defRPr>
            </a:pPr>
            <a:endParaRPr lang="en-US"/>
          </a:p>
        </c:txPr>
        <c:crossAx val="269248048"/>
        <c:crosses val="autoZero"/>
        <c:auto val="1"/>
        <c:lblAlgn val="ctr"/>
        <c:lblOffset val="100"/>
        <c:noMultiLvlLbl val="0"/>
      </c:catAx>
      <c:valAx>
        <c:axId val="269248048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6924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total_revenue_in_thousands</c:v>
                </c:pt>
              </c:strCache>
            </c:strRef>
          </c:tx>
          <c:spPr>
            <a:solidFill>
              <a:srgbClr val="CD011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2">
                      <a:lumMod val="75000"/>
                    </a:schemeClr>
                  </a:gs>
                  <a:gs pos="95000">
                    <a:schemeClr val="accent2">
                      <a:lumMod val="80000"/>
                      <a:lumOff val="2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FE-4836-B57D-4A2FDD95CEB6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BFE-4836-B57D-4A2FDD95CEB6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FE-4836-B57D-4A2FDD95CEB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BFE-4836-B57D-4A2FDD95CEB6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1AFB-49DD-9AA9-7F5D4B3573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Figtree Semi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 Thai Chicken Pizza (L)</c:v>
                </c:pt>
                <c:pt idx="1">
                  <c:v>The Five Cheese Pizza (L)</c:v>
                </c:pt>
                <c:pt idx="2">
                  <c:v>The Four Cheese Pizza (L)</c:v>
                </c:pt>
                <c:pt idx="3">
                  <c:v>The Spicy Italian Pizza (L)</c:v>
                </c:pt>
                <c:pt idx="4">
                  <c:v>The Big Meat Pizza (S)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29</c:v>
                </c:pt>
                <c:pt idx="1">
                  <c:v>26</c:v>
                </c:pt>
                <c:pt idx="2">
                  <c:v>24</c:v>
                </c:pt>
                <c:pt idx="3">
                  <c:v>23</c:v>
                </c:pt>
                <c:pt idx="4">
                  <c:v>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E-4836-B57D-4A2FDD95CE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269247088"/>
        <c:axId val="269248048"/>
      </c:barChart>
      <c:catAx>
        <c:axId val="26924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/>
                </a:solidFill>
                <a:latin typeface="Figtree SemiBold" pitchFamily="2" charset="0"/>
                <a:ea typeface="+mn-ea"/>
                <a:cs typeface="+mn-cs"/>
              </a:defRPr>
            </a:pPr>
            <a:endParaRPr lang="en-US"/>
          </a:p>
        </c:txPr>
        <c:crossAx val="269248048"/>
        <c:crosses val="autoZero"/>
        <c:auto val="1"/>
        <c:lblAlgn val="ctr"/>
        <c:lblOffset val="100"/>
        <c:noMultiLvlLbl val="0"/>
      </c:catAx>
      <c:valAx>
        <c:axId val="269248048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6924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total_quantity</c:v>
                </c:pt>
              </c:strCache>
            </c:strRef>
          </c:tx>
          <c:spPr>
            <a:solidFill>
              <a:srgbClr val="CD011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80000"/>
                      <a:lumOff val="2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FE-4836-B57D-4A2FDD95CEB6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BFE-4836-B57D-4A2FDD95CEB6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FE-4836-B57D-4A2FDD95CEB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BFE-4836-B57D-4A2FDD95CEB6}"/>
              </c:ext>
            </c:extLst>
          </c:dPt>
          <c:dPt>
            <c:idx val="4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1AFB-49DD-9AA9-7F5D4B3573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Figtree Semi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The Big Meat Pizza (S)</c:v>
                </c:pt>
                <c:pt idx="1">
                  <c:v>The Thai Chicken Pizza (L)</c:v>
                </c:pt>
                <c:pt idx="2">
                  <c:v>The Five Cheese Pizza (L)</c:v>
                </c:pt>
                <c:pt idx="3">
                  <c:v>The Four Cheese Pizza (L)</c:v>
                </c:pt>
                <c:pt idx="4">
                  <c:v>The Classic Deluxe Pizza (M)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1914</c:v>
                </c:pt>
                <c:pt idx="1">
                  <c:v>1410</c:v>
                </c:pt>
                <c:pt idx="2">
                  <c:v>1409</c:v>
                </c:pt>
                <c:pt idx="3">
                  <c:v>1316</c:v>
                </c:pt>
                <c:pt idx="4">
                  <c:v>1181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E-4836-B57D-4A2FDD95CE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90"/>
        <c:overlap val="-27"/>
        <c:axId val="269247088"/>
        <c:axId val="269248048"/>
      </c:barChart>
      <c:catAx>
        <c:axId val="26924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accent1"/>
                </a:solidFill>
                <a:latin typeface="Figtree SemiBold" pitchFamily="2" charset="0"/>
                <a:ea typeface="+mn-ea"/>
                <a:cs typeface="+mn-cs"/>
              </a:defRPr>
            </a:pPr>
            <a:endParaRPr lang="en-US"/>
          </a:p>
        </c:txPr>
        <c:crossAx val="269248048"/>
        <c:crosses val="autoZero"/>
        <c:auto val="1"/>
        <c:lblAlgn val="ctr"/>
        <c:lblOffset val="100"/>
        <c:noMultiLvlLbl val="0"/>
      </c:catAx>
      <c:valAx>
        <c:axId val="269248048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692470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order_count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6"/>
                </a:solidFill>
              </a:ln>
              <a:effectLst/>
            </c:spPr>
          </c:marker>
          <c:dPt>
            <c:idx val="3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B17B-43A1-9F35-8ED23BFE8C6A}"/>
              </c:ext>
            </c:extLst>
          </c:dPt>
          <c:dPt>
            <c:idx val="4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B17B-43A1-9F35-8ED23BFE8C6A}"/>
              </c:ext>
            </c:extLst>
          </c:dPt>
          <c:dPt>
            <c:idx val="8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B17B-43A1-9F35-8ED23BFE8C6A}"/>
              </c:ext>
            </c:extLst>
          </c:dPt>
          <c:dPt>
            <c:idx val="9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B17B-43A1-9F35-8ED23BFE8C6A}"/>
              </c:ext>
            </c:extLst>
          </c:dPt>
          <c:dLbls>
            <c:dLbl>
              <c:idx val="2"/>
              <c:layout>
                <c:manualLayout>
                  <c:x val="-6.7369402148027918E-2"/>
                  <c:y val="-5.240572378035157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17B-43A1-9F35-8ED23BFE8C6A}"/>
                </c:ext>
              </c:extLst>
            </c:dLbl>
            <c:dLbl>
              <c:idx val="3"/>
              <c:layout>
                <c:manualLayout>
                  <c:x val="-9.914674050665799E-2"/>
                  <c:y val="-7.31819574684199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7B-43A1-9F35-8ED23BFE8C6A}"/>
                </c:ext>
              </c:extLst>
            </c:dLbl>
            <c:dLbl>
              <c:idx val="4"/>
              <c:layout>
                <c:manualLayout>
                  <c:x val="7.2551897831921921E-3"/>
                  <c:y val="-6.3879166264807247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17B-43A1-9F35-8ED23BFE8C6A}"/>
                </c:ext>
              </c:extLst>
            </c:dLbl>
            <c:dLbl>
              <c:idx val="5"/>
              <c:layout>
                <c:manualLayout>
                  <c:x val="-2.3065407351435589E-2"/>
                  <c:y val="-8.65159581935981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17B-43A1-9F35-8ED23BFE8C6A}"/>
                </c:ext>
              </c:extLst>
            </c:dLbl>
            <c:dLbl>
              <c:idx val="6"/>
              <c:layout>
                <c:manualLayout>
                  <c:x val="-3.658595318200495E-2"/>
                  <c:y val="7.473242266902206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17B-43A1-9F35-8ED23BFE8C6A}"/>
                </c:ext>
              </c:extLst>
            </c:dLbl>
            <c:dLbl>
              <c:idx val="8"/>
              <c:layout>
                <c:manualLayout>
                  <c:x val="-8.3163523828377842E-2"/>
                  <c:y val="-8.8686609474441125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17B-43A1-9F35-8ED23BFE8C6A}"/>
                </c:ext>
              </c:extLst>
            </c:dLbl>
            <c:dLbl>
              <c:idx val="9"/>
              <c:layout>
                <c:manualLayout>
                  <c:x val="-1.4260956673672087E-2"/>
                  <c:y val="-7.31819574684199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B17B-43A1-9F35-8ED23BFE8C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Figtre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</c:v>
                </c:pt>
                <c:pt idx="1">
                  <c:v>8</c:v>
                </c:pt>
                <c:pt idx="2">
                  <c:v>1231</c:v>
                </c:pt>
                <c:pt idx="3">
                  <c:v>2520</c:v>
                </c:pt>
                <c:pt idx="4">
                  <c:v>2455</c:v>
                </c:pt>
                <c:pt idx="5">
                  <c:v>1472</c:v>
                </c:pt>
                <c:pt idx="6">
                  <c:v>1468</c:v>
                </c:pt>
                <c:pt idx="7">
                  <c:v>1920</c:v>
                </c:pt>
                <c:pt idx="8">
                  <c:v>2336</c:v>
                </c:pt>
                <c:pt idx="9">
                  <c:v>2399</c:v>
                </c:pt>
                <c:pt idx="10">
                  <c:v>2009</c:v>
                </c:pt>
                <c:pt idx="11">
                  <c:v>1642</c:v>
                </c:pt>
                <c:pt idx="12">
                  <c:v>1198</c:v>
                </c:pt>
                <c:pt idx="13">
                  <c:v>663</c:v>
                </c:pt>
                <c:pt idx="14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8A-4CA2-828B-642048DE3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285632"/>
        <c:axId val="828286592"/>
      </c:lineChart>
      <c:catAx>
        <c:axId val="82828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Figtree" pitchFamily="2" charset="0"/>
                <a:ea typeface="+mn-ea"/>
                <a:cs typeface="+mn-cs"/>
              </a:defRPr>
            </a:pPr>
            <a:endParaRPr lang="en-US"/>
          </a:p>
        </c:txPr>
        <c:crossAx val="828286592"/>
        <c:crosses val="autoZero"/>
        <c:auto val="1"/>
        <c:lblAlgn val="ctr"/>
        <c:lblOffset val="100"/>
        <c:noMultiLvlLbl val="0"/>
      </c:catAx>
      <c:valAx>
        <c:axId val="828286592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828285632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 algn="ctr">
        <a:defRPr lang="en-US" sz="14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Figtree" pitchFamily="2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order_count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50800">
                <a:solidFill>
                  <a:schemeClr val="accent6"/>
                </a:solidFill>
              </a:ln>
              <a:effectLst/>
            </c:spPr>
          </c:marker>
          <c:dPt>
            <c:idx val="3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ED9A-43AB-8B04-FAF68E99B50B}"/>
              </c:ext>
            </c:extLst>
          </c:dPt>
          <c:dPt>
            <c:idx val="4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0-ED9A-43AB-8B04-FAF68E99B50B}"/>
              </c:ext>
            </c:extLst>
          </c:dPt>
          <c:dPt>
            <c:idx val="8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D9A-43AB-8B04-FAF68E99B50B}"/>
              </c:ext>
            </c:extLst>
          </c:dPt>
          <c:dPt>
            <c:idx val="9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prstDash val="sys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D9A-43AB-8B04-FAF68E99B50B}"/>
              </c:ext>
            </c:extLst>
          </c:dPt>
          <c:dLbls>
            <c:dLbl>
              <c:idx val="3"/>
              <c:layout>
                <c:manualLayout>
                  <c:x val="-0.10702932487986884"/>
                  <c:y val="-6.98019885118832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D9A-43AB-8B04-FAF68E99B50B}"/>
                </c:ext>
              </c:extLst>
            </c:dLbl>
            <c:dLbl>
              <c:idx val="4"/>
              <c:layout>
                <c:manualLayout>
                  <c:x val="6.4739374964952251E-3"/>
                  <c:y val="-7.30335620541001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D9A-43AB-8B04-FAF68E99B50B}"/>
                </c:ext>
              </c:extLst>
            </c:dLbl>
            <c:dLbl>
              <c:idx val="8"/>
              <c:layout>
                <c:manualLayout>
                  <c:x val="-8.3977431364469807E-2"/>
                  <c:y val="-9.888615039183465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D9A-43AB-8B04-FAF68E99B50B}"/>
                </c:ext>
              </c:extLst>
            </c:dLbl>
            <c:dLbl>
              <c:idx val="9"/>
              <c:layout>
                <c:manualLayout>
                  <c:x val="-8.2055050090857895E-3"/>
                  <c:y val="-6.9801988511883281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D9A-43AB-8B04-FAF68E99B50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Figtre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Sheet1!$A$2:$A$16</c:f>
              <c:numCache>
                <c:formatCode>General</c:formatCode>
                <c:ptCount val="15"/>
                <c:pt idx="0">
                  <c:v>9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16</c:v>
                </c:pt>
                <c:pt idx="8">
                  <c:v>17</c:v>
                </c:pt>
                <c:pt idx="9">
                  <c:v>18</c:v>
                </c:pt>
                <c:pt idx="10">
                  <c:v>19</c:v>
                </c:pt>
                <c:pt idx="11">
                  <c:v>20</c:v>
                </c:pt>
                <c:pt idx="12">
                  <c:v>21</c:v>
                </c:pt>
                <c:pt idx="13">
                  <c:v>22</c:v>
                </c:pt>
                <c:pt idx="14">
                  <c:v>23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4</c:v>
                </c:pt>
                <c:pt idx="1">
                  <c:v>18</c:v>
                </c:pt>
                <c:pt idx="2">
                  <c:v>2728</c:v>
                </c:pt>
                <c:pt idx="3">
                  <c:v>6776</c:v>
                </c:pt>
                <c:pt idx="4">
                  <c:v>6413</c:v>
                </c:pt>
                <c:pt idx="5">
                  <c:v>3613</c:v>
                </c:pt>
                <c:pt idx="6">
                  <c:v>3216</c:v>
                </c:pt>
                <c:pt idx="7">
                  <c:v>4239</c:v>
                </c:pt>
                <c:pt idx="8">
                  <c:v>5211</c:v>
                </c:pt>
                <c:pt idx="9">
                  <c:v>5417</c:v>
                </c:pt>
                <c:pt idx="10">
                  <c:v>4406</c:v>
                </c:pt>
                <c:pt idx="11">
                  <c:v>3534</c:v>
                </c:pt>
                <c:pt idx="12">
                  <c:v>2545</c:v>
                </c:pt>
                <c:pt idx="13">
                  <c:v>1386</c:v>
                </c:pt>
                <c:pt idx="14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8A-4CA2-828B-642048DE3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285632"/>
        <c:axId val="828286592"/>
      </c:lineChart>
      <c:catAx>
        <c:axId val="828285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520" b="1" i="0" u="none" strike="noStrike" kern="1200" baseline="0">
                <a:solidFill>
                  <a:schemeClr val="accent6"/>
                </a:solidFill>
                <a:latin typeface="Figtree" pitchFamily="2" charset="0"/>
                <a:ea typeface="+mn-ea"/>
                <a:cs typeface="+mn-cs"/>
              </a:defRPr>
            </a:pPr>
            <a:endParaRPr lang="en-US"/>
          </a:p>
        </c:txPr>
        <c:crossAx val="828286592"/>
        <c:crosses val="autoZero"/>
        <c:auto val="1"/>
        <c:lblAlgn val="ctr"/>
        <c:lblOffset val="100"/>
        <c:noMultiLvlLbl val="0"/>
      </c:catAx>
      <c:valAx>
        <c:axId val="828286592"/>
        <c:scaling>
          <c:orientation val="minMax"/>
          <c:min val="0"/>
        </c:scaling>
        <c:delete val="1"/>
        <c:axPos val="l"/>
        <c:numFmt formatCode="General" sourceLinked="1"/>
        <c:majorTickMark val="none"/>
        <c:minorTickMark val="none"/>
        <c:tickLblPos val="nextTo"/>
        <c:crossAx val="828285632"/>
        <c:crosses val="autoZero"/>
        <c:crossBetween val="between"/>
        <c:majorUnit val="2000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 algn="ctr">
        <a:defRPr lang="en-US" sz="14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Figtree" pitchFamily="2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34243050948935E-2"/>
          <c:y val="2.7908373610838116E-2"/>
          <c:w val="0.96458904663422307"/>
          <c:h val="0.86045813194580945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total_revenue_per_day</c:v>
                </c:pt>
              </c:strCache>
            </c:strRef>
          </c:tx>
          <c:spPr>
            <a:ln w="3810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bg1"/>
              </a:solidFill>
              <a:ln w="76200">
                <a:solidFill>
                  <a:srgbClr val="EE0000"/>
                </a:solidFill>
              </a:ln>
              <a:effectLst/>
            </c:spPr>
          </c:marker>
          <c:dPt>
            <c:idx val="0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2A42-4D2C-AB88-1A3882628779}"/>
              </c:ext>
            </c:extLst>
          </c:dPt>
          <c:dPt>
            <c:idx val="1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2A42-4D2C-AB88-1A3882628779}"/>
              </c:ext>
            </c:extLst>
          </c:dPt>
          <c:dPt>
            <c:idx val="2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2A42-4D2C-AB88-1A3882628779}"/>
              </c:ext>
            </c:extLst>
          </c:dPt>
          <c:dPt>
            <c:idx val="3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2A42-4D2C-AB88-1A3882628779}"/>
              </c:ext>
            </c:extLst>
          </c:dPt>
          <c:dPt>
            <c:idx val="4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6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2A42-4D2C-AB88-1A3882628779}"/>
              </c:ext>
            </c:extLst>
          </c:dPt>
          <c:dPt>
            <c:idx val="5"/>
            <c:marker>
              <c:symbol val="circle"/>
              <c:size val="25"/>
              <c:spPr>
                <a:solidFill>
                  <a:schemeClr val="bg1"/>
                </a:solidFill>
                <a:ln w="127000">
                  <a:solidFill>
                    <a:schemeClr val="accent2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2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2A42-4D2C-AB88-1A3882628779}"/>
              </c:ext>
            </c:extLst>
          </c:dPt>
          <c:dPt>
            <c:idx val="6"/>
            <c:marker>
              <c:symbol val="circle"/>
              <c:size val="15"/>
              <c:spPr>
                <a:solidFill>
                  <a:schemeClr val="bg1"/>
                </a:solidFill>
                <a:ln w="76200">
                  <a:solidFill>
                    <a:schemeClr val="accent6"/>
                  </a:solidFill>
                </a:ln>
                <a:effectLst/>
              </c:spPr>
            </c:marker>
            <c:bubble3D val="0"/>
            <c:spPr>
              <a:ln w="38100" cap="rnd">
                <a:solidFill>
                  <a:schemeClr val="accent2"/>
                </a:solidFill>
                <a:prstDash val="dash"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2A42-4D2C-AB88-1A3882628779}"/>
              </c:ext>
            </c:extLst>
          </c:dPt>
          <c:dLbls>
            <c:dLbl>
              <c:idx val="5"/>
              <c:layout>
                <c:manualLayout>
                  <c:x val="2.4204159735084618E-2"/>
                  <c:y val="-6.7595643559037924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spAutoFit/>
                </a:bodyPr>
                <a:lstStyle/>
                <a:p>
                  <a:pPr algn="ctr" rtl="0">
                    <a:defRPr lang="en-US" sz="1600" b="1" i="0" u="none" strike="noStrike" kern="1200" baseline="0">
                      <a:solidFill>
                        <a:srgbClr val="FFBD47">
                          <a:lumMod val="75000"/>
                        </a:srgbClr>
                      </a:solidFill>
                      <a:latin typeface="Figtree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A42-4D2C-AB88-1A388262877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Figtree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Sunday</c:v>
                </c:pt>
                <c:pt idx="1">
                  <c:v>Monday</c:v>
                </c:pt>
                <c:pt idx="2">
                  <c:v>Tuesday</c:v>
                </c:pt>
                <c:pt idx="3">
                  <c:v>Wednesday</c:v>
                </c:pt>
                <c:pt idx="4">
                  <c:v>Thursday</c:v>
                </c:pt>
                <c:pt idx="5">
                  <c:v>Friday</c:v>
                </c:pt>
                <c:pt idx="6">
                  <c:v>Saturday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99</c:v>
                </c:pt>
                <c:pt idx="1">
                  <c:v>107</c:v>
                </c:pt>
                <c:pt idx="2">
                  <c:v>114</c:v>
                </c:pt>
                <c:pt idx="3">
                  <c:v>114</c:v>
                </c:pt>
                <c:pt idx="4">
                  <c:v>124</c:v>
                </c:pt>
                <c:pt idx="5">
                  <c:v>136</c:v>
                </c:pt>
                <c:pt idx="6">
                  <c:v>123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08A-4CA2-828B-642048DE38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8285632"/>
        <c:axId val="828286592"/>
      </c:lineChart>
      <c:catAx>
        <c:axId val="828285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sz="1520" b="1" i="0" u="none" strike="noStrike" kern="1200" baseline="0">
                <a:solidFill>
                  <a:schemeClr val="accent6"/>
                </a:solidFill>
                <a:latin typeface="Figtree" pitchFamily="2" charset="0"/>
                <a:ea typeface="+mn-ea"/>
                <a:cs typeface="+mn-cs"/>
              </a:defRPr>
            </a:pPr>
            <a:endParaRPr lang="en-US"/>
          </a:p>
        </c:txPr>
        <c:crossAx val="828286592"/>
        <c:crosses val="autoZero"/>
        <c:auto val="1"/>
        <c:lblAlgn val="ctr"/>
        <c:lblOffset val="100"/>
        <c:noMultiLvlLbl val="0"/>
      </c:catAx>
      <c:valAx>
        <c:axId val="828286592"/>
        <c:scaling>
          <c:orientation val="minMax"/>
          <c:max val="150"/>
        </c:scaling>
        <c:delete val="1"/>
        <c:axPos val="l"/>
        <c:numFmt formatCode="General" sourceLinked="1"/>
        <c:majorTickMark val="out"/>
        <c:minorTickMark val="none"/>
        <c:tickLblPos val="nextTo"/>
        <c:crossAx val="828285632"/>
        <c:crosses val="autoZero"/>
        <c:crossBetween val="between"/>
        <c:majorUnit val="30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 algn="ctr">
        <a:defRPr lang="en-US" sz="1400" b="0" i="0" u="none" strike="noStrike" kern="1200" baseline="0">
          <a:solidFill>
            <a:schemeClr val="tx1">
              <a:lumMod val="65000"/>
              <a:lumOff val="35000"/>
            </a:schemeClr>
          </a:solidFill>
          <a:latin typeface="Figtree" pitchFamily="2" charset="0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 w="1270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580-4309-97D6-9AFB20BE78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270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580-4309-97D6-9AFB20BE786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270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580-4309-97D6-9AFB20BE78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270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580-4309-97D6-9AFB20BE786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B-4B6E-8A0A-1B3AAAC0F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E2-4CE1-B225-699CBF49811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E2-4CE1-B225-699CBF498114}"/>
              </c:ext>
            </c:extLst>
          </c:dPt>
          <c:dLbls>
            <c:dLbl>
              <c:idx val="0"/>
              <c:layout>
                <c:manualLayout>
                  <c:x val="-0.192409243987962"/>
                  <c:y val="0.311071675900276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E2-4CE1-B225-699CBF49811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E2-4CE1-B225-699CBF4981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E2-4CE1-B225-699CBF498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5-4D71-A707-281219E5B1B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75-4D71-A707-281219E5B1B7}"/>
              </c:ext>
            </c:extLst>
          </c:dPt>
          <c:dLbls>
            <c:dLbl>
              <c:idx val="0"/>
              <c:layout>
                <c:manualLayout>
                  <c:x val="-0.20974759188095682"/>
                  <c:y val="0.311071675900276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175-4D71-A707-281219E5B1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75-4D71-A707-281219E5B1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</c:v>
                </c:pt>
                <c:pt idx="1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75-4D71-A707-281219E5B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024-4C08-9D37-BDCF3C16894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024-4C08-9D37-BDCF3C168944}"/>
              </c:ext>
            </c:extLst>
          </c:dPt>
          <c:dLbls>
            <c:dLbl>
              <c:idx val="0"/>
              <c:layout>
                <c:manualLayout>
                  <c:x val="-0.28256865303153506"/>
                  <c:y val="0.305958295754686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024-4C08-9D37-BDCF3C16894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024-4C08-9D37-BDCF3C16894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24-4C08-9D37-BDCF3C168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rgbClr val="CD011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gradFill>
                <a:gsLst>
                  <a:gs pos="0">
                    <a:schemeClr val="accent2">
                      <a:lumMod val="75000"/>
                    </a:schemeClr>
                  </a:gs>
                  <a:gs pos="100000">
                    <a:schemeClr val="accent2">
                      <a:lumMod val="80000"/>
                      <a:lumOff val="2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DBFE-4836-B57D-4A2FDD95CEB6}"/>
              </c:ext>
            </c:extLst>
          </c:dPt>
          <c:dPt>
            <c:idx val="1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DBFE-4836-B57D-4A2FDD95CEB6}"/>
              </c:ext>
            </c:extLst>
          </c:dPt>
          <c:dPt>
            <c:idx val="2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DBFE-4836-B57D-4A2FDD95CEB6}"/>
              </c:ext>
            </c:extLst>
          </c:dPt>
          <c:dPt>
            <c:idx val="3"/>
            <c:invertIfNegative val="0"/>
            <c:bubble3D val="0"/>
            <c:spPr>
              <a:gradFill>
                <a:gsLst>
                  <a:gs pos="0">
                    <a:schemeClr val="accent6">
                      <a:lumMod val="90000"/>
                      <a:lumOff val="10000"/>
                    </a:schemeClr>
                  </a:gs>
                  <a:gs pos="100000">
                    <a:schemeClr val="accent6">
                      <a:lumMod val="60000"/>
                      <a:lumOff val="40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DBFE-4836-B57D-4A2FDD95CEB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Figtree SemiBold" pitchFamily="2" charset="0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Classic</c:v>
                </c:pt>
                <c:pt idx="1">
                  <c:v>Supreme</c:v>
                </c:pt>
                <c:pt idx="2">
                  <c:v>Chicken</c:v>
                </c:pt>
                <c:pt idx="3">
                  <c:v>Veggie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220</c:v>
                </c:pt>
                <c:pt idx="1">
                  <c:v>208</c:v>
                </c:pt>
                <c:pt idx="2">
                  <c:v>196</c:v>
                </c:pt>
                <c:pt idx="3">
                  <c:v>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FE-4836-B57D-4A2FDD95CEB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20"/>
        <c:overlap val="-27"/>
        <c:axId val="269247088"/>
        <c:axId val="269248048"/>
      </c:barChart>
      <c:catAx>
        <c:axId val="2692470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50" b="0" i="0" u="none" strike="noStrike" kern="1200" baseline="0">
                <a:solidFill>
                  <a:schemeClr val="accent1"/>
                </a:solidFill>
                <a:latin typeface="Figtree SemiBold" pitchFamily="2" charset="0"/>
                <a:ea typeface="+mn-ea"/>
                <a:cs typeface="+mn-cs"/>
              </a:defRPr>
            </a:pPr>
            <a:endParaRPr lang="en-US"/>
          </a:p>
        </c:txPr>
        <c:crossAx val="269248048"/>
        <c:crosses val="autoZero"/>
        <c:auto val="1"/>
        <c:lblAlgn val="ctr"/>
        <c:lblOffset val="100"/>
        <c:noMultiLvlLbl val="0"/>
      </c:catAx>
      <c:valAx>
        <c:axId val="269248048"/>
        <c:scaling>
          <c:orientation val="minMax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26924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E2-4CE1-B225-699CBF498114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E2-4CE1-B225-699CBF498114}"/>
              </c:ext>
            </c:extLst>
          </c:dPt>
          <c:dLbls>
            <c:dLbl>
              <c:idx val="0"/>
              <c:layout>
                <c:manualLayout>
                  <c:x val="-0.25482729640274332"/>
                  <c:y val="0.30084491560909615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3E2-4CE1-B225-699CBF498114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3E2-4CE1-B225-699CBF4981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E2-4CE1-B225-699CBF4981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175-4D71-A707-281219E5B1B7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175-4D71-A707-281219E5B1B7}"/>
              </c:ext>
            </c:extLst>
          </c:dPt>
          <c:dLbls>
            <c:dLbl>
              <c:idx val="0"/>
              <c:layout>
                <c:manualLayout>
                  <c:x val="-0.26176263555994128"/>
                  <c:y val="0.3110716759002769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B175-4D71-A707-281219E5B1B7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175-4D71-A707-281219E5B1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</c:v>
                </c:pt>
                <c:pt idx="1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175-4D71-A707-281219E5B1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0B3-4570-B4CB-13F4346A76C9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0B3-4570-B4CB-13F4346A76C9}"/>
              </c:ext>
            </c:extLst>
          </c:dPt>
          <c:dLbls>
            <c:dLbl>
              <c:idx val="0"/>
              <c:layout>
                <c:manualLayout>
                  <c:x val="-0.29297166176733191"/>
                  <c:y val="0.305958295754686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30B3-4570-B4CB-13F4346A76C9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0B3-4570-B4CB-13F4346A76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15</c:v>
                </c:pt>
                <c:pt idx="1">
                  <c:v>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0B3-4570-B4CB-13F4346A7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1">
                  <a:alpha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89-48FE-B996-9D88488B0323}"/>
              </c:ext>
            </c:extLst>
          </c:dPt>
          <c:dPt>
            <c:idx val="1"/>
            <c:bubble3D val="0"/>
            <c:spPr>
              <a:noFill/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89-48FE-B996-9D88488B0323}"/>
              </c:ext>
            </c:extLst>
          </c:dPt>
          <c:dLbls>
            <c:dLbl>
              <c:idx val="0"/>
              <c:layout>
                <c:manualLayout>
                  <c:x val="-0.28256865303153506"/>
                  <c:y val="0.30595829575468658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4000" b="0" i="0" u="none" strike="noStrike" kern="1200" baseline="0">
                      <a:solidFill>
                        <a:schemeClr val="bg1"/>
                      </a:solidFill>
                      <a:latin typeface="Figtree Black" pitchFamily="2" charset="0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3722358364099558"/>
                      <c:h val="0.3678632764434041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689-48FE-B996-9D88488B0323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689-48FE-B996-9D88488B032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</c:v>
                </c:pt>
                <c:pt idx="1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689-48FE-B996-9D88488B03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E25268-8825-4A93-8A3B-3FCC44C117F2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8BF6E-9E0C-4BB5-9BC1-46A5AB5949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779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8BF6E-9E0C-4BB5-9BC1-46A5AB59493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410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ADFF-AB7C-FA25-4653-E8A9D9A7F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15F080-DCB7-835B-965B-ED2AF914A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80F1C-C20C-4E42-90C6-5F34F8BC4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3D559-9CC6-F7E6-7A88-425FAE4C2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4451-F7C6-8727-0A0C-77E41533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904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4CB8-E97B-D210-80AD-F81C766D6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F54D0-AC45-403F-DC1E-FB20B0FD0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0BCA6-4148-7713-AC57-52568F3C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3CC8A-313E-E324-DF12-98E8E0748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CDB82-A646-BB29-FF32-99AA4B4B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512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93C8B1-E458-8F3A-E649-0C47F4510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D24294-C934-7597-5822-56C98A82B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9217C-D156-2B2C-421B-FE9BA2B2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9FF4-F96B-3265-B52B-CBE45861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5CD9F-ACC5-56CB-0990-0C409959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05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D2BC-E155-271F-7DE4-98623838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AB59F-C482-EFA3-56CE-AC8A2C96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D677-131E-4029-6D87-C7FFC26B9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19BCE-5B38-3F4F-A8C9-195E4806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FCAAC-0154-C015-6B3A-EDAA61EF5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688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10E70-39F5-D1A6-FA0C-29050A22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EEBEB-78A9-07B1-09D8-1863E9A39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08FE4-2088-15E8-DB8A-A51487ABF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CB5DB-74F6-DF29-A7F7-9DBB946F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4590-FB6C-F156-4717-BFB1FF9F8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589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77CFA-4FB7-1FBF-9838-3FCA28450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11E11-9F5B-D844-F499-B89C86DE8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4A252-15D5-E7C0-74B4-09BDE75C9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A3C944-4901-0BF6-F519-DBFF60D8B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60BE9-54E3-2A53-37FD-4378105B1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C84E-C91A-EDB1-FB3A-F4404C62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661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B1E2-E111-CF95-E39B-E32D64E9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79E8-9090-5628-08E5-A31498913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3A636-191F-863A-1D57-D7406523E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442C2-586D-3549-9FA9-F9B755263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DF8C16-9136-5BAE-F737-31F82874D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2C362B-D00B-DD76-982E-0A3DC58BC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7F737-C64E-AF80-7DEC-70395E46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B9C6B-A8FC-D4D8-F5F9-21D0E464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1D25A-7DA6-00D0-5492-ED83E9296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73C31E-FC14-4013-E548-6E8FFAB3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12ACB-88DE-DB63-8682-040F0BD2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68E7F9-3515-3C62-5A10-DF394208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446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7E09C4-2633-E6DD-8F5D-2A341845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50A3BD-90F4-6699-77FB-A2D219C39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66FB-A332-6E37-26B1-5B88EE54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40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4E4A-A25C-887D-9FE2-136C6681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B8283-3092-4479-420C-D7F3A2CF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F5745-18D2-A40E-0515-13507E363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FEB68-ED64-0CC8-EEBC-833D72EE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0DCA2-D95E-B61E-9EA6-F35E1619B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85A0F-6D88-3486-79F2-17AE8B41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29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516B-2203-8E1B-9F87-0B955397A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EDBF-536B-4E46-4292-2C7C2959C7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CD5EA-F19B-E8E1-666E-535A87A5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C4408-D709-503B-8790-178878489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270A-D071-E2AF-E698-CB9C4FA54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7BB60-9F39-C98A-2019-D9661DEE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415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B8640-D7BD-E575-4B6B-F5FAD0563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A518E-80A1-2BC4-38FD-4F1D6E0FC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4910C-C78E-FF62-1E17-8B9764B74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D53F-976D-43F9-B16F-9AA0A1920B94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46832-ABCC-806C-EFDA-8035FC76E2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8F790-E1EC-B0C8-2242-87F1EDA2CC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9136C-6342-43EE-A547-AE17097764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917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5" Type="http://schemas.openxmlformats.org/officeDocument/2006/relationships/chart" Target="../charts/chart9.xml"/><Relationship Id="rId4" Type="http://schemas.openxmlformats.org/officeDocument/2006/relationships/chart" Target="../charts/char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B43D5-8E25-F2F9-98D5-E826B1424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D22C4B0-E65E-5B5D-7787-4ACD51F92952}"/>
              </a:ext>
            </a:extLst>
          </p:cNvPr>
          <p:cNvSpPr txBox="1"/>
          <p:nvPr/>
        </p:nvSpPr>
        <p:spPr>
          <a:xfrm>
            <a:off x="2210381" y="161451"/>
            <a:ext cx="7771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rgbClr val="C81F14"/>
                </a:solidFill>
                <a:latin typeface="Figtree Black" pitchFamily="2" charset="0"/>
              </a:rPr>
              <a:t>Executive Summary Metrics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761246-B16B-C755-EF22-7DCF58538CA2}"/>
              </a:ext>
            </a:extLst>
          </p:cNvPr>
          <p:cNvSpPr txBox="1"/>
          <p:nvPr/>
        </p:nvSpPr>
        <p:spPr>
          <a:xfrm>
            <a:off x="2697194" y="915394"/>
            <a:ext cx="6797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C3942"/>
                </a:solidFill>
                <a:latin typeface="Figtree" pitchFamily="2" charset="0"/>
              </a:rPr>
              <a:t>Snapshot of revenue, orders, top pizzas, and size preferences.</a:t>
            </a:r>
            <a:endParaRPr lang="en-IN" dirty="0">
              <a:solidFill>
                <a:srgbClr val="DC3942"/>
              </a:solidFill>
              <a:latin typeface="Figtree" pitchFamily="2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1801C6A-A208-B75D-EB2B-A8A8BFDE3DC6}"/>
              </a:ext>
            </a:extLst>
          </p:cNvPr>
          <p:cNvGrpSpPr/>
          <p:nvPr/>
        </p:nvGrpSpPr>
        <p:grpSpPr>
          <a:xfrm>
            <a:off x="4476000" y="1611573"/>
            <a:ext cx="3240000" cy="2160000"/>
            <a:chOff x="4597137" y="1621406"/>
            <a:chExt cx="3240000" cy="216000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A38F9BD-B305-3E49-1C7C-5E1DA8D0D6ED}"/>
                </a:ext>
              </a:extLst>
            </p:cNvPr>
            <p:cNvSpPr/>
            <p:nvPr/>
          </p:nvSpPr>
          <p:spPr>
            <a:xfrm>
              <a:off x="4597137" y="1621406"/>
              <a:ext cx="3240000" cy="21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Figtree SemiBold" pitchFamily="2" charset="0"/>
                </a:rPr>
                <a:t>Total Orders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8927215-23E0-629D-A7DE-4BCE2848FC21}"/>
                </a:ext>
              </a:extLst>
            </p:cNvPr>
            <p:cNvSpPr txBox="1"/>
            <p:nvPr/>
          </p:nvSpPr>
          <p:spPr>
            <a:xfrm>
              <a:off x="5245004" y="2393666"/>
              <a:ext cx="194426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rgbClr val="C81F14"/>
                  </a:solidFill>
                  <a:latin typeface="Figtree" pitchFamily="2" charset="0"/>
                </a:rPr>
                <a:t>21,350</a:t>
              </a:r>
            </a:p>
          </p:txBody>
        </p:sp>
        <p:pic>
          <p:nvPicPr>
            <p:cNvPr id="49" name="Graphic 48" descr="Whole pizza">
              <a:extLst>
                <a:ext uri="{FF2B5EF4-FFF2-40B4-BE49-F238E27FC236}">
                  <a16:creationId xmlns:a16="http://schemas.microsoft.com/office/drawing/2014/main" id="{674B9E1C-7FA0-6BE5-7976-3D42DB9C4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93554" y="1744535"/>
              <a:ext cx="306000" cy="306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628539-0555-E01B-A015-1AAB59E7BE63}"/>
              </a:ext>
            </a:extLst>
          </p:cNvPr>
          <p:cNvGrpSpPr/>
          <p:nvPr/>
        </p:nvGrpSpPr>
        <p:grpSpPr>
          <a:xfrm>
            <a:off x="8191732" y="1611572"/>
            <a:ext cx="3240000" cy="2160000"/>
            <a:chOff x="8312869" y="1621405"/>
            <a:chExt cx="3240000" cy="21600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9358F04-B5CC-E1DE-D6B7-D27C69A775F7}"/>
                </a:ext>
              </a:extLst>
            </p:cNvPr>
            <p:cNvSpPr/>
            <p:nvPr/>
          </p:nvSpPr>
          <p:spPr>
            <a:xfrm>
              <a:off x="8312869" y="1621405"/>
              <a:ext cx="3240000" cy="21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Figtree SemiBold" pitchFamily="2" charset="0"/>
                </a:rPr>
                <a:t>Average Order Value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AB985B-0682-8E1D-B1D8-B15349DDD776}"/>
                </a:ext>
              </a:extLst>
            </p:cNvPr>
            <p:cNvSpPr txBox="1"/>
            <p:nvPr/>
          </p:nvSpPr>
          <p:spPr>
            <a:xfrm>
              <a:off x="8976649" y="2387689"/>
              <a:ext cx="19124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rgbClr val="C81F14"/>
                  </a:solidFill>
                  <a:latin typeface="Figtree" pitchFamily="2" charset="0"/>
                </a:rPr>
                <a:t>$38.31</a:t>
              </a:r>
            </a:p>
          </p:txBody>
        </p:sp>
        <p:pic>
          <p:nvPicPr>
            <p:cNvPr id="51" name="Graphic 50" descr="Shopping basket">
              <a:extLst>
                <a:ext uri="{FF2B5EF4-FFF2-40B4-BE49-F238E27FC236}">
                  <a16:creationId xmlns:a16="http://schemas.microsoft.com/office/drawing/2014/main" id="{DBF2B980-3131-740F-B8C4-15DEBDED1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24501" y="1746368"/>
              <a:ext cx="306000" cy="306000"/>
            </a:xfrm>
            <a:prstGeom prst="rect">
              <a:avLst/>
            </a:prstGeom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FBE5125-9DAB-6D63-1CF5-2F269F2C4533}"/>
              </a:ext>
            </a:extLst>
          </p:cNvPr>
          <p:cNvGrpSpPr/>
          <p:nvPr/>
        </p:nvGrpSpPr>
        <p:grpSpPr>
          <a:xfrm>
            <a:off x="863963" y="4109676"/>
            <a:ext cx="3240000" cy="2160000"/>
            <a:chOff x="985100" y="4119509"/>
            <a:chExt cx="3240000" cy="21600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0677456-73DB-213D-05EA-EFC970FFA000}"/>
                </a:ext>
              </a:extLst>
            </p:cNvPr>
            <p:cNvSpPr/>
            <p:nvPr/>
          </p:nvSpPr>
          <p:spPr>
            <a:xfrm>
              <a:off x="985100" y="4119509"/>
              <a:ext cx="3240000" cy="21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Figtree SemiBold" pitchFamily="2" charset="0"/>
                </a:rPr>
                <a:t>Total Pizzas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FF21E9-DFE7-370C-EB03-2395388D19ED}"/>
                </a:ext>
              </a:extLst>
            </p:cNvPr>
            <p:cNvSpPr txBox="1"/>
            <p:nvPr/>
          </p:nvSpPr>
          <p:spPr>
            <a:xfrm>
              <a:off x="1434948" y="4821095"/>
              <a:ext cx="223886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800" b="1" dirty="0">
                  <a:solidFill>
                    <a:srgbClr val="C81F14"/>
                  </a:solidFill>
                  <a:latin typeface="Figtree" pitchFamily="2" charset="0"/>
                </a:rPr>
                <a:t>49,574</a:t>
              </a:r>
            </a:p>
          </p:txBody>
        </p:sp>
        <p:pic>
          <p:nvPicPr>
            <p:cNvPr id="53" name="Graphic 52" descr="Pizza">
              <a:extLst>
                <a:ext uri="{FF2B5EF4-FFF2-40B4-BE49-F238E27FC236}">
                  <a16:creationId xmlns:a16="http://schemas.microsoft.com/office/drawing/2014/main" id="{46D1504C-2E24-4056-EC28-571CE5746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33467" y="4275502"/>
              <a:ext cx="306000" cy="306000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F96131-BC0E-2B94-8410-6C03460179FD}"/>
              </a:ext>
            </a:extLst>
          </p:cNvPr>
          <p:cNvGrpSpPr/>
          <p:nvPr/>
        </p:nvGrpSpPr>
        <p:grpSpPr>
          <a:xfrm>
            <a:off x="4476000" y="4109676"/>
            <a:ext cx="3240000" cy="2160000"/>
            <a:chOff x="4597137" y="4119509"/>
            <a:chExt cx="3240000" cy="216000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DDB612B-A077-5DC6-FE01-4BF298C9D2D8}"/>
                </a:ext>
              </a:extLst>
            </p:cNvPr>
            <p:cNvSpPr/>
            <p:nvPr/>
          </p:nvSpPr>
          <p:spPr>
            <a:xfrm>
              <a:off x="4597137" y="4119509"/>
              <a:ext cx="3240000" cy="21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Figtree SemiBold" pitchFamily="2" charset="0"/>
                </a:rPr>
                <a:t>Most Popular Pizza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254E12-0B6F-288A-F3D1-03FF5AE4D263}"/>
                </a:ext>
              </a:extLst>
            </p:cNvPr>
            <p:cNvSpPr txBox="1"/>
            <p:nvPr/>
          </p:nvSpPr>
          <p:spPr>
            <a:xfrm>
              <a:off x="4726311" y="4883092"/>
              <a:ext cx="298358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3200" b="1" dirty="0">
                  <a:solidFill>
                    <a:srgbClr val="C81F14"/>
                  </a:solidFill>
                  <a:latin typeface="Figtree" pitchFamily="2" charset="0"/>
                </a:rPr>
                <a:t>The Big Meat</a:t>
              </a:r>
            </a:p>
            <a:p>
              <a:pPr algn="ctr"/>
              <a:r>
                <a:rPr lang="en-IN" sz="2000" dirty="0">
                  <a:solidFill>
                    <a:srgbClr val="C81F14"/>
                  </a:solidFill>
                  <a:latin typeface="Figtree" pitchFamily="2" charset="0"/>
                </a:rPr>
                <a:t>(Size: </a:t>
              </a:r>
              <a:r>
                <a:rPr lang="en-IN" sz="2000" b="1" dirty="0">
                  <a:solidFill>
                    <a:srgbClr val="C81F14"/>
                  </a:solidFill>
                  <a:latin typeface="Figtree" pitchFamily="2" charset="0"/>
                </a:rPr>
                <a:t>S</a:t>
              </a:r>
              <a:r>
                <a:rPr lang="en-IN" sz="2000" dirty="0">
                  <a:solidFill>
                    <a:srgbClr val="C81F14"/>
                  </a:solidFill>
                  <a:latin typeface="Figtree" pitchFamily="2" charset="0"/>
                </a:rPr>
                <a:t>)</a:t>
              </a:r>
            </a:p>
          </p:txBody>
        </p:sp>
        <p:pic>
          <p:nvPicPr>
            <p:cNvPr id="55" name="Graphic 54" descr="Fire">
              <a:extLst>
                <a:ext uri="{FF2B5EF4-FFF2-40B4-BE49-F238E27FC236}">
                  <a16:creationId xmlns:a16="http://schemas.microsoft.com/office/drawing/2014/main" id="{A6EBE3A5-6997-43AF-48DA-86BDE8247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015835" y="4243388"/>
              <a:ext cx="306000" cy="306000"/>
            </a:xfrm>
            <a:prstGeom prst="rect">
              <a:avLst/>
            </a:prstGeom>
          </p:spPr>
        </p:pic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BD61F64-481E-658B-93C4-FEB3CCDEF6AD}"/>
              </a:ext>
            </a:extLst>
          </p:cNvPr>
          <p:cNvGrpSpPr/>
          <p:nvPr/>
        </p:nvGrpSpPr>
        <p:grpSpPr>
          <a:xfrm>
            <a:off x="8191732" y="4109673"/>
            <a:ext cx="3240000" cy="2160000"/>
            <a:chOff x="8312869" y="4119506"/>
            <a:chExt cx="3240000" cy="21600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4B372AC-4DEB-D661-34F6-E695B6F68F9F}"/>
                </a:ext>
              </a:extLst>
            </p:cNvPr>
            <p:cNvSpPr/>
            <p:nvPr/>
          </p:nvSpPr>
          <p:spPr>
            <a:xfrm>
              <a:off x="8312869" y="4119506"/>
              <a:ext cx="3240000" cy="21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Figtree SemiBold" pitchFamily="2" charset="0"/>
                </a:rPr>
                <a:t>Most Popular Pizza Size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C04886D-3807-224E-8131-8AF69FE54733}"/>
                </a:ext>
              </a:extLst>
            </p:cNvPr>
            <p:cNvSpPr txBox="1"/>
            <p:nvPr/>
          </p:nvSpPr>
          <p:spPr>
            <a:xfrm>
              <a:off x="9081513" y="4851872"/>
              <a:ext cx="1702711" cy="76944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IN" sz="4400" b="1" dirty="0">
                  <a:solidFill>
                    <a:srgbClr val="C81F14"/>
                  </a:solidFill>
                  <a:latin typeface="Figtree" pitchFamily="2" charset="0"/>
                </a:rPr>
                <a:t>Large</a:t>
              </a:r>
            </a:p>
          </p:txBody>
        </p:sp>
        <p:pic>
          <p:nvPicPr>
            <p:cNvPr id="57" name="Graphic 56" descr="Crown">
              <a:extLst>
                <a:ext uri="{FF2B5EF4-FFF2-40B4-BE49-F238E27FC236}">
                  <a16:creationId xmlns:a16="http://schemas.microsoft.com/office/drawing/2014/main" id="{C3CDC631-50CC-426A-7DD0-6F5E7EA8E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506095" y="4233961"/>
              <a:ext cx="306000" cy="306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989B454-ACDF-59D5-369D-6650EB07BDA3}"/>
              </a:ext>
            </a:extLst>
          </p:cNvPr>
          <p:cNvGrpSpPr/>
          <p:nvPr/>
        </p:nvGrpSpPr>
        <p:grpSpPr>
          <a:xfrm>
            <a:off x="862391" y="1611572"/>
            <a:ext cx="3240000" cy="2160000"/>
            <a:chOff x="985100" y="4119509"/>
            <a:chExt cx="3240000" cy="216000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37096F6-6DD3-44B7-9149-1E1DB9936C27}"/>
                </a:ext>
              </a:extLst>
            </p:cNvPr>
            <p:cNvSpPr/>
            <p:nvPr/>
          </p:nvSpPr>
          <p:spPr>
            <a:xfrm>
              <a:off x="985100" y="4119509"/>
              <a:ext cx="3240000" cy="21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  <a:latin typeface="Figtree SemiBold" pitchFamily="2" charset="0"/>
                </a:rPr>
                <a:t>Total Revenue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99BB86-3F4B-BDBA-5E3B-8BA28FC3718E}"/>
                </a:ext>
              </a:extLst>
            </p:cNvPr>
            <p:cNvSpPr txBox="1"/>
            <p:nvPr/>
          </p:nvSpPr>
          <p:spPr>
            <a:xfrm>
              <a:off x="1210024" y="4885792"/>
              <a:ext cx="279015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4400" b="1" dirty="0">
                  <a:solidFill>
                    <a:srgbClr val="C81F14"/>
                  </a:solidFill>
                  <a:latin typeface="Figtree" pitchFamily="2" charset="0"/>
                </a:rPr>
                <a:t>$817.86K</a:t>
              </a:r>
            </a:p>
          </p:txBody>
        </p:sp>
      </p:grpSp>
      <p:pic>
        <p:nvPicPr>
          <p:cNvPr id="20" name="Graphic 19" descr="Coins">
            <a:extLst>
              <a:ext uri="{FF2B5EF4-FFF2-40B4-BE49-F238E27FC236}">
                <a16:creationId xmlns:a16="http://schemas.microsoft.com/office/drawing/2014/main" id="{80CF40F2-A03C-75D9-89DB-CC6CE96D63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489095" y="1756154"/>
            <a:ext cx="304838" cy="30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39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81CC1-AF39-9E0D-88CF-985C9837E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E63673-D523-FD8F-21ED-037BA15B7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6410714"/>
              </p:ext>
            </p:extLst>
          </p:nvPr>
        </p:nvGraphicFramePr>
        <p:xfrm>
          <a:off x="232382" y="1799417"/>
          <a:ext cx="7890214" cy="4095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B18ABDE-9A36-5CFD-010A-BC53EE3EBE3E}"/>
              </a:ext>
            </a:extLst>
          </p:cNvPr>
          <p:cNvSpPr txBox="1"/>
          <p:nvPr/>
        </p:nvSpPr>
        <p:spPr>
          <a:xfrm>
            <a:off x="2274395" y="251502"/>
            <a:ext cx="76432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Revenue Breakdown by Weekday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F23FDE-5C59-512A-CDD5-53D65F38961C}"/>
              </a:ext>
            </a:extLst>
          </p:cNvPr>
          <p:cNvGrpSpPr/>
          <p:nvPr/>
        </p:nvGrpSpPr>
        <p:grpSpPr>
          <a:xfrm>
            <a:off x="8307159" y="3340456"/>
            <a:ext cx="3404683" cy="2125421"/>
            <a:chOff x="8683305" y="697596"/>
            <a:chExt cx="3404682" cy="194647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2D8A9B-8158-C645-93BB-F6790E99D00E}"/>
                </a:ext>
              </a:extLst>
            </p:cNvPr>
            <p:cNvSpPr/>
            <p:nvPr/>
          </p:nvSpPr>
          <p:spPr>
            <a:xfrm>
              <a:off x="8683305" y="697596"/>
              <a:ext cx="3404682" cy="1946476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F5479B-9DA6-54B3-AD22-F9F0F4B75879}"/>
                </a:ext>
              </a:extLst>
            </p:cNvPr>
            <p:cNvSpPr txBox="1"/>
            <p:nvPr/>
          </p:nvSpPr>
          <p:spPr>
            <a:xfrm>
              <a:off x="8848414" y="786806"/>
              <a:ext cx="3025826" cy="1775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Revenue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steadily climbs </a:t>
              </a:r>
              <a:r>
                <a:rPr lang="en-US" sz="2000" dirty="0">
                  <a:latin typeface="Figtree" pitchFamily="2" charset="0"/>
                </a:rPr>
                <a:t>from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Sunday to Friday</a:t>
              </a:r>
              <a:r>
                <a:rPr lang="en-US" sz="2000" dirty="0">
                  <a:latin typeface="Figtree" pitchFamily="2" charset="0"/>
                </a:rPr>
                <a:t>, indicating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strong weekday performance.</a:t>
              </a:r>
              <a:endParaRPr lang="en-IN" sz="2400" b="1" dirty="0">
                <a:solidFill>
                  <a:srgbClr val="CD0117"/>
                </a:solidFill>
                <a:latin typeface="Figtree Black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528BCDF-E592-F33C-8E6A-B6374616A72E}"/>
              </a:ext>
            </a:extLst>
          </p:cNvPr>
          <p:cNvGrpSpPr/>
          <p:nvPr/>
        </p:nvGrpSpPr>
        <p:grpSpPr>
          <a:xfrm>
            <a:off x="8307159" y="1267618"/>
            <a:ext cx="3404682" cy="1786867"/>
            <a:chOff x="8442901" y="927241"/>
            <a:chExt cx="3404682" cy="19464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066270-D012-8AC5-7B4D-7DA862E9EEEB}"/>
                </a:ext>
              </a:extLst>
            </p:cNvPr>
            <p:cNvSpPr/>
            <p:nvPr/>
          </p:nvSpPr>
          <p:spPr>
            <a:xfrm>
              <a:off x="8442901" y="927241"/>
              <a:ext cx="3404682" cy="1946476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00CBC8D-B1BC-1493-6803-45D673DB8935}"/>
                </a:ext>
              </a:extLst>
            </p:cNvPr>
            <p:cNvSpPr txBox="1"/>
            <p:nvPr/>
          </p:nvSpPr>
          <p:spPr>
            <a:xfrm>
              <a:off x="8578826" y="1062867"/>
              <a:ext cx="3152287" cy="16428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Friday</a:t>
              </a:r>
              <a:r>
                <a:rPr lang="en-US" sz="2000" dirty="0">
                  <a:latin typeface="Figtree" pitchFamily="2" charset="0"/>
                </a:rPr>
                <a:t> contributes the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highest revenue </a:t>
              </a:r>
              <a:r>
                <a:rPr lang="en-US" sz="2000" dirty="0">
                  <a:latin typeface="Figtree" pitchFamily="2" charset="0"/>
                </a:rPr>
                <a:t>at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16.64%, </a:t>
              </a:r>
              <a:r>
                <a:rPr lang="en-US" sz="2000" dirty="0">
                  <a:latin typeface="Figtree" pitchFamily="2" charset="0"/>
                </a:rPr>
                <a:t>outperforming all other weekdays.</a:t>
              </a:r>
              <a:endParaRPr lang="en-IN" sz="2000" dirty="0">
                <a:latin typeface="Figtree" pitchFamily="2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00F6C0-D04C-CCF5-7CD4-567CBFFA5BE4}"/>
              </a:ext>
            </a:extLst>
          </p:cNvPr>
          <p:cNvSpPr txBox="1"/>
          <p:nvPr/>
        </p:nvSpPr>
        <p:spPr>
          <a:xfrm>
            <a:off x="4662068" y="897771"/>
            <a:ext cx="28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C3942"/>
                </a:solidFill>
                <a:latin typeface="Figtree" pitchFamily="2" charset="0"/>
              </a:rPr>
              <a:t>Revenue in thousands (K)</a:t>
            </a:r>
            <a:endParaRPr lang="en-IN" i="1" dirty="0">
              <a:solidFill>
                <a:srgbClr val="DC3942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5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859B978-E353-F2E4-D1B3-BE28126BD056}"/>
              </a:ext>
            </a:extLst>
          </p:cNvPr>
          <p:cNvGrpSpPr/>
          <p:nvPr/>
        </p:nvGrpSpPr>
        <p:grpSpPr>
          <a:xfrm>
            <a:off x="195828" y="217338"/>
            <a:ext cx="11800343" cy="6423323"/>
            <a:chOff x="193359" y="222574"/>
            <a:chExt cx="11800343" cy="6423323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CA3000A8-B2A6-9CE1-A3F8-16E69888DF0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38059767"/>
                </p:ext>
              </p:extLst>
            </p:nvPr>
          </p:nvGraphicFramePr>
          <p:xfrm>
            <a:off x="3428766" y="1656080"/>
            <a:ext cx="5334468" cy="35563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8A00654-AF6F-6BCE-C8BF-EEDF37F07A0B}"/>
                </a:ext>
              </a:extLst>
            </p:cNvPr>
            <p:cNvSpPr/>
            <p:nvPr/>
          </p:nvSpPr>
          <p:spPr>
            <a:xfrm>
              <a:off x="4807518" y="2151472"/>
              <a:ext cx="2565528" cy="2565528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CABC56-B42F-B2AE-023E-A72B7D1379F4}"/>
                </a:ext>
              </a:extLst>
            </p:cNvPr>
            <p:cNvSpPr txBox="1"/>
            <p:nvPr/>
          </p:nvSpPr>
          <p:spPr>
            <a:xfrm>
              <a:off x="4730567" y="3448050"/>
              <a:ext cx="273086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rgbClr val="C81F14"/>
                  </a:solidFill>
                  <a:latin typeface="Figtree Black" pitchFamily="2" charset="0"/>
                </a:rPr>
                <a:t>Performance Analysis</a:t>
              </a:r>
            </a:p>
          </p:txBody>
        </p:sp>
        <p:pic>
          <p:nvPicPr>
            <p:cNvPr id="11" name="Graphic 10" descr="Fire">
              <a:extLst>
                <a:ext uri="{FF2B5EF4-FFF2-40B4-BE49-F238E27FC236}">
                  <a16:creationId xmlns:a16="http://schemas.microsoft.com/office/drawing/2014/main" id="{B63119E0-3F53-C983-4EAE-5D507251F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43492" y="2735420"/>
              <a:ext cx="693580" cy="693580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A0DE9B7-885C-BE21-873B-6CA6064672C0}"/>
                </a:ext>
              </a:extLst>
            </p:cNvPr>
            <p:cNvGrpSpPr/>
            <p:nvPr/>
          </p:nvGrpSpPr>
          <p:grpSpPr>
            <a:xfrm>
              <a:off x="6162677" y="222574"/>
              <a:ext cx="5831025" cy="3142801"/>
              <a:chOff x="6162677" y="222574"/>
              <a:chExt cx="5831025" cy="3142801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A43C37A-5065-EFBA-55F7-F995EEAE392A}"/>
                  </a:ext>
                </a:extLst>
              </p:cNvPr>
              <p:cNvSpPr/>
              <p:nvPr/>
            </p:nvSpPr>
            <p:spPr>
              <a:xfrm>
                <a:off x="6162677" y="222574"/>
                <a:ext cx="5831025" cy="3142801"/>
              </a:xfrm>
              <a:prstGeom prst="roundRect">
                <a:avLst>
                  <a:gd name="adj" fmla="val 10038"/>
                </a:avLst>
              </a:prstGeom>
              <a:solidFill>
                <a:srgbClr val="E84C22">
                  <a:alpha val="10000"/>
                </a:srgbClr>
              </a:solidFill>
              <a:ln w="3175"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F43269-D465-C5C8-8FDA-294E5B448982}"/>
                  </a:ext>
                </a:extLst>
              </p:cNvPr>
              <p:cNvSpPr txBox="1"/>
              <p:nvPr/>
            </p:nvSpPr>
            <p:spPr>
              <a:xfrm>
                <a:off x="7309100" y="1422534"/>
                <a:ext cx="436811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31</a:t>
                </a:r>
                <a:r>
                  <a:rPr lang="en-US" sz="1600" dirty="0">
                    <a:latin typeface="Figtree" pitchFamily="2" charset="0"/>
                  </a:rPr>
                  <a:t> out of 91 pizzas fall into this category</a:t>
                </a:r>
              </a:p>
              <a:p>
                <a:pPr algn="r"/>
                <a:r>
                  <a:rPr 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~3 out of every 10 </a:t>
                </a:r>
                <a:r>
                  <a:rPr lang="en-US" sz="1600" dirty="0">
                    <a:latin typeface="Figtree" pitchFamily="2" charset="0"/>
                  </a:rPr>
                  <a:t>pizzas on the menu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AEC08A35-33C1-1772-549C-CBC909FD11CF}"/>
                  </a:ext>
                </a:extLst>
              </p:cNvPr>
              <p:cNvGrpSpPr/>
              <p:nvPr/>
            </p:nvGrpSpPr>
            <p:grpSpPr>
              <a:xfrm>
                <a:off x="8181203" y="2305056"/>
                <a:ext cx="3482140" cy="792480"/>
                <a:chOff x="8595360" y="2327467"/>
                <a:chExt cx="3482140" cy="792480"/>
              </a:xfrm>
            </p:grpSpPr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25736CFA-1D13-D522-87B4-C7491C783D21}"/>
                    </a:ext>
                  </a:extLst>
                </p:cNvPr>
                <p:cNvSpPr/>
                <p:nvPr/>
              </p:nvSpPr>
              <p:spPr>
                <a:xfrm>
                  <a:off x="8595360" y="2327467"/>
                  <a:ext cx="3482140" cy="792480"/>
                </a:xfrm>
                <a:prstGeom prst="roundRect">
                  <a:avLst/>
                </a:prstGeom>
                <a:solidFill>
                  <a:schemeClr val="accent1">
                    <a:alpha val="2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E03B720-DA95-A4D7-7F6E-59341636E4D9}"/>
                    </a:ext>
                  </a:extLst>
                </p:cNvPr>
                <p:cNvSpPr txBox="1"/>
                <p:nvPr/>
              </p:nvSpPr>
              <p:spPr>
                <a:xfrm>
                  <a:off x="8670190" y="2400541"/>
                  <a:ext cx="3332480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latin typeface="Figtree" pitchFamily="2" charset="0"/>
                    </a:rPr>
                    <a:t>Top-selling pizza sold </a:t>
                  </a:r>
                  <a:r>
                    <a:rPr lang="en-US" dirty="0">
                      <a:solidFill>
                        <a:srgbClr val="E84C22"/>
                      </a:solidFill>
                      <a:latin typeface="Figtree" pitchFamily="2" charset="0"/>
                    </a:rPr>
                    <a:t>1,914 units</a:t>
                  </a:r>
                  <a:r>
                    <a:rPr lang="en-US" dirty="0">
                      <a:solidFill>
                        <a:schemeClr val="accent6"/>
                      </a:solidFill>
                      <a:latin typeface="Figtree" pitchFamily="2" charset="0"/>
                    </a:rPr>
                    <a:t> </a:t>
                  </a:r>
                  <a:r>
                    <a:rPr lang="en-US" sz="1600" dirty="0">
                      <a:latin typeface="Figtree" pitchFamily="2" charset="0"/>
                    </a:rPr>
                    <a:t>— over </a:t>
                  </a:r>
                  <a:r>
                    <a:rPr lang="en-US" b="1" dirty="0">
                      <a:solidFill>
                        <a:srgbClr val="E84C22"/>
                      </a:solidFill>
                      <a:latin typeface="Figtree" pitchFamily="2" charset="0"/>
                    </a:rPr>
                    <a:t>3.5× the average</a:t>
                  </a:r>
                  <a:r>
                    <a:rPr lang="en-US" sz="1600" dirty="0">
                      <a:latin typeface="Figtree" pitchFamily="2" charset="0"/>
                    </a:rPr>
                    <a:t>.</a:t>
                  </a:r>
                  <a:endParaRPr lang="en-IN" sz="1600" dirty="0">
                    <a:latin typeface="Figtree" pitchFamily="2" charset="0"/>
                  </a:endParaRPr>
                </a:p>
              </p:txBody>
            </p:sp>
          </p:grp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1151CF9-9087-B376-DD51-47BDFEABE60A}"/>
                  </a:ext>
                </a:extLst>
              </p:cNvPr>
              <p:cNvSpPr txBox="1"/>
              <p:nvPr/>
            </p:nvSpPr>
            <p:spPr>
              <a:xfrm>
                <a:off x="7812783" y="294616"/>
                <a:ext cx="3925391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IN" sz="3600" dirty="0">
                    <a:solidFill>
                      <a:srgbClr val="E84C22"/>
                    </a:solidFill>
                    <a:latin typeface="Figtree Black" pitchFamily="2" charset="0"/>
                  </a:rPr>
                  <a:t>Top Performers</a:t>
                </a:r>
              </a:p>
              <a:p>
                <a:pPr algn="r"/>
                <a:r>
                  <a:rPr lang="en-IN" sz="2000" dirty="0">
                    <a:solidFill>
                      <a:srgbClr val="E84C22"/>
                    </a:solidFill>
                    <a:latin typeface="Figtree Black" pitchFamily="2" charset="0"/>
                  </a:rPr>
                  <a:t>High Sales, High Revenue 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4CDE4EE-6C98-7EB1-3F77-2F20566780B9}"/>
                </a:ext>
              </a:extLst>
            </p:cNvPr>
            <p:cNvGrpSpPr/>
            <p:nvPr/>
          </p:nvGrpSpPr>
          <p:grpSpPr>
            <a:xfrm>
              <a:off x="193359" y="222574"/>
              <a:ext cx="5835965" cy="3132330"/>
              <a:chOff x="193359" y="222574"/>
              <a:chExt cx="5835965" cy="313233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1F8CC58E-2D8B-4E6A-854B-2ECE17D92E4F}"/>
                  </a:ext>
                </a:extLst>
              </p:cNvPr>
              <p:cNvSpPr/>
              <p:nvPr/>
            </p:nvSpPr>
            <p:spPr>
              <a:xfrm>
                <a:off x="193359" y="222574"/>
                <a:ext cx="5835965" cy="3132330"/>
              </a:xfrm>
              <a:prstGeom prst="roundRect">
                <a:avLst>
                  <a:gd name="adj" fmla="val 13445"/>
                </a:avLst>
              </a:prstGeom>
              <a:solidFill>
                <a:srgbClr val="FF8427">
                  <a:alpha val="10000"/>
                </a:srgbClr>
              </a:solidFill>
              <a:ln w="3175"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C77FAD8-73C8-5C18-CFFF-242627C50FD9}"/>
                  </a:ext>
                </a:extLst>
              </p:cNvPr>
              <p:cNvSpPr txBox="1"/>
              <p:nvPr/>
            </p:nvSpPr>
            <p:spPr>
              <a:xfrm>
                <a:off x="414888" y="1357718"/>
                <a:ext cx="402518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4</a:t>
                </a:r>
                <a:r>
                  <a:rPr lang="en-US" altLang="en-US" sz="1600" dirty="0">
                    <a:latin typeface="Figtree" pitchFamily="2" charset="0"/>
                  </a:rPr>
                  <a:t> out of 91 pizzas fall into this category</a:t>
                </a:r>
              </a:p>
              <a:p>
                <a:r>
                  <a:rPr lang="en-US" alt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Less than 5% </a:t>
                </a:r>
                <a:r>
                  <a:rPr lang="en-US" altLang="en-US" sz="1600" dirty="0">
                    <a:latin typeface="Figtree" pitchFamily="2" charset="0"/>
                  </a:rPr>
                  <a:t>of total offerings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446EFD3-9195-2B9F-02EE-B5412CAC24BD}"/>
                  </a:ext>
                </a:extLst>
              </p:cNvPr>
              <p:cNvSpPr txBox="1"/>
              <p:nvPr/>
            </p:nvSpPr>
            <p:spPr>
              <a:xfrm>
                <a:off x="383484" y="289212"/>
                <a:ext cx="4273825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3600" dirty="0">
                    <a:solidFill>
                      <a:schemeClr val="accent4"/>
                    </a:solidFill>
                    <a:latin typeface="Figtree Black" pitchFamily="2" charset="0"/>
                  </a:rPr>
                  <a:t>Premium Players</a:t>
                </a:r>
              </a:p>
              <a:p>
                <a:r>
                  <a:rPr lang="en-IN" sz="2000" dirty="0">
                    <a:solidFill>
                      <a:srgbClr val="FF8427"/>
                    </a:solidFill>
                    <a:latin typeface="Figtree Black" pitchFamily="2" charset="0"/>
                  </a:rPr>
                  <a:t>Low Sales, High Revenue</a:t>
                </a:r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2F0D72D-1694-9A72-B4F3-D88EEDE399A4}"/>
                  </a:ext>
                </a:extLst>
              </p:cNvPr>
              <p:cNvGrpSpPr/>
              <p:nvPr/>
            </p:nvGrpSpPr>
            <p:grpSpPr>
              <a:xfrm>
                <a:off x="469954" y="2304318"/>
                <a:ext cx="4086139" cy="792000"/>
                <a:chOff x="8595359" y="2327467"/>
                <a:chExt cx="4086139" cy="792000"/>
              </a:xfrm>
            </p:grpSpPr>
            <p:sp>
              <p:nvSpPr>
                <p:cNvPr id="36" name="Rectangle: Rounded Corners 35">
                  <a:extLst>
                    <a:ext uri="{FF2B5EF4-FFF2-40B4-BE49-F238E27FC236}">
                      <a16:creationId xmlns:a16="http://schemas.microsoft.com/office/drawing/2014/main" id="{6A8C2BE0-3F93-83CA-C3CA-A5A20F942466}"/>
                    </a:ext>
                  </a:extLst>
                </p:cNvPr>
                <p:cNvSpPr/>
                <p:nvPr/>
              </p:nvSpPr>
              <p:spPr>
                <a:xfrm>
                  <a:off x="8595359" y="2327467"/>
                  <a:ext cx="4025181" cy="792000"/>
                </a:xfrm>
                <a:prstGeom prst="roundRect">
                  <a:avLst/>
                </a:prstGeom>
                <a:solidFill>
                  <a:srgbClr val="FF8427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rgbClr val="FF8427"/>
                    </a:solidFill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0D36904-D694-59E1-DE26-49FC93CAB69B}"/>
                    </a:ext>
                  </a:extLst>
                </p:cNvPr>
                <p:cNvSpPr txBox="1"/>
                <p:nvPr/>
              </p:nvSpPr>
              <p:spPr>
                <a:xfrm>
                  <a:off x="8656317" y="2400301"/>
                  <a:ext cx="402518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b="1" dirty="0">
                      <a:solidFill>
                        <a:srgbClr val="FF8427"/>
                      </a:solidFill>
                      <a:latin typeface="Figtree" pitchFamily="2" charset="0"/>
                    </a:rPr>
                    <a:t>The Brie Carre Pizza </a:t>
                  </a:r>
                  <a:r>
                    <a:rPr lang="en-US" sz="1600" dirty="0">
                      <a:latin typeface="Figtree" pitchFamily="2" charset="0"/>
                    </a:rPr>
                    <a:t>earned the </a:t>
                  </a:r>
                  <a:r>
                    <a:rPr lang="en-US" dirty="0">
                      <a:solidFill>
                        <a:srgbClr val="FF8427"/>
                      </a:solidFill>
                      <a:latin typeface="Figtree" pitchFamily="2" charset="0"/>
                    </a:rPr>
                    <a:t>most revenue </a:t>
                  </a:r>
                  <a:r>
                    <a:rPr lang="en-US" sz="1600" dirty="0">
                      <a:latin typeface="Figtree" pitchFamily="2" charset="0"/>
                    </a:rPr>
                    <a:t>among all low-selling pizzas</a:t>
                  </a:r>
                  <a:endParaRPr lang="en-IN" sz="1600" dirty="0">
                    <a:latin typeface="Figtree" pitchFamily="2" charset="0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6BCE69-A409-8AA7-0913-FF88D147F346}"/>
                </a:ext>
              </a:extLst>
            </p:cNvPr>
            <p:cNvGrpSpPr/>
            <p:nvPr/>
          </p:nvGrpSpPr>
          <p:grpSpPr>
            <a:xfrm>
              <a:off x="193359" y="3522146"/>
              <a:ext cx="5831024" cy="3123751"/>
              <a:chOff x="193359" y="3522146"/>
              <a:chExt cx="5831024" cy="3123751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2337E86-A41A-5EEA-3FAB-5E80AD5E8CA0}"/>
                  </a:ext>
                </a:extLst>
              </p:cNvPr>
              <p:cNvSpPr/>
              <p:nvPr/>
            </p:nvSpPr>
            <p:spPr>
              <a:xfrm>
                <a:off x="193359" y="3522146"/>
                <a:ext cx="5831024" cy="3123751"/>
              </a:xfrm>
              <a:prstGeom prst="roundRect">
                <a:avLst>
                  <a:gd name="adj" fmla="val 12875"/>
                </a:avLst>
              </a:prstGeom>
              <a:solidFill>
                <a:srgbClr val="B64926">
                  <a:alpha val="10000"/>
                </a:srgbClr>
              </a:solidFill>
              <a:ln w="3175"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FB6635F-7AF7-BAE1-9886-0823226DEC6D}"/>
                  </a:ext>
                </a:extLst>
              </p:cNvPr>
              <p:cNvSpPr txBox="1"/>
              <p:nvPr/>
            </p:nvSpPr>
            <p:spPr>
              <a:xfrm>
                <a:off x="438550" y="4626973"/>
                <a:ext cx="419871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52</a:t>
                </a:r>
                <a:r>
                  <a:rPr lang="en-US" sz="1600" dirty="0">
                    <a:latin typeface="Figtree" pitchFamily="2" charset="0"/>
                  </a:rPr>
                  <a:t> out of 91 pizzas fall here</a:t>
                </a:r>
              </a:p>
              <a:p>
                <a:r>
                  <a:rPr lang="en-US" sz="1600" dirty="0">
                    <a:latin typeface="Figtree" pitchFamily="2" charset="0"/>
                  </a:rPr>
                  <a:t>That’s </a:t>
                </a:r>
                <a:r>
                  <a:rPr 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~ 6 out of 10</a:t>
                </a:r>
                <a:r>
                  <a:rPr lang="en-US" sz="1600" dirty="0">
                    <a:latin typeface="Figtree" pitchFamily="2" charset="0"/>
                  </a:rPr>
                  <a:t> pizzas in the menu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26A5511-BAB6-1D57-DAE0-130CEF0B248D}"/>
                  </a:ext>
                </a:extLst>
              </p:cNvPr>
              <p:cNvSpPr txBox="1"/>
              <p:nvPr/>
            </p:nvSpPr>
            <p:spPr>
              <a:xfrm>
                <a:off x="383484" y="3583135"/>
                <a:ext cx="419871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3600" dirty="0">
                    <a:solidFill>
                      <a:srgbClr val="B64926"/>
                    </a:solidFill>
                    <a:latin typeface="Figtree Black" pitchFamily="2" charset="0"/>
                  </a:rPr>
                  <a:t>Under Performers</a:t>
                </a:r>
              </a:p>
              <a:p>
                <a:r>
                  <a:rPr lang="en-IN" sz="2000" dirty="0">
                    <a:solidFill>
                      <a:srgbClr val="B64926"/>
                    </a:solidFill>
                    <a:latin typeface="Figtree Black" pitchFamily="2" charset="0"/>
                  </a:rPr>
                  <a:t>Low Sales, Low Revenue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B55FB6B-FFE1-4984-01B4-E340A6EF9A4D}"/>
                  </a:ext>
                </a:extLst>
              </p:cNvPr>
              <p:cNvGrpSpPr/>
              <p:nvPr/>
            </p:nvGrpSpPr>
            <p:grpSpPr>
              <a:xfrm>
                <a:off x="439772" y="5576521"/>
                <a:ext cx="4086139" cy="792000"/>
                <a:chOff x="8595359" y="2327467"/>
                <a:chExt cx="4086139" cy="792000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8655AE93-B459-B300-2731-138272374E5A}"/>
                    </a:ext>
                  </a:extLst>
                </p:cNvPr>
                <p:cNvSpPr/>
                <p:nvPr/>
              </p:nvSpPr>
              <p:spPr>
                <a:xfrm>
                  <a:off x="8595359" y="2327467"/>
                  <a:ext cx="4025181" cy="792000"/>
                </a:xfrm>
                <a:prstGeom prst="roundRect">
                  <a:avLst/>
                </a:prstGeom>
                <a:solidFill>
                  <a:srgbClr val="B64926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rgbClr val="FF8427"/>
                    </a:solidFill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2AB76E2-CBA8-FD81-9986-ACADEB704975}"/>
                    </a:ext>
                  </a:extLst>
                </p:cNvPr>
                <p:cNvSpPr txBox="1"/>
                <p:nvPr/>
              </p:nvSpPr>
              <p:spPr>
                <a:xfrm>
                  <a:off x="8656317" y="2400301"/>
                  <a:ext cx="402518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rgbClr val="B64926"/>
                      </a:solidFill>
                      <a:latin typeface="Figtree" pitchFamily="2" charset="0"/>
                    </a:rPr>
                    <a:t>Nearly </a:t>
                  </a:r>
                  <a:r>
                    <a:rPr lang="en-US" b="1" dirty="0">
                      <a:solidFill>
                        <a:srgbClr val="B64926"/>
                      </a:solidFill>
                      <a:latin typeface="Figtree" pitchFamily="2" charset="0"/>
                    </a:rPr>
                    <a:t>two-thirds</a:t>
                  </a:r>
                  <a:r>
                    <a:rPr lang="en-US" dirty="0">
                      <a:solidFill>
                        <a:srgbClr val="B64926"/>
                      </a:solidFill>
                      <a:latin typeface="Figtree" pitchFamily="2" charset="0"/>
                    </a:rPr>
                    <a:t> of ‘S’ sized pizzas are in this category</a:t>
                  </a:r>
                  <a:endParaRPr lang="en-IN" sz="1600" b="1" dirty="0">
                    <a:solidFill>
                      <a:srgbClr val="B64926"/>
                    </a:solidFill>
                    <a:latin typeface="Figtree" pitchFamily="2" charset="0"/>
                  </a:endParaRPr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50E150E-B5CE-C767-B647-4739EDF7EA31}"/>
                </a:ext>
              </a:extLst>
            </p:cNvPr>
            <p:cNvGrpSpPr/>
            <p:nvPr/>
          </p:nvGrpSpPr>
          <p:grpSpPr>
            <a:xfrm>
              <a:off x="6162678" y="3503096"/>
              <a:ext cx="5831024" cy="3142801"/>
              <a:chOff x="6162678" y="3503096"/>
              <a:chExt cx="5831024" cy="314280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9236C1-A195-DB63-A271-ADEBA9633954}"/>
                  </a:ext>
                </a:extLst>
              </p:cNvPr>
              <p:cNvSpPr/>
              <p:nvPr/>
            </p:nvSpPr>
            <p:spPr>
              <a:xfrm>
                <a:off x="6162678" y="3503096"/>
                <a:ext cx="5831024" cy="3142801"/>
              </a:xfrm>
              <a:prstGeom prst="roundRect">
                <a:avLst>
                  <a:gd name="adj" fmla="val 12598"/>
                </a:avLst>
              </a:prstGeom>
              <a:solidFill>
                <a:srgbClr val="FFBD47">
                  <a:alpha val="10000"/>
                </a:srgbClr>
              </a:solidFill>
              <a:ln w="3175"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5249CB0-66AB-02D7-5C45-5D389D5704AB}"/>
                  </a:ext>
                </a:extLst>
              </p:cNvPr>
              <p:cNvSpPr txBox="1"/>
              <p:nvPr/>
            </p:nvSpPr>
            <p:spPr>
              <a:xfrm>
                <a:off x="7712993" y="4627471"/>
                <a:ext cx="4039054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Figtree" pitchFamily="2" charset="0"/>
                  </a:rPr>
                  <a:t>Only 4</a:t>
                </a:r>
                <a:r>
                  <a:rPr lang="en-US" altLang="en-US" sz="1600" dirty="0">
                    <a:solidFill>
                      <a:schemeClr val="accent2">
                        <a:lumMod val="75000"/>
                      </a:schemeClr>
                    </a:solidFill>
                    <a:latin typeface="Figtree" pitchFamily="2" charset="0"/>
                  </a:rPr>
                  <a:t> </a:t>
                </a:r>
                <a:r>
                  <a:rPr lang="en-US" altLang="en-US" sz="1600" dirty="0">
                    <a:latin typeface="Figtree" pitchFamily="2" charset="0"/>
                  </a:rPr>
                  <a:t>pizzas fall into this category</a:t>
                </a:r>
              </a:p>
              <a:p>
                <a:pPr algn="r"/>
                <a:r>
                  <a:rPr lang="en-US" altLang="en-US" sz="1600" dirty="0">
                    <a:latin typeface="Figtree" pitchFamily="2" charset="0"/>
                  </a:rPr>
                  <a:t>Just </a:t>
                </a:r>
                <a:r>
                  <a:rPr lang="en-US" altLang="en-US" sz="2000" b="1" dirty="0">
                    <a:solidFill>
                      <a:schemeClr val="accent2">
                        <a:lumMod val="75000"/>
                      </a:schemeClr>
                    </a:solidFill>
                    <a:latin typeface="Figtree" pitchFamily="2" charset="0"/>
                  </a:rPr>
                  <a:t>4.4%</a:t>
                </a:r>
                <a:r>
                  <a:rPr lang="en-US" altLang="en-US" sz="2000" b="1" dirty="0">
                    <a:solidFill>
                      <a:srgbClr val="E84C22"/>
                    </a:solidFill>
                    <a:latin typeface="Figtree" pitchFamily="2" charset="0"/>
                  </a:rPr>
                  <a:t> </a:t>
                </a:r>
                <a:r>
                  <a:rPr lang="en-US" altLang="en-US" sz="1600" dirty="0">
                    <a:latin typeface="Figtree" pitchFamily="2" charset="0"/>
                  </a:rPr>
                  <a:t>of total offerings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91B01B9-359B-13E4-2CB0-9C1445C3A437}"/>
                  </a:ext>
                </a:extLst>
              </p:cNvPr>
              <p:cNvSpPr txBox="1"/>
              <p:nvPr/>
            </p:nvSpPr>
            <p:spPr>
              <a:xfrm>
                <a:off x="7846150" y="3585463"/>
                <a:ext cx="390589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IN" sz="3600" dirty="0">
                    <a:solidFill>
                      <a:srgbClr val="FFBD47"/>
                    </a:solidFill>
                    <a:latin typeface="Figtree Black" pitchFamily="2" charset="0"/>
                  </a:rPr>
                  <a:t>Volume Drivers</a:t>
                </a:r>
              </a:p>
              <a:p>
                <a:pPr algn="r"/>
                <a:r>
                  <a:rPr lang="en-IN" sz="2000" dirty="0">
                    <a:solidFill>
                      <a:srgbClr val="FFBD47"/>
                    </a:solidFill>
                    <a:latin typeface="Figtree Black" pitchFamily="2" charset="0"/>
                  </a:rPr>
                  <a:t>High Sales, Low Revenue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14A8175-C82B-783A-0BDC-A7EC29000FFE}"/>
                  </a:ext>
                </a:extLst>
              </p:cNvPr>
              <p:cNvGrpSpPr/>
              <p:nvPr/>
            </p:nvGrpSpPr>
            <p:grpSpPr>
              <a:xfrm>
                <a:off x="7712993" y="5581402"/>
                <a:ext cx="4025182" cy="792000"/>
                <a:chOff x="8595358" y="2327467"/>
                <a:chExt cx="4025182" cy="792000"/>
              </a:xfrm>
            </p:grpSpPr>
            <p:sp>
              <p:nvSpPr>
                <p:cNvPr id="46" name="Rectangle: Rounded Corners 45">
                  <a:extLst>
                    <a:ext uri="{FF2B5EF4-FFF2-40B4-BE49-F238E27FC236}">
                      <a16:creationId xmlns:a16="http://schemas.microsoft.com/office/drawing/2014/main" id="{36F5EEC9-6A4D-17B1-DDBC-EC99E34C5469}"/>
                    </a:ext>
                  </a:extLst>
                </p:cNvPr>
                <p:cNvSpPr/>
                <p:nvPr/>
              </p:nvSpPr>
              <p:spPr>
                <a:xfrm>
                  <a:off x="8595359" y="2327467"/>
                  <a:ext cx="4025181" cy="792000"/>
                </a:xfrm>
                <a:prstGeom prst="roundRect">
                  <a:avLst/>
                </a:prstGeom>
                <a:solidFill>
                  <a:srgbClr val="FFBD47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>
                    <a:solidFill>
                      <a:srgbClr val="FF8427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B37BE01-3BE2-383A-9D89-0B4E30515BAE}"/>
                    </a:ext>
                  </a:extLst>
                </p:cNvPr>
                <p:cNvSpPr txBox="1"/>
                <p:nvPr/>
              </p:nvSpPr>
              <p:spPr>
                <a:xfrm>
                  <a:off x="8595358" y="2400301"/>
                  <a:ext cx="4025181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</a:rPr>
                    <a:t>Pepperoni Pizza (S) </a:t>
                  </a:r>
                  <a:r>
                    <a:rPr lang="en-US" sz="1600" dirty="0">
                      <a:latin typeface="Figtree" pitchFamily="2" charset="0"/>
                    </a:rPr>
                    <a:t>sold </a:t>
                  </a:r>
                  <a:r>
                    <a:rPr lang="en-US" dirty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</a:rPr>
                    <a:t>38% above </a:t>
                  </a:r>
                  <a:r>
                    <a:rPr lang="en-US" sz="1600" dirty="0">
                      <a:latin typeface="Figtree" pitchFamily="2" charset="0"/>
                    </a:rPr>
                    <a:t>average but earned </a:t>
                  </a:r>
                  <a:r>
                    <a:rPr lang="en-US" b="1" dirty="0">
                      <a:solidFill>
                        <a:schemeClr val="accent2">
                          <a:lumMod val="75000"/>
                        </a:schemeClr>
                      </a:solidFill>
                      <a:latin typeface="Figtree" pitchFamily="2" charset="0"/>
                    </a:rPr>
                    <a:t>18.5% less revenue</a:t>
                  </a:r>
                  <a:endParaRPr lang="en-IN" b="1" dirty="0">
                    <a:solidFill>
                      <a:schemeClr val="accent2">
                        <a:lumMod val="75000"/>
                      </a:schemeClr>
                    </a:solidFill>
                    <a:latin typeface="Figtree" pitchFamily="2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66315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2409-D56F-9A38-98E5-81C39967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5F97DE3-C615-0F59-83C6-3F89100E5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6209387"/>
              </p:ext>
            </p:extLst>
          </p:nvPr>
        </p:nvGraphicFramePr>
        <p:xfrm>
          <a:off x="1112363" y="1404594"/>
          <a:ext cx="6955312" cy="473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CF5F0DE-EC67-474A-BACC-A6C8F441BF9C}"/>
              </a:ext>
            </a:extLst>
          </p:cNvPr>
          <p:cNvSpPr txBox="1"/>
          <p:nvPr/>
        </p:nvSpPr>
        <p:spPr>
          <a:xfrm>
            <a:off x="897891" y="396501"/>
            <a:ext cx="1081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Which Pizza Sizes Drive the Most Revenue?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9959E1-D9A7-7A85-D962-5C3298265C0D}"/>
              </a:ext>
            </a:extLst>
          </p:cNvPr>
          <p:cNvSpPr txBox="1"/>
          <p:nvPr/>
        </p:nvSpPr>
        <p:spPr>
          <a:xfrm>
            <a:off x="4662068" y="959848"/>
            <a:ext cx="28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DC3942"/>
                </a:solidFill>
                <a:latin typeface="Figtree" pitchFamily="2" charset="0"/>
              </a:rPr>
              <a:t>Revenue in thousands (K)</a:t>
            </a:r>
            <a:endParaRPr lang="en-IN" i="1" dirty="0">
              <a:solidFill>
                <a:srgbClr val="DC3942"/>
              </a:solidFill>
              <a:latin typeface="Figtree" pitchFamily="2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E1B55B9-003C-C6F6-0286-12F9C46F3530}"/>
              </a:ext>
            </a:extLst>
          </p:cNvPr>
          <p:cNvGrpSpPr/>
          <p:nvPr/>
        </p:nvGrpSpPr>
        <p:grpSpPr>
          <a:xfrm>
            <a:off x="8649839" y="3771463"/>
            <a:ext cx="2743934" cy="2168292"/>
            <a:chOff x="8461215" y="1601743"/>
            <a:chExt cx="2743934" cy="2168292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5D1EFB8-33BF-B063-9DBD-23EABA8C743A}"/>
                </a:ext>
              </a:extLst>
            </p:cNvPr>
            <p:cNvSpPr/>
            <p:nvPr/>
          </p:nvSpPr>
          <p:spPr>
            <a:xfrm>
              <a:off x="8461215" y="1601743"/>
              <a:ext cx="2743934" cy="216829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FEF501-CAF5-932A-CF59-DB26980C663E}"/>
                </a:ext>
              </a:extLst>
            </p:cNvPr>
            <p:cNvSpPr txBox="1"/>
            <p:nvPr/>
          </p:nvSpPr>
          <p:spPr>
            <a:xfrm>
              <a:off x="8570416" y="1839503"/>
              <a:ext cx="2525527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Revenue drops by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29% </a:t>
              </a:r>
              <a:r>
                <a:rPr lang="en-US" sz="2000" dirty="0">
                  <a:latin typeface="Figtree" pitchFamily="2" charset="0"/>
                </a:rPr>
                <a:t>from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M</a:t>
              </a:r>
              <a:r>
                <a:rPr lang="en-US" sz="2000" b="1" dirty="0">
                  <a:solidFill>
                    <a:srgbClr val="CD0117"/>
                  </a:solidFill>
                  <a:latin typeface="Figtree" pitchFamily="2" charset="0"/>
                </a:rPr>
                <a:t> </a:t>
              </a:r>
              <a:r>
                <a:rPr lang="en-US" sz="2000" dirty="0">
                  <a:latin typeface="Figtree" pitchFamily="2" charset="0"/>
                </a:rPr>
                <a:t>to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S</a:t>
              </a:r>
              <a:r>
                <a:rPr lang="en-US" sz="2000" dirty="0">
                  <a:latin typeface="Figtree" pitchFamily="2" charset="0"/>
                </a:rPr>
                <a:t> and over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92%</a:t>
              </a:r>
              <a:r>
                <a:rPr lang="en-US" sz="2000" dirty="0">
                  <a:latin typeface="Figtree" pitchFamily="2" charset="0"/>
                </a:rPr>
                <a:t> from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S</a:t>
              </a:r>
              <a:r>
                <a:rPr lang="en-US" sz="2000" b="1" dirty="0">
                  <a:solidFill>
                    <a:srgbClr val="CD0117"/>
                  </a:solidFill>
                  <a:latin typeface="Figtree Black" pitchFamily="2" charset="0"/>
                </a:rPr>
                <a:t> </a:t>
              </a:r>
              <a:r>
                <a:rPr lang="en-US" sz="2000" dirty="0">
                  <a:latin typeface="Figtree" pitchFamily="2" charset="0"/>
                </a:rPr>
                <a:t>to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XL</a:t>
              </a:r>
              <a:r>
                <a:rPr lang="en-US" sz="2000" dirty="0">
                  <a:latin typeface="Figtree" pitchFamily="2" charset="0"/>
                </a:rPr>
                <a:t>.</a:t>
              </a:r>
              <a:endParaRPr lang="en-IN" sz="2000" dirty="0">
                <a:latin typeface="Figtree" pitchFamily="2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4D8582-376A-E7FE-BD4F-38BE719880B8}"/>
              </a:ext>
            </a:extLst>
          </p:cNvPr>
          <p:cNvGrpSpPr/>
          <p:nvPr/>
        </p:nvGrpSpPr>
        <p:grpSpPr>
          <a:xfrm>
            <a:off x="8599769" y="1274744"/>
            <a:ext cx="2844071" cy="2112559"/>
            <a:chOff x="8411145" y="1454197"/>
            <a:chExt cx="2844071" cy="211255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AC3FBCC-A9C2-EBB0-334F-AC0D254F744F}"/>
                </a:ext>
              </a:extLst>
            </p:cNvPr>
            <p:cNvSpPr/>
            <p:nvPr/>
          </p:nvSpPr>
          <p:spPr>
            <a:xfrm>
              <a:off x="8411145" y="1454197"/>
              <a:ext cx="2844071" cy="2112559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0C17472-09AA-066E-39C5-93FE9AC064D5}"/>
                </a:ext>
              </a:extLst>
            </p:cNvPr>
            <p:cNvSpPr txBox="1"/>
            <p:nvPr/>
          </p:nvSpPr>
          <p:spPr>
            <a:xfrm>
              <a:off x="8542215" y="1508633"/>
              <a:ext cx="2581928" cy="20005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L </a:t>
              </a:r>
              <a:r>
                <a:rPr lang="en-US" sz="2400" dirty="0">
                  <a:latin typeface="Figtree" pitchFamily="2" charset="0"/>
                </a:rPr>
                <a:t>&amp;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 M </a:t>
              </a:r>
              <a:r>
                <a:rPr lang="en-US" sz="2000" dirty="0">
                  <a:latin typeface="Figtree" pitchFamily="2" charset="0"/>
                </a:rPr>
                <a:t>sizes account for </a:t>
              </a:r>
              <a:r>
                <a:rPr lang="en-US" sz="2800" b="1" dirty="0">
                  <a:solidFill>
                    <a:srgbClr val="CD0117"/>
                  </a:solidFill>
                  <a:latin typeface="Figtree Black" pitchFamily="2" charset="0"/>
                </a:rPr>
                <a:t>76% </a:t>
              </a:r>
              <a:r>
                <a:rPr lang="en-US" sz="2000" dirty="0">
                  <a:latin typeface="Figtree" pitchFamily="2" charset="0"/>
                </a:rPr>
                <a:t>of total revenue, showing complete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dominance</a:t>
              </a:r>
              <a:r>
                <a:rPr lang="en-US" sz="2000" dirty="0">
                  <a:latin typeface="Figtree" pitchFamily="2" charset="0"/>
                </a:rPr>
                <a:t>.</a:t>
              </a:r>
              <a:endParaRPr lang="en-IN" sz="2000" dirty="0">
                <a:latin typeface="Figtre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575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FE63D-C402-9F66-7D6A-F5BF48E3D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C0C9304-C326-CC58-637A-D877D1D5E9E7}"/>
              </a:ext>
            </a:extLst>
          </p:cNvPr>
          <p:cNvGrpSpPr/>
          <p:nvPr/>
        </p:nvGrpSpPr>
        <p:grpSpPr>
          <a:xfrm>
            <a:off x="-231517" y="1655470"/>
            <a:ext cx="3662402" cy="4482011"/>
            <a:chOff x="-193809" y="1655470"/>
            <a:chExt cx="3662402" cy="448201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C55A251-45F6-6F9A-A711-4705F4505761}"/>
                </a:ext>
              </a:extLst>
            </p:cNvPr>
            <p:cNvSpPr/>
            <p:nvPr/>
          </p:nvSpPr>
          <p:spPr>
            <a:xfrm>
              <a:off x="325160" y="1655471"/>
              <a:ext cx="2700000" cy="448201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83EC4526-0993-01FA-E4A4-AABCF41ADD9D}"/>
                </a:ext>
              </a:extLst>
            </p:cNvPr>
            <p:cNvGrpSpPr/>
            <p:nvPr/>
          </p:nvGrpSpPr>
          <p:grpSpPr>
            <a:xfrm>
              <a:off x="-193809" y="1655470"/>
              <a:ext cx="3662402" cy="2483680"/>
              <a:chOff x="2888436" y="1717459"/>
              <a:chExt cx="3662402" cy="248368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9B6EF1A-C538-3976-CEDF-BA844DF51B9D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C0D0C456-3AD8-BDDA-2CA0-24C0E8D8C9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39157850"/>
                  </p:ext>
                </p:extLst>
              </p:nvPr>
            </p:nvGraphicFramePr>
            <p:xfrm>
              <a:off x="2888436" y="1717459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D8ECE07-E363-4FCC-6E8A-DBAA1002E1BB}"/>
                </a:ext>
              </a:extLst>
            </p:cNvPr>
            <p:cNvSpPr txBox="1"/>
            <p:nvPr/>
          </p:nvSpPr>
          <p:spPr>
            <a:xfrm>
              <a:off x="317459" y="4349623"/>
              <a:ext cx="2770116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400" dirty="0">
                  <a:solidFill>
                    <a:schemeClr val="accent6"/>
                  </a:solidFill>
                  <a:latin typeface="Figtree Black" pitchFamily="2" charset="0"/>
                </a:rPr>
                <a:t>Large size </a:t>
              </a:r>
              <a:r>
                <a:rPr lang="en-US" dirty="0">
                  <a:latin typeface="Figtree SemiBold" pitchFamily="2" charset="0"/>
                </a:rPr>
                <a:t>revenue comes from </a:t>
              </a:r>
              <a:r>
                <a:rPr lang="en-US" sz="2000" dirty="0">
                  <a:solidFill>
                    <a:schemeClr val="accent6"/>
                  </a:solidFill>
                  <a:latin typeface="Figtree Black" pitchFamily="2" charset="0"/>
                </a:rPr>
                <a:t>Thai Chicken Pizza.</a:t>
              </a:r>
              <a:endParaRPr lang="en-IN" sz="2400" dirty="0">
                <a:solidFill>
                  <a:schemeClr val="accent6"/>
                </a:solidFill>
                <a:latin typeface="Figtree Black" pitchFamily="2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FFA1BB3-0512-4A95-CE8C-6FAA82CDE0AC}"/>
              </a:ext>
            </a:extLst>
          </p:cNvPr>
          <p:cNvGrpSpPr/>
          <p:nvPr/>
        </p:nvGrpSpPr>
        <p:grpSpPr>
          <a:xfrm>
            <a:off x="2742386" y="1655470"/>
            <a:ext cx="3662402" cy="4482011"/>
            <a:chOff x="2780094" y="1655470"/>
            <a:chExt cx="3662402" cy="4482011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3583911-90D5-D57C-ACF8-5A31B23E864B}"/>
                </a:ext>
              </a:extLst>
            </p:cNvPr>
            <p:cNvSpPr/>
            <p:nvPr/>
          </p:nvSpPr>
          <p:spPr>
            <a:xfrm>
              <a:off x="3280180" y="1655471"/>
              <a:ext cx="2700000" cy="448201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6CD67AB-048A-45B1-1E01-72361B5EA647}"/>
                </a:ext>
              </a:extLst>
            </p:cNvPr>
            <p:cNvGrpSpPr/>
            <p:nvPr/>
          </p:nvGrpSpPr>
          <p:grpSpPr>
            <a:xfrm>
              <a:off x="2780094" y="1655470"/>
              <a:ext cx="3662402" cy="2483680"/>
              <a:chOff x="2888436" y="1697795"/>
              <a:chExt cx="3662402" cy="24836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819083-D31A-3B24-D960-BB4CDF1D547B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1AEAFE4C-B1AE-7EFD-0349-283C3B67F3F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6717313"/>
                  </p:ext>
                </p:extLst>
              </p:nvPr>
            </p:nvGraphicFramePr>
            <p:xfrm>
              <a:off x="2888436" y="1697795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1EE7AB-A152-FEB4-D861-EE747436D5CD}"/>
                </a:ext>
              </a:extLst>
            </p:cNvPr>
            <p:cNvSpPr txBox="1"/>
            <p:nvPr/>
          </p:nvSpPr>
          <p:spPr>
            <a:xfrm>
              <a:off x="3245122" y="4349623"/>
              <a:ext cx="2850878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400" dirty="0">
                  <a:solidFill>
                    <a:schemeClr val="accent1"/>
                  </a:solidFill>
                  <a:latin typeface="Figtree Black" pitchFamily="2" charset="0"/>
                </a:rPr>
                <a:t>Medium size </a:t>
              </a:r>
              <a:r>
                <a:rPr lang="en-US" dirty="0">
                  <a:latin typeface="Figtree SemiBold" pitchFamily="2" charset="0"/>
                </a:rPr>
                <a:t>revenue is from 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  <a:latin typeface="Figtree Black" pitchFamily="2" charset="0"/>
                </a:rPr>
                <a:t>Classic Deluxe Pizza.</a:t>
              </a:r>
              <a:endParaRPr lang="en-IN" sz="2000" dirty="0">
                <a:solidFill>
                  <a:schemeClr val="accent1"/>
                </a:solidFill>
                <a:latin typeface="Figtree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E7086ADB-D3A5-F1B3-3CBB-2785EF61EE67}"/>
              </a:ext>
            </a:extLst>
          </p:cNvPr>
          <p:cNvSpPr txBox="1"/>
          <p:nvPr/>
        </p:nvSpPr>
        <p:spPr>
          <a:xfrm>
            <a:off x="1764890" y="252858"/>
            <a:ext cx="866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Revenue Champions in Each Size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FC8CD0-E39E-B217-697B-9E893B11E59C}"/>
              </a:ext>
            </a:extLst>
          </p:cNvPr>
          <p:cNvSpPr txBox="1"/>
          <p:nvPr/>
        </p:nvSpPr>
        <p:spPr>
          <a:xfrm>
            <a:off x="1617405" y="899189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DC3942"/>
                </a:solidFill>
                <a:latin typeface="Figtree" pitchFamily="2" charset="0"/>
              </a:rPr>
              <a:t>The highest-grossing pizza in each size and its share of total size revenue.</a:t>
            </a:r>
            <a:endParaRPr lang="en-IN" i="1" dirty="0">
              <a:solidFill>
                <a:srgbClr val="DC3942"/>
              </a:solidFill>
              <a:latin typeface="Figtree" pitchFamily="2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C11976-1036-245C-47CC-1FF70847EAC0}"/>
              </a:ext>
            </a:extLst>
          </p:cNvPr>
          <p:cNvGrpSpPr/>
          <p:nvPr/>
        </p:nvGrpSpPr>
        <p:grpSpPr>
          <a:xfrm>
            <a:off x="9164917" y="1655470"/>
            <a:ext cx="2743934" cy="2168292"/>
            <a:chOff x="8461215" y="1601743"/>
            <a:chExt cx="2743934" cy="216829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BA5888-E04E-C752-E8DB-4E3B3FF083D7}"/>
                </a:ext>
              </a:extLst>
            </p:cNvPr>
            <p:cNvSpPr/>
            <p:nvPr/>
          </p:nvSpPr>
          <p:spPr>
            <a:xfrm>
              <a:off x="8461215" y="1601743"/>
              <a:ext cx="2743934" cy="216829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954247-D5CB-622D-F33C-10A8B017ABD3}"/>
                </a:ext>
              </a:extLst>
            </p:cNvPr>
            <p:cNvSpPr txBox="1"/>
            <p:nvPr/>
          </p:nvSpPr>
          <p:spPr>
            <a:xfrm>
              <a:off x="8542217" y="1747170"/>
              <a:ext cx="2662931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accent6"/>
                  </a:solidFill>
                  <a:latin typeface="Figtree Black" pitchFamily="2" charset="0"/>
                </a:rPr>
                <a:t>XL</a:t>
              </a:r>
              <a:r>
                <a:rPr lang="en-US" sz="2000" dirty="0">
                  <a:latin typeface="Figtree" pitchFamily="2" charset="0"/>
                </a:rPr>
                <a:t> and </a:t>
              </a:r>
              <a:r>
                <a:rPr lang="en-US" sz="2400" dirty="0">
                  <a:solidFill>
                    <a:schemeClr val="accent6"/>
                  </a:solidFill>
                  <a:latin typeface="Figtree Black" pitchFamily="2" charset="0"/>
                </a:rPr>
                <a:t>XXL</a:t>
              </a:r>
              <a:r>
                <a:rPr lang="en-US" sz="2000" dirty="0">
                  <a:latin typeface="Figtree" pitchFamily="2" charset="0"/>
                </a:rPr>
                <a:t> sizes rely entirely on </a:t>
              </a:r>
              <a:r>
                <a:rPr lang="en-US" sz="2000" dirty="0">
                  <a:solidFill>
                    <a:schemeClr val="accent6"/>
                  </a:solidFill>
                  <a:latin typeface="Figtree Black" pitchFamily="2" charset="0"/>
                </a:rPr>
                <a:t>Greek Pizza</a:t>
              </a:r>
              <a:r>
                <a:rPr lang="en-US" sz="2000" dirty="0">
                  <a:latin typeface="Figtree" pitchFamily="2" charset="0"/>
                </a:rPr>
                <a:t>, with </a:t>
              </a:r>
              <a:r>
                <a:rPr lang="en-US" sz="2800" dirty="0">
                  <a:solidFill>
                    <a:schemeClr val="accent6"/>
                  </a:solidFill>
                  <a:latin typeface="Figtree Black" pitchFamily="2" charset="0"/>
                </a:rPr>
                <a:t>100% </a:t>
              </a:r>
              <a:r>
                <a:rPr lang="en-US" sz="2000" dirty="0">
                  <a:latin typeface="Figtree" pitchFamily="2" charset="0"/>
                </a:rPr>
                <a:t>of revenue from a single product.</a:t>
              </a:r>
              <a:endParaRPr lang="en-IN" sz="2000" dirty="0">
                <a:latin typeface="Figtree" pitchFamily="2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8CBD41A-00D0-0B87-7D78-FBB57D340401}"/>
              </a:ext>
            </a:extLst>
          </p:cNvPr>
          <p:cNvGrpSpPr/>
          <p:nvPr/>
        </p:nvGrpSpPr>
        <p:grpSpPr>
          <a:xfrm>
            <a:off x="9164917" y="3969189"/>
            <a:ext cx="2743934" cy="2168292"/>
            <a:chOff x="8461215" y="1601743"/>
            <a:chExt cx="2743934" cy="216829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663E2B0-6CB6-6495-08D3-2E726AED79FF}"/>
                </a:ext>
              </a:extLst>
            </p:cNvPr>
            <p:cNvSpPr/>
            <p:nvPr/>
          </p:nvSpPr>
          <p:spPr>
            <a:xfrm>
              <a:off x="8461215" y="1601743"/>
              <a:ext cx="2743934" cy="216829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CFDA05-0A0C-C188-AF1B-CBFFD4B68564}"/>
                </a:ext>
              </a:extLst>
            </p:cNvPr>
            <p:cNvSpPr txBox="1"/>
            <p:nvPr/>
          </p:nvSpPr>
          <p:spPr>
            <a:xfrm>
              <a:off x="8644659" y="1870281"/>
              <a:ext cx="2452462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Revenue is </a:t>
              </a:r>
              <a:r>
                <a:rPr lang="en-US" sz="2000" dirty="0">
                  <a:solidFill>
                    <a:schemeClr val="accent6"/>
                  </a:solidFill>
                  <a:latin typeface="Figtree Black" pitchFamily="2" charset="0"/>
                </a:rPr>
                <a:t>more concentrated </a:t>
              </a:r>
              <a:r>
                <a:rPr lang="en-US" sz="2000" dirty="0">
                  <a:latin typeface="Figtree" pitchFamily="2" charset="0"/>
                </a:rPr>
                <a:t>in </a:t>
              </a:r>
              <a:r>
                <a:rPr lang="en-US" sz="2000" dirty="0">
                  <a:solidFill>
                    <a:schemeClr val="accent6"/>
                  </a:solidFill>
                  <a:latin typeface="Figtree Black" pitchFamily="2" charset="0"/>
                </a:rPr>
                <a:t>Small size pizzas </a:t>
              </a:r>
              <a:r>
                <a:rPr lang="en-US" sz="2000" dirty="0">
                  <a:latin typeface="Figtree" pitchFamily="2" charset="0"/>
                </a:rPr>
                <a:t>compared to </a:t>
              </a:r>
              <a:r>
                <a:rPr lang="en-US" sz="2000" dirty="0">
                  <a:solidFill>
                    <a:schemeClr val="accent6"/>
                  </a:solidFill>
                  <a:latin typeface="Figtree Black" pitchFamily="2" charset="0"/>
                </a:rPr>
                <a:t>Medium and Large</a:t>
              </a:r>
              <a:r>
                <a:rPr lang="en-US" sz="2000" dirty="0">
                  <a:latin typeface="Figtree" pitchFamily="2" charset="0"/>
                </a:rPr>
                <a:t>.</a:t>
              </a:r>
              <a:endParaRPr lang="en-IN" sz="2000" dirty="0">
                <a:latin typeface="Figtree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52CF8DB-A6AC-6AE0-CAD4-4E0CFA9868BB}"/>
              </a:ext>
            </a:extLst>
          </p:cNvPr>
          <p:cNvGrpSpPr/>
          <p:nvPr/>
        </p:nvGrpSpPr>
        <p:grpSpPr>
          <a:xfrm>
            <a:off x="5711796" y="1638767"/>
            <a:ext cx="3662402" cy="4498714"/>
            <a:chOff x="5749504" y="1638767"/>
            <a:chExt cx="3662402" cy="449871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7654BB69-2145-A8F6-40C7-ED2A39F51558}"/>
                </a:ext>
              </a:extLst>
            </p:cNvPr>
            <p:cNvSpPr/>
            <p:nvPr/>
          </p:nvSpPr>
          <p:spPr>
            <a:xfrm>
              <a:off x="6235200" y="1655471"/>
              <a:ext cx="2700000" cy="448201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9FFC8F-538F-6A84-F49E-9AF280116DBC}"/>
                </a:ext>
              </a:extLst>
            </p:cNvPr>
            <p:cNvSpPr txBox="1"/>
            <p:nvPr/>
          </p:nvSpPr>
          <p:spPr>
            <a:xfrm>
              <a:off x="6271225" y="4349623"/>
              <a:ext cx="2627947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400" dirty="0">
                  <a:solidFill>
                    <a:schemeClr val="accent2">
                      <a:lumMod val="75000"/>
                    </a:schemeClr>
                  </a:solidFill>
                  <a:latin typeface="Figtree Black" pitchFamily="2" charset="0"/>
                </a:rPr>
                <a:t>Small size </a:t>
              </a:r>
              <a:r>
                <a:rPr lang="en-US" dirty="0">
                  <a:latin typeface="Figtree SemiBold" pitchFamily="2" charset="0"/>
                </a:rPr>
                <a:t>revenue is driven by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Figtree Black" pitchFamily="2" charset="0"/>
                </a:rPr>
                <a:t>Big Meat Pizza.</a:t>
              </a:r>
              <a:endParaRPr lang="en-IN" sz="2000" dirty="0">
                <a:solidFill>
                  <a:schemeClr val="accent2">
                    <a:lumMod val="75000"/>
                  </a:schemeClr>
                </a:solidFill>
                <a:latin typeface="Figtree Black" pitchFamily="2" charset="0"/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7F738AA-4C51-2C84-76A6-F04EFCAE2313}"/>
                </a:ext>
              </a:extLst>
            </p:cNvPr>
            <p:cNvGrpSpPr/>
            <p:nvPr/>
          </p:nvGrpSpPr>
          <p:grpSpPr>
            <a:xfrm>
              <a:off x="5749504" y="1638767"/>
              <a:ext cx="3662402" cy="2483680"/>
              <a:chOff x="2888436" y="1697795"/>
              <a:chExt cx="3662402" cy="248368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3759416-ACA1-B2C1-C492-1FBDEABAD1C5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aphicFrame>
            <p:nvGraphicFramePr>
              <p:cNvPr id="49" name="Chart 48">
                <a:extLst>
                  <a:ext uri="{FF2B5EF4-FFF2-40B4-BE49-F238E27FC236}">
                    <a16:creationId xmlns:a16="http://schemas.microsoft.com/office/drawing/2014/main" id="{4545CBDC-B136-6FAB-CC41-93A052CA8C83}"/>
                  </a:ext>
                </a:extLst>
              </p:cNvPr>
              <p:cNvGraphicFramePr/>
              <p:nvPr/>
            </p:nvGraphicFramePr>
            <p:xfrm>
              <a:off x="2888436" y="1697795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62668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00BBC66-FF1C-F540-90AA-BC04CBC87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4448745"/>
              </p:ext>
            </p:extLst>
          </p:nvPr>
        </p:nvGraphicFramePr>
        <p:xfrm>
          <a:off x="1112363" y="1404594"/>
          <a:ext cx="6955312" cy="473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5B9D56F-6DC7-3B30-F1D7-069E85F929C2}"/>
              </a:ext>
            </a:extLst>
          </p:cNvPr>
          <p:cNvSpPr txBox="1"/>
          <p:nvPr/>
        </p:nvSpPr>
        <p:spPr>
          <a:xfrm>
            <a:off x="897891" y="396501"/>
            <a:ext cx="10812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Which Pizza Categories Drive the Most Revenue?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828456-CC8F-6548-FA30-07903A1F8FC8}"/>
              </a:ext>
            </a:extLst>
          </p:cNvPr>
          <p:cNvGrpSpPr/>
          <p:nvPr/>
        </p:nvGrpSpPr>
        <p:grpSpPr>
          <a:xfrm>
            <a:off x="8461214" y="1454259"/>
            <a:ext cx="3121185" cy="2168292"/>
            <a:chOff x="8461214" y="1601743"/>
            <a:chExt cx="3121185" cy="216829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00305A8-F909-55FD-5ECB-A8D28A64E8A0}"/>
                </a:ext>
              </a:extLst>
            </p:cNvPr>
            <p:cNvSpPr/>
            <p:nvPr/>
          </p:nvSpPr>
          <p:spPr>
            <a:xfrm>
              <a:off x="8461214" y="1601743"/>
              <a:ext cx="3121185" cy="216829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4216705-C795-2E7D-BBAF-50514292E570}"/>
                </a:ext>
              </a:extLst>
            </p:cNvPr>
            <p:cNvSpPr txBox="1"/>
            <p:nvPr/>
          </p:nvSpPr>
          <p:spPr>
            <a:xfrm>
              <a:off x="8581342" y="1747170"/>
              <a:ext cx="2665443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Revenue is almost evenly spread,</a:t>
              </a:r>
              <a:r>
                <a:rPr lang="en-US" sz="2000" b="1" dirty="0">
                  <a:solidFill>
                    <a:srgbClr val="F8AC23"/>
                  </a:solidFill>
                  <a:latin typeface="Figtree Black" pitchFamily="2" charset="0"/>
                </a:rPr>
                <a:t> </a:t>
              </a:r>
              <a:r>
                <a:rPr lang="en-US" sz="2000" dirty="0">
                  <a:latin typeface="Figtree" pitchFamily="2" charset="0"/>
                </a:rPr>
                <a:t>showing</a:t>
              </a:r>
              <a:r>
                <a:rPr lang="en-US" sz="2000" b="1" dirty="0">
                  <a:solidFill>
                    <a:srgbClr val="F8AC23"/>
                  </a:solidFill>
                  <a:latin typeface="Figtree Black" pitchFamily="2" charset="0"/>
                </a:rPr>
                <a:t> </a:t>
              </a:r>
              <a:r>
                <a:rPr lang="en-US" sz="2400" b="1" dirty="0">
                  <a:solidFill>
                    <a:srgbClr val="C81F14"/>
                  </a:solidFill>
                  <a:latin typeface="Figtree Black" pitchFamily="2" charset="0"/>
                </a:rPr>
                <a:t>no strong category preference</a:t>
              </a:r>
              <a:endParaRPr lang="en-IN" sz="1600" dirty="0">
                <a:solidFill>
                  <a:srgbClr val="C81F14"/>
                </a:solidFill>
                <a:latin typeface="Figtree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22AC4B7-A5AE-B7DE-80CE-444A6F68650C}"/>
              </a:ext>
            </a:extLst>
          </p:cNvPr>
          <p:cNvGrpSpPr/>
          <p:nvPr/>
        </p:nvGrpSpPr>
        <p:grpSpPr>
          <a:xfrm>
            <a:off x="8461214" y="4015563"/>
            <a:ext cx="3121185" cy="2168292"/>
            <a:chOff x="8461214" y="1601743"/>
            <a:chExt cx="3121185" cy="216829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57C98D6-F6BC-AC7A-E863-61E5F4F90724}"/>
                </a:ext>
              </a:extLst>
            </p:cNvPr>
            <p:cNvSpPr/>
            <p:nvPr/>
          </p:nvSpPr>
          <p:spPr>
            <a:xfrm>
              <a:off x="8461214" y="1601743"/>
              <a:ext cx="3121185" cy="216829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74BFFE-5542-704B-CBAB-B4715BEABACB}"/>
                </a:ext>
              </a:extLst>
            </p:cNvPr>
            <p:cNvSpPr txBox="1"/>
            <p:nvPr/>
          </p:nvSpPr>
          <p:spPr>
            <a:xfrm>
              <a:off x="8653170" y="1777819"/>
              <a:ext cx="2593615" cy="1816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8AC23"/>
                  </a:solidFill>
                  <a:latin typeface="Figtree Black" pitchFamily="2" charset="0"/>
                </a:rPr>
                <a:t>Classic</a:t>
              </a:r>
              <a:r>
                <a:rPr lang="en-US" sz="2200" dirty="0">
                  <a:latin typeface="Figtree" pitchFamily="2" charset="0"/>
                </a:rPr>
                <a:t> &amp;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Veggie</a:t>
              </a:r>
              <a:r>
                <a:rPr lang="en-US" sz="2200" dirty="0">
                  <a:latin typeface="Figtree" pitchFamily="2" charset="0"/>
                </a:rPr>
                <a:t> </a:t>
              </a:r>
              <a:r>
                <a:rPr lang="en-US" sz="2000" dirty="0">
                  <a:latin typeface="Figtree" pitchFamily="2" charset="0"/>
                </a:rPr>
                <a:t>categories</a:t>
              </a:r>
              <a:r>
                <a:rPr lang="en-US" sz="2200" dirty="0">
                  <a:latin typeface="Figtree" pitchFamily="2" charset="0"/>
                </a:rPr>
                <a:t> </a:t>
              </a:r>
              <a:r>
                <a:rPr lang="en-US" sz="2000" dirty="0">
                  <a:latin typeface="Figtree" pitchFamily="2" charset="0"/>
                </a:rPr>
                <a:t>are only </a:t>
              </a:r>
            </a:p>
            <a:p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3.2% </a:t>
              </a:r>
              <a:r>
                <a:rPr lang="en-US" sz="2000" dirty="0">
                  <a:latin typeface="Figtree" pitchFamily="2" charset="0"/>
                </a:rPr>
                <a:t>apart, </a:t>
              </a:r>
            </a:p>
            <a:p>
              <a:r>
                <a:rPr lang="en-US" sz="2000" dirty="0">
                  <a:latin typeface="Figtree" pitchFamily="2" charset="0"/>
                </a:rPr>
                <a:t>showing close </a:t>
              </a:r>
            </a:p>
            <a:p>
              <a:r>
                <a:rPr lang="en-US" sz="2000" dirty="0">
                  <a:latin typeface="Figtree" pitchFamily="2" charset="0"/>
                </a:rPr>
                <a:t>revenue competition</a:t>
              </a:r>
              <a:endParaRPr lang="en-IN" sz="2200" dirty="0">
                <a:latin typeface="Figtree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BF34427-4FF7-2F61-784A-5F50485B8A49}"/>
              </a:ext>
            </a:extLst>
          </p:cNvPr>
          <p:cNvSpPr txBox="1"/>
          <p:nvPr/>
        </p:nvSpPr>
        <p:spPr>
          <a:xfrm>
            <a:off x="4662068" y="1035262"/>
            <a:ext cx="28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C3942"/>
                </a:solidFill>
                <a:latin typeface="Figtree" pitchFamily="2" charset="0"/>
              </a:rPr>
              <a:t>Revenue in thousands (K)</a:t>
            </a:r>
            <a:endParaRPr lang="en-IN" i="1" dirty="0">
              <a:solidFill>
                <a:srgbClr val="DC3942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CEF4187-622B-DFCA-B1BA-6612FE29A636}"/>
              </a:ext>
            </a:extLst>
          </p:cNvPr>
          <p:cNvGrpSpPr/>
          <p:nvPr/>
        </p:nvGrpSpPr>
        <p:grpSpPr>
          <a:xfrm>
            <a:off x="-192041" y="1865943"/>
            <a:ext cx="3662402" cy="4054327"/>
            <a:chOff x="8576819" y="1755869"/>
            <a:chExt cx="3662402" cy="405432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6B18191-0BE7-20F4-D935-F0E68BD0B02A}"/>
                </a:ext>
              </a:extLst>
            </p:cNvPr>
            <p:cNvSpPr/>
            <p:nvPr/>
          </p:nvSpPr>
          <p:spPr>
            <a:xfrm>
              <a:off x="9094020" y="1850196"/>
              <a:ext cx="2700000" cy="39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C4EDBCD-E238-D4F2-7FF0-2684B67CB269}"/>
                </a:ext>
              </a:extLst>
            </p:cNvPr>
            <p:cNvGrpSpPr/>
            <p:nvPr/>
          </p:nvGrpSpPr>
          <p:grpSpPr>
            <a:xfrm>
              <a:off x="8576819" y="1755869"/>
              <a:ext cx="3662402" cy="2483680"/>
              <a:chOff x="2888436" y="1697795"/>
              <a:chExt cx="3662402" cy="248368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6AC6E6A-308F-41B1-4B41-EA1FB789BF4A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graphicFrame>
            <p:nvGraphicFramePr>
              <p:cNvPr id="20" name="Chart 19">
                <a:extLst>
                  <a:ext uri="{FF2B5EF4-FFF2-40B4-BE49-F238E27FC236}">
                    <a16:creationId xmlns:a16="http://schemas.microsoft.com/office/drawing/2014/main" id="{7683596F-6C56-A3B0-160E-3864490F4591}"/>
                  </a:ext>
                </a:extLst>
              </p:cNvPr>
              <p:cNvGraphicFramePr/>
              <p:nvPr/>
            </p:nvGraphicFramePr>
            <p:xfrm>
              <a:off x="2888436" y="1697795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65E70E3-23BD-D276-9533-6DFD04D68A46}"/>
                </a:ext>
              </a:extLst>
            </p:cNvPr>
            <p:cNvSpPr txBox="1"/>
            <p:nvPr/>
          </p:nvSpPr>
          <p:spPr>
            <a:xfrm>
              <a:off x="9086319" y="4239549"/>
              <a:ext cx="26357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000" dirty="0">
                  <a:solidFill>
                    <a:schemeClr val="accent6"/>
                  </a:solidFill>
                  <a:latin typeface="Figtree Black" pitchFamily="2" charset="0"/>
                </a:rPr>
                <a:t>Classic</a:t>
              </a:r>
            </a:p>
            <a:p>
              <a:pPr algn="ctr"/>
              <a:r>
                <a:rPr lang="en-US" dirty="0">
                  <a:latin typeface="Figtree SemiBold" pitchFamily="2" charset="0"/>
                </a:rPr>
                <a:t> revenue is brought by</a:t>
              </a:r>
              <a:br>
                <a:rPr lang="en-US" dirty="0">
                  <a:latin typeface="Figtree SemiBold" pitchFamily="2" charset="0"/>
                </a:rPr>
              </a:br>
              <a:r>
                <a:rPr lang="en-US" dirty="0">
                  <a:solidFill>
                    <a:schemeClr val="accent6"/>
                  </a:solidFill>
                  <a:latin typeface="Figtree Black" pitchFamily="2" charset="0"/>
                </a:rPr>
                <a:t>Big Meat Pizza (S).</a:t>
              </a:r>
              <a:endParaRPr lang="en-IN" dirty="0">
                <a:solidFill>
                  <a:schemeClr val="accent6"/>
                </a:solidFill>
                <a:latin typeface="Figtree Black" pitchFamily="2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B9E8-5EE3-2969-3D63-C2F2845255EA}"/>
              </a:ext>
            </a:extLst>
          </p:cNvPr>
          <p:cNvGrpSpPr/>
          <p:nvPr/>
        </p:nvGrpSpPr>
        <p:grpSpPr>
          <a:xfrm>
            <a:off x="2762979" y="1865943"/>
            <a:ext cx="3662402" cy="4054327"/>
            <a:chOff x="5702139" y="1755869"/>
            <a:chExt cx="3662402" cy="4054327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FAB9CC3-5A3D-3A59-6ED9-3B86DC79227A}"/>
                </a:ext>
              </a:extLst>
            </p:cNvPr>
            <p:cNvSpPr/>
            <p:nvPr/>
          </p:nvSpPr>
          <p:spPr>
            <a:xfrm>
              <a:off x="6219340" y="1850196"/>
              <a:ext cx="2700000" cy="39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51503E-8AA8-EA74-59A0-696082D2DAE0}"/>
                </a:ext>
              </a:extLst>
            </p:cNvPr>
            <p:cNvGrpSpPr/>
            <p:nvPr/>
          </p:nvGrpSpPr>
          <p:grpSpPr>
            <a:xfrm>
              <a:off x="5702139" y="1755869"/>
              <a:ext cx="3662402" cy="2483680"/>
              <a:chOff x="2888436" y="1697795"/>
              <a:chExt cx="3662402" cy="2483680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9EE3771-9E04-0E05-52E1-2496306D9201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aphicFrame>
            <p:nvGraphicFramePr>
              <p:cNvPr id="17" name="Chart 16">
                <a:extLst>
                  <a:ext uri="{FF2B5EF4-FFF2-40B4-BE49-F238E27FC236}">
                    <a16:creationId xmlns:a16="http://schemas.microsoft.com/office/drawing/2014/main" id="{2DA85057-3BF6-1B30-A506-7E91A435A61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0977675"/>
                  </p:ext>
                </p:extLst>
              </p:nvPr>
            </p:nvGraphicFramePr>
            <p:xfrm>
              <a:off x="2888436" y="1697795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D32AC74-C4E7-D3BB-9AA7-059A759DBD9A}"/>
                </a:ext>
              </a:extLst>
            </p:cNvPr>
            <p:cNvSpPr txBox="1"/>
            <p:nvPr/>
          </p:nvSpPr>
          <p:spPr>
            <a:xfrm>
              <a:off x="6184282" y="4222804"/>
              <a:ext cx="277011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000" dirty="0">
                  <a:solidFill>
                    <a:schemeClr val="accent1"/>
                  </a:solidFill>
                  <a:latin typeface="Figtree Black" pitchFamily="2" charset="0"/>
                </a:rPr>
                <a:t>Supreme</a:t>
              </a:r>
              <a:r>
                <a:rPr lang="en-US" dirty="0">
                  <a:solidFill>
                    <a:schemeClr val="accent1"/>
                  </a:solidFill>
                  <a:latin typeface="Figtree SemiBold" pitchFamily="2" charset="0"/>
                </a:rPr>
                <a:t> </a:t>
              </a:r>
            </a:p>
            <a:p>
              <a:pPr algn="ctr"/>
              <a:r>
                <a:rPr lang="en-US" dirty="0">
                  <a:latin typeface="Figtree SemiBold" pitchFamily="2" charset="0"/>
                </a:rPr>
                <a:t>revenue is driven by</a:t>
              </a:r>
              <a:br>
                <a:rPr lang="en-US" dirty="0">
                  <a:latin typeface="Figtree SemiBold" pitchFamily="2" charset="0"/>
                </a:rPr>
              </a:br>
              <a:r>
                <a:rPr lang="en-US" dirty="0">
                  <a:solidFill>
                    <a:schemeClr val="accent1"/>
                  </a:solidFill>
                  <a:latin typeface="Figtree Black" pitchFamily="2" charset="0"/>
                </a:rPr>
                <a:t>Spicy Italian Pizza (L).</a:t>
              </a:r>
              <a:endParaRPr lang="en-IN" dirty="0">
                <a:solidFill>
                  <a:schemeClr val="accent1"/>
                </a:solidFill>
                <a:latin typeface="Figtree Black" pitchFamily="2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445F5F4-CA91-D442-D8C4-BCD8B443F1F8}"/>
              </a:ext>
            </a:extLst>
          </p:cNvPr>
          <p:cNvGrpSpPr/>
          <p:nvPr/>
        </p:nvGrpSpPr>
        <p:grpSpPr>
          <a:xfrm>
            <a:off x="5717999" y="1865943"/>
            <a:ext cx="3662402" cy="4054327"/>
            <a:chOff x="-47221" y="1755869"/>
            <a:chExt cx="3662402" cy="405432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D8E3B72-9886-5301-F355-13FA7B96D461}"/>
                </a:ext>
              </a:extLst>
            </p:cNvPr>
            <p:cNvSpPr/>
            <p:nvPr/>
          </p:nvSpPr>
          <p:spPr>
            <a:xfrm>
              <a:off x="469980" y="1850196"/>
              <a:ext cx="2700000" cy="39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6D3D71D-0D00-14E2-F4C0-1B23246AF898}"/>
                </a:ext>
              </a:extLst>
            </p:cNvPr>
            <p:cNvGrpSpPr/>
            <p:nvPr/>
          </p:nvGrpSpPr>
          <p:grpSpPr>
            <a:xfrm>
              <a:off x="-47221" y="1755869"/>
              <a:ext cx="3662402" cy="2483680"/>
              <a:chOff x="2888436" y="1697795"/>
              <a:chExt cx="3662402" cy="248368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8C92202-7C5F-8220-0402-2815B6B50403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A6C73260-A23C-3365-85D2-C184329DE2D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50814444"/>
                  </p:ext>
                </p:extLst>
              </p:nvPr>
            </p:nvGraphicFramePr>
            <p:xfrm>
              <a:off x="2888436" y="1697795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33B7B79-BD21-D635-A1D3-A24D4AE9F1C9}"/>
                </a:ext>
              </a:extLst>
            </p:cNvPr>
            <p:cNvSpPr txBox="1"/>
            <p:nvPr/>
          </p:nvSpPr>
          <p:spPr>
            <a:xfrm>
              <a:off x="506006" y="4222805"/>
              <a:ext cx="262794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000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gtree Black" pitchFamily="2" charset="0"/>
                </a:rPr>
                <a:t>Chicken </a:t>
              </a:r>
            </a:p>
            <a:p>
              <a:pPr algn="ctr"/>
              <a:r>
                <a:rPr lang="en-US" dirty="0">
                  <a:latin typeface="Figtree SemiBold" pitchFamily="2" charset="0"/>
                </a:rPr>
                <a:t>revenue comes from </a:t>
              </a:r>
              <a:r>
                <a:rPr lang="en-US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Figtree Black" pitchFamily="2" charset="0"/>
                </a:rPr>
                <a:t>Thai Chicken Pizza (L).</a:t>
              </a:r>
              <a:endPara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Figtree Black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4822C1-B1F0-71DD-E5B3-7C7DE4C870F2}"/>
              </a:ext>
            </a:extLst>
          </p:cNvPr>
          <p:cNvGrpSpPr/>
          <p:nvPr/>
        </p:nvGrpSpPr>
        <p:grpSpPr>
          <a:xfrm>
            <a:off x="8673018" y="1865943"/>
            <a:ext cx="3662402" cy="4054327"/>
            <a:chOff x="2827459" y="1755869"/>
            <a:chExt cx="3662402" cy="405432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3F297CC-62B7-76EA-4ADC-391651CAD3D9}"/>
                </a:ext>
              </a:extLst>
            </p:cNvPr>
            <p:cNvSpPr/>
            <p:nvPr/>
          </p:nvSpPr>
          <p:spPr>
            <a:xfrm>
              <a:off x="3344660" y="1850196"/>
              <a:ext cx="2700000" cy="3960000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FA2FC3F-4383-9091-F4F0-215EE51C7D7D}"/>
                </a:ext>
              </a:extLst>
            </p:cNvPr>
            <p:cNvGrpSpPr/>
            <p:nvPr/>
          </p:nvGrpSpPr>
          <p:grpSpPr>
            <a:xfrm>
              <a:off x="2827459" y="1755869"/>
              <a:ext cx="3662402" cy="2483680"/>
              <a:chOff x="2888436" y="1697795"/>
              <a:chExt cx="3662402" cy="248368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64A2059B-34D9-5329-93A4-659555FA6611}"/>
                  </a:ext>
                </a:extLst>
              </p:cNvPr>
              <p:cNvSpPr/>
              <p:nvPr/>
            </p:nvSpPr>
            <p:spPr>
              <a:xfrm>
                <a:off x="4039251" y="2259249"/>
                <a:ext cx="1360772" cy="1360772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aphicFrame>
            <p:nvGraphicFramePr>
              <p:cNvPr id="31" name="Chart 30">
                <a:extLst>
                  <a:ext uri="{FF2B5EF4-FFF2-40B4-BE49-F238E27FC236}">
                    <a16:creationId xmlns:a16="http://schemas.microsoft.com/office/drawing/2014/main" id="{A78FED2E-F2D7-C469-CFE2-E78622E98751}"/>
                  </a:ext>
                </a:extLst>
              </p:cNvPr>
              <p:cNvGraphicFramePr/>
              <p:nvPr/>
            </p:nvGraphicFramePr>
            <p:xfrm>
              <a:off x="2888436" y="1697795"/>
              <a:ext cx="3662402" cy="248368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E38C13B-2E9E-12C4-349D-AFC6BBB6A829}"/>
                </a:ext>
              </a:extLst>
            </p:cNvPr>
            <p:cNvSpPr txBox="1"/>
            <p:nvPr/>
          </p:nvSpPr>
          <p:spPr>
            <a:xfrm>
              <a:off x="3384853" y="4222803"/>
              <a:ext cx="254761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Figtree SemiBold" pitchFamily="2" charset="0"/>
                </a:rPr>
                <a:t>of </a:t>
              </a:r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  <a:latin typeface="Figtree Black" pitchFamily="2" charset="0"/>
                </a:rPr>
                <a:t>Veggie</a:t>
              </a:r>
              <a:r>
                <a:rPr lang="en-US" sz="2000" dirty="0">
                  <a:solidFill>
                    <a:schemeClr val="accent1"/>
                  </a:solidFill>
                  <a:latin typeface="Figtree Black" pitchFamily="2" charset="0"/>
                </a:rPr>
                <a:t> </a:t>
              </a:r>
            </a:p>
            <a:p>
              <a:pPr algn="ctr"/>
              <a:r>
                <a:rPr lang="en-US" dirty="0">
                  <a:latin typeface="Figtree SemiBold" pitchFamily="2" charset="0"/>
                </a:rPr>
                <a:t>sales come from</a:t>
              </a:r>
            </a:p>
            <a:p>
              <a:pPr algn="ctr"/>
              <a:r>
                <a:rPr lang="en-US" dirty="0">
                  <a:solidFill>
                    <a:schemeClr val="accent2">
                      <a:lumMod val="75000"/>
                    </a:schemeClr>
                  </a:solidFill>
                  <a:latin typeface="Figtree Black" pitchFamily="2" charset="0"/>
                </a:rPr>
                <a:t>Five Cheese Pizza (L).</a:t>
              </a:r>
              <a:endParaRPr lang="en-IN" dirty="0">
                <a:solidFill>
                  <a:schemeClr val="accent2">
                    <a:lumMod val="75000"/>
                  </a:schemeClr>
                </a:solidFill>
                <a:latin typeface="Figtree Black" pitchFamily="2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2CD2581-D15A-406E-6E77-66DE626A9D27}"/>
              </a:ext>
            </a:extLst>
          </p:cNvPr>
          <p:cNvSpPr txBox="1"/>
          <p:nvPr/>
        </p:nvSpPr>
        <p:spPr>
          <a:xfrm>
            <a:off x="1764890" y="252858"/>
            <a:ext cx="86622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Revenue Champions in Each Category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B2A882-9863-D25B-56B0-2CC291F73946}"/>
              </a:ext>
            </a:extLst>
          </p:cNvPr>
          <p:cNvSpPr txBox="1"/>
          <p:nvPr/>
        </p:nvSpPr>
        <p:spPr>
          <a:xfrm>
            <a:off x="1617405" y="899189"/>
            <a:ext cx="8957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DC3942"/>
                </a:solidFill>
                <a:latin typeface="Figtree" pitchFamily="2" charset="0"/>
              </a:rPr>
              <a:t>The highest-grossing pizza in each category and its share of total category revenue.</a:t>
            </a:r>
            <a:endParaRPr lang="en-IN" i="1" dirty="0">
              <a:solidFill>
                <a:srgbClr val="DC3942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43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5767A-1DF1-EECD-0A95-435079F0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9B8103-25F2-3E29-E026-7A0FD33C7F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455423"/>
              </p:ext>
            </p:extLst>
          </p:nvPr>
        </p:nvGraphicFramePr>
        <p:xfrm>
          <a:off x="766714" y="1404594"/>
          <a:ext cx="6955312" cy="473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8A5249D-8201-F8A0-CA0B-B79336F8990A}"/>
              </a:ext>
            </a:extLst>
          </p:cNvPr>
          <p:cNvSpPr txBox="1"/>
          <p:nvPr/>
        </p:nvSpPr>
        <p:spPr>
          <a:xfrm>
            <a:off x="2314339" y="396501"/>
            <a:ext cx="7563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C81F14"/>
                </a:solidFill>
                <a:latin typeface="Figtree Black" pitchFamily="2" charset="0"/>
              </a:rPr>
              <a:t>Top 5 Revenue-Generating Pizzas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FB5CC4-FCFF-9FB1-16CE-3DE96EBFF00B}"/>
              </a:ext>
            </a:extLst>
          </p:cNvPr>
          <p:cNvGrpSpPr/>
          <p:nvPr/>
        </p:nvGrpSpPr>
        <p:grpSpPr>
          <a:xfrm>
            <a:off x="8461214" y="1404594"/>
            <a:ext cx="2869806" cy="1885361"/>
            <a:chOff x="8461215" y="1601743"/>
            <a:chExt cx="2857398" cy="17885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8E5E4E-13C1-3AEB-F84F-60DE8AB1C8AC}"/>
                </a:ext>
              </a:extLst>
            </p:cNvPr>
            <p:cNvSpPr/>
            <p:nvPr/>
          </p:nvSpPr>
          <p:spPr>
            <a:xfrm>
              <a:off x="8461215" y="1601743"/>
              <a:ext cx="2857398" cy="178856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6A1DF6-2B7A-9E49-D994-42A0D79BD91D}"/>
                </a:ext>
              </a:extLst>
            </p:cNvPr>
            <p:cNvSpPr txBox="1"/>
            <p:nvPr/>
          </p:nvSpPr>
          <p:spPr>
            <a:xfrm>
              <a:off x="8581342" y="1740583"/>
              <a:ext cx="2737271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Large-sized</a:t>
              </a:r>
              <a:r>
                <a:rPr lang="en-US" sz="2000" dirty="0">
                  <a:latin typeface="Figtree" pitchFamily="2" charset="0"/>
                </a:rPr>
                <a:t> pizzas dominate the top 5, appearing in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4 out of 5 spots.</a:t>
              </a:r>
              <a:endParaRPr lang="en-IN" sz="2400" b="1" dirty="0">
                <a:solidFill>
                  <a:srgbClr val="CD0117"/>
                </a:solidFill>
                <a:latin typeface="Figtree Black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D6F6918-6706-77B0-D23D-969CAB9F3EDA}"/>
              </a:ext>
            </a:extLst>
          </p:cNvPr>
          <p:cNvGrpSpPr/>
          <p:nvPr/>
        </p:nvGrpSpPr>
        <p:grpSpPr>
          <a:xfrm>
            <a:off x="8461213" y="3991883"/>
            <a:ext cx="2964073" cy="2041272"/>
            <a:chOff x="8461214" y="1601743"/>
            <a:chExt cx="2964073" cy="20412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2FAF68-00E6-5D6F-C214-36227434A3A6}"/>
                </a:ext>
              </a:extLst>
            </p:cNvPr>
            <p:cNvSpPr/>
            <p:nvPr/>
          </p:nvSpPr>
          <p:spPr>
            <a:xfrm>
              <a:off x="8461214" y="1601743"/>
              <a:ext cx="2964073" cy="204127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40C6927-27C3-FFC3-0E4A-039416C66952}"/>
                </a:ext>
              </a:extLst>
            </p:cNvPr>
            <p:cNvSpPr txBox="1"/>
            <p:nvPr/>
          </p:nvSpPr>
          <p:spPr>
            <a:xfrm>
              <a:off x="8653170" y="1714438"/>
              <a:ext cx="277211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Cheese-based</a:t>
              </a:r>
              <a:r>
                <a:rPr lang="en-US" dirty="0">
                  <a:latin typeface="Figtree" pitchFamily="2" charset="0"/>
                </a:rPr>
                <a:t> </a:t>
              </a:r>
              <a:r>
                <a:rPr lang="en-US" sz="2000" dirty="0">
                  <a:latin typeface="Figtree" pitchFamily="2" charset="0"/>
                </a:rPr>
                <a:t>pizzas appear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twice</a:t>
              </a:r>
              <a:r>
                <a:rPr lang="en-US" dirty="0">
                  <a:latin typeface="Figtree" pitchFamily="2" charset="0"/>
                </a:rPr>
                <a:t>, </a:t>
              </a:r>
              <a:r>
                <a:rPr lang="en-US" sz="2000" dirty="0">
                  <a:latin typeface="Figtree" pitchFamily="2" charset="0"/>
                </a:rPr>
                <a:t>showing strong customer preference for cheese variants.</a:t>
              </a:r>
              <a:endParaRPr lang="en-IN" sz="2000" dirty="0">
                <a:latin typeface="Figtree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4885D9A-022B-492B-9264-32746CB1F557}"/>
              </a:ext>
            </a:extLst>
          </p:cNvPr>
          <p:cNvSpPr txBox="1"/>
          <p:nvPr/>
        </p:nvSpPr>
        <p:spPr>
          <a:xfrm>
            <a:off x="4662068" y="946411"/>
            <a:ext cx="2867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DC3942"/>
                </a:solidFill>
                <a:latin typeface="Figtree" pitchFamily="2" charset="0"/>
              </a:rPr>
              <a:t>Revenue in thousands (K)</a:t>
            </a:r>
            <a:endParaRPr lang="en-IN" i="1" dirty="0">
              <a:solidFill>
                <a:srgbClr val="DC3942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9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11DDB-EE95-0854-494B-A495FA889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B17C34-8491-13F6-A95A-B138031A65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5766317"/>
              </p:ext>
            </p:extLst>
          </p:nvPr>
        </p:nvGraphicFramePr>
        <p:xfrm>
          <a:off x="574620" y="1315743"/>
          <a:ext cx="6955312" cy="4733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648CFF1-1806-3635-74A9-24EC4875CAD7}"/>
              </a:ext>
            </a:extLst>
          </p:cNvPr>
          <p:cNvSpPr txBox="1"/>
          <p:nvPr/>
        </p:nvSpPr>
        <p:spPr>
          <a:xfrm>
            <a:off x="1856324" y="331722"/>
            <a:ext cx="8479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C81F14"/>
                </a:solidFill>
                <a:latin typeface="Figtree Black" pitchFamily="2" charset="0"/>
              </a:rPr>
              <a:t>Top 5 Volume Generating Pizzas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9295E3-1368-BB93-B69E-D7DD45D43C60}"/>
              </a:ext>
            </a:extLst>
          </p:cNvPr>
          <p:cNvGrpSpPr/>
          <p:nvPr/>
        </p:nvGrpSpPr>
        <p:grpSpPr>
          <a:xfrm>
            <a:off x="7722024" y="1508289"/>
            <a:ext cx="4240590" cy="1847653"/>
            <a:chOff x="7725222" y="1601742"/>
            <a:chExt cx="3951525" cy="179750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35D59A5-6DDC-EC26-CE6A-75F7F304EC56}"/>
                </a:ext>
              </a:extLst>
            </p:cNvPr>
            <p:cNvSpPr/>
            <p:nvPr/>
          </p:nvSpPr>
          <p:spPr>
            <a:xfrm>
              <a:off x="7725222" y="1601742"/>
              <a:ext cx="3951525" cy="1797504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FFA934-8EE9-4F42-262F-C061308ECF9D}"/>
                </a:ext>
              </a:extLst>
            </p:cNvPr>
            <p:cNvSpPr txBox="1"/>
            <p:nvPr/>
          </p:nvSpPr>
          <p:spPr>
            <a:xfrm>
              <a:off x="7865467" y="1792824"/>
              <a:ext cx="3661949" cy="1467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Figtree" pitchFamily="2" charset="0"/>
                </a:rPr>
                <a:t>Despite being </a:t>
              </a:r>
              <a:r>
                <a:rPr lang="en-US" sz="2000" b="1" dirty="0">
                  <a:solidFill>
                    <a:srgbClr val="CD0117"/>
                  </a:solidFill>
                  <a:latin typeface="Figtree Black" pitchFamily="2" charset="0"/>
                </a:rPr>
                <a:t>2nd</a:t>
              </a:r>
              <a:r>
                <a:rPr lang="en-US" sz="1600" dirty="0">
                  <a:latin typeface="Figtree" pitchFamily="2" charset="0"/>
                </a:rPr>
                <a:t> </a:t>
              </a:r>
              <a:r>
                <a:rPr lang="en-US" sz="1600" b="1" dirty="0">
                  <a:solidFill>
                    <a:srgbClr val="CD0117"/>
                  </a:solidFill>
                  <a:latin typeface="Figtree" pitchFamily="2" charset="0"/>
                </a:rPr>
                <a:t>in quantity</a:t>
              </a:r>
              <a:r>
                <a:rPr lang="en-US" sz="1600" dirty="0">
                  <a:latin typeface="Figtree" pitchFamily="2" charset="0"/>
                </a:rPr>
                <a:t>,</a:t>
              </a:r>
            </a:p>
            <a:p>
              <a:r>
                <a:rPr lang="en-US" sz="2000" b="1" dirty="0">
                  <a:solidFill>
                    <a:srgbClr val="CD0117"/>
                  </a:solidFill>
                  <a:latin typeface="Figtree Black" pitchFamily="2" charset="0"/>
                </a:rPr>
                <a:t>Thai Chicken Pizza (L) </a:t>
              </a:r>
              <a:r>
                <a:rPr lang="en-US" b="1" dirty="0">
                  <a:solidFill>
                    <a:srgbClr val="CD0117"/>
                  </a:solidFill>
                  <a:latin typeface="Figtree" pitchFamily="2" charset="0"/>
                </a:rPr>
                <a:t>tops revenue</a:t>
              </a:r>
              <a:r>
                <a:rPr lang="en-US" sz="1600" dirty="0">
                  <a:latin typeface="Figtree" pitchFamily="2" charset="0"/>
                </a:rPr>
                <a:t>, showing </a:t>
              </a:r>
              <a:r>
                <a:rPr lang="en-US" b="1" dirty="0">
                  <a:solidFill>
                    <a:srgbClr val="CD0117"/>
                  </a:solidFill>
                  <a:latin typeface="Figtree" pitchFamily="2" charset="0"/>
                </a:rPr>
                <a:t>strong pricing power</a:t>
              </a:r>
              <a:r>
                <a:rPr lang="en-US" sz="1600" dirty="0">
                  <a:latin typeface="Figtree" pitchFamily="2" charset="0"/>
                </a:rPr>
                <a:t>, making it ideal for promotions, bundled offers, or upselling.</a:t>
              </a:r>
              <a:endParaRPr lang="en-IN" sz="2000" dirty="0">
                <a:latin typeface="Figtree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820028-997E-124E-F74C-06931341F8C4}"/>
              </a:ext>
            </a:extLst>
          </p:cNvPr>
          <p:cNvGrpSpPr/>
          <p:nvPr/>
        </p:nvGrpSpPr>
        <p:grpSpPr>
          <a:xfrm>
            <a:off x="7734276" y="3888187"/>
            <a:ext cx="4240590" cy="1847653"/>
            <a:chOff x="8461214" y="1601743"/>
            <a:chExt cx="2868095" cy="15842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6E16FDE-AA16-7B69-9F5B-8267089841B2}"/>
                </a:ext>
              </a:extLst>
            </p:cNvPr>
            <p:cNvSpPr/>
            <p:nvPr/>
          </p:nvSpPr>
          <p:spPr>
            <a:xfrm>
              <a:off x="8461214" y="1601743"/>
              <a:ext cx="2868095" cy="1584266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1A7851-ADE2-A61B-29D7-7741E3E01A55}"/>
                </a:ext>
              </a:extLst>
            </p:cNvPr>
            <p:cNvSpPr txBox="1"/>
            <p:nvPr/>
          </p:nvSpPr>
          <p:spPr>
            <a:xfrm>
              <a:off x="8567540" y="1747314"/>
              <a:ext cx="2655443" cy="129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CD0117"/>
                  </a:solidFill>
                  <a:latin typeface="Figtree Black" pitchFamily="2" charset="0"/>
                </a:rPr>
                <a:t>Big Meat Pizza (S) </a:t>
              </a:r>
              <a:r>
                <a:rPr lang="en-US" sz="1600" dirty="0">
                  <a:latin typeface="Figtree" pitchFamily="2" charset="0"/>
                </a:rPr>
                <a:t>sells the </a:t>
              </a:r>
              <a:r>
                <a:rPr lang="en-US" b="1" dirty="0">
                  <a:solidFill>
                    <a:srgbClr val="CD0117"/>
                  </a:solidFill>
                  <a:latin typeface="Figtree" pitchFamily="2" charset="0"/>
                </a:rPr>
                <a:t>most units</a:t>
              </a:r>
              <a:r>
                <a:rPr lang="en-US" b="1" dirty="0">
                  <a:solidFill>
                    <a:srgbClr val="CD0117"/>
                  </a:solidFill>
                  <a:latin typeface="Figtree Black" pitchFamily="2" charset="0"/>
                </a:rPr>
                <a:t> </a:t>
              </a:r>
              <a:r>
                <a:rPr lang="en-US" sz="1600" dirty="0">
                  <a:latin typeface="Figtree" pitchFamily="2" charset="0"/>
                </a:rPr>
                <a:t>but ranks </a:t>
              </a:r>
              <a:r>
                <a:rPr lang="en-US" sz="2000" b="1" dirty="0">
                  <a:solidFill>
                    <a:srgbClr val="CD0117"/>
                  </a:solidFill>
                  <a:latin typeface="Figtree Black" pitchFamily="2" charset="0"/>
                </a:rPr>
                <a:t>5th</a:t>
              </a:r>
              <a:r>
                <a:rPr lang="en-US" b="1" dirty="0">
                  <a:solidFill>
                    <a:srgbClr val="CD0117"/>
                  </a:solidFill>
                  <a:latin typeface="Figtree Black" pitchFamily="2" charset="0"/>
                </a:rPr>
                <a:t> in revenue</a:t>
              </a:r>
              <a:r>
                <a:rPr lang="en-US" sz="1600" dirty="0">
                  <a:latin typeface="Figtree" pitchFamily="2" charset="0"/>
                </a:rPr>
                <a:t>, suggesting </a:t>
              </a:r>
              <a:r>
                <a:rPr lang="en-US" b="1" dirty="0">
                  <a:solidFill>
                    <a:srgbClr val="CD0117"/>
                  </a:solidFill>
                  <a:latin typeface="Figtree" pitchFamily="2" charset="0"/>
                </a:rPr>
                <a:t>lower price per unit</a:t>
              </a:r>
              <a:r>
                <a:rPr lang="en-US" sz="1600" dirty="0">
                  <a:latin typeface="Figtree" pitchFamily="2" charset="0"/>
                </a:rPr>
                <a:t>, could be used as a </a:t>
              </a:r>
              <a:r>
                <a:rPr lang="en-US" b="1" dirty="0">
                  <a:solidFill>
                    <a:srgbClr val="CD0117"/>
                  </a:solidFill>
                  <a:latin typeface="Figtree" pitchFamily="2" charset="0"/>
                </a:rPr>
                <a:t>loss leader </a:t>
              </a:r>
              <a:r>
                <a:rPr lang="en-US" sz="1600" dirty="0">
                  <a:latin typeface="Figtree" pitchFamily="2" charset="0"/>
                </a:rPr>
                <a:t>to drive traffic or bundled with higher-margin items.</a:t>
              </a:r>
              <a:endParaRPr lang="en-IN" sz="1600" dirty="0">
                <a:latin typeface="Figtre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59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3FB82-FABE-AE22-F9B1-9E8237A97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49E93B5-1BB8-33D8-B951-68FCB3252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898604"/>
              </p:ext>
            </p:extLst>
          </p:nvPr>
        </p:nvGraphicFramePr>
        <p:xfrm>
          <a:off x="232382" y="1799417"/>
          <a:ext cx="7890214" cy="4095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891B636-D9E6-4589-D035-E099790D7399}"/>
              </a:ext>
            </a:extLst>
          </p:cNvPr>
          <p:cNvSpPr txBox="1"/>
          <p:nvPr/>
        </p:nvSpPr>
        <p:spPr>
          <a:xfrm>
            <a:off x="2736204" y="203068"/>
            <a:ext cx="67195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Hourly Breakdown of Orders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EB83B2D-3D75-5360-F491-CCD666195841}"/>
              </a:ext>
            </a:extLst>
          </p:cNvPr>
          <p:cNvGrpSpPr/>
          <p:nvPr/>
        </p:nvGrpSpPr>
        <p:grpSpPr>
          <a:xfrm>
            <a:off x="8307159" y="3667330"/>
            <a:ext cx="3404682" cy="1946476"/>
            <a:chOff x="8683304" y="810509"/>
            <a:chExt cx="3404682" cy="1946476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A8D1217-1337-C438-F285-BA3E622FFEFD}"/>
                </a:ext>
              </a:extLst>
            </p:cNvPr>
            <p:cNvSpPr/>
            <p:nvPr/>
          </p:nvSpPr>
          <p:spPr>
            <a:xfrm>
              <a:off x="8683304" y="810509"/>
              <a:ext cx="3404682" cy="1946476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40BF58F-6154-B7E1-BB87-33C63B5D9C05}"/>
                </a:ext>
              </a:extLst>
            </p:cNvPr>
            <p:cNvSpPr txBox="1"/>
            <p:nvPr/>
          </p:nvSpPr>
          <p:spPr>
            <a:xfrm>
              <a:off x="8780319" y="856350"/>
              <a:ext cx="2986654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Just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3.3% </a:t>
              </a:r>
              <a:r>
                <a:rPr lang="en-US" sz="2000" dirty="0">
                  <a:latin typeface="Figtree" pitchFamily="2" charset="0"/>
                </a:rPr>
                <a:t>of orders occur between hours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9–10</a:t>
              </a:r>
              <a:r>
                <a:rPr lang="en-US" sz="2000" dirty="0">
                  <a:latin typeface="Figtree" pitchFamily="2" charset="0"/>
                </a:rPr>
                <a:t> &amp;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22-23</a:t>
              </a:r>
              <a:r>
                <a:rPr lang="en-US" sz="2000" dirty="0">
                  <a:latin typeface="Figtree" pitchFamily="2" charset="0"/>
                </a:rPr>
                <a:t>,</a:t>
              </a:r>
            </a:p>
            <a:p>
              <a:r>
                <a:rPr lang="en-US" sz="2000" dirty="0">
                  <a:latin typeface="Figtree" pitchFamily="2" charset="0"/>
                </a:rPr>
                <a:t>reflecting extremely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low demand</a:t>
              </a:r>
              <a:endParaRPr lang="en-IN" sz="2400" b="1" dirty="0">
                <a:solidFill>
                  <a:srgbClr val="CD0117"/>
                </a:solidFill>
                <a:latin typeface="Figtree Black" pitchFamily="2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E19AE0-ABED-E9EE-A33D-C748E04B7D6B}"/>
              </a:ext>
            </a:extLst>
          </p:cNvPr>
          <p:cNvGrpSpPr/>
          <p:nvPr/>
        </p:nvGrpSpPr>
        <p:grpSpPr>
          <a:xfrm>
            <a:off x="8307159" y="1244195"/>
            <a:ext cx="3404682" cy="1946476"/>
            <a:chOff x="8442901" y="927241"/>
            <a:chExt cx="3404682" cy="194647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7F04523-3DD9-FA07-5154-EB56977A7759}"/>
                </a:ext>
              </a:extLst>
            </p:cNvPr>
            <p:cNvSpPr/>
            <p:nvPr/>
          </p:nvSpPr>
          <p:spPr>
            <a:xfrm>
              <a:off x="8442901" y="927241"/>
              <a:ext cx="3404682" cy="1946476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A3F6518-E4D7-41A9-D328-02B15F575E80}"/>
                </a:ext>
              </a:extLst>
            </p:cNvPr>
            <p:cNvSpPr txBox="1"/>
            <p:nvPr/>
          </p:nvSpPr>
          <p:spPr>
            <a:xfrm>
              <a:off x="8539916" y="1020480"/>
              <a:ext cx="313257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Nearly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half </a:t>
              </a:r>
              <a:r>
                <a:rPr lang="en-US" sz="2000" dirty="0">
                  <a:latin typeface="Figtree" pitchFamily="2" charset="0"/>
                </a:rPr>
                <a:t>of all orders are placed during hours </a:t>
              </a:r>
            </a:p>
            <a:p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12–13</a:t>
              </a:r>
              <a:r>
                <a:rPr lang="en-US" sz="2000" dirty="0">
                  <a:latin typeface="Figtree" pitchFamily="2" charset="0"/>
                </a:rPr>
                <a:t> &amp;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17-18</a:t>
              </a:r>
              <a:r>
                <a:rPr lang="en-US" sz="2000" dirty="0">
                  <a:latin typeface="Figtree" pitchFamily="2" charset="0"/>
                </a:rPr>
                <a:t>,</a:t>
              </a:r>
            </a:p>
            <a:p>
              <a:r>
                <a:rPr lang="en-US" sz="2000" dirty="0">
                  <a:latin typeface="Figtree" pitchFamily="2" charset="0"/>
                </a:rPr>
                <a:t>confirming strong mealtime peaks</a:t>
              </a:r>
              <a:endParaRPr lang="en-IN" sz="2400" b="1" dirty="0">
                <a:solidFill>
                  <a:srgbClr val="CD0117"/>
                </a:solidFill>
                <a:latin typeface="Figtree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45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03391-54A6-8F7A-452F-CA4C62461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2849281-982B-F3E1-0E58-C3C4AB550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791744"/>
              </p:ext>
            </p:extLst>
          </p:nvPr>
        </p:nvGraphicFramePr>
        <p:xfrm>
          <a:off x="271291" y="1955260"/>
          <a:ext cx="7792939" cy="3929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D4AC494-C111-6E81-5A2A-EECCCA6EAF59}"/>
              </a:ext>
            </a:extLst>
          </p:cNvPr>
          <p:cNvSpPr txBox="1"/>
          <p:nvPr/>
        </p:nvSpPr>
        <p:spPr>
          <a:xfrm>
            <a:off x="1997158" y="362873"/>
            <a:ext cx="81976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rgbClr val="C81F14"/>
                </a:solidFill>
                <a:latin typeface="Figtree Black" pitchFamily="2" charset="0"/>
              </a:rPr>
              <a:t>Hourly Breakdown of Pizzas Served</a:t>
            </a:r>
            <a:endParaRPr lang="en-IN" sz="3600" dirty="0">
              <a:solidFill>
                <a:srgbClr val="C81F14"/>
              </a:solidFill>
              <a:latin typeface="Figtree Black" pitchFamily="2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87E80F-DB36-FEEA-CDF7-7EFF376F9B19}"/>
              </a:ext>
            </a:extLst>
          </p:cNvPr>
          <p:cNvGrpSpPr/>
          <p:nvPr/>
        </p:nvGrpSpPr>
        <p:grpSpPr>
          <a:xfrm>
            <a:off x="8300482" y="3711448"/>
            <a:ext cx="2964073" cy="2084596"/>
            <a:chOff x="8461214" y="1601743"/>
            <a:chExt cx="2032452" cy="19093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42B11DB-5AB0-57AB-8322-522DD8F9C4DA}"/>
                </a:ext>
              </a:extLst>
            </p:cNvPr>
            <p:cNvSpPr/>
            <p:nvPr/>
          </p:nvSpPr>
          <p:spPr>
            <a:xfrm>
              <a:off x="8461214" y="1601743"/>
              <a:ext cx="2032452" cy="1909387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DE5E2DA-F560-47B8-683A-DD3F9BBBF7C5}"/>
                </a:ext>
              </a:extLst>
            </p:cNvPr>
            <p:cNvSpPr txBox="1"/>
            <p:nvPr/>
          </p:nvSpPr>
          <p:spPr>
            <a:xfrm>
              <a:off x="8539988" y="1704872"/>
              <a:ext cx="1874904" cy="1609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Only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3%</a:t>
              </a:r>
              <a:r>
                <a:rPr lang="en-US" sz="2000" dirty="0">
                  <a:latin typeface="Figtree" pitchFamily="2" charset="0"/>
                </a:rPr>
                <a:t> of pizzas are sold between hours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9–10 </a:t>
              </a:r>
              <a:r>
                <a:rPr lang="en-US" sz="2000" dirty="0">
                  <a:latin typeface="Figtree" pitchFamily="2" charset="0"/>
                </a:rPr>
                <a:t>&amp;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22-23</a:t>
              </a:r>
              <a:r>
                <a:rPr lang="en-US" sz="2000" dirty="0">
                  <a:latin typeface="Figtree" pitchFamily="2" charset="0"/>
                </a:rPr>
                <a:t>, indicating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minimal demand</a:t>
              </a:r>
              <a:r>
                <a:rPr lang="en-US" sz="2000" dirty="0">
                  <a:latin typeface="Figtree" pitchFamily="2" charset="0"/>
                </a:rPr>
                <a:t>.</a:t>
              </a:r>
              <a:endParaRPr lang="en-IN" sz="2000" dirty="0">
                <a:latin typeface="Figtree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8B759BE-A856-7D1E-0602-20010FFF05A9}"/>
              </a:ext>
            </a:extLst>
          </p:cNvPr>
          <p:cNvGrpSpPr/>
          <p:nvPr/>
        </p:nvGrpSpPr>
        <p:grpSpPr>
          <a:xfrm>
            <a:off x="8300482" y="1276437"/>
            <a:ext cx="2964073" cy="2041272"/>
            <a:chOff x="8355353" y="927241"/>
            <a:chExt cx="2964073" cy="20412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314000D-F35C-05CA-BC54-406FDD56CE16}"/>
                </a:ext>
              </a:extLst>
            </p:cNvPr>
            <p:cNvSpPr/>
            <p:nvPr/>
          </p:nvSpPr>
          <p:spPr>
            <a:xfrm>
              <a:off x="8355353" y="927241"/>
              <a:ext cx="2964073" cy="2041272"/>
            </a:xfrm>
            <a:prstGeom prst="roundRect">
              <a:avLst>
                <a:gd name="adj" fmla="val 1051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8000" rtlCol="0" anchor="t" anchorCtr="0"/>
            <a:lstStyle/>
            <a:p>
              <a:pPr algn="ctr"/>
              <a:endParaRPr lang="en-IN" sz="1600" dirty="0">
                <a:solidFill>
                  <a:schemeClr val="tx1"/>
                </a:solidFill>
                <a:latin typeface="Figtree SemiBold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940857-725C-E203-F9A7-02D89432E41C}"/>
                </a:ext>
              </a:extLst>
            </p:cNvPr>
            <p:cNvSpPr txBox="1"/>
            <p:nvPr/>
          </p:nvSpPr>
          <p:spPr>
            <a:xfrm>
              <a:off x="8471824" y="1009158"/>
              <a:ext cx="2772117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Figtree" pitchFamily="2" charset="0"/>
                </a:rPr>
                <a:t>Nearly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half of all pizzas </a:t>
              </a:r>
              <a:r>
                <a:rPr lang="en-US" sz="2000" dirty="0">
                  <a:latin typeface="Figtree" pitchFamily="2" charset="0"/>
                </a:rPr>
                <a:t>(48%) are sold between hours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12–13</a:t>
              </a:r>
              <a:r>
                <a:rPr lang="en-US" sz="2000" dirty="0">
                  <a:latin typeface="Figtree" pitchFamily="2" charset="0"/>
                </a:rPr>
                <a:t> &amp;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17–18</a:t>
              </a:r>
              <a:r>
                <a:rPr lang="en-US" sz="2000" dirty="0">
                  <a:latin typeface="Figtree" pitchFamily="2" charset="0"/>
                </a:rPr>
                <a:t>, marking two critical </a:t>
              </a:r>
              <a:r>
                <a:rPr lang="en-US" sz="2400" b="1" dirty="0">
                  <a:solidFill>
                    <a:srgbClr val="CD0117"/>
                  </a:solidFill>
                  <a:latin typeface="Figtree Black" pitchFamily="2" charset="0"/>
                </a:rPr>
                <a:t>sales peaks</a:t>
              </a:r>
              <a:r>
                <a:rPr lang="en-US" sz="2000" dirty="0">
                  <a:latin typeface="Figtree" pitchFamily="2" charset="0"/>
                </a:rPr>
                <a:t>.</a:t>
              </a:r>
              <a:endParaRPr lang="en-IN" sz="2000" dirty="0">
                <a:latin typeface="Figtre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12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685</Words>
  <Application>Microsoft Office PowerPoint</Application>
  <PresentationFormat>Widescreen</PresentationFormat>
  <Paragraphs>109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Figtree</vt:lpstr>
      <vt:lpstr>Figtree Black</vt:lpstr>
      <vt:lpstr>Figtree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VAMSHI KUMAR</dc:creator>
  <cp:lastModifiedBy>VAMSHI KUMAR</cp:lastModifiedBy>
  <cp:revision>30</cp:revision>
  <dcterms:created xsi:type="dcterms:W3CDTF">2025-07-22T15:16:25Z</dcterms:created>
  <dcterms:modified xsi:type="dcterms:W3CDTF">2025-08-30T14:17:57Z</dcterms:modified>
</cp:coreProperties>
</file>