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7" r:id="rId11"/>
    <p:sldId id="266" r:id="rId12"/>
    <p:sldId id="269" r:id="rId13"/>
    <p:sldId id="270" r:id="rId14"/>
    <p:sldId id="271" r:id="rId15"/>
    <p:sldId id="276" r:id="rId16"/>
    <p:sldId id="275" r:id="rId17"/>
    <p:sldId id="272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08:57:12.55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27,'0'-4,"0"-7,0-1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08:57:12.55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27,'0'-4,"0"-7,0-1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4B78A-65A4-4ECF-B3DD-4A5FD8219386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C4DE-E03D-4F63-9BCF-DE2EFB7BF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7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B488-37AF-1A9A-D62C-CBE613AB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66856-3860-8157-94E4-253ABE480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9E9A-2247-9996-4A56-195BCA17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1D69E-CCDC-FE21-E249-6BF5A6CC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936C-3273-DE2F-E74F-8F577384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02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ABD1-8A87-8936-29C7-1B426BB9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72E4A-250D-C7BD-133B-5CC0574E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A527-0F24-A4A0-C89B-419EF948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BC59-11A4-4396-D5F5-02C48133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5D89-3FB7-E33D-4837-4AFED932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5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15AEA-5F9E-9D26-905C-B76BA5391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D14C0-E28C-6188-01A0-77AE6736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F758-AFAF-100D-987A-64058E39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7F92-3E35-E976-1E8A-C49724C6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C92D-F9B3-05F5-CC9F-985B3AA0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0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B6F-4F75-62FA-346F-BD578FD9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2309-1164-B73C-DC48-9ED3A4C4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B68C-362E-B878-61D5-497AFF19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D013-BD52-76E1-1CCA-9A903A18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4587-4447-49DA-B2A2-AF21128E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B53A-5EB9-21F5-CEAA-E10B0118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EBE16-354D-3D7A-BFC0-AE671747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11B0-A39C-E37B-4F62-4A1875C2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312E-4774-7C0E-3761-01F84D1E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9647-2B93-59BF-4B72-1C3F7A1B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4DCB-7E9D-B2FF-8703-AA641BD9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B73C-B380-E9D1-2438-EB32102F6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D2CA4-3516-44C9-5B52-BEEB7849B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1E388-9DC2-78E2-A4A3-5D068A2C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3E5AD-86AA-94D7-4EBA-D2B6B17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404E0-3A9C-506C-F1D2-EA8A2169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5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45B9-7595-8522-D7CA-BC7493C4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7AF17-4378-30FC-85B2-CC6A4932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C78D-C1F0-80DE-AE3A-826746FF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DE9D4-E3C5-2D8D-7C55-40B4DE6BD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72FCE-4D7C-7858-3E3F-5FEDB7250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A95C3-E543-768C-4992-911D9008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399-B80C-754E-433D-F329931A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913BF-0486-DE67-6E58-B2C65618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B7E0-3304-CC97-87C3-66EE6760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02D12-73E3-F1B7-21D0-6D04D5C3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A8CF7-EE79-E1A4-831F-777FE15A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26B70-E421-965E-76C1-61B0CCB2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8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81FB2-E0FC-0E89-3FB7-54D29AFD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5FFE1-B3BA-488B-D94D-68185A86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B988-5F82-7F41-0346-1DC6D303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0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FDCD-BC36-5798-3F21-03119C82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83AB-CAB8-F957-A431-22C73693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06EE9-4B5B-64A8-254D-47AF42859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5C780-FA92-A57F-B599-8724C2B7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2248D-2D9E-86BF-47AB-98AFC1B4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5CAF-F144-2A8F-853D-33F3F01E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7F20-018F-7AD1-97C2-EE1E2832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E437B-D30C-CD55-ECBF-0557C27F8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B8DC-5FB1-4EA8-6643-8E0E2AA1E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A376F-5854-30F7-22C6-95F61ECC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C9F49-BF7C-6473-7F71-7BCFAAB0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6A3AB-DB9D-F31E-E625-C6332204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2740D-2290-1075-BDC1-1A1024E5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C87F-6BC8-AB53-48FF-D78FB41E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DD0B-C913-C110-EF32-38AF82DD0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FE2C-F136-4598-9560-464D9A6D99EB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0F8F-C958-99C9-BDE1-85DC4B99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F209-8C83-2034-A35D-DCA0ED6F2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0135-C65C-4E62-88C8-550F6FD25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6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github.com/Vamshi-Munukuntl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@VamshiMunukuntla_DS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://www.linkedin.com/in/vamshi-kumar8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FA1BE72-B4F5-C2B2-4AE4-3127F2B2E384}"/>
              </a:ext>
            </a:extLst>
          </p:cNvPr>
          <p:cNvSpPr txBox="1">
            <a:spLocks/>
          </p:cNvSpPr>
          <p:nvPr/>
        </p:nvSpPr>
        <p:spPr>
          <a:xfrm>
            <a:off x="838200" y="1295558"/>
            <a:ext cx="10515600" cy="367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405188" algn="l"/>
              </a:tabLst>
            </a:pPr>
            <a:r>
              <a:rPr lang="en-US" sz="7200" dirty="0">
                <a:latin typeface="Roboto Condensed ExtraBold" panose="02000000000000000000" pitchFamily="2" charset="0"/>
                <a:ea typeface="Roboto Condensed ExtraBold" panose="02000000000000000000" pitchFamily="2" charset="0"/>
              </a:rPr>
              <a:t>Data Analytics </a:t>
            </a:r>
          </a:p>
          <a:p>
            <a:pPr algn="ctr">
              <a:tabLst>
                <a:tab pos="3405188" algn="l"/>
              </a:tabLst>
            </a:pPr>
            <a:r>
              <a:rPr lang="en-US" sz="7200" dirty="0">
                <a:latin typeface="Roboto Condensed ExtraBold" panose="02000000000000000000" pitchFamily="2" charset="0"/>
                <a:ea typeface="Roboto Condensed ExtraBold" panose="02000000000000000000" pitchFamily="2" charset="0"/>
              </a:rPr>
              <a:t>Portfolio Project</a:t>
            </a:r>
          </a:p>
          <a:p>
            <a:pPr algn="ctr">
              <a:tabLst>
                <a:tab pos="3405188" algn="l"/>
              </a:tabLst>
            </a:pPr>
            <a:r>
              <a:rPr lang="en-US" sz="7200" dirty="0">
                <a:latin typeface="Roboto Condensed ExtraBold" panose="02000000000000000000" pitchFamily="2" charset="0"/>
                <a:ea typeface="Roboto Condensed ExtraBold" panose="02000000000000000000" pitchFamily="2" charset="0"/>
              </a:rPr>
              <a:t>using</a:t>
            </a:r>
            <a:r>
              <a:rPr lang="en-US" sz="7200" dirty="0">
                <a:solidFill>
                  <a:srgbClr val="FF0000"/>
                </a:solidFill>
                <a:latin typeface="Roboto Condensed ExtraBold" panose="02000000000000000000" pitchFamily="2" charset="0"/>
                <a:ea typeface="Roboto Condensed ExtraBold" panose="02000000000000000000" pitchFamily="2" charset="0"/>
              </a:rPr>
              <a:t> YouTube </a:t>
            </a:r>
            <a:r>
              <a:rPr lang="en-US" sz="7200" dirty="0">
                <a:latin typeface="Roboto Condensed ExtraBold" panose="02000000000000000000" pitchFamily="2" charset="0"/>
                <a:ea typeface="Roboto Condensed ExtraBold" panose="02000000000000000000" pitchFamily="2" charset="0"/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2933C-8DA8-A17E-FC24-D6535FB8B40D}"/>
              </a:ext>
            </a:extLst>
          </p:cNvPr>
          <p:cNvSpPr txBox="1"/>
          <p:nvPr/>
        </p:nvSpPr>
        <p:spPr>
          <a:xfrm>
            <a:off x="933856" y="5585113"/>
            <a:ext cx="418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 Thin" panose="02000000000000000000" pitchFamily="2" charset="0"/>
                <a:ea typeface="Roboto Condensed Thin" panose="02000000000000000000" pitchFamily="2" charset="0"/>
              </a:rPr>
              <a:t>Created by </a:t>
            </a:r>
            <a:r>
              <a:rPr lang="en-US" sz="2800" dirty="0">
                <a:solidFill>
                  <a:srgbClr val="FF0000"/>
                </a:solidFill>
                <a:latin typeface="Roboto Condensed ExtraBold" panose="02000000000000000000" pitchFamily="2" charset="0"/>
                <a:ea typeface="Roboto Condensed ExtraBold" panose="02000000000000000000" pitchFamily="2" charset="0"/>
              </a:rPr>
              <a:t>Vamshi Munukuntla</a:t>
            </a:r>
            <a:endParaRPr lang="en-IN" sz="2800" dirty="0">
              <a:solidFill>
                <a:srgbClr val="FF0000"/>
              </a:solidFill>
              <a:latin typeface="Roboto Condensed ExtraBold" panose="02000000000000000000" pitchFamily="2" charset="0"/>
              <a:ea typeface="Roboto Condensed ExtraBold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58AF9B-4946-CC6E-93A6-F07259DA338A}"/>
              </a:ext>
            </a:extLst>
          </p:cNvPr>
          <p:cNvSpPr/>
          <p:nvPr/>
        </p:nvSpPr>
        <p:spPr>
          <a:xfrm flipV="1">
            <a:off x="1050587" y="5516723"/>
            <a:ext cx="807702" cy="45719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4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PROJECT SETUP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C6AAE-91EE-10BF-8811-F810C4C88C5E}"/>
              </a:ext>
            </a:extLst>
          </p:cNvPr>
          <p:cNvSpPr txBox="1"/>
          <p:nvPr/>
        </p:nvSpPr>
        <p:spPr>
          <a:xfrm>
            <a:off x="651750" y="1523802"/>
            <a:ext cx="7336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Install Requirements</a:t>
            </a:r>
            <a:endParaRPr lang="en-IN" sz="22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F127B2-801D-4C8A-5D14-653504264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80"/>
          <a:stretch/>
        </p:blipFill>
        <p:spPr>
          <a:xfrm>
            <a:off x="651750" y="2099257"/>
            <a:ext cx="9467850" cy="646024"/>
          </a:xfrm>
          <a:prstGeom prst="roundRect">
            <a:avLst>
              <a:gd name="adj" fmla="val 14067"/>
            </a:avLst>
          </a:prstGeom>
          <a:effectLst>
            <a:outerShdw blurRad="4699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87E15D-F78E-485A-BBAA-B2AF49D22BA5}"/>
              </a:ext>
            </a:extLst>
          </p:cNvPr>
          <p:cNvSpPr txBox="1"/>
          <p:nvPr/>
        </p:nvSpPr>
        <p:spPr>
          <a:xfrm>
            <a:off x="651750" y="3103906"/>
            <a:ext cx="7336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Activate the environment</a:t>
            </a:r>
            <a:endParaRPr lang="en-IN" sz="22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5309EC-C095-B669-FA17-9CE2396F7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79"/>
          <a:stretch/>
        </p:blipFill>
        <p:spPr>
          <a:xfrm>
            <a:off x="651750" y="3669388"/>
            <a:ext cx="9467850" cy="646024"/>
          </a:xfrm>
          <a:prstGeom prst="roundRect">
            <a:avLst>
              <a:gd name="adj" fmla="val 14067"/>
            </a:avLst>
          </a:prstGeom>
          <a:effectLst>
            <a:outerShdw blurRad="4699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20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5FF5EF-4EF2-1FCF-42C9-E4D85F501705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DATA RETRIEVAL PROCESS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F3D19-9384-28B0-CF72-BB98FA7B1D8A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F9903-7B26-6B4D-E842-99966ED8623E}"/>
              </a:ext>
            </a:extLst>
          </p:cNvPr>
          <p:cNvSpPr/>
          <p:nvPr/>
        </p:nvSpPr>
        <p:spPr>
          <a:xfrm>
            <a:off x="347881" y="2873692"/>
            <a:ext cx="1680886" cy="168088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Channels </a:t>
            </a:r>
          </a:p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End Point</a:t>
            </a:r>
            <a:endParaRPr lang="en-IN" dirty="0">
              <a:ln w="0">
                <a:noFill/>
              </a:ln>
              <a:solidFill>
                <a:schemeClr val="tx1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87F7C5-8A8F-D5FE-AD76-43D2766CADEF}"/>
              </a:ext>
            </a:extLst>
          </p:cNvPr>
          <p:cNvSpPr/>
          <p:nvPr/>
        </p:nvSpPr>
        <p:spPr>
          <a:xfrm>
            <a:off x="3589154" y="2873692"/>
            <a:ext cx="1680886" cy="16808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Playlist Items</a:t>
            </a:r>
          </a:p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End Point</a:t>
            </a:r>
            <a:endParaRPr lang="en-IN" dirty="0">
              <a:ln w="0">
                <a:noFill/>
              </a:ln>
              <a:solidFill>
                <a:schemeClr val="tx1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62F3B-FB01-B9F5-A956-140D3BC9AEEB}"/>
              </a:ext>
            </a:extLst>
          </p:cNvPr>
          <p:cNvSpPr/>
          <p:nvPr/>
        </p:nvSpPr>
        <p:spPr>
          <a:xfrm>
            <a:off x="6830427" y="2873692"/>
            <a:ext cx="1680886" cy="16808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Videos</a:t>
            </a:r>
          </a:p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End Point</a:t>
            </a:r>
            <a:endParaRPr lang="en-IN" dirty="0">
              <a:ln w="0">
                <a:noFill/>
              </a:ln>
              <a:solidFill>
                <a:schemeClr val="tx1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0AD145-8C95-9C81-93F5-34FDDE7B73F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028767" y="3714135"/>
            <a:ext cx="15603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779A23-4325-1C30-DD97-D74C23D125C7}"/>
              </a:ext>
            </a:extLst>
          </p:cNvPr>
          <p:cNvSpPr txBox="1"/>
          <p:nvPr/>
        </p:nvSpPr>
        <p:spPr>
          <a:xfrm>
            <a:off x="2043300" y="2736950"/>
            <a:ext cx="148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Channel Statistics &amp; </a:t>
            </a:r>
          </a:p>
          <a:p>
            <a:pPr algn="ctr"/>
            <a:r>
              <a:rPr lang="en-US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Playlist Id</a:t>
            </a:r>
            <a:endParaRPr lang="en-IN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3A1ED-3270-B0BC-8704-08000247673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270040" y="3714135"/>
            <a:ext cx="15603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9961B3-D6C7-B334-57FF-4D205A888A89}"/>
              </a:ext>
            </a:extLst>
          </p:cNvPr>
          <p:cNvSpPr txBox="1"/>
          <p:nvPr/>
        </p:nvSpPr>
        <p:spPr>
          <a:xfrm>
            <a:off x="5305720" y="3198615"/>
            <a:ext cx="148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Video Ids</a:t>
            </a:r>
            <a:endParaRPr lang="en-IN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4DF438-1BF8-6CA7-B460-12A179DC853A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511313" y="3714135"/>
            <a:ext cx="15603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5A0F139-F6D9-2443-487D-9BDCB70C36BB}"/>
              </a:ext>
            </a:extLst>
          </p:cNvPr>
          <p:cNvSpPr/>
          <p:nvPr/>
        </p:nvSpPr>
        <p:spPr>
          <a:xfrm>
            <a:off x="10071700" y="2873692"/>
            <a:ext cx="1680886" cy="16808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CSV</a:t>
            </a:r>
            <a:endParaRPr lang="en-IN" dirty="0">
              <a:ln w="0">
                <a:noFill/>
              </a:ln>
              <a:solidFill>
                <a:schemeClr val="tx1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A0728C-7DEB-7064-6F5C-DA2BEE11D907}"/>
              </a:ext>
            </a:extLst>
          </p:cNvPr>
          <p:cNvSpPr txBox="1"/>
          <p:nvPr/>
        </p:nvSpPr>
        <p:spPr>
          <a:xfrm>
            <a:off x="8511313" y="2925648"/>
            <a:ext cx="148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Video </a:t>
            </a:r>
            <a:br>
              <a:rPr lang="en-US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</a:br>
            <a:r>
              <a:rPr lang="en-US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Meta Data</a:t>
            </a:r>
          </a:p>
        </p:txBody>
      </p:sp>
    </p:spTree>
    <p:extLst>
      <p:ext uri="{BB962C8B-B14F-4D97-AF65-F5344CB8AC3E}">
        <p14:creationId xmlns:p14="http://schemas.microsoft.com/office/powerpoint/2010/main" val="38914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2" grpId="0"/>
      <p:bldP spid="14" grpId="0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CHANNEL - END POINT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6E457E-6707-BA66-42AC-BA031E0219FB}"/>
              </a:ext>
            </a:extLst>
          </p:cNvPr>
          <p:cNvGrpSpPr/>
          <p:nvPr/>
        </p:nvGrpSpPr>
        <p:grpSpPr>
          <a:xfrm>
            <a:off x="1248046" y="1294557"/>
            <a:ext cx="4659019" cy="5310206"/>
            <a:chOff x="1641336" y="1269244"/>
            <a:chExt cx="4659019" cy="53102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47523F-953D-B3FD-62B8-D15E40EC4720}"/>
                </a:ext>
              </a:extLst>
            </p:cNvPr>
            <p:cNvSpPr txBox="1"/>
            <p:nvPr/>
          </p:nvSpPr>
          <p:spPr>
            <a:xfrm>
              <a:off x="1641336" y="1269244"/>
              <a:ext cx="8707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Items</a:t>
              </a:r>
              <a:endParaRPr lang="en-IN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3F56E3-D5E7-AF52-2F31-C6DF2BF7BFA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076712" y="1730909"/>
              <a:ext cx="0" cy="30399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70EB59-5D50-F1B5-A37A-0F283A08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76712" y="2094272"/>
              <a:ext cx="4353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4703D-6C8C-BA69-14DA-5D692BB3D839}"/>
                </a:ext>
              </a:extLst>
            </p:cNvPr>
            <p:cNvSpPr txBox="1"/>
            <p:nvPr/>
          </p:nvSpPr>
          <p:spPr>
            <a:xfrm>
              <a:off x="2512087" y="1839355"/>
              <a:ext cx="1104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Snippet</a:t>
              </a:r>
              <a:endParaRPr lang="en-IN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0FFBF6-6B64-98D0-77E6-B1BD2F69590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064482" y="2301020"/>
              <a:ext cx="0" cy="293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DB3A2-B23E-75AB-E250-7C27C8B5BF91}"/>
                </a:ext>
              </a:extLst>
            </p:cNvPr>
            <p:cNvCxnSpPr>
              <a:cxnSpLocks/>
            </p:cNvCxnSpPr>
            <p:nvPr/>
          </p:nvCxnSpPr>
          <p:spPr>
            <a:xfrm>
              <a:off x="3064481" y="2583427"/>
              <a:ext cx="5523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150974-DBB9-2482-E091-3ECA1B06C0A4}"/>
                </a:ext>
              </a:extLst>
            </p:cNvPr>
            <p:cNvSpPr txBox="1"/>
            <p:nvPr/>
          </p:nvSpPr>
          <p:spPr>
            <a:xfrm>
              <a:off x="3629089" y="2348682"/>
              <a:ext cx="721672" cy="461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Title</a:t>
              </a:r>
              <a:endParaRPr lang="en-IN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87A872-9E39-902F-D9F8-A7E2BA863A48}"/>
                </a:ext>
              </a:extLst>
            </p:cNvPr>
            <p:cNvCxnSpPr>
              <a:cxnSpLocks/>
            </p:cNvCxnSpPr>
            <p:nvPr/>
          </p:nvCxnSpPr>
          <p:spPr>
            <a:xfrm>
              <a:off x="2076711" y="4770826"/>
              <a:ext cx="4353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D722B3-D845-9C9C-9540-F1B3EBD89E64}"/>
                </a:ext>
              </a:extLst>
            </p:cNvPr>
            <p:cNvSpPr txBox="1"/>
            <p:nvPr/>
          </p:nvSpPr>
          <p:spPr>
            <a:xfrm>
              <a:off x="2512087" y="4539993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Statistics</a:t>
              </a:r>
              <a:endParaRPr lang="en-IN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D19F68E-9E41-53D7-FD9E-9E504DB15355}"/>
                </a:ext>
              </a:extLst>
            </p:cNvPr>
            <p:cNvCxnSpPr>
              <a:cxnSpLocks/>
            </p:cNvCxnSpPr>
            <p:nvPr/>
          </p:nvCxnSpPr>
          <p:spPr>
            <a:xfrm>
              <a:off x="2076711" y="3102362"/>
              <a:ext cx="4066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E67846-ED71-26FE-0699-A8CDA9AABB3A}"/>
                </a:ext>
              </a:extLst>
            </p:cNvPr>
            <p:cNvSpPr txBox="1"/>
            <p:nvPr/>
          </p:nvSpPr>
          <p:spPr>
            <a:xfrm>
              <a:off x="2483409" y="2871529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Content Details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E61B96-4A50-BB56-9486-B27B99045ECF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508690" y="3333194"/>
              <a:ext cx="0" cy="3643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D91044-8DA3-AAF5-4C03-915CB8726F11}"/>
                </a:ext>
              </a:extLst>
            </p:cNvPr>
            <p:cNvCxnSpPr>
              <a:cxnSpLocks/>
            </p:cNvCxnSpPr>
            <p:nvPr/>
          </p:nvCxnSpPr>
          <p:spPr>
            <a:xfrm>
              <a:off x="3508690" y="3697520"/>
              <a:ext cx="5165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CD56BD-2112-0EDA-F7CD-48BCC9CA2441}"/>
                </a:ext>
              </a:extLst>
            </p:cNvPr>
            <p:cNvSpPr txBox="1"/>
            <p:nvPr/>
          </p:nvSpPr>
          <p:spPr>
            <a:xfrm>
              <a:off x="3999197" y="3444895"/>
              <a:ext cx="2199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Related Playlists</a:t>
              </a:r>
              <a:endParaRPr lang="en-IN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5F629A-F4E6-B75D-8113-C15A6F4E8BC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639" y="3865666"/>
              <a:ext cx="0" cy="3708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188968-EBFB-6912-9999-DFD5D595F9EF}"/>
                </a:ext>
              </a:extLst>
            </p:cNvPr>
            <p:cNvCxnSpPr/>
            <p:nvPr/>
          </p:nvCxnSpPr>
          <p:spPr>
            <a:xfrm>
              <a:off x="4572638" y="4236505"/>
              <a:ext cx="5523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C5E156-C704-2F03-4720-C432FE082B18}"/>
                </a:ext>
              </a:extLst>
            </p:cNvPr>
            <p:cNvSpPr txBox="1"/>
            <p:nvPr/>
          </p:nvSpPr>
          <p:spPr>
            <a:xfrm>
              <a:off x="5125033" y="3984890"/>
              <a:ext cx="1175322" cy="461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Uploads</a:t>
              </a:r>
              <a:endParaRPr lang="en-IN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C6DC7C-7208-C67D-D5DB-A23B45FF4CE9}"/>
                </a:ext>
              </a:extLst>
            </p:cNvPr>
            <p:cNvSpPr txBox="1"/>
            <p:nvPr/>
          </p:nvSpPr>
          <p:spPr>
            <a:xfrm>
              <a:off x="3629089" y="4992652"/>
              <a:ext cx="1561646" cy="461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View Count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E80A454-951A-DE57-7290-CC16C3722B47}"/>
                </a:ext>
              </a:extLst>
            </p:cNvPr>
            <p:cNvCxnSpPr>
              <a:cxnSpLocks/>
            </p:cNvCxnSpPr>
            <p:nvPr/>
          </p:nvCxnSpPr>
          <p:spPr>
            <a:xfrm>
              <a:off x="3064482" y="4889420"/>
              <a:ext cx="12212" cy="1487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CE796D-0228-0F01-7BE0-80F16A387E47}"/>
                </a:ext>
              </a:extLst>
            </p:cNvPr>
            <p:cNvCxnSpPr/>
            <p:nvPr/>
          </p:nvCxnSpPr>
          <p:spPr>
            <a:xfrm>
              <a:off x="3064481" y="5260259"/>
              <a:ext cx="5523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EC7C3F7-40F3-E8CB-F912-259BA6D79753}"/>
                </a:ext>
              </a:extLst>
            </p:cNvPr>
            <p:cNvCxnSpPr/>
            <p:nvPr/>
          </p:nvCxnSpPr>
          <p:spPr>
            <a:xfrm>
              <a:off x="3076694" y="5807367"/>
              <a:ext cx="5523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1143A1-37B6-9924-7BB8-297CF328AC19}"/>
                </a:ext>
              </a:extLst>
            </p:cNvPr>
            <p:cNvCxnSpPr/>
            <p:nvPr/>
          </p:nvCxnSpPr>
          <p:spPr>
            <a:xfrm>
              <a:off x="3076694" y="6376868"/>
              <a:ext cx="5523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35FECC-5520-FCDF-93A1-222D2E2DC0F4}"/>
                </a:ext>
              </a:extLst>
            </p:cNvPr>
            <p:cNvSpPr txBox="1"/>
            <p:nvPr/>
          </p:nvSpPr>
          <p:spPr>
            <a:xfrm>
              <a:off x="3629089" y="5576535"/>
              <a:ext cx="2255746" cy="461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Subscriber Count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D257D1-EEA3-03BC-58D3-907BFAC36E67}"/>
                </a:ext>
              </a:extLst>
            </p:cNvPr>
            <p:cNvSpPr txBox="1"/>
            <p:nvPr/>
          </p:nvSpPr>
          <p:spPr>
            <a:xfrm>
              <a:off x="3629089" y="6117785"/>
              <a:ext cx="1667444" cy="461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Video Count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CDD12-EAF1-0B03-65FA-728CB6D1F197}"/>
              </a:ext>
            </a:extLst>
          </p:cNvPr>
          <p:cNvCxnSpPr/>
          <p:nvPr/>
        </p:nvCxnSpPr>
        <p:spPr>
          <a:xfrm>
            <a:off x="6780179" y="1468877"/>
            <a:ext cx="0" cy="51358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75E6E0-88DE-7D91-D72B-0E4E2F73A307}"/>
              </a:ext>
            </a:extLst>
          </p:cNvPr>
          <p:cNvSpPr txBox="1"/>
          <p:nvPr/>
        </p:nvSpPr>
        <p:spPr>
          <a:xfrm>
            <a:off x="7237379" y="2119585"/>
            <a:ext cx="4116418" cy="22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857"/>
              </a:lnSpc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get_channel_data():</a:t>
            </a:r>
          </a:p>
          <a:p>
            <a:pPr>
              <a:lnSpc>
                <a:spcPct val="132857"/>
              </a:lnSpc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lnSpc>
                <a:spcPct val="132857"/>
              </a:lnSpc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Getting JSON Response</a:t>
            </a:r>
          </a:p>
          <a:p>
            <a:pPr marL="342900" indent="-342900">
              <a:lnSpc>
                <a:spcPct val="132857"/>
              </a:lnSpc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Understanding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get()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method</a:t>
            </a:r>
          </a:p>
          <a:p>
            <a:pPr marL="342900" indent="-342900">
              <a:lnSpc>
                <a:spcPct val="132857"/>
              </a:lnSpc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Getting the Playlist Id and Statistics</a:t>
            </a:r>
          </a:p>
          <a:p>
            <a:pPr marL="342900" indent="-342900">
              <a:lnSpc>
                <a:spcPct val="132857"/>
              </a:lnSpc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25711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PLAYLIST ITEMS - END POINT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4D9C23-D844-26E0-3A27-735E6E1A02EB}"/>
              </a:ext>
            </a:extLst>
          </p:cNvPr>
          <p:cNvGrpSpPr/>
          <p:nvPr/>
        </p:nvGrpSpPr>
        <p:grpSpPr>
          <a:xfrm>
            <a:off x="838200" y="1308573"/>
            <a:ext cx="3562405" cy="1764805"/>
            <a:chOff x="1641336" y="1269244"/>
            <a:chExt cx="3562405" cy="17648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47523F-953D-B3FD-62B8-D15E40EC4720}"/>
                </a:ext>
              </a:extLst>
            </p:cNvPr>
            <p:cNvSpPr txBox="1"/>
            <p:nvPr/>
          </p:nvSpPr>
          <p:spPr>
            <a:xfrm>
              <a:off x="1641336" y="1269244"/>
              <a:ext cx="8707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Items</a:t>
              </a:r>
              <a:endParaRPr lang="en-IN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3F56E3-D5E7-AF52-2F31-C6DF2BF7BFA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076711" y="1730909"/>
              <a:ext cx="1" cy="535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D19F68E-9E41-53D7-FD9E-9E504DB15355}"/>
                </a:ext>
              </a:extLst>
            </p:cNvPr>
            <p:cNvCxnSpPr>
              <a:cxnSpLocks/>
            </p:cNvCxnSpPr>
            <p:nvPr/>
          </p:nvCxnSpPr>
          <p:spPr>
            <a:xfrm>
              <a:off x="2076712" y="2266620"/>
              <a:ext cx="4066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E67846-ED71-26FE-0699-A8CDA9AABB3A}"/>
                </a:ext>
              </a:extLst>
            </p:cNvPr>
            <p:cNvSpPr txBox="1"/>
            <p:nvPr/>
          </p:nvSpPr>
          <p:spPr>
            <a:xfrm>
              <a:off x="2483409" y="2008003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Content Details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E61B96-4A50-BB56-9486-B27B99045ECF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508690" y="2469668"/>
              <a:ext cx="0" cy="3643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D91044-8DA3-AAF5-4C03-915CB8726F11}"/>
                </a:ext>
              </a:extLst>
            </p:cNvPr>
            <p:cNvCxnSpPr>
              <a:cxnSpLocks/>
            </p:cNvCxnSpPr>
            <p:nvPr/>
          </p:nvCxnSpPr>
          <p:spPr>
            <a:xfrm>
              <a:off x="3508690" y="2824753"/>
              <a:ext cx="5165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CD56BD-2112-0EDA-F7CD-48BCC9CA2441}"/>
                </a:ext>
              </a:extLst>
            </p:cNvPr>
            <p:cNvSpPr txBox="1"/>
            <p:nvPr/>
          </p:nvSpPr>
          <p:spPr>
            <a:xfrm>
              <a:off x="4025213" y="2572384"/>
              <a:ext cx="117852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Video Id</a:t>
              </a:r>
              <a:endParaRPr lang="en-IN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10B6FC-C11D-0092-24F1-161B4B2FAEBD}"/>
              </a:ext>
            </a:extLst>
          </p:cNvPr>
          <p:cNvSpPr txBox="1"/>
          <p:nvPr/>
        </p:nvSpPr>
        <p:spPr>
          <a:xfrm>
            <a:off x="838200" y="4042971"/>
            <a:ext cx="196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Challenges</a:t>
            </a:r>
            <a:r>
              <a:rPr lang="en-US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:</a:t>
            </a:r>
            <a:endParaRPr lang="en-IN" sz="24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33A67-7575-861C-92E5-28F9BD5CF799}"/>
              </a:ext>
            </a:extLst>
          </p:cNvPr>
          <p:cNvSpPr txBox="1"/>
          <p:nvPr/>
        </p:nvSpPr>
        <p:spPr>
          <a:xfrm>
            <a:off x="842085" y="4668907"/>
            <a:ext cx="695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At max, we can only retrieve 50 ids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We need to use page Tokens to retrieve remaining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Using a While loop to extract all of the video ids</a:t>
            </a:r>
            <a:endParaRPr lang="en-IN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5E9D3-18D7-3F25-54E1-05771CA21D35}"/>
              </a:ext>
            </a:extLst>
          </p:cNvPr>
          <p:cNvSpPr txBox="1"/>
          <p:nvPr/>
        </p:nvSpPr>
        <p:spPr>
          <a:xfrm>
            <a:off x="7149829" y="1308573"/>
            <a:ext cx="4116418" cy="26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857"/>
              </a:lnSpc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Fetch_video_ids():</a:t>
            </a:r>
          </a:p>
          <a:p>
            <a:pPr>
              <a:lnSpc>
                <a:spcPct val="132857"/>
              </a:lnSpc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lnSpc>
                <a:spcPct val="132857"/>
              </a:lnSpc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Getting JSON Response</a:t>
            </a:r>
          </a:p>
          <a:p>
            <a:pPr marL="342900" indent="-342900">
              <a:lnSpc>
                <a:spcPct val="132857"/>
              </a:lnSpc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Getting One Video Id</a:t>
            </a:r>
          </a:p>
          <a:p>
            <a:pPr marL="342900" indent="-342900">
              <a:lnSpc>
                <a:spcPct val="132857"/>
              </a:lnSpc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Getting Max Video Ids</a:t>
            </a:r>
          </a:p>
          <a:p>
            <a:pPr marL="342900" indent="-342900">
              <a:lnSpc>
                <a:spcPct val="132857"/>
              </a:lnSpc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Adding Page Token and While Loop</a:t>
            </a:r>
          </a:p>
          <a:p>
            <a:pPr marL="342900" indent="-342900">
              <a:lnSpc>
                <a:spcPct val="132857"/>
              </a:lnSpc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Handling Exceptions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CA43BA-5D0C-3ACF-5870-476B57A11335}"/>
              </a:ext>
            </a:extLst>
          </p:cNvPr>
          <p:cNvCxnSpPr>
            <a:cxnSpLocks/>
          </p:cNvCxnSpPr>
          <p:nvPr/>
        </p:nvCxnSpPr>
        <p:spPr>
          <a:xfrm>
            <a:off x="6391073" y="1377593"/>
            <a:ext cx="0" cy="266537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VIDEOS - END POINT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7523F-953D-B3FD-62B8-D15E40EC4720}"/>
              </a:ext>
            </a:extLst>
          </p:cNvPr>
          <p:cNvSpPr txBox="1"/>
          <p:nvPr/>
        </p:nvSpPr>
        <p:spPr>
          <a:xfrm>
            <a:off x="838200" y="135909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Items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3F56E3-D5E7-AF52-2F31-C6DF2BF7BFA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87815" y="1728424"/>
            <a:ext cx="0" cy="375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87A872-9E39-902F-D9F8-A7E2BA863A48}"/>
              </a:ext>
            </a:extLst>
          </p:cNvPr>
          <p:cNvCxnSpPr>
            <a:cxnSpLocks/>
          </p:cNvCxnSpPr>
          <p:nvPr/>
        </p:nvCxnSpPr>
        <p:spPr>
          <a:xfrm>
            <a:off x="2389713" y="5487721"/>
            <a:ext cx="4353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19F68E-9E41-53D7-FD9E-9E504DB15355}"/>
              </a:ext>
            </a:extLst>
          </p:cNvPr>
          <p:cNvCxnSpPr>
            <a:cxnSpLocks/>
          </p:cNvCxnSpPr>
          <p:nvPr/>
        </p:nvCxnSpPr>
        <p:spPr>
          <a:xfrm>
            <a:off x="1225945" y="5006080"/>
            <a:ext cx="4066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E67846-ED71-26FE-0699-A8CDA9AABB3A}"/>
              </a:ext>
            </a:extLst>
          </p:cNvPr>
          <p:cNvSpPr txBox="1"/>
          <p:nvPr/>
        </p:nvSpPr>
        <p:spPr>
          <a:xfrm>
            <a:off x="1661321" y="482764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Content Details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E61B96-4A50-BB56-9486-B27B99045ECF}"/>
              </a:ext>
            </a:extLst>
          </p:cNvPr>
          <p:cNvCxnSpPr>
            <a:cxnSpLocks/>
          </p:cNvCxnSpPr>
          <p:nvPr/>
        </p:nvCxnSpPr>
        <p:spPr>
          <a:xfrm>
            <a:off x="2389713" y="5140733"/>
            <a:ext cx="0" cy="349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C1BFA-5F71-64C8-5910-E650D1273095}"/>
              </a:ext>
            </a:extLst>
          </p:cNvPr>
          <p:cNvCxnSpPr>
            <a:cxnSpLocks/>
          </p:cNvCxnSpPr>
          <p:nvPr/>
        </p:nvCxnSpPr>
        <p:spPr>
          <a:xfrm>
            <a:off x="1210735" y="2078756"/>
            <a:ext cx="4353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B5DB6D-9229-7EA9-F6E0-1B2622A4E674}"/>
              </a:ext>
            </a:extLst>
          </p:cNvPr>
          <p:cNvSpPr txBox="1"/>
          <p:nvPr/>
        </p:nvSpPr>
        <p:spPr>
          <a:xfrm>
            <a:off x="1646111" y="184792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Snippet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33375-9D0B-E50B-E3F8-A6E26BE3B507}"/>
              </a:ext>
            </a:extLst>
          </p:cNvPr>
          <p:cNvSpPr txBox="1"/>
          <p:nvPr/>
        </p:nvSpPr>
        <p:spPr>
          <a:xfrm>
            <a:off x="2659992" y="2290239"/>
            <a:ext cx="588623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A4604F-1D39-562E-B2CA-49E37EA6AC6F}"/>
              </a:ext>
            </a:extLst>
          </p:cNvPr>
          <p:cNvCxnSpPr>
            <a:cxnSpLocks/>
          </p:cNvCxnSpPr>
          <p:nvPr/>
        </p:nvCxnSpPr>
        <p:spPr>
          <a:xfrm>
            <a:off x="2107599" y="2179392"/>
            <a:ext cx="0" cy="1669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4C5159-246D-18E3-A1ED-E12563F246B8}"/>
              </a:ext>
            </a:extLst>
          </p:cNvPr>
          <p:cNvCxnSpPr/>
          <p:nvPr/>
        </p:nvCxnSpPr>
        <p:spPr>
          <a:xfrm>
            <a:off x="2107599" y="2506882"/>
            <a:ext cx="552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332306-24F2-B87B-F80A-048CBCE8E1D7}"/>
              </a:ext>
            </a:extLst>
          </p:cNvPr>
          <p:cNvCxnSpPr/>
          <p:nvPr/>
        </p:nvCxnSpPr>
        <p:spPr>
          <a:xfrm>
            <a:off x="2107598" y="2940149"/>
            <a:ext cx="552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FBA803-E5CC-7D90-8ACA-D66F1ADEA00E}"/>
              </a:ext>
            </a:extLst>
          </p:cNvPr>
          <p:cNvCxnSpPr/>
          <p:nvPr/>
        </p:nvCxnSpPr>
        <p:spPr>
          <a:xfrm>
            <a:off x="2100234" y="3407070"/>
            <a:ext cx="552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C92EE75-8B14-971D-C57B-8FC9AF57763C}"/>
              </a:ext>
            </a:extLst>
          </p:cNvPr>
          <p:cNvSpPr txBox="1"/>
          <p:nvPr/>
        </p:nvSpPr>
        <p:spPr>
          <a:xfrm>
            <a:off x="2659992" y="2742781"/>
            <a:ext cx="1225015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1AAAF7-A602-0DB0-D4A3-E986AE669AC8}"/>
              </a:ext>
            </a:extLst>
          </p:cNvPr>
          <p:cNvSpPr txBox="1"/>
          <p:nvPr/>
        </p:nvSpPr>
        <p:spPr>
          <a:xfrm>
            <a:off x="2653798" y="3195323"/>
            <a:ext cx="1340432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Published At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F2334A-52DA-D05B-B7E9-9769009620CA}"/>
              </a:ext>
            </a:extLst>
          </p:cNvPr>
          <p:cNvCxnSpPr/>
          <p:nvPr/>
        </p:nvCxnSpPr>
        <p:spPr>
          <a:xfrm>
            <a:off x="2107597" y="3849148"/>
            <a:ext cx="552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7AEB23-194D-F02B-F71F-22ED4B9D959E}"/>
              </a:ext>
            </a:extLst>
          </p:cNvPr>
          <p:cNvSpPr txBox="1"/>
          <p:nvPr/>
        </p:nvSpPr>
        <p:spPr>
          <a:xfrm>
            <a:off x="2659992" y="3647865"/>
            <a:ext cx="635110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Tags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E7A82B-B2B0-A43F-195F-1BDB18000797}"/>
              </a:ext>
            </a:extLst>
          </p:cNvPr>
          <p:cNvSpPr txBox="1"/>
          <p:nvPr/>
        </p:nvSpPr>
        <p:spPr>
          <a:xfrm>
            <a:off x="2830853" y="5269961"/>
            <a:ext cx="958917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Duration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758C34-1345-C18B-8043-C25D95AB92AB}"/>
              </a:ext>
            </a:extLst>
          </p:cNvPr>
          <p:cNvCxnSpPr>
            <a:cxnSpLocks/>
          </p:cNvCxnSpPr>
          <p:nvPr/>
        </p:nvCxnSpPr>
        <p:spPr>
          <a:xfrm>
            <a:off x="6266374" y="2385134"/>
            <a:ext cx="4066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FB1022-A00F-1897-BCAB-F92457330420}"/>
              </a:ext>
            </a:extLst>
          </p:cNvPr>
          <p:cNvSpPr txBox="1"/>
          <p:nvPr/>
        </p:nvSpPr>
        <p:spPr>
          <a:xfrm>
            <a:off x="6701750" y="220669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Statistics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D328F0-EA0D-405C-1FF8-305B052B0542}"/>
              </a:ext>
            </a:extLst>
          </p:cNvPr>
          <p:cNvCxnSpPr/>
          <p:nvPr/>
        </p:nvCxnSpPr>
        <p:spPr>
          <a:xfrm>
            <a:off x="1187815" y="5480470"/>
            <a:ext cx="0" cy="92255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8308DF-8FF2-F5C3-4E2A-1985BECA635C}"/>
              </a:ext>
            </a:extLst>
          </p:cNvPr>
          <p:cNvCxnSpPr/>
          <p:nvPr/>
        </p:nvCxnSpPr>
        <p:spPr>
          <a:xfrm>
            <a:off x="6266374" y="1462583"/>
            <a:ext cx="0" cy="92255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A668F0-DADB-2DB0-3175-CBEF49C0E83C}"/>
              </a:ext>
            </a:extLst>
          </p:cNvPr>
          <p:cNvSpPr txBox="1"/>
          <p:nvPr/>
        </p:nvSpPr>
        <p:spPr>
          <a:xfrm>
            <a:off x="7723560" y="2673333"/>
            <a:ext cx="1220206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View Count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C5FB9E-F9C8-7B8E-B9A2-F42BB9AC2D4A}"/>
              </a:ext>
            </a:extLst>
          </p:cNvPr>
          <p:cNvCxnSpPr>
            <a:cxnSpLocks/>
          </p:cNvCxnSpPr>
          <p:nvPr/>
        </p:nvCxnSpPr>
        <p:spPr>
          <a:xfrm flipH="1">
            <a:off x="7158953" y="2562486"/>
            <a:ext cx="12214" cy="1685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4731E3-B86D-4D43-28D7-18ADF4FA00F6}"/>
              </a:ext>
            </a:extLst>
          </p:cNvPr>
          <p:cNvCxnSpPr/>
          <p:nvPr/>
        </p:nvCxnSpPr>
        <p:spPr>
          <a:xfrm>
            <a:off x="7171167" y="2889976"/>
            <a:ext cx="552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E2B463E-45CA-75F1-A11F-4D9BE1CD1585}"/>
              </a:ext>
            </a:extLst>
          </p:cNvPr>
          <p:cNvCxnSpPr/>
          <p:nvPr/>
        </p:nvCxnSpPr>
        <p:spPr>
          <a:xfrm>
            <a:off x="7171166" y="3323243"/>
            <a:ext cx="552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C3ADADB-608C-F0A0-F625-1E184449E14F}"/>
              </a:ext>
            </a:extLst>
          </p:cNvPr>
          <p:cNvCxnSpPr/>
          <p:nvPr/>
        </p:nvCxnSpPr>
        <p:spPr>
          <a:xfrm>
            <a:off x="7163802" y="3790164"/>
            <a:ext cx="552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23825F0-CC5E-79A4-B12A-51793CBAFD89}"/>
              </a:ext>
            </a:extLst>
          </p:cNvPr>
          <p:cNvSpPr txBox="1"/>
          <p:nvPr/>
        </p:nvSpPr>
        <p:spPr>
          <a:xfrm>
            <a:off x="7723560" y="3125875"/>
            <a:ext cx="1152880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Like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5BCCC0-9276-8EEF-CE62-C72C3870A8C1}"/>
              </a:ext>
            </a:extLst>
          </p:cNvPr>
          <p:cNvSpPr txBox="1"/>
          <p:nvPr/>
        </p:nvSpPr>
        <p:spPr>
          <a:xfrm>
            <a:off x="7717366" y="3578417"/>
            <a:ext cx="1515158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Favorite Count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2E6FD0A-C089-8603-9BEA-9360D67FE378}"/>
              </a:ext>
            </a:extLst>
          </p:cNvPr>
          <p:cNvCxnSpPr/>
          <p:nvPr/>
        </p:nvCxnSpPr>
        <p:spPr>
          <a:xfrm>
            <a:off x="7171165" y="4232242"/>
            <a:ext cx="552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F8876D8-4331-2A2D-0AAD-21264CA7B37B}"/>
              </a:ext>
            </a:extLst>
          </p:cNvPr>
          <p:cNvSpPr txBox="1"/>
          <p:nvPr/>
        </p:nvSpPr>
        <p:spPr>
          <a:xfrm>
            <a:off x="7723560" y="4030959"/>
            <a:ext cx="1661032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Comment Count</a:t>
            </a:r>
          </a:p>
        </p:txBody>
      </p:sp>
    </p:spTree>
    <p:extLst>
      <p:ext uri="{BB962C8B-B14F-4D97-AF65-F5344CB8AC3E}">
        <p14:creationId xmlns:p14="http://schemas.microsoft.com/office/powerpoint/2010/main" val="32506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VIDEOS - END POINT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E4BF-0A18-7E1A-9E36-9FF2A8FDD099}"/>
              </a:ext>
            </a:extLst>
          </p:cNvPr>
          <p:cNvSpPr txBox="1"/>
          <p:nvPr/>
        </p:nvSpPr>
        <p:spPr>
          <a:xfrm>
            <a:off x="838200" y="1663430"/>
            <a:ext cx="4327187" cy="26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2857"/>
              </a:lnSpc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Get_video_meta_data()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Getting JSON Response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Getting Video Meta Data for 50 Items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Converting tags list to string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Getting all the video meta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Handling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0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STREAMLIT WEB APP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9826C-1F96-DC09-C3A9-A762E2051139}"/>
              </a:ext>
            </a:extLst>
          </p:cNvPr>
          <p:cNvSpPr txBox="1"/>
          <p:nvPr/>
        </p:nvSpPr>
        <p:spPr>
          <a:xfrm>
            <a:off x="838200" y="1760706"/>
            <a:ext cx="3782438" cy="252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4286"/>
              </a:lnSpc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4 Functions</a:t>
            </a:r>
          </a:p>
          <a:p>
            <a:pPr>
              <a:lnSpc>
                <a:spcPct val="134286"/>
              </a:lnSpc>
            </a:pPr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lnSpc>
                <a:spcPct val="134286"/>
              </a:lnSpc>
              <a:buAutoNum type="arabicPeriod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Inputs</a:t>
            </a:r>
          </a:p>
          <a:p>
            <a:pPr marL="342900" indent="-342900">
              <a:lnSpc>
                <a:spcPct val="134286"/>
              </a:lnSpc>
              <a:buAutoNum type="arabicPeriod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Get Data </a:t>
            </a:r>
          </a:p>
          <a:p>
            <a:pPr marL="342900" indent="-342900">
              <a:lnSpc>
                <a:spcPct val="134286"/>
              </a:lnSpc>
              <a:buAutoNum type="arabicPeriod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Download Data</a:t>
            </a:r>
          </a:p>
          <a:p>
            <a:pPr marL="342900" indent="-342900">
              <a:lnSpc>
                <a:spcPct val="134286"/>
              </a:lnSpc>
              <a:buAutoNum type="arabicPeriod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Sidebar</a:t>
            </a:r>
            <a:endParaRPr lang="en-IN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4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ERROR HANDLING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16DEF-4397-D8F7-5E04-60ACB2BE40B1}"/>
              </a:ext>
            </a:extLst>
          </p:cNvPr>
          <p:cNvSpPr txBox="1"/>
          <p:nvPr/>
        </p:nvSpPr>
        <p:spPr>
          <a:xfrm>
            <a:off x="874506" y="1554579"/>
            <a:ext cx="8085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Add Try and Except Blocks when necessary to mitigate any potential errors</a:t>
            </a:r>
            <a:endParaRPr lang="en-IN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BAA63-FD00-A632-95FC-A2A2671FE93F}"/>
              </a:ext>
            </a:extLst>
          </p:cNvPr>
          <p:cNvSpPr txBox="1"/>
          <p:nvPr/>
        </p:nvSpPr>
        <p:spPr>
          <a:xfrm>
            <a:off x="838200" y="2334118"/>
            <a:ext cx="425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Error Handling for Streamlit App</a:t>
            </a:r>
            <a:endParaRPr lang="en-IN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EF2FA-B34D-CFF2-0E52-F07F47B1FA1D}"/>
              </a:ext>
            </a:extLst>
          </p:cNvPr>
          <p:cNvSpPr txBox="1"/>
          <p:nvPr/>
        </p:nvSpPr>
        <p:spPr>
          <a:xfrm>
            <a:off x="838200" y="3056396"/>
            <a:ext cx="4255709" cy="224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2857"/>
              </a:lnSpc>
              <a:buFont typeface="+mj-lt"/>
              <a:buAutoNum type="arabicPeriod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No API Key</a:t>
            </a:r>
          </a:p>
          <a:p>
            <a:pPr marL="342900" indent="-342900">
              <a:lnSpc>
                <a:spcPct val="142857"/>
              </a:lnSpc>
              <a:buFont typeface="+mj-lt"/>
              <a:buAutoNum type="arabicPeriod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Incorrect API Key</a:t>
            </a:r>
          </a:p>
          <a:p>
            <a:pPr marL="342900" indent="-342900">
              <a:lnSpc>
                <a:spcPct val="142857"/>
              </a:lnSpc>
              <a:buFont typeface="+mj-lt"/>
              <a:buAutoNum type="arabicPeriod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No Channel Id</a:t>
            </a:r>
          </a:p>
          <a:p>
            <a:pPr marL="342900" indent="-342900">
              <a:lnSpc>
                <a:spcPct val="142857"/>
              </a:lnSpc>
              <a:buFont typeface="+mj-lt"/>
              <a:buAutoNum type="arabicPeriod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Incorrect Channel Id</a:t>
            </a:r>
          </a:p>
          <a:p>
            <a:pPr marL="342900" indent="-342900">
              <a:lnSpc>
                <a:spcPct val="142857"/>
              </a:lnSpc>
              <a:buFont typeface="+mj-lt"/>
              <a:buAutoNum type="arabicPeriod"/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Channel with No Videos</a:t>
            </a:r>
          </a:p>
        </p:txBody>
      </p:sp>
    </p:spTree>
    <p:extLst>
      <p:ext uri="{BB962C8B-B14F-4D97-AF65-F5344CB8AC3E}">
        <p14:creationId xmlns:p14="http://schemas.microsoft.com/office/powerpoint/2010/main" val="379980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MARKETING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33A5E0-A547-E6BD-3CA3-96EC211CF2F7}"/>
              </a:ext>
            </a:extLst>
          </p:cNvPr>
          <p:cNvGrpSpPr/>
          <p:nvPr/>
        </p:nvGrpSpPr>
        <p:grpSpPr>
          <a:xfrm>
            <a:off x="1324651" y="1631732"/>
            <a:ext cx="9283833" cy="4742241"/>
            <a:chOff x="1324651" y="1631732"/>
            <a:chExt cx="9283833" cy="47422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48EEE22-EA9A-D3FD-EECC-50EFEBAE3D9A}"/>
                </a:ext>
              </a:extLst>
            </p:cNvPr>
            <p:cNvSpPr txBox="1"/>
            <p:nvPr/>
          </p:nvSpPr>
          <p:spPr>
            <a:xfrm>
              <a:off x="8115427" y="3889262"/>
              <a:ext cx="1805764" cy="45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8571"/>
                </a:lnSpc>
              </a:pPr>
              <a:r>
                <a:rPr lang="en-US" sz="2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Video Summary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5B5238-A564-F3BD-1DA1-68355177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445" y="1636376"/>
              <a:ext cx="932400" cy="932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DDB9F5-66EF-531A-A2C2-251A0066D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623" y="1631732"/>
              <a:ext cx="932400" cy="932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754A5A-02B4-6283-C7BA-59074208C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623" y="3671298"/>
              <a:ext cx="932400" cy="932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08C3CD4-2E08-2860-D91D-0DDC4BF0E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651" y="3671298"/>
              <a:ext cx="932400" cy="932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201697-471C-DEF6-C720-74935F16838A}"/>
                </a:ext>
              </a:extLst>
            </p:cNvPr>
            <p:cNvSpPr txBox="1"/>
            <p:nvPr/>
          </p:nvSpPr>
          <p:spPr>
            <a:xfrm>
              <a:off x="2546033" y="1712873"/>
              <a:ext cx="2222090" cy="851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8571"/>
                </a:lnSpc>
              </a:pPr>
              <a:r>
                <a:rPr lang="en-US" sz="2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GitHub </a:t>
              </a:r>
            </a:p>
            <a:p>
              <a:pPr>
                <a:lnSpc>
                  <a:spcPct val="128571"/>
                </a:lnSpc>
              </a:pPr>
              <a:r>
                <a:rPr lang="en-US" sz="2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Project Description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19339B-B93A-C436-1099-5B9883E6EA44}"/>
                </a:ext>
              </a:extLst>
            </p:cNvPr>
            <p:cNvSpPr txBox="1"/>
            <p:nvPr/>
          </p:nvSpPr>
          <p:spPr>
            <a:xfrm>
              <a:off x="2546033" y="3943379"/>
              <a:ext cx="20677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Article / Blog Post</a:t>
              </a:r>
              <a:endParaRPr lang="en-IN" sz="2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A0EBE1-BCF2-CD77-D0FB-5275141C961C}"/>
                </a:ext>
              </a:extLst>
            </p:cNvPr>
            <p:cNvSpPr txBox="1"/>
            <p:nvPr/>
          </p:nvSpPr>
          <p:spPr>
            <a:xfrm>
              <a:off x="8115427" y="1763732"/>
              <a:ext cx="2493057" cy="851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8571"/>
                </a:lnSpc>
              </a:pPr>
              <a:r>
                <a:rPr lang="en-US" sz="2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LinkedIn Post &amp; </a:t>
              </a:r>
              <a:br>
                <a:rPr lang="en-US" sz="2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</a:br>
              <a:r>
                <a:rPr lang="en-US" sz="2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Add to Project Section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3C557F-EDDE-1695-E77B-B9C8521A2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651" y="5441573"/>
              <a:ext cx="932400" cy="932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03A765-060D-8D02-0F71-E97715EAC4D1}"/>
                </a:ext>
              </a:extLst>
            </p:cNvPr>
            <p:cNvSpPr txBox="1"/>
            <p:nvPr/>
          </p:nvSpPr>
          <p:spPr>
            <a:xfrm>
              <a:off x="2546033" y="5707252"/>
              <a:ext cx="20677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Resume</a:t>
              </a:r>
              <a:endParaRPr lang="en-IN" sz="2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50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Created by - VAMSHI MUNUKUNTLA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hlinkClick r:id="rId2"/>
            <a:extLst>
              <a:ext uri="{FF2B5EF4-FFF2-40B4-BE49-F238E27FC236}">
                <a16:creationId xmlns:a16="http://schemas.microsoft.com/office/drawing/2014/main" id="{BFA554B9-2B79-528A-09FD-BFA8E0DB4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12" y="3127361"/>
            <a:ext cx="932400" cy="932400"/>
          </a:xfrm>
          <a:prstGeom prst="rect">
            <a:avLst/>
          </a:prstGeom>
        </p:spPr>
      </p:pic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28090B06-7FF7-2A9B-5F68-6F1DA1F16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05" y="3127361"/>
            <a:ext cx="932400" cy="9324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32806443-DCCC-3B5C-AE97-9E3F72573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99" y="3118276"/>
            <a:ext cx="932401" cy="9324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32758B-91B8-AFD8-5C93-B5D919440F22}"/>
              </a:ext>
            </a:extLst>
          </p:cNvPr>
          <p:cNvSpPr txBox="1"/>
          <p:nvPr/>
        </p:nvSpPr>
        <p:spPr>
          <a:xfrm>
            <a:off x="6394149" y="2385800"/>
            <a:ext cx="4432822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571"/>
              </a:lnSpc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Follow me at: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8AD7A6E-050B-39EE-0C89-AD487FA4689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7"/>
          <a:stretch/>
        </p:blipFill>
        <p:spPr>
          <a:xfrm>
            <a:off x="838200" y="1427857"/>
            <a:ext cx="4626644" cy="45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9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02E868-4B00-944C-6162-160B3E0F085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23E358-FCEC-D169-729D-053383B6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PROJECT OUTLINE</a:t>
            </a:r>
            <a:endParaRPr lang="en-IN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01A8F-4419-23B7-08D6-5B64F0A9F2CB}"/>
              </a:ext>
            </a:extLst>
          </p:cNvPr>
          <p:cNvSpPr txBox="1"/>
          <p:nvPr/>
        </p:nvSpPr>
        <p:spPr>
          <a:xfrm>
            <a:off x="4522838" y="1808421"/>
            <a:ext cx="668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You're hired as </a:t>
            </a:r>
            <a:r>
              <a:rPr lang="en-US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a</a:t>
            </a:r>
            <a:r>
              <a:rPr lang="en-US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 data consultant </a:t>
            </a:r>
            <a:r>
              <a:rPr lang="en-US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for the School of Data Science, an online platform for project-based data science education.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D0D53-380C-CCCC-ACEF-52476391CCA3}"/>
              </a:ext>
            </a:extLst>
          </p:cNvPr>
          <p:cNvSpPr txBox="1"/>
          <p:nvPr/>
        </p:nvSpPr>
        <p:spPr>
          <a:xfrm>
            <a:off x="4522839" y="3033823"/>
            <a:ext cx="66879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SODS's first cohort needs students to submit data analytics portfolios.</a:t>
            </a:r>
          </a:p>
          <a:p>
            <a:pPr algn="l"/>
            <a:r>
              <a:rPr lang="en-US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Develop a </a:t>
            </a:r>
            <a:r>
              <a:rPr lang="en-US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Streamlit web app </a:t>
            </a:r>
            <a:r>
              <a:rPr lang="en-US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for users to input YouTube API key and favorite channels, allowing them to retrieve and download data as CSV.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C4095-A8C7-D8C1-8B30-3635729A15EE}"/>
              </a:ext>
            </a:extLst>
          </p:cNvPr>
          <p:cNvSpPr txBox="1"/>
          <p:nvPr/>
        </p:nvSpPr>
        <p:spPr>
          <a:xfrm>
            <a:off x="4522837" y="4830707"/>
            <a:ext cx="668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Create a user-friendly Streamlit app for data gathering.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Produce instructional videos to guide students in obtaining API key and channel IDs.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4C97D8-04B5-8152-2CC2-69E8564217C7}"/>
              </a:ext>
            </a:extLst>
          </p:cNvPr>
          <p:cNvGrpSpPr/>
          <p:nvPr/>
        </p:nvGrpSpPr>
        <p:grpSpPr>
          <a:xfrm>
            <a:off x="1006336" y="1688163"/>
            <a:ext cx="2295295" cy="861774"/>
            <a:chOff x="436065" y="1824513"/>
            <a:chExt cx="2295295" cy="8617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E41168-E79A-1835-0C2B-8BD34F83A55E}"/>
                </a:ext>
              </a:extLst>
            </p:cNvPr>
            <p:cNvSpPr txBox="1"/>
            <p:nvPr/>
          </p:nvSpPr>
          <p:spPr>
            <a:xfrm>
              <a:off x="1081549" y="1824513"/>
              <a:ext cx="164981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The</a:t>
              </a:r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</a:t>
              </a:r>
              <a:b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</a:br>
              <a:r>
                <a:rPr lang="en-US" sz="3200" dirty="0">
                  <a:latin typeface="Roboto Condensed Medium" panose="02000000000000000000" pitchFamily="2" charset="0"/>
                  <a:ea typeface="Roboto Condensed Medium" panose="02000000000000000000" pitchFamily="2" charset="0"/>
                </a:rPr>
                <a:t>Situation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E58E457-B3F7-74B9-27E3-3DF05220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5" y="1985400"/>
              <a:ext cx="540000" cy="540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D92742-93D6-CFBF-2B58-7728FC5D6E61}"/>
              </a:ext>
            </a:extLst>
          </p:cNvPr>
          <p:cNvGrpSpPr/>
          <p:nvPr/>
        </p:nvGrpSpPr>
        <p:grpSpPr>
          <a:xfrm>
            <a:off x="1006336" y="4830707"/>
            <a:ext cx="2543761" cy="861774"/>
            <a:chOff x="436065" y="4892263"/>
            <a:chExt cx="2543761" cy="8617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B8133A-C48E-8101-7A21-5FD1AFD011FE}"/>
                </a:ext>
              </a:extLst>
            </p:cNvPr>
            <p:cNvSpPr txBox="1"/>
            <p:nvPr/>
          </p:nvSpPr>
          <p:spPr>
            <a:xfrm>
              <a:off x="1081549" y="4892263"/>
              <a:ext cx="189827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The</a:t>
              </a:r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</a:t>
              </a:r>
              <a:b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</a:br>
              <a:r>
                <a:rPr lang="en-US" sz="3200" dirty="0">
                  <a:latin typeface="Roboto Condensed Medium" panose="02000000000000000000" pitchFamily="2" charset="0"/>
                  <a:ea typeface="Roboto Condensed Medium" panose="02000000000000000000" pitchFamily="2" charset="0"/>
                </a:rPr>
                <a:t>Objectives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511DDCE-F657-8879-CB07-08D735F17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5" y="5053150"/>
              <a:ext cx="540000" cy="54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1BE3C8-24B0-9D72-6C3B-F3E50F64E964}"/>
              </a:ext>
            </a:extLst>
          </p:cNvPr>
          <p:cNvGrpSpPr/>
          <p:nvPr/>
        </p:nvGrpSpPr>
        <p:grpSpPr>
          <a:xfrm>
            <a:off x="1006336" y="3179674"/>
            <a:ext cx="2760165" cy="861774"/>
            <a:chOff x="436065" y="3358388"/>
            <a:chExt cx="2760165" cy="8617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F3B123-FBAD-EBC7-2D1D-9923850F4F19}"/>
                </a:ext>
              </a:extLst>
            </p:cNvPr>
            <p:cNvSpPr txBox="1"/>
            <p:nvPr/>
          </p:nvSpPr>
          <p:spPr>
            <a:xfrm>
              <a:off x="1081549" y="3358388"/>
              <a:ext cx="211468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The</a:t>
              </a:r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</a:t>
              </a:r>
              <a:b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</a:br>
              <a:r>
                <a:rPr lang="en-US" sz="3200" dirty="0">
                  <a:latin typeface="Roboto Condensed Medium" panose="02000000000000000000" pitchFamily="2" charset="0"/>
                  <a:ea typeface="Roboto Condensed Medium" panose="02000000000000000000" pitchFamily="2" charset="0"/>
                </a:rPr>
                <a:t>Assignment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D4ADEF6-6934-5BEA-973B-54CEB71E6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5" y="3519275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2827C8-C060-6F37-CA47-CBE745A6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22" y="1356870"/>
            <a:ext cx="8332555" cy="51265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425262-86CC-9334-17EE-FFB3B1400C70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D9EC8F4-D5EB-8624-F894-0B003D7D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FINAL OUTPUT</a:t>
            </a:r>
            <a:endParaRPr lang="en-IN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43CB-003E-DCA5-D2D8-82C2B443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37"/>
            <a:ext cx="10515600" cy="850726"/>
          </a:xfrm>
        </p:spPr>
        <p:txBody>
          <a:bodyPr/>
          <a:lstStyle/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TECH</a:t>
            </a:r>
            <a:r>
              <a:rPr lang="en-US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 </a:t>
            </a:r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STACK</a:t>
            </a:r>
            <a:endParaRPr lang="en-IN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01058-828E-6930-0992-2540CA277E56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EFCC19D-9A72-2FB7-8EF2-C3AFCE015C47}"/>
              </a:ext>
            </a:extLst>
          </p:cNvPr>
          <p:cNvGrpSpPr/>
          <p:nvPr/>
        </p:nvGrpSpPr>
        <p:grpSpPr>
          <a:xfrm>
            <a:off x="2996422" y="1361786"/>
            <a:ext cx="6199156" cy="5012767"/>
            <a:chOff x="2340069" y="1273296"/>
            <a:chExt cx="6199156" cy="5012767"/>
          </a:xfrm>
        </p:grpSpPr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FDDFD217-2386-D4D7-E63E-ACB3AFA48B5E}"/>
                </a:ext>
              </a:extLst>
            </p:cNvPr>
            <p:cNvSpPr txBox="1"/>
            <p:nvPr/>
          </p:nvSpPr>
          <p:spPr>
            <a:xfrm>
              <a:off x="2718602" y="3444060"/>
              <a:ext cx="1543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 Medium" panose="02000000000000000000" pitchFamily="2" charset="0"/>
                  <a:ea typeface="Roboto Condensed Medium" panose="02000000000000000000" pitchFamily="2" charset="0"/>
                </a:rPr>
                <a:t>Python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41128DC7-EFC1-B0FB-2D49-FA79E88442A7}"/>
                </a:ext>
              </a:extLst>
            </p:cNvPr>
            <p:cNvSpPr txBox="1"/>
            <p:nvPr/>
          </p:nvSpPr>
          <p:spPr>
            <a:xfrm>
              <a:off x="6862935" y="3444060"/>
              <a:ext cx="1543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 Medium" panose="02000000000000000000" pitchFamily="2" charset="0"/>
                  <a:ea typeface="Roboto Condensed Medium" panose="02000000000000000000" pitchFamily="2" charset="0"/>
                </a:rPr>
                <a:t>YouTube API</a:t>
              </a: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86465BDA-180F-7006-1FD2-F7AB31BD8B2A}"/>
                </a:ext>
              </a:extLst>
            </p:cNvPr>
            <p:cNvSpPr txBox="1"/>
            <p:nvPr/>
          </p:nvSpPr>
          <p:spPr>
            <a:xfrm>
              <a:off x="2718602" y="5916731"/>
              <a:ext cx="1543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 Medium" panose="02000000000000000000" pitchFamily="2" charset="0"/>
                  <a:ea typeface="Roboto Condensed Medium" panose="02000000000000000000" pitchFamily="2" charset="0"/>
                </a:rPr>
                <a:t>Streamlit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EF7541D9-B0AF-D48C-E9C9-672C1D479818}"/>
                </a:ext>
              </a:extLst>
            </p:cNvPr>
            <p:cNvSpPr txBox="1"/>
            <p:nvPr/>
          </p:nvSpPr>
          <p:spPr>
            <a:xfrm>
              <a:off x="6862935" y="5916731"/>
              <a:ext cx="1543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 Medium" panose="02000000000000000000" pitchFamily="2" charset="0"/>
                  <a:ea typeface="Roboto Condensed Medium" panose="02000000000000000000" pitchFamily="2" charset="0"/>
                </a:rPr>
                <a:t>Pandas</a:t>
              </a:r>
            </a:p>
          </p:txBody>
        </p:sp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36E466F0-F121-EFE3-0306-9556306E2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069" y="4228538"/>
              <a:ext cx="2300731" cy="1642379"/>
            </a:xfrm>
            <a:prstGeom prst="rect">
              <a:avLst/>
            </a:prstGeom>
          </p:spPr>
        </p:pic>
        <p:pic>
          <p:nvPicPr>
            <p:cNvPr id="1039" name="Picture 1038">
              <a:extLst>
                <a:ext uri="{FF2B5EF4-FFF2-40B4-BE49-F238E27FC236}">
                  <a16:creationId xmlns:a16="http://schemas.microsoft.com/office/drawing/2014/main" id="{63708A4D-187C-09EA-1AF7-765136172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1273296"/>
              <a:ext cx="1966434" cy="2155704"/>
            </a:xfrm>
            <a:prstGeom prst="rect">
              <a:avLst/>
            </a:prstGeom>
          </p:spPr>
        </p:pic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DEB6E429-B877-57B7-5CF2-7ED96E7D7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308" y="1446689"/>
              <a:ext cx="1808917" cy="1808917"/>
            </a:xfrm>
            <a:prstGeom prst="rect">
              <a:avLst/>
            </a:prstGeom>
          </p:spPr>
        </p:pic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86653A-C49A-6202-8210-045C3ACA4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204" y="4080445"/>
              <a:ext cx="1341126" cy="1790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23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5FF5EF-4EF2-1FCF-42C9-E4D85F501705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API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F3D19-9384-28B0-CF72-BB98FA7B1D8A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1CB8-949D-5868-01D7-0D5DE06E9D63}"/>
              </a:ext>
            </a:extLst>
          </p:cNvPr>
          <p:cNvSpPr txBox="1"/>
          <p:nvPr/>
        </p:nvSpPr>
        <p:spPr>
          <a:xfrm>
            <a:off x="928990" y="148467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API (Application Programming Interface) is a set of rules and tools that allows applications to communicate and share data.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AF77EB-1D57-F261-C314-C387BA2A352E}"/>
              </a:ext>
            </a:extLst>
          </p:cNvPr>
          <p:cNvGrpSpPr/>
          <p:nvPr/>
        </p:nvGrpSpPr>
        <p:grpSpPr>
          <a:xfrm>
            <a:off x="2532453" y="2383576"/>
            <a:ext cx="7127094" cy="3200394"/>
            <a:chOff x="2434130" y="2738957"/>
            <a:chExt cx="7127094" cy="320039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E5AF8F-BE15-8F3C-5113-D6824C88FA49}"/>
                </a:ext>
              </a:extLst>
            </p:cNvPr>
            <p:cNvGrpSpPr/>
            <p:nvPr/>
          </p:nvGrpSpPr>
          <p:grpSpPr>
            <a:xfrm>
              <a:off x="2434130" y="3427244"/>
              <a:ext cx="1800000" cy="1800000"/>
              <a:chOff x="1907458" y="3425405"/>
              <a:chExt cx="2520000" cy="252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C1BA690-E3C2-44AB-2BCA-E1BE19D86515}"/>
                  </a:ext>
                </a:extLst>
              </p:cNvPr>
              <p:cNvSpPr/>
              <p:nvPr/>
            </p:nvSpPr>
            <p:spPr>
              <a:xfrm>
                <a:off x="1907458" y="3425405"/>
                <a:ext cx="2520000" cy="25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E818FC-CF94-AA8B-0E98-B4118EECF30E}"/>
                  </a:ext>
                </a:extLst>
              </p:cNvPr>
              <p:cNvSpPr txBox="1"/>
              <p:nvPr/>
            </p:nvSpPr>
            <p:spPr>
              <a:xfrm>
                <a:off x="2227362" y="3928578"/>
                <a:ext cx="1880192" cy="1187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Your Program</a:t>
                </a:r>
                <a:endParaRPr lang="en-IN" sz="24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454041-5500-CC1A-3838-9B1BF8CBA073}"/>
                    </a:ext>
                  </a:extLst>
                </p14:cNvPr>
                <p14:cNvContentPartPr/>
                <p14:nvPr/>
              </p14:nvContentPartPr>
              <p14:xfrm>
                <a:off x="3334130" y="3904897"/>
                <a:ext cx="360" cy="1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454041-5500-CC1A-3838-9B1BF8CBA0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5130" y="3850897"/>
                  <a:ext cx="18000" cy="11772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2C1019-0D96-98F2-075D-3481756E8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178" y="3914976"/>
              <a:ext cx="750469" cy="750469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1BA6228-1063-3560-8FDA-AE4507D7FD4D}"/>
                </a:ext>
              </a:extLst>
            </p:cNvPr>
            <p:cNvGrpSpPr/>
            <p:nvPr/>
          </p:nvGrpSpPr>
          <p:grpSpPr>
            <a:xfrm>
              <a:off x="7761224" y="3427244"/>
              <a:ext cx="1800000" cy="1800000"/>
              <a:chOff x="1907458" y="3425405"/>
              <a:chExt cx="2520000" cy="252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8A8DE7-2FB6-18A8-13BA-1A16C270CAF5}"/>
                  </a:ext>
                </a:extLst>
              </p:cNvPr>
              <p:cNvSpPr/>
              <p:nvPr/>
            </p:nvSpPr>
            <p:spPr>
              <a:xfrm>
                <a:off x="1907458" y="3425405"/>
                <a:ext cx="2520000" cy="25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C96BE-37C1-C4A0-C3A5-CDA0ACCDEFA6}"/>
                  </a:ext>
                </a:extLst>
              </p:cNvPr>
              <p:cNvSpPr txBox="1"/>
              <p:nvPr/>
            </p:nvSpPr>
            <p:spPr>
              <a:xfrm>
                <a:off x="2227362" y="4091848"/>
                <a:ext cx="1880192" cy="1163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External System</a:t>
                </a:r>
                <a:endParaRPr lang="en-IN" sz="24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695AD2C-CA25-F570-7D47-1F5EBDF1D379}"/>
                </a:ext>
              </a:extLst>
            </p:cNvPr>
            <p:cNvSpPr/>
            <p:nvPr/>
          </p:nvSpPr>
          <p:spPr>
            <a:xfrm flipH="1">
              <a:off x="3529780" y="5202665"/>
              <a:ext cx="4788310" cy="279256"/>
            </a:xfrm>
            <a:custGeom>
              <a:avLst/>
              <a:gdLst>
                <a:gd name="connsiteX0" fmla="*/ 0 w 4788310"/>
                <a:gd name="connsiteY0" fmla="*/ 0 h 727587"/>
                <a:gd name="connsiteX1" fmla="*/ 9832 w 4788310"/>
                <a:gd name="connsiteY1" fmla="*/ 707923 h 727587"/>
                <a:gd name="connsiteX2" fmla="*/ 4768645 w 4788310"/>
                <a:gd name="connsiteY2" fmla="*/ 727587 h 727587"/>
                <a:gd name="connsiteX3" fmla="*/ 4788310 w 4788310"/>
                <a:gd name="connsiteY3" fmla="*/ 49162 h 72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8310" h="727587">
                  <a:moveTo>
                    <a:pt x="0" y="0"/>
                  </a:moveTo>
                  <a:lnTo>
                    <a:pt x="9832" y="707923"/>
                  </a:lnTo>
                  <a:lnTo>
                    <a:pt x="4768645" y="727587"/>
                  </a:lnTo>
                  <a:lnTo>
                    <a:pt x="4788310" y="49162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E92BC6-A9DD-09A3-3D39-05C01C0A54D6}"/>
                </a:ext>
              </a:extLst>
            </p:cNvPr>
            <p:cNvSpPr/>
            <p:nvPr/>
          </p:nvSpPr>
          <p:spPr>
            <a:xfrm rot="10800000" flipH="1">
              <a:off x="3529780" y="3147988"/>
              <a:ext cx="4788310" cy="279256"/>
            </a:xfrm>
            <a:custGeom>
              <a:avLst/>
              <a:gdLst>
                <a:gd name="connsiteX0" fmla="*/ 0 w 4788310"/>
                <a:gd name="connsiteY0" fmla="*/ 0 h 727587"/>
                <a:gd name="connsiteX1" fmla="*/ 9832 w 4788310"/>
                <a:gd name="connsiteY1" fmla="*/ 707923 h 727587"/>
                <a:gd name="connsiteX2" fmla="*/ 4768645 w 4788310"/>
                <a:gd name="connsiteY2" fmla="*/ 727587 h 727587"/>
                <a:gd name="connsiteX3" fmla="*/ 4788310 w 4788310"/>
                <a:gd name="connsiteY3" fmla="*/ 49162 h 72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8310" h="727587">
                  <a:moveTo>
                    <a:pt x="0" y="0"/>
                  </a:moveTo>
                  <a:lnTo>
                    <a:pt x="9832" y="707923"/>
                  </a:lnTo>
                  <a:lnTo>
                    <a:pt x="4768645" y="727587"/>
                  </a:lnTo>
                  <a:lnTo>
                    <a:pt x="4788310" y="49162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7E852F-798F-F66F-88CC-D1179D38B792}"/>
                </a:ext>
              </a:extLst>
            </p:cNvPr>
            <p:cNvSpPr txBox="1"/>
            <p:nvPr/>
          </p:nvSpPr>
          <p:spPr>
            <a:xfrm>
              <a:off x="4857134" y="273895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Request</a:t>
              </a:r>
              <a:endParaRPr lang="en-IN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DC65FC-89CC-0404-E893-6379011F6E6C}"/>
                </a:ext>
              </a:extLst>
            </p:cNvPr>
            <p:cNvSpPr txBox="1"/>
            <p:nvPr/>
          </p:nvSpPr>
          <p:spPr>
            <a:xfrm>
              <a:off x="4890612" y="5570019"/>
              <a:ext cx="264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Response</a:t>
              </a:r>
              <a:endParaRPr lang="en-IN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DC7421-8797-5531-E923-C59C34250D2A}"/>
              </a:ext>
            </a:extLst>
          </p:cNvPr>
          <p:cNvSpPr txBox="1"/>
          <p:nvPr/>
        </p:nvSpPr>
        <p:spPr>
          <a:xfrm>
            <a:off x="928990" y="5672068"/>
            <a:ext cx="615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If Request is Valid, we get the data in JSON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24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5FF5EF-4EF2-1FCF-42C9-E4D85F501705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API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F3D19-9384-28B0-CF72-BB98FA7B1D8A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1CB8-949D-5868-01D7-0D5DE06E9D63}"/>
              </a:ext>
            </a:extLst>
          </p:cNvPr>
          <p:cNvSpPr txBox="1"/>
          <p:nvPr/>
        </p:nvSpPr>
        <p:spPr>
          <a:xfrm>
            <a:off x="838200" y="1325781"/>
            <a:ext cx="566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Restaurant as a Metaphor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BFB61C-7CB8-E1EC-5FBD-26EBF0D37B5A}"/>
              </a:ext>
            </a:extLst>
          </p:cNvPr>
          <p:cNvGrpSpPr/>
          <p:nvPr/>
        </p:nvGrpSpPr>
        <p:grpSpPr>
          <a:xfrm>
            <a:off x="2532453" y="2331825"/>
            <a:ext cx="7127094" cy="3200394"/>
            <a:chOff x="2414465" y="2025876"/>
            <a:chExt cx="7127094" cy="320039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E5AF8F-BE15-8F3C-5113-D6824C88FA49}"/>
                </a:ext>
              </a:extLst>
            </p:cNvPr>
            <p:cNvGrpSpPr/>
            <p:nvPr/>
          </p:nvGrpSpPr>
          <p:grpSpPr>
            <a:xfrm>
              <a:off x="2414465" y="2714163"/>
              <a:ext cx="4198681" cy="1800000"/>
              <a:chOff x="1907458" y="3425405"/>
              <a:chExt cx="5878153" cy="252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C1BA690-E3C2-44AB-2BCA-E1BE19D86515}"/>
                  </a:ext>
                </a:extLst>
              </p:cNvPr>
              <p:cNvSpPr/>
              <p:nvPr/>
            </p:nvSpPr>
            <p:spPr>
              <a:xfrm>
                <a:off x="1907458" y="3425405"/>
                <a:ext cx="2520000" cy="25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E818FC-CF94-AA8B-0E98-B4118EECF30E}"/>
                  </a:ext>
                </a:extLst>
              </p:cNvPr>
              <p:cNvSpPr txBox="1"/>
              <p:nvPr/>
            </p:nvSpPr>
            <p:spPr>
              <a:xfrm>
                <a:off x="2237824" y="4310660"/>
                <a:ext cx="198485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Customer</a:t>
                </a:r>
                <a:endParaRPr lang="en-IN" sz="24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F8A41C-71F6-99EA-9961-17C7F783FE64}"/>
                  </a:ext>
                </a:extLst>
              </p:cNvPr>
              <p:cNvSpPr txBox="1"/>
              <p:nvPr/>
            </p:nvSpPr>
            <p:spPr>
              <a:xfrm>
                <a:off x="5800754" y="4296122"/>
                <a:ext cx="198485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Waiter</a:t>
                </a:r>
                <a:endParaRPr lang="en-IN" sz="24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454041-5500-CC1A-3838-9B1BF8CBA073}"/>
                    </a:ext>
                  </a:extLst>
                </p14:cNvPr>
                <p14:cNvContentPartPr/>
                <p14:nvPr/>
              </p14:nvContentPartPr>
              <p14:xfrm>
                <a:off x="3314465" y="3191816"/>
                <a:ext cx="360" cy="1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454041-5500-CC1A-3838-9B1BF8CBA0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05465" y="3137816"/>
                  <a:ext cx="18000" cy="11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1BA6228-1063-3560-8FDA-AE4507D7FD4D}"/>
                </a:ext>
              </a:extLst>
            </p:cNvPr>
            <p:cNvGrpSpPr/>
            <p:nvPr/>
          </p:nvGrpSpPr>
          <p:grpSpPr>
            <a:xfrm>
              <a:off x="7741559" y="2714163"/>
              <a:ext cx="1800000" cy="1800000"/>
              <a:chOff x="1907458" y="3425405"/>
              <a:chExt cx="2520000" cy="252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8A8DE7-2FB6-18A8-13BA-1A16C270CAF5}"/>
                  </a:ext>
                </a:extLst>
              </p:cNvPr>
              <p:cNvSpPr/>
              <p:nvPr/>
            </p:nvSpPr>
            <p:spPr>
              <a:xfrm>
                <a:off x="1907458" y="3425405"/>
                <a:ext cx="2520000" cy="25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C96BE-37C1-C4A0-C3A5-CDA0ACCDEFA6}"/>
                  </a:ext>
                </a:extLst>
              </p:cNvPr>
              <p:cNvSpPr txBox="1"/>
              <p:nvPr/>
            </p:nvSpPr>
            <p:spPr>
              <a:xfrm>
                <a:off x="2227362" y="4296122"/>
                <a:ext cx="18801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Chef</a:t>
                </a:r>
                <a:endParaRPr lang="en-IN" sz="24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695AD2C-CA25-F570-7D47-1F5EBDF1D379}"/>
                </a:ext>
              </a:extLst>
            </p:cNvPr>
            <p:cNvSpPr/>
            <p:nvPr/>
          </p:nvSpPr>
          <p:spPr>
            <a:xfrm flipH="1">
              <a:off x="3510115" y="4489584"/>
              <a:ext cx="4788310" cy="279256"/>
            </a:xfrm>
            <a:custGeom>
              <a:avLst/>
              <a:gdLst>
                <a:gd name="connsiteX0" fmla="*/ 0 w 4788310"/>
                <a:gd name="connsiteY0" fmla="*/ 0 h 727587"/>
                <a:gd name="connsiteX1" fmla="*/ 9832 w 4788310"/>
                <a:gd name="connsiteY1" fmla="*/ 707923 h 727587"/>
                <a:gd name="connsiteX2" fmla="*/ 4768645 w 4788310"/>
                <a:gd name="connsiteY2" fmla="*/ 727587 h 727587"/>
                <a:gd name="connsiteX3" fmla="*/ 4788310 w 4788310"/>
                <a:gd name="connsiteY3" fmla="*/ 49162 h 72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8310" h="727587">
                  <a:moveTo>
                    <a:pt x="0" y="0"/>
                  </a:moveTo>
                  <a:lnTo>
                    <a:pt x="9832" y="707923"/>
                  </a:lnTo>
                  <a:lnTo>
                    <a:pt x="4768645" y="727587"/>
                  </a:lnTo>
                  <a:lnTo>
                    <a:pt x="4788310" y="49162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E92BC6-A9DD-09A3-3D39-05C01C0A54D6}"/>
                </a:ext>
              </a:extLst>
            </p:cNvPr>
            <p:cNvSpPr/>
            <p:nvPr/>
          </p:nvSpPr>
          <p:spPr>
            <a:xfrm rot="10800000" flipH="1">
              <a:off x="3510115" y="2434907"/>
              <a:ext cx="4788310" cy="279256"/>
            </a:xfrm>
            <a:custGeom>
              <a:avLst/>
              <a:gdLst>
                <a:gd name="connsiteX0" fmla="*/ 0 w 4788310"/>
                <a:gd name="connsiteY0" fmla="*/ 0 h 727587"/>
                <a:gd name="connsiteX1" fmla="*/ 9832 w 4788310"/>
                <a:gd name="connsiteY1" fmla="*/ 707923 h 727587"/>
                <a:gd name="connsiteX2" fmla="*/ 4768645 w 4788310"/>
                <a:gd name="connsiteY2" fmla="*/ 727587 h 727587"/>
                <a:gd name="connsiteX3" fmla="*/ 4788310 w 4788310"/>
                <a:gd name="connsiteY3" fmla="*/ 49162 h 72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8310" h="727587">
                  <a:moveTo>
                    <a:pt x="0" y="0"/>
                  </a:moveTo>
                  <a:lnTo>
                    <a:pt x="9832" y="707923"/>
                  </a:lnTo>
                  <a:lnTo>
                    <a:pt x="4768645" y="727587"/>
                  </a:lnTo>
                  <a:lnTo>
                    <a:pt x="4788310" y="49162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7E852F-798F-F66F-88CC-D1179D38B792}"/>
                </a:ext>
              </a:extLst>
            </p:cNvPr>
            <p:cNvSpPr txBox="1"/>
            <p:nvPr/>
          </p:nvSpPr>
          <p:spPr>
            <a:xfrm>
              <a:off x="4837469" y="2025876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Request</a:t>
              </a:r>
              <a:endParaRPr lang="en-IN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DC65FC-89CC-0404-E893-6379011F6E6C}"/>
                </a:ext>
              </a:extLst>
            </p:cNvPr>
            <p:cNvSpPr txBox="1"/>
            <p:nvPr/>
          </p:nvSpPr>
          <p:spPr>
            <a:xfrm>
              <a:off x="4870947" y="485693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Response</a:t>
              </a:r>
              <a:endParaRPr lang="en-IN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27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5FF5EF-4EF2-1FCF-42C9-E4D85F501705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API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F3D19-9384-28B0-CF72-BB98FA7B1D8A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A36A2-C403-3E68-8923-FA764352805B}"/>
              </a:ext>
            </a:extLst>
          </p:cNvPr>
          <p:cNvSpPr txBox="1"/>
          <p:nvPr/>
        </p:nvSpPr>
        <p:spPr>
          <a:xfrm>
            <a:off x="3781653" y="1859339"/>
            <a:ext cx="4628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How to get the YouTube API Key?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16857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5FF5EF-4EF2-1FCF-42C9-E4D85F501705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API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F3D19-9384-28B0-CF72-BB98FA7B1D8A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A36A2-C403-3E68-8923-FA764352805B}"/>
              </a:ext>
            </a:extLst>
          </p:cNvPr>
          <p:cNvSpPr txBox="1"/>
          <p:nvPr/>
        </p:nvSpPr>
        <p:spPr>
          <a:xfrm>
            <a:off x="3616388" y="1859339"/>
            <a:ext cx="4959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How to get any YouTube Channel Id 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05783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211-82CF-B1FB-6EB9-7449E5F75D36}"/>
              </a:ext>
            </a:extLst>
          </p:cNvPr>
          <p:cNvSpPr txBox="1">
            <a:spLocks/>
          </p:cNvSpPr>
          <p:nvPr/>
        </p:nvSpPr>
        <p:spPr>
          <a:xfrm>
            <a:off x="838200" y="253237"/>
            <a:ext cx="10515600" cy="85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boto Condensed SemiBold" panose="02000000000000000000" pitchFamily="2" charset="0"/>
                <a:ea typeface="Roboto Condensed SemiBold" panose="02000000000000000000" pitchFamily="2" charset="0"/>
              </a:rPr>
              <a:t>PROJECT SETUP</a:t>
            </a:r>
            <a:endParaRPr lang="en-IN" sz="3600" dirty="0">
              <a:latin typeface="Roboto Condensed SemiBold" panose="02000000000000000000" pitchFamily="2" charset="0"/>
              <a:ea typeface="Roboto Condensed SemiBol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3AC6-6797-5851-523B-D7DAE9E23622}"/>
              </a:ext>
            </a:extLst>
          </p:cNvPr>
          <p:cNvSpPr/>
          <p:nvPr/>
        </p:nvSpPr>
        <p:spPr>
          <a:xfrm>
            <a:off x="311284" y="1103963"/>
            <a:ext cx="11751013" cy="71187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0">
                <a:schemeClr val="bg1"/>
              </a:gs>
              <a:gs pos="99000">
                <a:schemeClr val="bg1"/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F5AA9-BF48-C498-6B3D-2028AA431C20}"/>
              </a:ext>
            </a:extLst>
          </p:cNvPr>
          <p:cNvSpPr txBox="1"/>
          <p:nvPr/>
        </p:nvSpPr>
        <p:spPr>
          <a:xfrm>
            <a:off x="651751" y="1369680"/>
            <a:ext cx="4464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Creating a new virtual environment</a:t>
            </a:r>
            <a:endParaRPr lang="en-IN" sz="22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E0516-5698-3C74-96D3-02E485EA5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8" b="1"/>
          <a:stretch/>
        </p:blipFill>
        <p:spPr>
          <a:xfrm>
            <a:off x="651750" y="1860641"/>
            <a:ext cx="7772400" cy="1752937"/>
          </a:xfrm>
          <a:prstGeom prst="roundRect">
            <a:avLst>
              <a:gd name="adj" fmla="val 5627"/>
            </a:avLst>
          </a:prstGeom>
          <a:effectLst>
            <a:outerShdw blurRad="4699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CCDB2A-45A5-5F76-C27A-06A51F5AC68B}"/>
              </a:ext>
            </a:extLst>
          </p:cNvPr>
          <p:cNvSpPr txBox="1"/>
          <p:nvPr/>
        </p:nvSpPr>
        <p:spPr>
          <a:xfrm>
            <a:off x="651750" y="3740880"/>
            <a:ext cx="4464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Install IPython Kernel </a:t>
            </a:r>
            <a:endParaRPr lang="en-IN" sz="22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D5C08C-6F96-A2F0-7DAC-D05225904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04"/>
          <a:stretch/>
        </p:blipFill>
        <p:spPr>
          <a:xfrm>
            <a:off x="651750" y="4171767"/>
            <a:ext cx="9467850" cy="773011"/>
          </a:xfrm>
          <a:prstGeom prst="roundRect">
            <a:avLst>
              <a:gd name="adj" fmla="val 14067"/>
            </a:avLst>
          </a:prstGeom>
          <a:effectLst>
            <a:outerShdw blurRad="4699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44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677</TotalTime>
  <Words>467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Roboto Condensed</vt:lpstr>
      <vt:lpstr>Roboto Condensed ExtraBold</vt:lpstr>
      <vt:lpstr>Roboto Condensed Light</vt:lpstr>
      <vt:lpstr>Roboto Condensed Medium</vt:lpstr>
      <vt:lpstr>Roboto Condensed SemiBold</vt:lpstr>
      <vt:lpstr>Roboto Condensed Thin</vt:lpstr>
      <vt:lpstr>Office Theme</vt:lpstr>
      <vt:lpstr>PowerPoint Presentation</vt:lpstr>
      <vt:lpstr>PROJECT OUTLINE</vt:lpstr>
      <vt:lpstr>FINAL OUTPUT</vt:lpstr>
      <vt:lpstr>TECH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</dc:title>
  <dc:creator>VAMSHI KUMAR</dc:creator>
  <cp:lastModifiedBy>VAMSHI KUMAR</cp:lastModifiedBy>
  <cp:revision>23</cp:revision>
  <dcterms:created xsi:type="dcterms:W3CDTF">2023-12-11T06:37:59Z</dcterms:created>
  <dcterms:modified xsi:type="dcterms:W3CDTF">2023-12-27T08:38:20Z</dcterms:modified>
</cp:coreProperties>
</file>