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0" r:id="rId3"/>
    <p:sldId id="258" r:id="rId4"/>
    <p:sldId id="259" r:id="rId5"/>
    <p:sldId id="262" r:id="rId6"/>
    <p:sldId id="263" r:id="rId7"/>
    <p:sldId id="264" r:id="rId8"/>
    <p:sldId id="267" r:id="rId9"/>
    <p:sldId id="268" r:id="rId10"/>
    <p:sldId id="272" r:id="rId11"/>
    <p:sldId id="270" r:id="rId12"/>
    <p:sldId id="271"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7" r:id="rId27"/>
    <p:sldId id="286" r:id="rId28"/>
    <p:sldId id="290" r:id="rId29"/>
    <p:sldId id="289" r:id="rId30"/>
    <p:sldId id="292" r:id="rId31"/>
    <p:sldId id="269" r:id="rId32"/>
    <p:sldId id="293" r:id="rId33"/>
    <p:sldId id="294" r:id="rId34"/>
    <p:sldId id="295" r:id="rId35"/>
    <p:sldId id="296" r:id="rId36"/>
    <p:sldId id="297" r:id="rId37"/>
    <p:sldId id="29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699FF"/>
    <a:srgbClr val="77C4EF"/>
    <a:srgbClr val="AEC5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p:scale>
          <a:sx n="75" d="100"/>
          <a:sy n="75" d="100"/>
        </p:scale>
        <p:origin x="-1616" y="176"/>
      </p:cViewPr>
      <p:guideLst>
        <p:guide orient="horz" pos="2160"/>
        <p:guide pos="2880"/>
      </p:guideLst>
    </p:cSldViewPr>
  </p:slideViewPr>
  <p:notesTextViewPr>
    <p:cViewPr>
      <p:scale>
        <a:sx n="1" d="1"/>
        <a:sy n="1" d="1"/>
      </p:scale>
      <p:origin x="0" y="0"/>
    </p:cViewPr>
  </p:notesTextViewPr>
  <p:sorterViewPr>
    <p:cViewPr>
      <p:scale>
        <a:sx n="100" d="100"/>
        <a:sy n="100" d="100"/>
      </p:scale>
      <p:origin x="0" y="7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E10ECF-F24D-421A-9013-5DB2692E4A1F}" type="datetimeFigureOut">
              <a:rPr lang="en-US" smtClean="0"/>
              <a:t>5/8/2024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81656B-63F3-4D10-8360-11772F47954D}" type="slidenum">
              <a:rPr lang="en-US" smtClean="0"/>
              <a:t>‹#›</a:t>
            </a:fld>
            <a:endParaRPr lang="en-US"/>
          </a:p>
        </p:txBody>
      </p:sp>
    </p:spTree>
    <p:extLst>
      <p:ext uri="{BB962C8B-B14F-4D97-AF65-F5344CB8AC3E}">
        <p14:creationId xmlns:p14="http://schemas.microsoft.com/office/powerpoint/2010/main" val="363506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81656B-63F3-4D10-8360-11772F47954D}" type="slidenum">
              <a:rPr lang="en-US" smtClean="0"/>
              <a:t>1</a:t>
            </a:fld>
            <a:endParaRPr lang="en-US"/>
          </a:p>
        </p:txBody>
      </p:sp>
    </p:spTree>
    <p:extLst>
      <p:ext uri="{BB962C8B-B14F-4D97-AF65-F5344CB8AC3E}">
        <p14:creationId xmlns:p14="http://schemas.microsoft.com/office/powerpoint/2010/main" val="323243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FF7276-6E2F-4CA4-8F2F-356EA0FBE77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1043282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F7276-6E2F-4CA4-8F2F-356EA0FBE77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2604988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FF7276-6E2F-4CA4-8F2F-356EA0FBE77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169788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1FF7276-6E2F-4CA4-8F2F-356EA0FBE77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3530451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F7276-6E2F-4CA4-8F2F-356EA0FBE773}"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3894773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FF7276-6E2F-4CA4-8F2F-356EA0FBE773}"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2966420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FF7276-6E2F-4CA4-8F2F-356EA0FBE773}"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33645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FF7276-6E2F-4CA4-8F2F-356EA0FBE773}"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203414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F7276-6E2F-4CA4-8F2F-356EA0FBE773}"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291606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F7276-6E2F-4CA4-8F2F-356EA0FBE773}"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1653927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F7276-6E2F-4CA4-8F2F-356EA0FBE773}"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905C8-ADEA-4E58-BB21-8F51192FCB39}" type="slidenum">
              <a:rPr lang="en-US" smtClean="0"/>
              <a:t>‹#›</a:t>
            </a:fld>
            <a:endParaRPr lang="en-US"/>
          </a:p>
        </p:txBody>
      </p:sp>
    </p:spTree>
    <p:extLst>
      <p:ext uri="{BB962C8B-B14F-4D97-AF65-F5344CB8AC3E}">
        <p14:creationId xmlns:p14="http://schemas.microsoft.com/office/powerpoint/2010/main" val="281989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F7276-6E2F-4CA4-8F2F-356EA0FBE773}" type="datetimeFigureOut">
              <a:rPr lang="en-US" smtClean="0"/>
              <a:t>5/8/2024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905C8-ADEA-4E58-BB21-8F51192FCB39}" type="slidenum">
              <a:rPr lang="en-US" smtClean="0"/>
              <a:t>‹#›</a:t>
            </a:fld>
            <a:endParaRPr lang="en-US"/>
          </a:p>
        </p:txBody>
      </p:sp>
    </p:spTree>
    <p:extLst>
      <p:ext uri="{BB962C8B-B14F-4D97-AF65-F5344CB8AC3E}">
        <p14:creationId xmlns:p14="http://schemas.microsoft.com/office/powerpoint/2010/main" val="3691268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7.xml"/><Relationship Id="rId4" Type="http://schemas.openxmlformats.org/officeDocument/2006/relationships/image" Target="../media/image16.tmp"/></Relationships>
</file>

<file path=ppt/slides/_rels/slide15.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tmp"/><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7.xml"/><Relationship Id="rId5" Type="http://schemas.openxmlformats.org/officeDocument/2006/relationships/image" Target="../media/image29.tmp"/><Relationship Id="rId4" Type="http://schemas.openxmlformats.org/officeDocument/2006/relationships/image" Target="../media/image28.tmp"/></Relationships>
</file>

<file path=ppt/slides/_rels/slide22.xml.rels><?xml version="1.0" encoding="UTF-8" standalone="yes"?>
<Relationships xmlns="http://schemas.openxmlformats.org/package/2006/relationships"><Relationship Id="rId3" Type="http://schemas.openxmlformats.org/officeDocument/2006/relationships/image" Target="../media/image31.tmp"/><Relationship Id="rId2" Type="http://schemas.openxmlformats.org/officeDocument/2006/relationships/image" Target="../media/image30.tmp"/><Relationship Id="rId1" Type="http://schemas.openxmlformats.org/officeDocument/2006/relationships/slideLayout" Target="../slideLayouts/slideLayout7.xml"/><Relationship Id="rId5" Type="http://schemas.openxmlformats.org/officeDocument/2006/relationships/image" Target="../media/image33.tmp"/><Relationship Id="rId4" Type="http://schemas.openxmlformats.org/officeDocument/2006/relationships/image" Target="../media/image32.tmp"/></Relationships>
</file>

<file path=ppt/slides/_rels/slide2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7.tmp"/><Relationship Id="rId2" Type="http://schemas.openxmlformats.org/officeDocument/2006/relationships/image" Target="../media/image36.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tmp"/><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tmp"/><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Telangana Growth Analysis</a:t>
            </a:r>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4"/>
          <p:cNvSpPr txBox="1"/>
          <p:nvPr/>
        </p:nvSpPr>
        <p:spPr>
          <a:xfrm>
            <a:off x="457200" y="2971800"/>
            <a:ext cx="8397171" cy="707886"/>
          </a:xfrm>
          <a:prstGeom prst="rect">
            <a:avLst/>
          </a:prstGeom>
          <a:noFill/>
        </p:spPr>
        <p:txBody>
          <a:bodyPr wrap="none" rtlCol="0">
            <a:spAutoFit/>
          </a:bodyPr>
          <a:lstStyle/>
          <a:p>
            <a:r>
              <a:rPr lang="en-US" sz="4000" b="1" dirty="0" smtClean="0">
                <a:solidFill>
                  <a:schemeClr val="tx2">
                    <a:lumMod val="20000"/>
                    <a:lumOff val="80000"/>
                  </a:schemeClr>
                </a:solidFill>
                <a:latin typeface="Copperplate Gothic Bold" panose="020E0705020206020404" pitchFamily="34" charset="0"/>
              </a:rPr>
              <a:t>Telangana Growth Analysis</a:t>
            </a:r>
            <a:endParaRPr lang="en-US" sz="4000" b="1" dirty="0">
              <a:solidFill>
                <a:schemeClr val="tx2">
                  <a:lumMod val="20000"/>
                  <a:lumOff val="80000"/>
                </a:schemeClr>
              </a:solidFill>
              <a:latin typeface="Copperplate Gothic Bold" panose="020E0705020206020404" pitchFamily="34" charset="0"/>
            </a:endParaRPr>
          </a:p>
        </p:txBody>
      </p:sp>
      <p:pic>
        <p:nvPicPr>
          <p:cNvPr id="6" name="Picture 5"/>
          <p:cNvPicPr>
            <a:picLocks noChangeAspect="1"/>
          </p:cNvPicPr>
          <p:nvPr/>
        </p:nvPicPr>
        <p:blipFill>
          <a:blip r:embed="rId5" cstate="print">
            <a:extLst>
              <a:ext uri="{BEBA8EAE-BF5A-486C-A8C5-ECC9F3942E4B}">
                <a14:imgProps xmlns:a14="http://schemas.microsoft.com/office/drawing/2010/main">
                  <a14:imgLayer r:embed="rId6">
                    <a14:imgEffect>
                      <a14:sharpenSoften amount="-95000"/>
                    </a14:imgEffect>
                    <a14:imgEffect>
                      <a14:saturation sat="66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772400" y="0"/>
            <a:ext cx="1371600" cy="1143000"/>
          </a:xfrm>
          <a:prstGeom prst="rect">
            <a:avLst/>
          </a:prstGeom>
        </p:spPr>
      </p:pic>
    </p:spTree>
    <p:extLst>
      <p:ext uri="{BB962C8B-B14F-4D97-AF65-F5344CB8AC3E}">
        <p14:creationId xmlns:p14="http://schemas.microsoft.com/office/powerpoint/2010/main" val="30384578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67" y="210234"/>
            <a:ext cx="9144000" cy="646331"/>
          </a:xfrm>
          <a:prstGeom prst="rect">
            <a:avLst/>
          </a:prstGeom>
          <a:noFill/>
        </p:spPr>
        <p:txBody>
          <a:bodyPr wrap="square" rtlCol="0">
            <a:spAutoFit/>
          </a:bodyPr>
          <a:lstStyle/>
          <a:p>
            <a:pPr algn="just"/>
            <a:r>
              <a:rPr lang="en-US" b="1" dirty="0" smtClean="0">
                <a:solidFill>
                  <a:schemeClr val="accent4">
                    <a:lumMod val="75000"/>
                  </a:schemeClr>
                </a:solidFill>
              </a:rPr>
              <a:t>List down </a:t>
            </a:r>
            <a:r>
              <a:rPr lang="en-US" b="1" dirty="0">
                <a:solidFill>
                  <a:schemeClr val="accent4">
                    <a:lumMod val="75000"/>
                  </a:schemeClr>
                </a:solidFill>
              </a:rPr>
              <a:t>the top 5 districts where e-stamps revenue </a:t>
            </a:r>
            <a:r>
              <a:rPr lang="en-US" b="1" dirty="0" smtClean="0">
                <a:solidFill>
                  <a:schemeClr val="accent4">
                    <a:lumMod val="75000"/>
                  </a:schemeClr>
                </a:solidFill>
              </a:rPr>
              <a:t>contributes significantly </a:t>
            </a:r>
            <a:r>
              <a:rPr lang="en-US" b="1" dirty="0">
                <a:solidFill>
                  <a:schemeClr val="accent4">
                    <a:lumMod val="75000"/>
                  </a:schemeClr>
                </a:solidFill>
              </a:rPr>
              <a:t>more to the revenue than the documents in FY 2022</a:t>
            </a:r>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438400"/>
            <a:ext cx="3733799" cy="1771741"/>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1676401"/>
            <a:ext cx="4724400" cy="3657600"/>
          </a:xfrm>
          <a:prstGeom prst="rect">
            <a:avLst/>
          </a:prstGeom>
        </p:spPr>
      </p:pic>
    </p:spTree>
    <p:extLst>
      <p:ext uri="{BB962C8B-B14F-4D97-AF65-F5344CB8AC3E}">
        <p14:creationId xmlns:p14="http://schemas.microsoft.com/office/powerpoint/2010/main" val="26249116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82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blipFill dpi="0" rotWithShape="1">
            <a:blip r:embed="rId4"/>
            <a:srcRect/>
            <a:tile tx="0" ty="0" sx="100000" sy="100000" flip="none" algn="tl"/>
          </a:blipFill>
        </p:spPr>
      </p:pic>
      <p:sp>
        <p:nvSpPr>
          <p:cNvPr id="3" name="TextBox 2"/>
          <p:cNvSpPr txBox="1"/>
          <p:nvPr/>
        </p:nvSpPr>
        <p:spPr>
          <a:xfrm>
            <a:off x="25079" y="2489506"/>
            <a:ext cx="9121230" cy="1200329"/>
          </a:xfrm>
          <a:prstGeom prst="rect">
            <a:avLst/>
          </a:prstGeom>
          <a:solidFill>
            <a:schemeClr val="accent1"/>
          </a:solidFill>
        </p:spPr>
        <p:txBody>
          <a:bodyPr wrap="square" rtlCol="0">
            <a:spAutoFit/>
          </a:bodyPr>
          <a:lstStyle/>
          <a:p>
            <a:pPr algn="ctr"/>
            <a:r>
              <a:rPr lang="en-US" b="1" dirty="0">
                <a:solidFill>
                  <a:srgbClr val="000000"/>
                </a:solidFill>
                <a:latin typeface="Segoe UI Black" panose="020B0A02040204020203" pitchFamily="34" charset="0"/>
                <a:ea typeface="Segoe UI Black" panose="020B0A02040204020203" pitchFamily="34" charset="0"/>
              </a:rPr>
              <a:t>Is there any alteration of e-Stamp challan count and document</a:t>
            </a:r>
          </a:p>
          <a:p>
            <a:pPr algn="ctr"/>
            <a:r>
              <a:rPr lang="en-US" b="1" dirty="0">
                <a:solidFill>
                  <a:srgbClr val="000000"/>
                </a:solidFill>
                <a:latin typeface="Segoe UI Black" panose="020B0A02040204020203" pitchFamily="34" charset="0"/>
                <a:ea typeface="Segoe UI Black" panose="020B0A02040204020203" pitchFamily="34" charset="0"/>
              </a:rPr>
              <a:t>registration count pattern since the implementation of e-Stamp</a:t>
            </a:r>
          </a:p>
          <a:p>
            <a:pPr algn="ctr"/>
            <a:r>
              <a:rPr lang="en-US" b="1" dirty="0">
                <a:solidFill>
                  <a:srgbClr val="000000"/>
                </a:solidFill>
                <a:latin typeface="Segoe UI Black" panose="020B0A02040204020203" pitchFamily="34" charset="0"/>
                <a:ea typeface="Segoe UI Black" panose="020B0A02040204020203" pitchFamily="34" charset="0"/>
              </a:rPr>
              <a:t>challan? If so, what suggestions would you propose to the</a:t>
            </a:r>
          </a:p>
          <a:p>
            <a:pPr algn="ctr"/>
            <a:r>
              <a:rPr lang="en-US" b="1" dirty="0">
                <a:solidFill>
                  <a:srgbClr val="000000"/>
                </a:solidFill>
                <a:latin typeface="Segoe UI Black" panose="020B0A02040204020203" pitchFamily="34" charset="0"/>
                <a:ea typeface="Segoe UI Black" panose="020B0A02040204020203" pitchFamily="34" charset="0"/>
              </a:rPr>
              <a:t>government</a:t>
            </a:r>
          </a:p>
        </p:txBody>
      </p:sp>
    </p:spTree>
    <p:extLst>
      <p:ext uri="{BB962C8B-B14F-4D97-AF65-F5344CB8AC3E}">
        <p14:creationId xmlns:p14="http://schemas.microsoft.com/office/powerpoint/2010/main" val="42348244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219200"/>
            <a:ext cx="7391400" cy="4419600"/>
          </a:xfrm>
          <a:prstGeom prst="rect">
            <a:avLst/>
          </a:prstGeom>
        </p:spPr>
      </p:pic>
    </p:spTree>
    <p:extLst>
      <p:ext uri="{BB962C8B-B14F-4D97-AF65-F5344CB8AC3E}">
        <p14:creationId xmlns:p14="http://schemas.microsoft.com/office/powerpoint/2010/main" val="1357514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82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blipFill dpi="0" rotWithShape="1">
            <a:blip r:embed="rId4"/>
            <a:srcRect/>
            <a:tile tx="0" ty="0" sx="100000" sy="100000" flip="none" algn="tl"/>
          </a:blipFill>
        </p:spPr>
      </p:pic>
      <p:sp>
        <p:nvSpPr>
          <p:cNvPr id="3" name="TextBox 2"/>
          <p:cNvSpPr txBox="1"/>
          <p:nvPr/>
        </p:nvSpPr>
        <p:spPr>
          <a:xfrm>
            <a:off x="25079" y="2489506"/>
            <a:ext cx="9121230" cy="646331"/>
          </a:xfrm>
          <a:prstGeom prst="rect">
            <a:avLst/>
          </a:prstGeom>
          <a:solidFill>
            <a:schemeClr val="accent1"/>
          </a:solidFill>
        </p:spPr>
        <p:txBody>
          <a:bodyPr wrap="square" rtlCol="0">
            <a:spAutoFit/>
          </a:bodyPr>
          <a:lstStyle/>
          <a:p>
            <a:pPr algn="ctr"/>
            <a:r>
              <a:rPr lang="en-US" b="1" dirty="0">
                <a:solidFill>
                  <a:srgbClr val="000000"/>
                </a:solidFill>
                <a:latin typeface="Segoe UI Black" panose="020B0A02040204020203" pitchFamily="34" charset="0"/>
                <a:ea typeface="Segoe UI Black" panose="020B0A02040204020203" pitchFamily="34" charset="0"/>
              </a:rPr>
              <a:t>Categorize districts into three segments based on their stamp</a:t>
            </a:r>
          </a:p>
          <a:p>
            <a:pPr algn="ctr"/>
            <a:r>
              <a:rPr lang="en-US" b="1" dirty="0">
                <a:solidFill>
                  <a:srgbClr val="000000"/>
                </a:solidFill>
                <a:latin typeface="Segoe UI Black" panose="020B0A02040204020203" pitchFamily="34" charset="0"/>
                <a:ea typeface="Segoe UI Black" panose="020B0A02040204020203" pitchFamily="34" charset="0"/>
              </a:rPr>
              <a:t>registration revenue generation during the fiscal year 2021 to 2022</a:t>
            </a:r>
          </a:p>
        </p:txBody>
      </p:sp>
    </p:spTree>
    <p:extLst>
      <p:ext uri="{BB962C8B-B14F-4D97-AF65-F5344CB8AC3E}">
        <p14:creationId xmlns:p14="http://schemas.microsoft.com/office/powerpoint/2010/main" val="18953521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66" y="1066800"/>
            <a:ext cx="2404534" cy="3200400"/>
          </a:xfrm>
          <a:prstGeom prst="rect">
            <a:avLst/>
          </a:prstGeom>
        </p:spPr>
      </p:pic>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066801"/>
            <a:ext cx="2667000" cy="3200399"/>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08507"/>
            <a:ext cx="2590800" cy="3283119"/>
          </a:xfrm>
          <a:prstGeom prst="rect">
            <a:avLst/>
          </a:prstGeom>
        </p:spPr>
      </p:pic>
      <p:sp>
        <p:nvSpPr>
          <p:cNvPr id="6" name="TextBox 5"/>
          <p:cNvSpPr txBox="1"/>
          <p:nvPr/>
        </p:nvSpPr>
        <p:spPr>
          <a:xfrm>
            <a:off x="540390" y="4648200"/>
            <a:ext cx="5064720" cy="369332"/>
          </a:xfrm>
          <a:prstGeom prst="rect">
            <a:avLst/>
          </a:prstGeom>
          <a:noFill/>
        </p:spPr>
        <p:txBody>
          <a:bodyPr wrap="none" rtlCol="0">
            <a:spAutoFit/>
          </a:bodyPr>
          <a:lstStyle/>
          <a:p>
            <a:r>
              <a:rPr lang="en-US" dirty="0" smtClean="0"/>
              <a:t>The Highest Growth District is </a:t>
            </a:r>
            <a:r>
              <a:rPr lang="en-US" b="1" dirty="0" smtClean="0">
                <a:solidFill>
                  <a:schemeClr val="accent2">
                    <a:lumMod val="50000"/>
                  </a:schemeClr>
                </a:solidFill>
              </a:rPr>
              <a:t>RANGAREDDY (69Bn)</a:t>
            </a:r>
            <a:endParaRPr lang="en-US" b="1" dirty="0">
              <a:solidFill>
                <a:schemeClr val="accent2">
                  <a:lumMod val="50000"/>
                </a:schemeClr>
              </a:solidFill>
            </a:endParaRPr>
          </a:p>
        </p:txBody>
      </p:sp>
      <p:sp>
        <p:nvSpPr>
          <p:cNvPr id="7" name="TextBox 6"/>
          <p:cNvSpPr txBox="1"/>
          <p:nvPr/>
        </p:nvSpPr>
        <p:spPr>
          <a:xfrm>
            <a:off x="540390" y="5017532"/>
            <a:ext cx="6959469" cy="369332"/>
          </a:xfrm>
          <a:prstGeom prst="rect">
            <a:avLst/>
          </a:prstGeom>
          <a:noFill/>
        </p:spPr>
        <p:txBody>
          <a:bodyPr wrap="none" rtlCol="0">
            <a:spAutoFit/>
          </a:bodyPr>
          <a:lstStyle/>
          <a:p>
            <a:r>
              <a:rPr lang="en-US" dirty="0" smtClean="0"/>
              <a:t>The Lowest Growth district is </a:t>
            </a:r>
            <a:r>
              <a:rPr lang="en-US" b="1" dirty="0" err="1" smtClean="0">
                <a:solidFill>
                  <a:schemeClr val="accent2">
                    <a:lumMod val="50000"/>
                  </a:schemeClr>
                </a:solidFill>
              </a:rPr>
              <a:t>Kumurambheem</a:t>
            </a:r>
            <a:r>
              <a:rPr lang="en-US" b="1" dirty="0" smtClean="0">
                <a:solidFill>
                  <a:schemeClr val="accent2">
                    <a:lumMod val="50000"/>
                  </a:schemeClr>
                </a:solidFill>
              </a:rPr>
              <a:t> </a:t>
            </a:r>
            <a:r>
              <a:rPr lang="en-US" b="1" dirty="0" err="1" smtClean="0">
                <a:solidFill>
                  <a:schemeClr val="accent2">
                    <a:lumMod val="50000"/>
                  </a:schemeClr>
                </a:solidFill>
              </a:rPr>
              <a:t>Asifabad</a:t>
            </a:r>
            <a:r>
              <a:rPr lang="en-US" b="1" dirty="0" smtClean="0">
                <a:solidFill>
                  <a:schemeClr val="accent2">
                    <a:lumMod val="50000"/>
                  </a:schemeClr>
                </a:solidFill>
              </a:rPr>
              <a:t>(13.257 Million)</a:t>
            </a:r>
            <a:endParaRPr lang="en-US" b="1" dirty="0">
              <a:solidFill>
                <a:schemeClr val="accent2">
                  <a:lumMod val="50000"/>
                </a:schemeClr>
              </a:solidFill>
            </a:endParaRPr>
          </a:p>
        </p:txBody>
      </p:sp>
    </p:spTree>
    <p:extLst>
      <p:ext uri="{BB962C8B-B14F-4D97-AF65-F5344CB8AC3E}">
        <p14:creationId xmlns:p14="http://schemas.microsoft.com/office/powerpoint/2010/main" val="2088165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24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029200" y="1981200"/>
            <a:ext cx="3094111" cy="2895600"/>
          </a:xfrm>
          <a:prstGeom prst="rect">
            <a:avLst/>
          </a:prstGeom>
        </p:spPr>
        <p:style>
          <a:lnRef idx="2">
            <a:schemeClr val="dk1"/>
          </a:lnRef>
          <a:fillRef idx="1">
            <a:schemeClr val="lt1"/>
          </a:fillRef>
          <a:effectRef idx="0">
            <a:schemeClr val="dk1"/>
          </a:effectRef>
          <a:fontRef idx="minor">
            <a:schemeClr val="dk1"/>
          </a:fontRef>
        </p:style>
      </p:pic>
      <p:sp>
        <p:nvSpPr>
          <p:cNvPr id="8" name="TextBox 7"/>
          <p:cNvSpPr txBox="1"/>
          <p:nvPr/>
        </p:nvSpPr>
        <p:spPr>
          <a:xfrm>
            <a:off x="76200" y="2819400"/>
            <a:ext cx="5435142" cy="769441"/>
          </a:xfrm>
          <a:prstGeom prst="rect">
            <a:avLst/>
          </a:prstGeom>
          <a:noFill/>
        </p:spPr>
        <p:txBody>
          <a:bodyPr wrap="none" rtlCol="0">
            <a:spAutoFit/>
          </a:bodyPr>
          <a:lstStyle/>
          <a:p>
            <a:r>
              <a:rPr lang="en-US" sz="4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Arial Rounded MT Bold" panose="020F0704030504030204" pitchFamily="34" charset="0"/>
              </a:rPr>
              <a:t>TRANSPORTATION</a:t>
            </a:r>
            <a:endParaRPr lang="en-US" sz="4400" b="1" dirty="0">
              <a:solidFill>
                <a:schemeClr val="accent3">
                  <a:lumMod val="50000"/>
                </a:schemeClr>
              </a:solidFill>
              <a:latin typeface="Arial Rounded MT Bold" panose="020F0704030504030204" pitchFamily="34" charset="0"/>
            </a:endParaRPr>
          </a:p>
        </p:txBody>
      </p:sp>
    </p:spTree>
    <p:extLst>
      <p:ext uri="{BB962C8B-B14F-4D97-AF65-F5344CB8AC3E}">
        <p14:creationId xmlns:p14="http://schemas.microsoft.com/office/powerpoint/2010/main" val="26429734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48000"/>
                    </a14:imgEffect>
                  </a14:imgLayer>
                </a14:imgProps>
              </a:ext>
              <a:ext uri="{28A0092B-C50C-407E-A947-70E740481C1C}">
                <a14:useLocalDpi xmlns:a14="http://schemas.microsoft.com/office/drawing/2010/main" val="0"/>
              </a:ext>
            </a:extLst>
          </a:blip>
          <a:srcRect t="20720"/>
          <a:stretch/>
        </p:blipFill>
        <p:spPr>
          <a:xfrm>
            <a:off x="1981200" y="1855232"/>
            <a:ext cx="5105400" cy="3124200"/>
          </a:xfrm>
          <a:prstGeom prst="rect">
            <a:avLst/>
          </a:prstGeom>
        </p:spPr>
      </p:pic>
      <p:sp>
        <p:nvSpPr>
          <p:cNvPr id="9" name="TextBox 8"/>
          <p:cNvSpPr txBox="1"/>
          <p:nvPr/>
        </p:nvSpPr>
        <p:spPr>
          <a:xfrm>
            <a:off x="381000" y="3047998"/>
            <a:ext cx="8382000" cy="646331"/>
          </a:xfrm>
          <a:prstGeom prst="rect">
            <a:avLst/>
          </a:prstGeom>
          <a:noFill/>
        </p:spPr>
        <p:txBody>
          <a:bodyPr wrap="square" rtlCol="0">
            <a:spAutoFit/>
          </a:bodyPr>
          <a:lstStyle/>
          <a:p>
            <a:r>
              <a:rPr lang="en-US" b="1" dirty="0">
                <a:solidFill>
                  <a:schemeClr val="bg2">
                    <a:lumMod val="10000"/>
                  </a:schemeClr>
                </a:solidFill>
                <a:latin typeface="Franklin Gothic Demi" panose="020B0703020102020204" pitchFamily="34" charset="0"/>
              </a:rPr>
              <a:t>How does the distribution of vehicles vary by vehicle </a:t>
            </a:r>
            <a:r>
              <a:rPr lang="en-US" b="1" dirty="0" smtClean="0">
                <a:solidFill>
                  <a:schemeClr val="bg2">
                    <a:lumMod val="10000"/>
                  </a:schemeClr>
                </a:solidFill>
                <a:latin typeface="Franklin Gothic Demi" panose="020B0703020102020204" pitchFamily="34" charset="0"/>
              </a:rPr>
              <a:t>class (</a:t>
            </a:r>
            <a:r>
              <a:rPr lang="en-US" b="1" dirty="0" err="1" smtClean="0">
                <a:solidFill>
                  <a:schemeClr val="bg2">
                    <a:lumMod val="10000"/>
                  </a:schemeClr>
                </a:solidFill>
                <a:latin typeface="Franklin Gothic Demi" panose="020B0703020102020204" pitchFamily="34" charset="0"/>
              </a:rPr>
              <a:t>MotorCycle</a:t>
            </a:r>
            <a:r>
              <a:rPr lang="en-US" b="1" dirty="0">
                <a:solidFill>
                  <a:schemeClr val="bg2">
                    <a:lumMod val="10000"/>
                  </a:schemeClr>
                </a:solidFill>
                <a:latin typeface="Franklin Gothic Demi" panose="020B0703020102020204" pitchFamily="34" charset="0"/>
              </a:rPr>
              <a:t>, </a:t>
            </a:r>
            <a:r>
              <a:rPr lang="en-US" b="1" dirty="0" err="1" smtClean="0">
                <a:solidFill>
                  <a:schemeClr val="bg2">
                    <a:lumMod val="10000"/>
                  </a:schemeClr>
                </a:solidFill>
                <a:latin typeface="Franklin Gothic Demi" panose="020B0703020102020204" pitchFamily="34" charset="0"/>
              </a:rPr>
              <a:t>MotorCar</a:t>
            </a:r>
            <a:r>
              <a:rPr lang="en-US" b="1" dirty="0" smtClean="0">
                <a:solidFill>
                  <a:schemeClr val="bg2">
                    <a:lumMod val="10000"/>
                  </a:schemeClr>
                </a:solidFill>
                <a:latin typeface="Franklin Gothic Demi" panose="020B0703020102020204" pitchFamily="34" charset="0"/>
              </a:rPr>
              <a:t>, </a:t>
            </a:r>
            <a:r>
              <a:rPr lang="en-US" b="1" dirty="0" err="1" smtClean="0">
                <a:solidFill>
                  <a:schemeClr val="bg2">
                    <a:lumMod val="10000"/>
                  </a:schemeClr>
                </a:solidFill>
                <a:latin typeface="Franklin Gothic Demi" panose="020B0703020102020204" pitchFamily="34" charset="0"/>
              </a:rPr>
              <a:t>AutoRickshaw</a:t>
            </a:r>
            <a:r>
              <a:rPr lang="en-US" b="1" dirty="0">
                <a:solidFill>
                  <a:schemeClr val="bg2">
                    <a:lumMod val="10000"/>
                  </a:schemeClr>
                </a:solidFill>
                <a:latin typeface="Franklin Gothic Demi" panose="020B0703020102020204" pitchFamily="34" charset="0"/>
              </a:rPr>
              <a:t>, Agriculture) across </a:t>
            </a:r>
            <a:r>
              <a:rPr lang="en-US" b="1" dirty="0" smtClean="0">
                <a:solidFill>
                  <a:schemeClr val="bg2">
                    <a:lumMod val="10000"/>
                  </a:schemeClr>
                </a:solidFill>
                <a:latin typeface="Franklin Gothic Demi" panose="020B0703020102020204" pitchFamily="34" charset="0"/>
              </a:rPr>
              <a:t>different districts</a:t>
            </a:r>
            <a:endParaRPr lang="en-US" b="1" dirty="0">
              <a:solidFill>
                <a:schemeClr val="bg2">
                  <a:lumMod val="10000"/>
                </a:schemeClr>
              </a:solidFill>
              <a:latin typeface="Franklin Gothic Demi" panose="020B0703020102020204" pitchFamily="34" charset="0"/>
            </a:endParaRPr>
          </a:p>
        </p:txBody>
      </p:sp>
    </p:spTree>
    <p:extLst>
      <p:ext uri="{BB962C8B-B14F-4D97-AF65-F5344CB8AC3E}">
        <p14:creationId xmlns:p14="http://schemas.microsoft.com/office/powerpoint/2010/main" val="40118693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0"/>
            <a:ext cx="2133600" cy="360063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391" b="3879"/>
          <a:stretch/>
        </p:blipFill>
        <p:spPr>
          <a:xfrm>
            <a:off x="2878667" y="1615591"/>
            <a:ext cx="5875867" cy="3417452"/>
          </a:xfrm>
          <a:prstGeom prst="rect">
            <a:avLst/>
          </a:prstGeom>
        </p:spPr>
      </p:pic>
      <p:sp>
        <p:nvSpPr>
          <p:cNvPr id="6" name="TextBox 5"/>
          <p:cNvSpPr txBox="1"/>
          <p:nvPr/>
        </p:nvSpPr>
        <p:spPr>
          <a:xfrm>
            <a:off x="1752600" y="722868"/>
            <a:ext cx="5350054" cy="369332"/>
          </a:xfrm>
          <a:prstGeom prst="rect">
            <a:avLst/>
          </a:prstGeom>
          <a:noFill/>
        </p:spPr>
        <p:txBody>
          <a:bodyPr wrap="none" rtlCol="0">
            <a:spAutoFit/>
          </a:bodyPr>
          <a:lstStyle/>
          <a:p>
            <a:r>
              <a:rPr lang="en-US" b="1" dirty="0" smtClean="0">
                <a:solidFill>
                  <a:schemeClr val="tx1">
                    <a:lumMod val="95000"/>
                    <a:lumOff val="5000"/>
                  </a:schemeClr>
                </a:solidFill>
              </a:rPr>
              <a:t>Correlation between vehicle sales and specific months</a:t>
            </a:r>
            <a:endParaRPr lang="en-US" b="1" dirty="0">
              <a:solidFill>
                <a:schemeClr val="tx1">
                  <a:lumMod val="95000"/>
                  <a:lumOff val="5000"/>
                </a:schemeClr>
              </a:solidFill>
            </a:endParaRPr>
          </a:p>
        </p:txBody>
      </p:sp>
    </p:spTree>
    <p:extLst>
      <p:ext uri="{BB962C8B-B14F-4D97-AF65-F5344CB8AC3E}">
        <p14:creationId xmlns:p14="http://schemas.microsoft.com/office/powerpoint/2010/main" val="1483618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t="1691"/>
          <a:stretch/>
        </p:blipFill>
        <p:spPr>
          <a:xfrm>
            <a:off x="0" y="2057400"/>
            <a:ext cx="3352800" cy="2683934"/>
          </a:xfrm>
          <a:prstGeom prst="rect">
            <a:avLst/>
          </a:prstGeom>
        </p:spPr>
      </p:pic>
      <p:sp>
        <p:nvSpPr>
          <p:cNvPr id="3" name="TextBox 2"/>
          <p:cNvSpPr txBox="1"/>
          <p:nvPr/>
        </p:nvSpPr>
        <p:spPr>
          <a:xfrm>
            <a:off x="76200" y="1549400"/>
            <a:ext cx="3610347" cy="369332"/>
          </a:xfrm>
          <a:prstGeom prst="rect">
            <a:avLst/>
          </a:prstGeom>
          <a:solidFill>
            <a:schemeClr val="tx1">
              <a:lumMod val="50000"/>
              <a:lumOff val="50000"/>
            </a:schemeClr>
          </a:solidFill>
        </p:spPr>
        <p:txBody>
          <a:bodyPr wrap="none" rtlCol="0">
            <a:spAutoFit/>
          </a:bodyPr>
          <a:lstStyle/>
          <a:p>
            <a:r>
              <a:rPr lang="en-US" dirty="0" smtClean="0">
                <a:ln w="18415" cmpd="sng">
                  <a:solidFill>
                    <a:srgbClr val="FFFFFF"/>
                  </a:solidFill>
                  <a:prstDash val="solid"/>
                </a:ln>
                <a:solidFill>
                  <a:schemeClr val="accent1">
                    <a:lumMod val="50000"/>
                  </a:schemeClr>
                </a:solidFill>
                <a:effectLst>
                  <a:outerShdw blurRad="63500" dir="3600000" algn="tl" rotWithShape="0">
                    <a:srgbClr val="000000">
                      <a:alpha val="70000"/>
                    </a:srgbClr>
                  </a:outerShdw>
                </a:effectLst>
              </a:rPr>
              <a:t>Vehicle Preference as per total sales</a:t>
            </a:r>
            <a:endParaRPr lang="en-US" dirty="0">
              <a:ln w="18415" cmpd="sng">
                <a:solidFill>
                  <a:srgbClr val="FFFFFF"/>
                </a:solidFill>
                <a:prstDash val="solid"/>
              </a:ln>
              <a:solidFill>
                <a:schemeClr val="accent1">
                  <a:lumMod val="50000"/>
                </a:schemeClr>
              </a:solidFill>
              <a:effectLst>
                <a:outerShdw blurRad="63500" dir="3600000" algn="tl" rotWithShape="0">
                  <a:srgbClr val="000000">
                    <a:alpha val="70000"/>
                  </a:srgbClr>
                </a:outerShdw>
              </a:effectLs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547" y="2057400"/>
            <a:ext cx="5305053" cy="3352800"/>
          </a:xfrm>
          <a:prstGeom prst="rect">
            <a:avLst/>
          </a:prstGeom>
        </p:spPr>
      </p:pic>
      <p:sp>
        <p:nvSpPr>
          <p:cNvPr id="8" name="TextBox 7"/>
          <p:cNvSpPr txBox="1"/>
          <p:nvPr/>
        </p:nvSpPr>
        <p:spPr>
          <a:xfrm>
            <a:off x="4114800" y="1549400"/>
            <a:ext cx="4728667" cy="369332"/>
          </a:xfrm>
          <a:prstGeom prst="rect">
            <a:avLst/>
          </a:prstGeom>
          <a:solidFill>
            <a:schemeClr val="tx1">
              <a:lumMod val="50000"/>
              <a:lumOff val="50000"/>
            </a:schemeClr>
          </a:solidFill>
        </p:spPr>
        <p:txBody>
          <a:bodyPr wrap="none" rtlCol="0">
            <a:spAutoFit/>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Seasonal Trends in vehicle sales as per fuel type</a:t>
            </a:r>
            <a:endParaRPr lang="en-US"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258235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rotWithShape="1">
          <a:blip r:embed="rId2">
            <a:extLst>
              <a:ext uri="{28A0092B-C50C-407E-A947-70E740481C1C}">
                <a14:useLocalDpi xmlns:a14="http://schemas.microsoft.com/office/drawing/2010/main" val="0"/>
              </a:ext>
            </a:extLst>
          </a:blip>
          <a:srcRect l="-1" r="22406"/>
          <a:stretch/>
        </p:blipFill>
        <p:spPr>
          <a:xfrm>
            <a:off x="76200" y="1092199"/>
            <a:ext cx="3124200" cy="41909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810000"/>
            <a:ext cx="4419600" cy="28194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381000"/>
            <a:ext cx="5638800" cy="3177114"/>
          </a:xfrm>
          <a:prstGeom prst="rect">
            <a:avLst/>
          </a:prstGeom>
        </p:spPr>
      </p:pic>
    </p:spTree>
    <p:extLst>
      <p:ext uri="{BB962C8B-B14F-4D97-AF65-F5344CB8AC3E}">
        <p14:creationId xmlns:p14="http://schemas.microsoft.com/office/powerpoint/2010/main" val="174691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76200"/>
            <a:ext cx="9144000" cy="6858000"/>
          </a:xfrm>
          <a:prstGeom prst="rect">
            <a:avLst/>
          </a:prstGeom>
          <a:solidFill>
            <a:schemeClr val="accent1"/>
          </a:solidFill>
          <a:effectLst>
            <a:glow rad="127000">
              <a:schemeClr val="accent1"/>
            </a:glow>
            <a:outerShdw blurRad="50800" dist="50800" dir="5400000" algn="ctr" rotWithShape="0">
              <a:srgbClr val="000000">
                <a:alpha val="44000"/>
              </a:srgbClr>
            </a:outerShdw>
            <a:reflection stA="0" endPos="65000" dist="50800" dir="5400000" sy="-100000" algn="bl" rotWithShape="0"/>
          </a:effectLst>
        </p:spPr>
      </p:pic>
      <p:sp>
        <p:nvSpPr>
          <p:cNvPr id="5" name="TextBox 4"/>
          <p:cNvSpPr txBox="1"/>
          <p:nvPr/>
        </p:nvSpPr>
        <p:spPr>
          <a:xfrm>
            <a:off x="1371600" y="286220"/>
            <a:ext cx="6172200" cy="646331"/>
          </a:xfrm>
          <a:prstGeom prst="rect">
            <a:avLst/>
          </a:prstGeom>
          <a:noFill/>
        </p:spPr>
        <p:txBody>
          <a:bodyPr wrap="square" rtlCol="0">
            <a:spAutoFit/>
          </a:bodyPr>
          <a:lstStyle/>
          <a:p>
            <a:pPr algn="ctr"/>
            <a:r>
              <a:rPr lang="en-US" sz="3600" b="1" dirty="0" smtClean="0">
                <a:solidFill>
                  <a:schemeClr val="bg1">
                    <a:lumMod val="95000"/>
                  </a:schemeClr>
                </a:solidFill>
                <a:latin typeface="Arial Black" panose="020B0A04020102020204" pitchFamily="34" charset="0"/>
              </a:rPr>
              <a:t>INTRODUCTION</a:t>
            </a:r>
            <a:endParaRPr lang="en-US" sz="3600" b="1" dirty="0">
              <a:solidFill>
                <a:schemeClr val="bg1">
                  <a:lumMod val="95000"/>
                </a:schemeClr>
              </a:solidFill>
              <a:latin typeface="Arial Black" panose="020B0A04020102020204" pitchFamily="34" charset="0"/>
            </a:endParaRPr>
          </a:p>
        </p:txBody>
      </p:sp>
      <p:cxnSp>
        <p:nvCxnSpPr>
          <p:cNvPr id="7" name="Straight Arrow Connector 6"/>
          <p:cNvCxnSpPr/>
          <p:nvPr/>
        </p:nvCxnSpPr>
        <p:spPr>
          <a:xfrm flipV="1">
            <a:off x="1450110" y="294195"/>
            <a:ext cx="6096000" cy="38100"/>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1499755" y="807732"/>
            <a:ext cx="6044046" cy="0"/>
          </a:xfrm>
          <a:prstGeom prst="straightConnector1">
            <a:avLst/>
          </a:prstGeom>
          <a:ln>
            <a:solidFill>
              <a:schemeClr val="bg1">
                <a:lumMod val="95000"/>
              </a:schemeClr>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762000" y="1828800"/>
            <a:ext cx="8001000"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cs typeface="Arial" panose="020B0604020202020204" pitchFamily="34" charset="0"/>
              </a:rPr>
              <a:t>Telangana is a state located in southern India. It was officially formed as the 29th state of India on June 2, 2014, after a long-standing demand for its separate identity from the combined Andhra Pradesh state</a:t>
            </a:r>
            <a:endParaRPr lang="en-US" dirty="0">
              <a:solidFill>
                <a:schemeClr val="bg1"/>
              </a:solidFill>
            </a:endParaRPr>
          </a:p>
        </p:txBody>
      </p:sp>
      <p:sp>
        <p:nvSpPr>
          <p:cNvPr id="23" name="TextBox 22"/>
          <p:cNvSpPr txBox="1"/>
          <p:nvPr/>
        </p:nvSpPr>
        <p:spPr>
          <a:xfrm>
            <a:off x="773544" y="3352798"/>
            <a:ext cx="7913255" cy="923330"/>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bg1"/>
                </a:solidFill>
              </a:rPr>
              <a:t>The region has a rich historical and cultural heritage, and its capital city is Hyderabad, which also serves as the joint capital for the neighboring state of Andhra Pradesh for a period of time after the bifurcation</a:t>
            </a:r>
            <a:endParaRPr lang="en-US" dirty="0">
              <a:solidFill>
                <a:schemeClr val="bg1"/>
              </a:solidFill>
            </a:endParaRPr>
          </a:p>
        </p:txBody>
      </p:sp>
    </p:spTree>
    <p:extLst>
      <p:ext uri="{BB962C8B-B14F-4D97-AF65-F5344CB8AC3E}">
        <p14:creationId xmlns:p14="http://schemas.microsoft.com/office/powerpoint/2010/main" val="390944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48000"/>
                    </a14:imgEffect>
                  </a14:imgLayer>
                </a14:imgProps>
              </a:ext>
              <a:ext uri="{28A0092B-C50C-407E-A947-70E740481C1C}">
                <a14:useLocalDpi xmlns:a14="http://schemas.microsoft.com/office/drawing/2010/main" val="0"/>
              </a:ext>
            </a:extLst>
          </a:blip>
          <a:srcRect t="20720"/>
          <a:stretch/>
        </p:blipFill>
        <p:spPr>
          <a:xfrm>
            <a:off x="1981200" y="1855232"/>
            <a:ext cx="5105400" cy="3124200"/>
          </a:xfrm>
          <a:prstGeom prst="rect">
            <a:avLst/>
          </a:prstGeom>
        </p:spPr>
      </p:pic>
      <p:sp>
        <p:nvSpPr>
          <p:cNvPr id="9" name="TextBox 8"/>
          <p:cNvSpPr txBox="1"/>
          <p:nvPr/>
        </p:nvSpPr>
        <p:spPr>
          <a:xfrm>
            <a:off x="457200" y="2971800"/>
            <a:ext cx="8382000" cy="646331"/>
          </a:xfrm>
          <a:prstGeom prst="rect">
            <a:avLst/>
          </a:prstGeom>
          <a:noFill/>
        </p:spPr>
        <p:txBody>
          <a:bodyPr wrap="square" rtlCol="0">
            <a:spAutoFit/>
          </a:bodyPr>
          <a:lstStyle/>
          <a:p>
            <a:r>
              <a:rPr lang="en-US" b="1" dirty="0">
                <a:solidFill>
                  <a:schemeClr val="bg2">
                    <a:lumMod val="10000"/>
                  </a:schemeClr>
                </a:solidFill>
                <a:latin typeface="Franklin Gothic Demi" panose="020B0703020102020204" pitchFamily="34" charset="0"/>
              </a:rPr>
              <a:t>List down the top 3 and bottom 3 districts that have shown the </a:t>
            </a:r>
            <a:r>
              <a:rPr lang="en-US" b="1" dirty="0" smtClean="0">
                <a:solidFill>
                  <a:schemeClr val="bg2">
                    <a:lumMod val="10000"/>
                  </a:schemeClr>
                </a:solidFill>
                <a:latin typeface="Franklin Gothic Demi" panose="020B0703020102020204" pitchFamily="34" charset="0"/>
              </a:rPr>
              <a:t>highest and </a:t>
            </a:r>
            <a:r>
              <a:rPr lang="en-US" b="1" dirty="0">
                <a:solidFill>
                  <a:schemeClr val="bg2">
                    <a:lumMod val="10000"/>
                  </a:schemeClr>
                </a:solidFill>
                <a:latin typeface="Franklin Gothic Demi" panose="020B0703020102020204" pitchFamily="34" charset="0"/>
              </a:rPr>
              <a:t>lowest vehicle sales growth during FY 2022 compared to </a:t>
            </a:r>
            <a:r>
              <a:rPr lang="en-US" b="1" dirty="0" smtClean="0">
                <a:solidFill>
                  <a:schemeClr val="bg2">
                    <a:lumMod val="10000"/>
                  </a:schemeClr>
                </a:solidFill>
                <a:latin typeface="Franklin Gothic Demi" panose="020B0703020102020204" pitchFamily="34" charset="0"/>
              </a:rPr>
              <a:t>FY  2021</a:t>
            </a:r>
            <a:endParaRPr lang="en-US" b="1" dirty="0">
              <a:solidFill>
                <a:schemeClr val="bg2">
                  <a:lumMod val="10000"/>
                </a:schemeClr>
              </a:solidFill>
              <a:latin typeface="Franklin Gothic Demi" panose="020B0703020102020204" pitchFamily="34" charset="0"/>
            </a:endParaRPr>
          </a:p>
        </p:txBody>
      </p:sp>
    </p:spTree>
    <p:extLst>
      <p:ext uri="{BB962C8B-B14F-4D97-AF65-F5344CB8AC3E}">
        <p14:creationId xmlns:p14="http://schemas.microsoft.com/office/powerpoint/2010/main" val="6144948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771621"/>
            <a:ext cx="3391074" cy="1079555"/>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990600"/>
            <a:ext cx="3962400" cy="2641599"/>
          </a:xfrm>
          <a:prstGeom prst="rect">
            <a:avLst/>
          </a:prstGeom>
        </p:spPr>
      </p:pic>
      <p:sp>
        <p:nvSpPr>
          <p:cNvPr id="4" name="TextBox 3"/>
          <p:cNvSpPr txBox="1"/>
          <p:nvPr/>
        </p:nvSpPr>
        <p:spPr>
          <a:xfrm>
            <a:off x="4842933" y="1295400"/>
            <a:ext cx="3539174" cy="369332"/>
          </a:xfrm>
          <a:prstGeom prst="rect">
            <a:avLst/>
          </a:prstGeom>
          <a:noFill/>
        </p:spPr>
        <p:txBody>
          <a:bodyPr wrap="none" rtlCol="0">
            <a:spAutoFit/>
          </a:bodyPr>
          <a:lstStyle/>
          <a:p>
            <a:r>
              <a:rPr lang="en-US" b="1" dirty="0" smtClean="0"/>
              <a:t>Top 3 Districts of vehicle sales 2022</a:t>
            </a:r>
            <a:endParaRPr lang="en-US" b="1"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2932" y="4800600"/>
            <a:ext cx="3486329" cy="1047804"/>
          </a:xfrm>
          <a:prstGeom prst="rect">
            <a:avLst/>
          </a:prstGeom>
        </p:spPr>
      </p:pic>
      <p:sp>
        <p:nvSpPr>
          <p:cNvPr id="7" name="TextBox 6"/>
          <p:cNvSpPr txBox="1"/>
          <p:nvPr/>
        </p:nvSpPr>
        <p:spPr>
          <a:xfrm>
            <a:off x="4842933" y="4343400"/>
            <a:ext cx="3969432" cy="369332"/>
          </a:xfrm>
          <a:prstGeom prst="rect">
            <a:avLst/>
          </a:prstGeom>
          <a:noFill/>
        </p:spPr>
        <p:txBody>
          <a:bodyPr wrap="square" rtlCol="0">
            <a:spAutoFit/>
          </a:bodyPr>
          <a:lstStyle/>
          <a:p>
            <a:r>
              <a:rPr lang="en-US" b="1" dirty="0" smtClean="0"/>
              <a:t>Bottom 3 Districts of Vehicle sales 2022</a:t>
            </a:r>
            <a:endParaRPr lang="en-US" b="1" dirty="0"/>
          </a:p>
        </p:txBody>
      </p:sp>
      <p:pic>
        <p:nvPicPr>
          <p:cNvPr id="8" name="Picture 7"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962400"/>
            <a:ext cx="3962400" cy="2394073"/>
          </a:xfrm>
          <a:prstGeom prst="rect">
            <a:avLst/>
          </a:prstGeom>
        </p:spPr>
      </p:pic>
    </p:spTree>
    <p:extLst>
      <p:ext uri="{BB962C8B-B14F-4D97-AF65-F5344CB8AC3E}">
        <p14:creationId xmlns:p14="http://schemas.microsoft.com/office/powerpoint/2010/main" val="2756046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200" y="1676400"/>
            <a:ext cx="3245017" cy="106680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990600"/>
            <a:ext cx="3657600" cy="2346036"/>
          </a:xfrm>
          <a:prstGeom prst="rect">
            <a:avLst/>
          </a:prstGeom>
        </p:spPr>
      </p:pic>
      <p:sp>
        <p:nvSpPr>
          <p:cNvPr id="4" name="TextBox 3"/>
          <p:cNvSpPr txBox="1"/>
          <p:nvPr/>
        </p:nvSpPr>
        <p:spPr>
          <a:xfrm>
            <a:off x="4648200" y="1201930"/>
            <a:ext cx="3733801" cy="369332"/>
          </a:xfrm>
          <a:prstGeom prst="rect">
            <a:avLst/>
          </a:prstGeom>
          <a:noFill/>
        </p:spPr>
        <p:txBody>
          <a:bodyPr wrap="square" rtlCol="0">
            <a:spAutoFit/>
          </a:bodyPr>
          <a:lstStyle/>
          <a:p>
            <a:r>
              <a:rPr lang="en-US" b="1" dirty="0" smtClean="0"/>
              <a:t>Top 3 districts of vehicle sales in 2021</a:t>
            </a:r>
            <a:endParaRPr lang="en-US" b="1" dirty="0"/>
          </a:p>
        </p:txBody>
      </p:sp>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53" y="3979333"/>
            <a:ext cx="3772094" cy="2057400"/>
          </a:xfrm>
          <a:prstGeom prst="rect">
            <a:avLst/>
          </a:prstGeom>
        </p:spPr>
      </p:pic>
      <p:pic>
        <p:nvPicPr>
          <p:cNvPr id="6" name="Picture 5"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9967" y="4800600"/>
            <a:ext cx="3543482" cy="1009702"/>
          </a:xfrm>
          <a:prstGeom prst="rect">
            <a:avLst/>
          </a:prstGeom>
        </p:spPr>
      </p:pic>
      <p:sp>
        <p:nvSpPr>
          <p:cNvPr id="7" name="TextBox 6"/>
          <p:cNvSpPr txBox="1"/>
          <p:nvPr/>
        </p:nvSpPr>
        <p:spPr>
          <a:xfrm>
            <a:off x="4800600" y="4268801"/>
            <a:ext cx="3895490" cy="369332"/>
          </a:xfrm>
          <a:prstGeom prst="rect">
            <a:avLst/>
          </a:prstGeom>
          <a:noFill/>
        </p:spPr>
        <p:txBody>
          <a:bodyPr wrap="none" rtlCol="0">
            <a:spAutoFit/>
          </a:bodyPr>
          <a:lstStyle/>
          <a:p>
            <a:r>
              <a:rPr lang="en-US" b="1" dirty="0" smtClean="0"/>
              <a:t>Bottom 3 districts Vehicle sales in 2021</a:t>
            </a:r>
            <a:endParaRPr lang="en-US" b="1" dirty="0"/>
          </a:p>
        </p:txBody>
      </p:sp>
    </p:spTree>
    <p:extLst>
      <p:ext uri="{BB962C8B-B14F-4D97-AF65-F5344CB8AC3E}">
        <p14:creationId xmlns:p14="http://schemas.microsoft.com/office/powerpoint/2010/main" val="4271053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62000"/>
                    </a14:imgEffect>
                  </a14:imgLayer>
                </a14:imgProps>
              </a:ext>
              <a:ext uri="{28A0092B-C50C-407E-A947-70E740481C1C}">
                <a14:useLocalDpi xmlns:a14="http://schemas.microsoft.com/office/drawing/2010/main" val="0"/>
              </a:ext>
            </a:extLst>
          </a:blip>
          <a:stretch>
            <a:fillRect/>
          </a:stretch>
        </p:blipFill>
        <p:spPr>
          <a:xfrm>
            <a:off x="609600" y="2209800"/>
            <a:ext cx="7848600" cy="3352800"/>
          </a:xfrm>
          <a:prstGeom prst="rect">
            <a:avLst/>
          </a:prstGeom>
        </p:spPr>
      </p:pic>
      <p:sp>
        <p:nvSpPr>
          <p:cNvPr id="3" name="TextBox 2"/>
          <p:cNvSpPr txBox="1"/>
          <p:nvPr/>
        </p:nvSpPr>
        <p:spPr>
          <a:xfrm>
            <a:off x="304800" y="1066800"/>
            <a:ext cx="8686800" cy="646331"/>
          </a:xfrm>
          <a:prstGeom prst="rect">
            <a:avLst/>
          </a:prstGeom>
          <a:solidFill>
            <a:schemeClr val="accent6">
              <a:lumMod val="60000"/>
              <a:lumOff val="40000"/>
            </a:schemeClr>
          </a:solidFill>
        </p:spPr>
        <p:txBody>
          <a:bodyPr wrap="square" rtlCol="0">
            <a:spAutoFit/>
          </a:bodyPr>
          <a:lstStyle/>
          <a:p>
            <a:pPr algn="ctr"/>
            <a:r>
              <a:rPr lang="en-US"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hnschrift SemiBold" panose="020B0502040204020203" pitchFamily="34" charset="0"/>
              </a:rPr>
              <a:t>Ts-Ipass</a:t>
            </a:r>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Bahnschrift SemiBold" panose="020B0502040204020203" pitchFamily="34" charset="0"/>
              </a:rPr>
              <a:t> (</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Bahnschrift SemiBold" panose="020B0502040204020203" pitchFamily="34" charset="0"/>
              </a:rPr>
              <a:t>TELANGANA STATE INDUSTRIAL PROJECT APPROVAL AND SELF CERTIFICATION SYSTEM </a:t>
            </a:r>
          </a:p>
        </p:txBody>
      </p:sp>
    </p:spTree>
    <p:extLst>
      <p:ext uri="{BB962C8B-B14F-4D97-AF65-F5344CB8AC3E}">
        <p14:creationId xmlns:p14="http://schemas.microsoft.com/office/powerpoint/2010/main" val="2816938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Layer>
                </a14:imgProps>
              </a:ext>
              <a:ext uri="{28A0092B-C50C-407E-A947-70E740481C1C}">
                <a14:useLocalDpi xmlns:a14="http://schemas.microsoft.com/office/drawing/2010/main" val="0"/>
              </a:ext>
            </a:extLst>
          </a:blip>
          <a:stretch>
            <a:fillRect/>
          </a:stretch>
        </p:blipFill>
        <p:spPr>
          <a:xfrm>
            <a:off x="5029200" y="1676400"/>
            <a:ext cx="3663950" cy="2667000"/>
          </a:xfrm>
          <a:prstGeom prst="rect">
            <a:avLst/>
          </a:prstGeom>
          <a:ln cap="rnd">
            <a:noFill/>
          </a:ln>
          <a:effectLst/>
        </p:spPr>
      </p:pic>
      <p:sp>
        <p:nvSpPr>
          <p:cNvPr id="3" name="TextBox 2"/>
          <p:cNvSpPr txBox="1"/>
          <p:nvPr/>
        </p:nvSpPr>
        <p:spPr>
          <a:xfrm>
            <a:off x="304800" y="2825234"/>
            <a:ext cx="8388350" cy="707886"/>
          </a:xfrm>
          <a:prstGeom prst="rect">
            <a:avLst/>
          </a:prstGeom>
          <a:noFill/>
        </p:spPr>
        <p:txBody>
          <a:bodyPr wrap="square" rtlCol="0">
            <a:spAutoFit/>
          </a:bodyPr>
          <a:lstStyle/>
          <a:p>
            <a:r>
              <a:rPr lang="en-US" sz="2000" b="1" dirty="0">
                <a:solidFill>
                  <a:schemeClr val="tx1">
                    <a:lumMod val="95000"/>
                    <a:lumOff val="5000"/>
                  </a:schemeClr>
                </a:solidFill>
              </a:rPr>
              <a:t>List down the top 5 sectors that have witnessed the most </a:t>
            </a:r>
            <a:r>
              <a:rPr lang="en-US" sz="2000" b="1" dirty="0" smtClean="0">
                <a:solidFill>
                  <a:schemeClr val="tx1">
                    <a:lumMod val="95000"/>
                    <a:lumOff val="5000"/>
                  </a:schemeClr>
                </a:solidFill>
              </a:rPr>
              <a:t>significant investments </a:t>
            </a:r>
            <a:r>
              <a:rPr lang="en-US" sz="2000" b="1" dirty="0">
                <a:solidFill>
                  <a:schemeClr val="tx1">
                    <a:lumMod val="95000"/>
                    <a:lumOff val="5000"/>
                  </a:schemeClr>
                </a:solidFill>
              </a:rPr>
              <a:t>in FY 2022</a:t>
            </a:r>
          </a:p>
        </p:txBody>
      </p:sp>
    </p:spTree>
    <p:extLst>
      <p:ext uri="{BB962C8B-B14F-4D97-AF65-F5344CB8AC3E}">
        <p14:creationId xmlns:p14="http://schemas.microsoft.com/office/powerpoint/2010/main" val="3132373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2739989"/>
            <a:ext cx="3302170" cy="1378021"/>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514600"/>
            <a:ext cx="4572000" cy="3200400"/>
          </a:xfrm>
          <a:prstGeom prst="rect">
            <a:avLst/>
          </a:prstGeom>
        </p:spPr>
      </p:pic>
      <p:sp>
        <p:nvSpPr>
          <p:cNvPr id="4" name="TextBox 3"/>
          <p:cNvSpPr txBox="1"/>
          <p:nvPr/>
        </p:nvSpPr>
        <p:spPr>
          <a:xfrm>
            <a:off x="609600" y="1193800"/>
            <a:ext cx="8087022" cy="369332"/>
          </a:xfrm>
          <a:prstGeom prst="rect">
            <a:avLst/>
          </a:prstGeom>
        </p:spPr>
        <p:style>
          <a:lnRef idx="2">
            <a:schemeClr val="accent6"/>
          </a:lnRef>
          <a:fillRef idx="1">
            <a:schemeClr val="lt1"/>
          </a:fillRef>
          <a:effectRef idx="0">
            <a:schemeClr val="accent6"/>
          </a:effectRef>
          <a:fontRef idx="minor">
            <a:schemeClr val="dk1"/>
          </a:fontRef>
        </p:style>
        <p:txBody>
          <a:bodyPr wrap="none" rtlCol="0">
            <a:spAutoFit/>
          </a:bodyPr>
          <a:lstStyle/>
          <a:p>
            <a:r>
              <a:rPr lang="en-US" b="1" dirty="0">
                <a:solidFill>
                  <a:schemeClr val="accent2">
                    <a:lumMod val="50000"/>
                  </a:schemeClr>
                </a:solidFill>
              </a:rPr>
              <a:t>The top 5 sectors that have witnessed the most significant investments in FY 2022. </a:t>
            </a:r>
          </a:p>
        </p:txBody>
      </p:sp>
    </p:spTree>
    <p:extLst>
      <p:ext uri="{BB962C8B-B14F-4D97-AF65-F5344CB8AC3E}">
        <p14:creationId xmlns:p14="http://schemas.microsoft.com/office/powerpoint/2010/main" val="3922698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81000"/>
                    </a14:imgEffect>
                  </a14:imgLayer>
                </a14:imgProps>
              </a:ext>
              <a:ext uri="{28A0092B-C50C-407E-A947-70E740481C1C}">
                <a14:useLocalDpi xmlns:a14="http://schemas.microsoft.com/office/drawing/2010/main" val="0"/>
              </a:ext>
            </a:extLst>
          </a:blip>
          <a:stretch>
            <a:fillRect/>
          </a:stretch>
        </p:blipFill>
        <p:spPr>
          <a:xfrm>
            <a:off x="5029200" y="1676400"/>
            <a:ext cx="3663950" cy="2667000"/>
          </a:xfrm>
          <a:prstGeom prst="rect">
            <a:avLst/>
          </a:prstGeom>
          <a:ln cap="rnd">
            <a:noFill/>
          </a:ln>
          <a:effectLst/>
        </p:spPr>
      </p:pic>
      <p:sp>
        <p:nvSpPr>
          <p:cNvPr id="3" name="TextBox 2"/>
          <p:cNvSpPr txBox="1"/>
          <p:nvPr/>
        </p:nvSpPr>
        <p:spPr>
          <a:xfrm>
            <a:off x="304800" y="2825234"/>
            <a:ext cx="8388350" cy="707886"/>
          </a:xfrm>
          <a:prstGeom prst="rect">
            <a:avLst/>
          </a:prstGeom>
          <a:noFill/>
        </p:spPr>
        <p:txBody>
          <a:bodyPr wrap="square" rtlCol="0">
            <a:spAutoFit/>
          </a:bodyPr>
          <a:lstStyle/>
          <a:p>
            <a:r>
              <a:rPr lang="en-US" sz="2000" b="1" dirty="0">
                <a:solidFill>
                  <a:schemeClr val="tx1">
                    <a:lumMod val="95000"/>
                    <a:lumOff val="5000"/>
                  </a:schemeClr>
                </a:solidFill>
              </a:rPr>
              <a:t>List down the top 3 districts that have attracted the most significant</a:t>
            </a:r>
          </a:p>
          <a:p>
            <a:r>
              <a:rPr lang="en-US" sz="2000" b="1" dirty="0">
                <a:solidFill>
                  <a:schemeClr val="tx1">
                    <a:lumMod val="95000"/>
                    <a:lumOff val="5000"/>
                  </a:schemeClr>
                </a:solidFill>
              </a:rPr>
              <a:t>sector investments during FY 2019 to 2022</a:t>
            </a:r>
          </a:p>
        </p:txBody>
      </p:sp>
    </p:spTree>
    <p:extLst>
      <p:ext uri="{BB962C8B-B14F-4D97-AF65-F5344CB8AC3E}">
        <p14:creationId xmlns:p14="http://schemas.microsoft.com/office/powerpoint/2010/main" val="1256580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133600"/>
            <a:ext cx="4648200" cy="2819400"/>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2819400"/>
            <a:ext cx="2908449" cy="1073205"/>
          </a:xfrm>
          <a:prstGeom prst="rect">
            <a:avLst/>
          </a:prstGeom>
        </p:spPr>
      </p:pic>
      <p:sp>
        <p:nvSpPr>
          <p:cNvPr id="4" name="TextBox 3"/>
          <p:cNvSpPr txBox="1"/>
          <p:nvPr/>
        </p:nvSpPr>
        <p:spPr>
          <a:xfrm>
            <a:off x="0" y="685800"/>
            <a:ext cx="9144000"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b="1" dirty="0"/>
              <a:t>top 3 districts that have attracted the most significant sector investments during FY 2019 to 2022 </a:t>
            </a:r>
          </a:p>
        </p:txBody>
      </p:sp>
    </p:spTree>
    <p:extLst>
      <p:ext uri="{BB962C8B-B14F-4D97-AF65-F5344CB8AC3E}">
        <p14:creationId xmlns:p14="http://schemas.microsoft.com/office/powerpoint/2010/main" val="2215245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0"/>
            <a:ext cx="8458200" cy="646331"/>
          </a:xfrm>
          <a:prstGeom prst="rect">
            <a:avLst/>
          </a:prstGeom>
          <a:noFill/>
        </p:spPr>
        <p:txBody>
          <a:bodyPr wrap="square" rtlCol="0">
            <a:spAutoFit/>
          </a:bodyPr>
          <a:lstStyle/>
          <a:p>
            <a:pPr algn="just"/>
            <a:r>
              <a:rPr lang="en-US" dirty="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latin typeface="Book Antiqua" panose="02040602050305030304" pitchFamily="18" charset="0"/>
              </a:rPr>
              <a:t>Are there any particular sectors that have shown </a:t>
            </a:r>
            <a:r>
              <a:rPr lang="en-US" dirty="0" smtClean="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latin typeface="Book Antiqua" panose="02040602050305030304" pitchFamily="18" charset="0"/>
              </a:rPr>
              <a:t>substantial growth </a:t>
            </a:r>
            <a:r>
              <a:rPr lang="en-US" dirty="0">
                <a:ln w="18415" cmpd="sng">
                  <a:solidFill>
                    <a:schemeClr val="tx1">
                      <a:lumMod val="95000"/>
                      <a:lumOff val="5000"/>
                    </a:schemeClr>
                  </a:solidFill>
                  <a:prstDash val="solid"/>
                </a:ln>
                <a:solidFill>
                  <a:schemeClr val="tx1">
                    <a:lumMod val="95000"/>
                    <a:lumOff val="5000"/>
                  </a:schemeClr>
                </a:solidFill>
                <a:effectLst>
                  <a:outerShdw blurRad="63500" dir="3600000" algn="tl" rotWithShape="0">
                    <a:srgbClr val="000000">
                      <a:alpha val="70000"/>
                    </a:srgbClr>
                  </a:outerShdw>
                </a:effectLst>
                <a:latin typeface="Book Antiqua" panose="02040602050305030304" pitchFamily="18" charset="0"/>
              </a:rPr>
              <a:t>in multiple districts in FY 2022?</a:t>
            </a:r>
          </a:p>
        </p:txBody>
      </p:sp>
    </p:spTree>
    <p:extLst>
      <p:ext uri="{BB962C8B-B14F-4D97-AF65-F5344CB8AC3E}">
        <p14:creationId xmlns:p14="http://schemas.microsoft.com/office/powerpoint/2010/main" val="4006058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81000"/>
            <a:ext cx="85344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t>sectors that have shown </a:t>
            </a:r>
            <a:r>
              <a:rPr lang="en-US" b="1" dirty="0" smtClean="0"/>
              <a:t>substantial  growth </a:t>
            </a:r>
            <a:r>
              <a:rPr lang="en-US" b="1" dirty="0"/>
              <a:t>in multiple districts in FY 2022</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4114800" cy="4343464"/>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1371600"/>
            <a:ext cx="4191000" cy="4343464"/>
          </a:xfrm>
          <a:prstGeom prst="rect">
            <a:avLst/>
          </a:prstGeom>
        </p:spPr>
      </p:pic>
    </p:spTree>
    <p:extLst>
      <p:ext uri="{BB962C8B-B14F-4D97-AF65-F5344CB8AC3E}">
        <p14:creationId xmlns:p14="http://schemas.microsoft.com/office/powerpoint/2010/main" val="400605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3886200" y="2476500"/>
            <a:ext cx="1752600" cy="18288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Telangana</a:t>
            </a:r>
          </a:p>
          <a:p>
            <a:pPr algn="ctr"/>
            <a:r>
              <a:rPr lang="en-US" dirty="0" smtClean="0"/>
              <a:t>Growth</a:t>
            </a:r>
          </a:p>
          <a:p>
            <a:pPr algn="ctr"/>
            <a:r>
              <a:rPr lang="en-US" dirty="0" smtClean="0"/>
              <a:t>Analysis</a:t>
            </a:r>
            <a:endParaRPr lang="en-US" dirty="0"/>
          </a:p>
        </p:txBody>
      </p:sp>
      <p:sp>
        <p:nvSpPr>
          <p:cNvPr id="6" name="Rounded Rectangle 5"/>
          <p:cNvSpPr/>
          <p:nvPr/>
        </p:nvSpPr>
        <p:spPr>
          <a:xfrm>
            <a:off x="914400" y="2209800"/>
            <a:ext cx="2286000" cy="533400"/>
          </a:xfrm>
          <a:prstGeom prst="roundRect">
            <a:avLst/>
          </a:prstGeom>
          <a:solidFill>
            <a:schemeClr val="bg2">
              <a:lumMod val="90000"/>
              <a:alpha val="93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Python</a:t>
            </a:r>
            <a:endParaRPr lang="en-US" b="1" dirty="0">
              <a:solidFill>
                <a:schemeClr val="tx1"/>
              </a:solidFill>
              <a:latin typeface="Arial Black" panose="020B0A04020102020204" pitchFamily="34" charset="0"/>
            </a:endParaRPr>
          </a:p>
        </p:txBody>
      </p:sp>
      <p:cxnSp>
        <p:nvCxnSpPr>
          <p:cNvPr id="11" name="Straight Arrow Connector 10"/>
          <p:cNvCxnSpPr/>
          <p:nvPr/>
        </p:nvCxnSpPr>
        <p:spPr>
          <a:xfrm>
            <a:off x="3140364" y="2710873"/>
            <a:ext cx="822036"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Content Placeholder 11"/>
          <p:cNvSpPr>
            <a:spLocks noGrp="1"/>
          </p:cNvSpPr>
          <p:nvPr>
            <p:ph idx="1"/>
          </p:nvPr>
        </p:nvSpPr>
        <p:spPr>
          <a:xfrm>
            <a:off x="599209" y="3505200"/>
            <a:ext cx="2601191" cy="609600"/>
          </a:xfrm>
          <a:prstGeom prst="roundRect">
            <a:avLst/>
          </a:prstGeom>
          <a:solidFill>
            <a:srgbClr val="FFC000">
              <a:alpha val="54000"/>
            </a:srgb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indent="0" algn="ctr">
              <a:buNone/>
            </a:pPr>
            <a:r>
              <a:rPr lang="en-US" sz="1800" b="1" dirty="0" smtClean="0">
                <a:solidFill>
                  <a:schemeClr val="tx1"/>
                </a:solidFill>
                <a:latin typeface="Arial Black" panose="020B0A04020102020204" pitchFamily="34" charset="0"/>
              </a:rPr>
              <a:t>Power BI</a:t>
            </a:r>
            <a:endParaRPr lang="en-US" sz="1800" b="1" dirty="0">
              <a:solidFill>
                <a:schemeClr val="tx1"/>
              </a:solidFill>
              <a:latin typeface="Arial Black" panose="020B0A04020102020204" pitchFamily="34" charset="0"/>
            </a:endParaRPr>
          </a:p>
        </p:txBody>
      </p:sp>
      <p:cxnSp>
        <p:nvCxnSpPr>
          <p:cNvPr id="14" name="Straight Arrow Connector 13"/>
          <p:cNvCxnSpPr/>
          <p:nvPr/>
        </p:nvCxnSpPr>
        <p:spPr>
          <a:xfrm flipV="1">
            <a:off x="3228109" y="3474027"/>
            <a:ext cx="685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889000" y="4862945"/>
            <a:ext cx="2286000" cy="533400"/>
          </a:xfrm>
          <a:prstGeom prst="roundRect">
            <a:avLst/>
          </a:prstGeom>
          <a:solidFill>
            <a:schemeClr val="bg2">
              <a:lumMod val="90000"/>
              <a:alpha val="93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Power Point</a:t>
            </a:r>
            <a:endParaRPr lang="en-US" b="1" dirty="0">
              <a:solidFill>
                <a:schemeClr val="tx1"/>
              </a:solidFill>
              <a:latin typeface="Arial Black" panose="020B0A04020102020204" pitchFamily="34" charset="0"/>
            </a:endParaRPr>
          </a:p>
        </p:txBody>
      </p:sp>
      <p:cxnSp>
        <p:nvCxnSpPr>
          <p:cNvPr id="18" name="Straight Arrow Connector 17"/>
          <p:cNvCxnSpPr>
            <a:stCxn id="16" idx="3"/>
            <a:endCxn id="4" idx="3"/>
          </p:cNvCxnSpPr>
          <p:nvPr/>
        </p:nvCxnSpPr>
        <p:spPr>
          <a:xfrm flipV="1">
            <a:off x="3175000" y="4037478"/>
            <a:ext cx="967862" cy="1092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6426200" y="5129645"/>
            <a:ext cx="2286000" cy="533400"/>
          </a:xfrm>
          <a:prstGeom prst="roundRect">
            <a:avLst/>
          </a:prstGeom>
          <a:solidFill>
            <a:schemeClr val="bg2">
              <a:lumMod val="90000"/>
              <a:alpha val="93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TS pass</a:t>
            </a:r>
            <a:endParaRPr lang="en-US" b="1" dirty="0">
              <a:solidFill>
                <a:schemeClr val="tx1"/>
              </a:solidFill>
              <a:latin typeface="Arial Black" panose="020B0A04020102020204" pitchFamily="34" charset="0"/>
            </a:endParaRPr>
          </a:p>
        </p:txBody>
      </p:sp>
      <p:sp>
        <p:nvSpPr>
          <p:cNvPr id="20" name="Rounded Rectangle 19"/>
          <p:cNvSpPr/>
          <p:nvPr/>
        </p:nvSpPr>
        <p:spPr>
          <a:xfrm>
            <a:off x="6426200" y="3664527"/>
            <a:ext cx="2286000" cy="533400"/>
          </a:xfrm>
          <a:prstGeom prst="roundRect">
            <a:avLst/>
          </a:prstGeom>
          <a:solidFill>
            <a:schemeClr val="bg2">
              <a:lumMod val="90000"/>
              <a:alpha val="93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solidFill>
                <a:latin typeface="Arial Black" panose="020B0A04020102020204" pitchFamily="34" charset="0"/>
              </a:rPr>
              <a:t>Transportation</a:t>
            </a:r>
            <a:endParaRPr lang="en-US" b="1" dirty="0">
              <a:solidFill>
                <a:schemeClr val="tx1"/>
              </a:solidFill>
              <a:latin typeface="Arial Black" panose="020B0A04020102020204" pitchFamily="34" charset="0"/>
            </a:endParaRPr>
          </a:p>
        </p:txBody>
      </p:sp>
      <p:sp>
        <p:nvSpPr>
          <p:cNvPr id="21" name="Rounded Rectangle 20"/>
          <p:cNvSpPr/>
          <p:nvPr/>
        </p:nvSpPr>
        <p:spPr>
          <a:xfrm>
            <a:off x="6400800" y="2177473"/>
            <a:ext cx="2286000" cy="533400"/>
          </a:xfrm>
          <a:prstGeom prst="roundRect">
            <a:avLst/>
          </a:prstGeom>
          <a:solidFill>
            <a:schemeClr val="bg2">
              <a:lumMod val="90000"/>
              <a:alpha val="93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600" b="1" dirty="0" smtClean="0">
                <a:solidFill>
                  <a:schemeClr val="tx1"/>
                </a:solidFill>
                <a:latin typeface="Arial Black" panose="020B0A04020102020204" pitchFamily="34" charset="0"/>
              </a:rPr>
              <a:t>Stamp Registration</a:t>
            </a:r>
            <a:endParaRPr lang="en-US" sz="1600" b="1" dirty="0">
              <a:solidFill>
                <a:schemeClr val="tx1"/>
              </a:solidFill>
              <a:latin typeface="Arial Black" panose="020B0A04020102020204" pitchFamily="34" charset="0"/>
            </a:endParaRPr>
          </a:p>
        </p:txBody>
      </p:sp>
      <p:cxnSp>
        <p:nvCxnSpPr>
          <p:cNvPr id="23" name="Straight Arrow Connector 22"/>
          <p:cNvCxnSpPr/>
          <p:nvPr/>
        </p:nvCxnSpPr>
        <p:spPr>
          <a:xfrm flipH="1">
            <a:off x="5562600" y="2710873"/>
            <a:ext cx="8636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638800" y="3581400"/>
            <a:ext cx="787400" cy="45607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4" idx="5"/>
          </p:cNvCxnSpPr>
          <p:nvPr/>
        </p:nvCxnSpPr>
        <p:spPr>
          <a:xfrm flipH="1" flipV="1">
            <a:off x="5382138" y="4037478"/>
            <a:ext cx="1044062" cy="109216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 name="Flowchart: Alternate Process 2"/>
          <p:cNvSpPr/>
          <p:nvPr/>
        </p:nvSpPr>
        <p:spPr>
          <a:xfrm>
            <a:off x="3140364" y="381000"/>
            <a:ext cx="2422235" cy="58304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3">
                    <a:lumMod val="60000"/>
                    <a:lumOff val="40000"/>
                  </a:schemeClr>
                </a:solidFill>
                <a:effectLst>
                  <a:outerShdw blurRad="38100" dist="38100" dir="2700000" algn="tl">
                    <a:srgbClr val="000000">
                      <a:alpha val="43137"/>
                    </a:srgbClr>
                  </a:outerShdw>
                </a:effectLst>
                <a:latin typeface="Bahnschrift SemiBold SemiConden" panose="020B0502040204020203" pitchFamily="34" charset="0"/>
              </a:rPr>
              <a:t>INTRODUCTION</a:t>
            </a:r>
            <a:endParaRPr lang="en-US" sz="2400" b="1" dirty="0">
              <a:solidFill>
                <a:schemeClr val="accent3">
                  <a:lumMod val="60000"/>
                  <a:lumOff val="40000"/>
                </a:schemeClr>
              </a:solidFill>
              <a:effectLst>
                <a:outerShdw blurRad="38100" dist="38100" dir="2700000" algn="tl">
                  <a:srgbClr val="000000">
                    <a:alpha val="43137"/>
                  </a:srgbClr>
                </a:outerShdw>
              </a:effectLst>
              <a:latin typeface="Bahnschrift SemiBold SemiConden" panose="020B0502040204020203" pitchFamily="34" charset="0"/>
            </a:endParaRPr>
          </a:p>
        </p:txBody>
      </p:sp>
    </p:spTree>
    <p:extLst>
      <p:ext uri="{BB962C8B-B14F-4D97-AF65-F5344CB8AC3E}">
        <p14:creationId xmlns:p14="http://schemas.microsoft.com/office/powerpoint/2010/main" val="227540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3601242" cy="400110"/>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sz="2000" b="1" dirty="0" smtClean="0">
                <a:solidFill>
                  <a:schemeClr val="accent6">
                    <a:lumMod val="75000"/>
                  </a:schemeClr>
                </a:solidFill>
                <a:latin typeface="Arial Black" panose="020B0A04020102020204" pitchFamily="34" charset="0"/>
              </a:rPr>
              <a:t>SECONDARY RESEARCH</a:t>
            </a:r>
            <a:endParaRPr lang="en-US" sz="2000" b="1" dirty="0">
              <a:solidFill>
                <a:schemeClr val="accent6">
                  <a:lumMod val="75000"/>
                </a:schemeClr>
              </a:solidFill>
              <a:latin typeface="Arial Black" panose="020B0A040201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7" y="1464733"/>
            <a:ext cx="4267200" cy="4114800"/>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12116" b="19200"/>
          <a:stretch/>
        </p:blipFill>
        <p:spPr>
          <a:xfrm>
            <a:off x="4876800" y="2209800"/>
            <a:ext cx="4038600" cy="2438400"/>
          </a:xfrm>
          <a:prstGeom prst="rect">
            <a:avLst/>
          </a:prstGeom>
        </p:spPr>
      </p:pic>
    </p:spTree>
    <p:extLst>
      <p:ext uri="{BB962C8B-B14F-4D97-AF65-F5344CB8AC3E}">
        <p14:creationId xmlns:p14="http://schemas.microsoft.com/office/powerpoint/2010/main" val="2642508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599"/>
            <a:ext cx="8915400" cy="584775"/>
          </a:xfrm>
          <a:prstGeom prst="rect">
            <a:avLst/>
          </a:prstGeom>
          <a:noFill/>
        </p:spPr>
        <p:txBody>
          <a:bodyPr wrap="square" rtlCol="0">
            <a:spAutoFit/>
          </a:bodyPr>
          <a:lstStyle/>
          <a:p>
            <a:pPr algn="just"/>
            <a:r>
              <a:rPr lang="en-US" sz="1600" b="1" dirty="0">
                <a:solidFill>
                  <a:schemeClr val="accent3">
                    <a:lumMod val="50000"/>
                  </a:schemeClr>
                </a:solidFill>
              </a:rPr>
              <a:t>significant government policies or initiatives were put </a:t>
            </a:r>
            <a:r>
              <a:rPr lang="en-US" sz="1600" b="1" dirty="0" smtClean="0">
                <a:solidFill>
                  <a:schemeClr val="accent3">
                    <a:lumMod val="50000"/>
                  </a:schemeClr>
                </a:solidFill>
              </a:rPr>
              <a:t>into effect </a:t>
            </a:r>
            <a:r>
              <a:rPr lang="en-US" sz="1600" b="1" dirty="0">
                <a:solidFill>
                  <a:schemeClr val="accent3">
                    <a:lumMod val="50000"/>
                  </a:schemeClr>
                </a:solidFill>
              </a:rPr>
              <a:t>to enhance economic growth, investments, </a:t>
            </a:r>
            <a:r>
              <a:rPr lang="en-US" sz="1600" b="1" dirty="0" smtClean="0">
                <a:solidFill>
                  <a:schemeClr val="accent3">
                    <a:lumMod val="50000"/>
                  </a:schemeClr>
                </a:solidFill>
              </a:rPr>
              <a:t>and  employment </a:t>
            </a:r>
            <a:r>
              <a:rPr lang="en-US" sz="1600" b="1" dirty="0">
                <a:solidFill>
                  <a:schemeClr val="accent3">
                    <a:lumMod val="50000"/>
                  </a:schemeClr>
                </a:solidFill>
              </a:rPr>
              <a:t>in Telangana</a:t>
            </a:r>
          </a:p>
        </p:txBody>
      </p:sp>
      <p:sp>
        <p:nvSpPr>
          <p:cNvPr id="3" name="TextBox 2"/>
          <p:cNvSpPr txBox="1"/>
          <p:nvPr/>
        </p:nvSpPr>
        <p:spPr>
          <a:xfrm>
            <a:off x="304800" y="928638"/>
            <a:ext cx="8382000" cy="1938992"/>
          </a:xfrm>
          <a:prstGeom prst="rect">
            <a:avLst/>
          </a:prstGeom>
          <a:noFill/>
        </p:spPr>
        <p:txBody>
          <a:bodyPr wrap="square" rtlCol="0">
            <a:spAutoFit/>
          </a:bodyPr>
          <a:lstStyle/>
          <a:p>
            <a:pPr algn="just"/>
            <a:r>
              <a:rPr lang="en-US" sz="1200" b="1" dirty="0"/>
              <a:t>Industrial Policy</a:t>
            </a:r>
            <a:r>
              <a:rPr lang="en-US" sz="1200" dirty="0"/>
              <a:t>: </a:t>
            </a:r>
            <a:endParaRPr lang="en-US" sz="1200" dirty="0" smtClean="0"/>
          </a:p>
          <a:p>
            <a:pPr algn="just"/>
            <a:r>
              <a:rPr lang="en-US" sz="1200" dirty="0" smtClean="0"/>
              <a:t>Telangana </a:t>
            </a:r>
            <a:r>
              <a:rPr lang="en-US" sz="1200" dirty="0"/>
              <a:t>has enacted progressive industrial policies to promote industrialization and attract investments across various sectors. The state's industrial policy focuses on providing incentives, infrastructure support, and a conducive business environment to encourage the establishment of industries and businesses. Special incentives are offered to priority sectors such as IT/</a:t>
            </a:r>
            <a:r>
              <a:rPr lang="en-US" sz="1200" dirty="0" err="1"/>
              <a:t>ITeS</a:t>
            </a:r>
            <a:r>
              <a:rPr lang="en-US" sz="1200" dirty="0"/>
              <a:t>, pharmaceuticals, textiles, food processing, and renewable energy</a:t>
            </a:r>
            <a:r>
              <a:rPr lang="en-US" sz="1200" dirty="0" smtClean="0"/>
              <a:t>.</a:t>
            </a:r>
          </a:p>
          <a:p>
            <a:pPr algn="just"/>
            <a:endParaRPr lang="en-US" sz="1200" dirty="0"/>
          </a:p>
          <a:p>
            <a:pPr algn="just"/>
            <a:endParaRPr lang="en-US" sz="1200" dirty="0" smtClean="0"/>
          </a:p>
          <a:p>
            <a:pPr algn="just"/>
            <a:endParaRPr lang="en-US" sz="1200" dirty="0"/>
          </a:p>
          <a:p>
            <a:pPr algn="just"/>
            <a:endParaRPr lang="en-US" sz="1200" dirty="0"/>
          </a:p>
          <a:p>
            <a:pPr algn="just"/>
            <a:endParaRPr lang="en-US" sz="1200" dirty="0"/>
          </a:p>
        </p:txBody>
      </p:sp>
      <p:sp>
        <p:nvSpPr>
          <p:cNvPr id="4" name="TextBox 3"/>
          <p:cNvSpPr txBox="1"/>
          <p:nvPr/>
        </p:nvSpPr>
        <p:spPr>
          <a:xfrm>
            <a:off x="304800" y="1905000"/>
            <a:ext cx="8305800" cy="1384995"/>
          </a:xfrm>
          <a:prstGeom prst="rect">
            <a:avLst/>
          </a:prstGeom>
          <a:noFill/>
        </p:spPr>
        <p:txBody>
          <a:bodyPr wrap="square" rtlCol="0">
            <a:spAutoFit/>
          </a:bodyPr>
          <a:lstStyle/>
          <a:p>
            <a:pPr algn="just"/>
            <a:endParaRPr lang="en-US" sz="1200" b="1" dirty="0" smtClean="0"/>
          </a:p>
          <a:p>
            <a:pPr algn="just"/>
            <a:r>
              <a:rPr lang="en-US" sz="1200" b="1" dirty="0" smtClean="0"/>
              <a:t>Information </a:t>
            </a:r>
            <a:r>
              <a:rPr lang="en-US" sz="1200" b="1" dirty="0"/>
              <a:t>Technology (IT) and Innovation Policy</a:t>
            </a:r>
            <a:r>
              <a:rPr lang="en-US" sz="1200" dirty="0"/>
              <a:t>: </a:t>
            </a:r>
            <a:endParaRPr lang="en-US" sz="1200" dirty="0" smtClean="0"/>
          </a:p>
          <a:p>
            <a:pPr algn="just"/>
            <a:r>
              <a:rPr lang="en-US" sz="1200" dirty="0" smtClean="0"/>
              <a:t>Telangana </a:t>
            </a:r>
            <a:r>
              <a:rPr lang="en-US" sz="1200" dirty="0"/>
              <a:t>has a robust IT and innovation policy aimed at fostering the growth of the IT and technology sectors. The policy emphasizes initiatives to promote entrepreneurship, innovation, research and development (R&amp;D), and the creation of a skilled workforce in </a:t>
            </a:r>
            <a:r>
              <a:rPr lang="en-US" sz="1200" dirty="0" smtClean="0"/>
              <a:t>emerging </a:t>
            </a:r>
            <a:r>
              <a:rPr lang="en-US" sz="1200" dirty="0"/>
              <a:t>technologies. Hyderabad, the state capital, is a major IT hub in India, and initiatives such as T-Hub (India's largest incubator for startups) and the Telangana State Innovation Cell support the growth of the startup ecosystem.</a:t>
            </a:r>
          </a:p>
          <a:p>
            <a:pPr algn="just"/>
            <a:endParaRPr lang="en-US" sz="1200" dirty="0"/>
          </a:p>
        </p:txBody>
      </p:sp>
      <p:sp>
        <p:nvSpPr>
          <p:cNvPr id="5" name="TextBox 4"/>
          <p:cNvSpPr txBox="1"/>
          <p:nvPr/>
        </p:nvSpPr>
        <p:spPr>
          <a:xfrm>
            <a:off x="304800" y="2971800"/>
            <a:ext cx="8305800" cy="1200329"/>
          </a:xfrm>
          <a:prstGeom prst="rect">
            <a:avLst/>
          </a:prstGeom>
          <a:noFill/>
        </p:spPr>
        <p:txBody>
          <a:bodyPr wrap="square" rtlCol="0">
            <a:spAutoFit/>
          </a:bodyPr>
          <a:lstStyle/>
          <a:p>
            <a:pPr algn="just"/>
            <a:endParaRPr lang="en-US" sz="1200" b="1" dirty="0" smtClean="0"/>
          </a:p>
          <a:p>
            <a:pPr algn="just"/>
            <a:r>
              <a:rPr lang="en-US" sz="1200" b="1" dirty="0" smtClean="0"/>
              <a:t>Employment </a:t>
            </a:r>
            <a:r>
              <a:rPr lang="en-US" sz="1200" b="1" dirty="0"/>
              <a:t>Generation Schemes</a:t>
            </a:r>
            <a:r>
              <a:rPr lang="en-US" sz="1200" dirty="0"/>
              <a:t>: The government of Telangana has implemented various schemes and programs to promote employment generation and skill development. Initiatives such as the Telangana State Employment Guarantee Scheme (TSEGS), Telangana Academy for Skill and Knowledge (TASK), and the Telangana State Skill Development Corporation (TSSDC) provide training and employment opportunities to youth and enhance their employability.</a:t>
            </a:r>
          </a:p>
          <a:p>
            <a:pPr algn="just"/>
            <a:endParaRPr lang="en-US" sz="1200" dirty="0"/>
          </a:p>
        </p:txBody>
      </p:sp>
      <p:sp>
        <p:nvSpPr>
          <p:cNvPr id="6" name="TextBox 5"/>
          <p:cNvSpPr txBox="1"/>
          <p:nvPr/>
        </p:nvSpPr>
        <p:spPr>
          <a:xfrm>
            <a:off x="304800" y="3810000"/>
            <a:ext cx="8305800" cy="1015663"/>
          </a:xfrm>
          <a:prstGeom prst="rect">
            <a:avLst/>
          </a:prstGeom>
          <a:noFill/>
        </p:spPr>
        <p:txBody>
          <a:bodyPr wrap="square" rtlCol="0">
            <a:spAutoFit/>
          </a:bodyPr>
          <a:lstStyle/>
          <a:p>
            <a:pPr algn="just"/>
            <a:endParaRPr lang="en-US" sz="1200" b="1" dirty="0" smtClean="0"/>
          </a:p>
          <a:p>
            <a:pPr algn="just"/>
            <a:r>
              <a:rPr lang="en-US" sz="1200" b="1" dirty="0" smtClean="0"/>
              <a:t>Mission </a:t>
            </a:r>
            <a:r>
              <a:rPr lang="en-US" sz="1200" b="1" dirty="0" err="1"/>
              <a:t>Bhagiratha</a:t>
            </a:r>
            <a:r>
              <a:rPr lang="en-US" sz="1200" dirty="0"/>
              <a:t>: This ambitious project aims to provide safe drinking water to every household in rural and urban areas of Telangana. It involves the construction of pipelines, water treatment plants, and storage facilities to ensure round-the-clock supply of clean drinking water.</a:t>
            </a:r>
          </a:p>
          <a:p>
            <a:pPr algn="just"/>
            <a:endParaRPr lang="en-US" sz="1200" dirty="0"/>
          </a:p>
        </p:txBody>
      </p:sp>
      <p:sp>
        <p:nvSpPr>
          <p:cNvPr id="7" name="TextBox 6"/>
          <p:cNvSpPr txBox="1"/>
          <p:nvPr/>
        </p:nvSpPr>
        <p:spPr>
          <a:xfrm>
            <a:off x="304800" y="4495800"/>
            <a:ext cx="8382000" cy="1200329"/>
          </a:xfrm>
          <a:prstGeom prst="rect">
            <a:avLst/>
          </a:prstGeom>
          <a:noFill/>
        </p:spPr>
        <p:txBody>
          <a:bodyPr wrap="square" rtlCol="0">
            <a:spAutoFit/>
          </a:bodyPr>
          <a:lstStyle/>
          <a:p>
            <a:pPr algn="just"/>
            <a:endParaRPr lang="en-US" sz="1200" b="1" dirty="0" smtClean="0"/>
          </a:p>
          <a:p>
            <a:pPr algn="just"/>
            <a:r>
              <a:rPr lang="en-US" sz="1200" b="1" dirty="0" smtClean="0"/>
              <a:t>Sector-specific </a:t>
            </a:r>
            <a:r>
              <a:rPr lang="en-US" sz="1200" b="1" dirty="0"/>
              <a:t>Initiatives</a:t>
            </a:r>
            <a:r>
              <a:rPr lang="en-US" sz="1200" dirty="0"/>
              <a:t>: Telangana has launched sector-specific initiatives to promote growth in key sectors such as textiles, pharmaceuticals, agriculture, and tourism. For example, the Textile and Apparel Policy aims to attract investments in textile manufacturing and garment production, while the Life Sciences Policy focuses on boosting the pharmaceutical and biotechnology sectors through incentives and support for R&amp;D.</a:t>
            </a:r>
          </a:p>
          <a:p>
            <a:pPr algn="just"/>
            <a:endParaRPr lang="en-US" sz="1200" dirty="0"/>
          </a:p>
        </p:txBody>
      </p:sp>
    </p:spTree>
    <p:extLst>
      <p:ext uri="{BB962C8B-B14F-4D97-AF65-F5344CB8AC3E}">
        <p14:creationId xmlns:p14="http://schemas.microsoft.com/office/powerpoint/2010/main" val="35765108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609600"/>
            <a:ext cx="2285999" cy="400110"/>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000" b="1" dirty="0" smtClean="0"/>
              <a:t>TOP 5 Insights</a:t>
            </a:r>
            <a:endParaRPr lang="en-US" sz="2000" b="1" dirty="0"/>
          </a:p>
        </p:txBody>
      </p:sp>
      <p:sp>
        <p:nvSpPr>
          <p:cNvPr id="3" name="TextBox 2"/>
          <p:cNvSpPr txBox="1"/>
          <p:nvPr/>
        </p:nvSpPr>
        <p:spPr>
          <a:xfrm>
            <a:off x="3102597" y="1764268"/>
            <a:ext cx="2786404" cy="369332"/>
          </a:xfrm>
          <a:prstGeom prst="rect">
            <a:avLst/>
          </a:prstGeom>
          <a:noFill/>
        </p:spPr>
        <p:txBody>
          <a:bodyPr wrap="none" rtlCol="0">
            <a:spAutoFit/>
          </a:bodyPr>
          <a:lstStyle/>
          <a:p>
            <a:r>
              <a:rPr lang="en-US" b="1" dirty="0" smtClean="0"/>
              <a:t>Top 5 Districts of Telangana</a:t>
            </a:r>
            <a:endParaRPr lang="en-US" b="1"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697" y="2514600"/>
            <a:ext cx="3298203" cy="3124200"/>
          </a:xfrm>
          <a:prstGeom prst="rect">
            <a:avLst/>
          </a:prstGeom>
        </p:spPr>
      </p:pic>
    </p:spTree>
    <p:extLst>
      <p:ext uri="{BB962C8B-B14F-4D97-AF65-F5344CB8AC3E}">
        <p14:creationId xmlns:p14="http://schemas.microsoft.com/office/powerpoint/2010/main" val="2642508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609600"/>
            <a:ext cx="2285999" cy="461665"/>
          </a:xfrm>
          <a:prstGeom prst="rect">
            <a:avLst/>
          </a:prstGeom>
          <a:effectLst>
            <a:outerShdw blurRad="50800" dist="38100" dir="2700000" algn="tl"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2400" b="1" dirty="0" smtClean="0"/>
              <a:t>TOP 5 Insights</a:t>
            </a:r>
            <a:endParaRPr lang="en-US" sz="2400" b="1" dirty="0"/>
          </a:p>
        </p:txBody>
      </p:sp>
      <p:sp>
        <p:nvSpPr>
          <p:cNvPr id="3" name="TextBox 2"/>
          <p:cNvSpPr txBox="1"/>
          <p:nvPr/>
        </p:nvSpPr>
        <p:spPr>
          <a:xfrm>
            <a:off x="2962106" y="1764268"/>
            <a:ext cx="3476529" cy="400110"/>
          </a:xfrm>
          <a:prstGeom prst="rect">
            <a:avLst/>
          </a:prstGeom>
          <a:noFill/>
        </p:spPr>
        <p:txBody>
          <a:bodyPr wrap="none" rtlCol="0">
            <a:spAutoFit/>
          </a:bodyPr>
          <a:lstStyle/>
          <a:p>
            <a:r>
              <a:rPr lang="en-US" sz="2000" b="1" dirty="0" smtClean="0"/>
              <a:t>Total vehicle sales in Telangana</a:t>
            </a:r>
            <a:endParaRPr lang="en-US" sz="2000" b="1" dirty="0"/>
          </a:p>
        </p:txBody>
      </p:sp>
      <p:sp>
        <p:nvSpPr>
          <p:cNvPr id="4" name="TextBox 3"/>
          <p:cNvSpPr txBox="1"/>
          <p:nvPr/>
        </p:nvSpPr>
        <p:spPr>
          <a:xfrm>
            <a:off x="3886200" y="2269067"/>
            <a:ext cx="1689886" cy="584775"/>
          </a:xfrm>
          <a:prstGeom prst="rect">
            <a:avLst/>
          </a:prstGeom>
        </p:spPr>
        <p:style>
          <a:lnRef idx="1">
            <a:schemeClr val="dk1"/>
          </a:lnRef>
          <a:fillRef idx="3">
            <a:schemeClr val="dk1"/>
          </a:fillRef>
          <a:effectRef idx="2">
            <a:schemeClr val="dk1"/>
          </a:effectRef>
          <a:fontRef idx="minor">
            <a:schemeClr val="lt1"/>
          </a:fontRef>
        </p:style>
        <p:txBody>
          <a:bodyPr wrap="none" rtlCol="0">
            <a:spAutoFit/>
          </a:bodyPr>
          <a:lstStyle/>
          <a:p>
            <a:r>
              <a:rPr lang="en-US" sz="3200" b="1" dirty="0" smtClean="0"/>
              <a:t>7 Million</a:t>
            </a:r>
            <a:endParaRPr lang="en-US" sz="3200" b="1" dirty="0"/>
          </a:p>
        </p:txBody>
      </p:sp>
      <p:sp>
        <p:nvSpPr>
          <p:cNvPr id="6" name="TextBox 5"/>
          <p:cNvSpPr txBox="1"/>
          <p:nvPr/>
        </p:nvSpPr>
        <p:spPr>
          <a:xfrm>
            <a:off x="3053353" y="3212068"/>
            <a:ext cx="3194977" cy="400110"/>
          </a:xfrm>
          <a:prstGeom prst="rect">
            <a:avLst/>
          </a:prstGeom>
          <a:noFill/>
        </p:spPr>
        <p:txBody>
          <a:bodyPr wrap="none" rtlCol="0">
            <a:spAutoFit/>
          </a:bodyPr>
          <a:lstStyle/>
          <a:p>
            <a:r>
              <a:rPr lang="en-US" sz="2000" b="1" dirty="0" smtClean="0"/>
              <a:t>Highest District vehicle sales</a:t>
            </a:r>
            <a:endParaRPr lang="en-US" sz="2000" b="1" dirty="0"/>
          </a:p>
        </p:txBody>
      </p:sp>
      <p:sp>
        <p:nvSpPr>
          <p:cNvPr id="7" name="TextBox 6"/>
          <p:cNvSpPr txBox="1"/>
          <p:nvPr/>
        </p:nvSpPr>
        <p:spPr>
          <a:xfrm>
            <a:off x="3754506" y="3888135"/>
            <a:ext cx="1792670" cy="461665"/>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en-US" sz="2400" b="1" dirty="0" smtClean="0"/>
              <a:t>HYDERABAD</a:t>
            </a:r>
            <a:endParaRPr lang="en-US" sz="2400" b="1" dirty="0"/>
          </a:p>
        </p:txBody>
      </p:sp>
    </p:spTree>
    <p:extLst>
      <p:ext uri="{BB962C8B-B14F-4D97-AF65-F5344CB8AC3E}">
        <p14:creationId xmlns:p14="http://schemas.microsoft.com/office/powerpoint/2010/main" val="41884133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6543" y="2438400"/>
            <a:ext cx="5071901" cy="400110"/>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sz="2000" b="1" dirty="0" smtClean="0"/>
              <a:t>Highest preference of people for seat capacity</a:t>
            </a:r>
            <a:endParaRPr lang="en-US" sz="2000" b="1" dirty="0"/>
          </a:p>
        </p:txBody>
      </p:sp>
      <p:sp>
        <p:nvSpPr>
          <p:cNvPr id="3" name="TextBox 2"/>
          <p:cNvSpPr txBox="1"/>
          <p:nvPr/>
        </p:nvSpPr>
        <p:spPr>
          <a:xfrm>
            <a:off x="3352800" y="3810000"/>
            <a:ext cx="1979388" cy="40011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000" b="1" dirty="0" smtClean="0"/>
              <a:t>Seat capacity 1-3</a:t>
            </a:r>
            <a:endParaRPr lang="en-US" sz="2000" b="1" dirty="0"/>
          </a:p>
        </p:txBody>
      </p:sp>
    </p:spTree>
    <p:extLst>
      <p:ext uri="{BB962C8B-B14F-4D97-AF65-F5344CB8AC3E}">
        <p14:creationId xmlns:p14="http://schemas.microsoft.com/office/powerpoint/2010/main" val="3402545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1114455"/>
            <a:ext cx="3093924" cy="400110"/>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sz="2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Total number of employees</a:t>
            </a:r>
            <a:endParaRPr lang="en-US" sz="20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3" name="TextBox 2"/>
          <p:cNvSpPr txBox="1"/>
          <p:nvPr/>
        </p:nvSpPr>
        <p:spPr>
          <a:xfrm>
            <a:off x="3796334" y="2057400"/>
            <a:ext cx="1140056" cy="646331"/>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3600" b="1" dirty="0" smtClean="0"/>
              <a:t>675K</a:t>
            </a:r>
            <a:endParaRPr lang="en-US" sz="3600" b="1" dirty="0"/>
          </a:p>
        </p:txBody>
      </p:sp>
      <p:sp>
        <p:nvSpPr>
          <p:cNvPr id="4" name="TextBox 3"/>
          <p:cNvSpPr txBox="1"/>
          <p:nvPr/>
        </p:nvSpPr>
        <p:spPr>
          <a:xfrm>
            <a:off x="1447800" y="3200400"/>
            <a:ext cx="2528641" cy="369332"/>
          </a:xfrm>
          <a:prstGeom prst="rect">
            <a:avLst/>
          </a:prstGeom>
          <a:noFill/>
        </p:spPr>
        <p:txBody>
          <a:bodyPr wrap="none" rtlCol="0">
            <a:spAutoFit/>
          </a:bodyPr>
          <a:lstStyle/>
          <a:p>
            <a:r>
              <a:rPr lang="en-US" b="1" dirty="0" smtClean="0"/>
              <a:t>Most number of sectors:</a:t>
            </a:r>
            <a:endParaRPr lang="en-US" b="1" dirty="0"/>
          </a:p>
        </p:txBody>
      </p:sp>
      <p:sp>
        <p:nvSpPr>
          <p:cNvPr id="5" name="TextBox 4"/>
          <p:cNvSpPr txBox="1"/>
          <p:nvPr/>
        </p:nvSpPr>
        <p:spPr>
          <a:xfrm>
            <a:off x="4114800" y="3239532"/>
            <a:ext cx="4123245" cy="369332"/>
          </a:xfrm>
          <a:prstGeom prst="rect">
            <a:avLst/>
          </a:prstGeom>
          <a:noFill/>
        </p:spPr>
        <p:txBody>
          <a:bodyPr wrap="none" rtlCol="0">
            <a:spAutoFit/>
          </a:bodyPr>
          <a:lstStyle/>
          <a:p>
            <a:r>
              <a:rPr lang="en-US" b="1" dirty="0" smtClean="0"/>
              <a:t>Real-estate and industrial </a:t>
            </a:r>
            <a:r>
              <a:rPr lang="en-US" b="1" dirty="0" err="1" smtClean="0"/>
              <a:t>parks,Buildings</a:t>
            </a:r>
            <a:endParaRPr lang="en-US" b="1" dirty="0"/>
          </a:p>
        </p:txBody>
      </p:sp>
    </p:spTree>
    <p:extLst>
      <p:ext uri="{BB962C8B-B14F-4D97-AF65-F5344CB8AC3E}">
        <p14:creationId xmlns:p14="http://schemas.microsoft.com/office/powerpoint/2010/main" val="2812280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1981200"/>
            <a:ext cx="4348498" cy="461665"/>
          </a:xfrm>
          <a:prstGeom prst="rect">
            <a:avLst/>
          </a:prstGeom>
          <a:noFill/>
        </p:spPr>
        <p:txBody>
          <a:bodyPr wrap="none" rtlCol="0">
            <a:spAutoFit/>
          </a:bodyPr>
          <a:lstStyle/>
          <a:p>
            <a:r>
              <a:rPr lang="en-US" sz="2400" b="1" dirty="0" smtClean="0"/>
              <a:t>Top 3 highest investment sectors</a:t>
            </a:r>
            <a:endParaRPr lang="en-US" sz="2400" b="1" dirty="0"/>
          </a:p>
        </p:txBody>
      </p:sp>
      <p:sp>
        <p:nvSpPr>
          <p:cNvPr id="4" name="TextBox 3"/>
          <p:cNvSpPr txBox="1"/>
          <p:nvPr/>
        </p:nvSpPr>
        <p:spPr>
          <a:xfrm>
            <a:off x="2286000" y="3196525"/>
            <a:ext cx="4464684" cy="1200329"/>
          </a:xfrm>
          <a:prstGeom prst="rect">
            <a:avLst/>
          </a:prstGeom>
          <a:noFill/>
        </p:spPr>
        <p:txBody>
          <a:bodyPr wrap="none" rtlCol="0">
            <a:spAutoFit/>
          </a:bodyPr>
          <a:lstStyle/>
          <a:p>
            <a:pPr marL="285750" indent="-285750">
              <a:buFont typeface="Wingdings" panose="05000000000000000000" pitchFamily="2" charset="2"/>
              <a:buChar char="q"/>
            </a:pPr>
            <a:r>
              <a:rPr lang="en-US" b="1" dirty="0">
                <a:solidFill>
                  <a:schemeClr val="accent2">
                    <a:lumMod val="50000"/>
                  </a:schemeClr>
                </a:solidFill>
              </a:rPr>
              <a:t>Real-estate and industrial parks</a:t>
            </a:r>
            <a:r>
              <a:rPr lang="en-US" b="1" dirty="0" smtClean="0">
                <a:solidFill>
                  <a:schemeClr val="accent2">
                    <a:lumMod val="50000"/>
                  </a:schemeClr>
                </a:solidFill>
              </a:rPr>
              <a:t>, Buildings</a:t>
            </a:r>
          </a:p>
          <a:p>
            <a:pPr marL="285750" indent="-285750">
              <a:buFont typeface="Wingdings" panose="05000000000000000000" pitchFamily="2" charset="2"/>
              <a:buChar char="q"/>
            </a:pPr>
            <a:r>
              <a:rPr lang="en-US" b="1" dirty="0" smtClean="0">
                <a:solidFill>
                  <a:schemeClr val="accent2">
                    <a:lumMod val="50000"/>
                  </a:schemeClr>
                </a:solidFill>
              </a:rPr>
              <a:t>Pharmaceuticals and Chemicals</a:t>
            </a:r>
          </a:p>
          <a:p>
            <a:pPr marL="285750" indent="-285750">
              <a:buFont typeface="Wingdings" panose="05000000000000000000" pitchFamily="2" charset="2"/>
              <a:buChar char="q"/>
            </a:pPr>
            <a:r>
              <a:rPr lang="en-US" b="1" dirty="0" smtClean="0">
                <a:solidFill>
                  <a:schemeClr val="accent2">
                    <a:lumMod val="50000"/>
                  </a:schemeClr>
                </a:solidFill>
              </a:rPr>
              <a:t>Plastic and Rubber</a:t>
            </a:r>
            <a:endParaRPr lang="en-US" b="1" dirty="0">
              <a:solidFill>
                <a:schemeClr val="accent2">
                  <a:lumMod val="50000"/>
                </a:schemeClr>
              </a:solidFill>
            </a:endParaRPr>
          </a:p>
          <a:p>
            <a:pPr marL="285750" indent="-285750">
              <a:buFont typeface="Wingdings" panose="05000000000000000000" pitchFamily="2" charset="2"/>
              <a:buChar char="q"/>
            </a:pPr>
            <a:endParaRPr lang="en-US" dirty="0">
              <a:solidFill>
                <a:schemeClr val="accent2">
                  <a:lumMod val="50000"/>
                </a:schemeClr>
              </a:solidFill>
            </a:endParaRPr>
          </a:p>
        </p:txBody>
      </p:sp>
    </p:spTree>
    <p:extLst>
      <p:ext uri="{BB962C8B-B14F-4D97-AF65-F5344CB8AC3E}">
        <p14:creationId xmlns:p14="http://schemas.microsoft.com/office/powerpoint/2010/main" val="20322656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2800" y="2735590"/>
            <a:ext cx="1971309" cy="523220"/>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pPr algn="ctr"/>
            <a:r>
              <a:rPr lang="en-US" sz="2800" b="1" dirty="0" smtClean="0">
                <a:solidFill>
                  <a:schemeClr val="accent2">
                    <a:lumMod val="50000"/>
                  </a:schemeClr>
                </a:solidFill>
              </a:rPr>
              <a:t>THANK YOU</a:t>
            </a:r>
            <a:endParaRPr lang="en-US" sz="2800" b="1" dirty="0">
              <a:solidFill>
                <a:schemeClr val="accent2">
                  <a:lumMod val="50000"/>
                </a:schemeClr>
              </a:solidFill>
            </a:endParaRPr>
          </a:p>
        </p:txBody>
      </p:sp>
    </p:spTree>
    <p:extLst>
      <p:ext uri="{BB962C8B-B14F-4D97-AF65-F5344CB8AC3E}">
        <p14:creationId xmlns:p14="http://schemas.microsoft.com/office/powerpoint/2010/main" val="177105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152400"/>
            <a:ext cx="4572000" cy="533400"/>
          </a:xfrm>
          <a:solidFill>
            <a:schemeClr val="bg2">
              <a:lumMod val="75000"/>
            </a:schemeClr>
          </a:solidFill>
          <a:effectLst>
            <a:glow>
              <a:schemeClr val="accent1"/>
            </a:glow>
            <a:outerShdw blurRad="50800" dist="50800" dir="5400000" algn="ctr" rotWithShape="0">
              <a:schemeClr val="accent1"/>
            </a:outerShdw>
            <a:reflection endPos="0" dist="50800" dir="5400000" sy="-100000" algn="bl" rotWithShape="0"/>
            <a:softEdge rad="381000"/>
          </a:effectLst>
        </p:spPr>
        <p:txBody>
          <a:bodyPr>
            <a:normAutofit fontScale="90000"/>
          </a:bodyPr>
          <a:lstStyle/>
          <a:p>
            <a:r>
              <a:rPr lang="en-US" sz="2800" b="1" dirty="0" smtClean="0">
                <a:latin typeface="Copperplate Gothic Bold" panose="020E0705020206020404" pitchFamily="34" charset="0"/>
              </a:rPr>
              <a:t>STAMP REGISTRATION</a:t>
            </a:r>
            <a:endParaRPr lang="en-US" sz="2800" b="1" dirty="0">
              <a:latin typeface="Copperplate Gothic Bold" panose="020E0705020206020404" pitchFamily="34" charset="0"/>
            </a:endParaRPr>
          </a:p>
        </p:txBody>
      </p:sp>
      <p:cxnSp>
        <p:nvCxnSpPr>
          <p:cNvPr id="6" name="Straight Arrow Connector 5"/>
          <p:cNvCxnSpPr/>
          <p:nvPr/>
        </p:nvCxnSpPr>
        <p:spPr>
          <a:xfrm>
            <a:off x="228600" y="152400"/>
            <a:ext cx="4495800" cy="0"/>
          </a:xfrm>
          <a:prstGeom prst="straightConnector1">
            <a:avLst/>
          </a:prstGeom>
          <a:ln>
            <a:solidFill>
              <a:schemeClr val="accent4"/>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28600" y="685800"/>
            <a:ext cx="4495800" cy="0"/>
          </a:xfrm>
          <a:prstGeom prst="straightConnector1">
            <a:avLst/>
          </a:prstGeom>
          <a:ln cap="sq">
            <a:solidFill>
              <a:schemeClr val="accent4"/>
            </a:solidFill>
            <a:headEnd type="arrow"/>
            <a:tailEnd type="arrow"/>
          </a:ln>
          <a:effectLst>
            <a:outerShdw blurRad="50800" dist="50800" dir="5400000" algn="ctr" rotWithShape="0">
              <a:schemeClr val="bg2"/>
            </a:outerShdw>
          </a:effectLst>
        </p:spPr>
        <p:style>
          <a:lnRef idx="1">
            <a:schemeClr val="accent1"/>
          </a:lnRef>
          <a:fillRef idx="0">
            <a:schemeClr val="accent1"/>
          </a:fillRef>
          <a:effectRef idx="0">
            <a:schemeClr val="accent1"/>
          </a:effectRef>
          <a:fontRef idx="minor">
            <a:schemeClr val="tx1"/>
          </a:fontRef>
        </p:style>
      </p:cxnSp>
      <p:sp>
        <p:nvSpPr>
          <p:cNvPr id="10" name="Round Diagonal Corner Rectangle 9"/>
          <p:cNvSpPr/>
          <p:nvPr/>
        </p:nvSpPr>
        <p:spPr>
          <a:xfrm>
            <a:off x="3124200" y="2484582"/>
            <a:ext cx="2819400" cy="457200"/>
          </a:xfrm>
          <a:prstGeom prst="round2DiagRect">
            <a:avLst/>
          </a:prstGeom>
          <a:gradFill flip="none" rotWithShape="1">
            <a:gsLst>
              <a:gs pos="0">
                <a:srgbClr val="00B0F0">
                  <a:alpha val="74000"/>
                  <a:lumMod val="74000"/>
                </a:srgbClr>
              </a:gs>
              <a:gs pos="100000">
                <a:schemeClr val="accent1">
                  <a:tint val="23500"/>
                  <a:satMod val="160000"/>
                </a:schemeClr>
              </a:gs>
            </a:gsLst>
            <a:path path="rect">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2060"/>
                </a:solidFill>
                <a:latin typeface="Arial" panose="020B0604020202020204" pitchFamily="34" charset="0"/>
                <a:cs typeface="Arial" panose="020B0604020202020204" pitchFamily="34" charset="0"/>
              </a:rPr>
              <a:t>REVENUE</a:t>
            </a:r>
            <a:endParaRPr lang="en-US" sz="2000" b="1" dirty="0">
              <a:solidFill>
                <a:srgbClr val="002060"/>
              </a:solidFill>
              <a:latin typeface="Arial" panose="020B0604020202020204" pitchFamily="34" charset="0"/>
              <a:cs typeface="Arial" panose="020B0604020202020204" pitchFamily="34" charset="0"/>
            </a:endParaRPr>
          </a:p>
        </p:txBody>
      </p:sp>
      <p:sp>
        <p:nvSpPr>
          <p:cNvPr id="11" name="Flowchart: Connector 10"/>
          <p:cNvSpPr/>
          <p:nvPr/>
        </p:nvSpPr>
        <p:spPr>
          <a:xfrm>
            <a:off x="1508414" y="3886200"/>
            <a:ext cx="1866900" cy="1295400"/>
          </a:xfrm>
          <a:prstGeom prst="flowChartConnector">
            <a:avLst/>
          </a:prstGeom>
          <a:solidFill>
            <a:srgbClr val="77C4EF"/>
          </a:solidFill>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r>
              <a:rPr lang="en-US" b="1" dirty="0" smtClean="0">
                <a:solidFill>
                  <a:schemeClr val="tx1"/>
                </a:solidFill>
                <a:latin typeface="+mj-lt"/>
                <a:cs typeface="Arial" panose="020B0604020202020204" pitchFamily="34" charset="0"/>
              </a:rPr>
              <a:t>Document Registration</a:t>
            </a:r>
            <a:endParaRPr lang="en-US" b="1" dirty="0">
              <a:solidFill>
                <a:schemeClr val="tx1"/>
              </a:solidFill>
              <a:latin typeface="+mj-lt"/>
              <a:cs typeface="Arial" panose="020B0604020202020204" pitchFamily="34" charset="0"/>
            </a:endParaRPr>
          </a:p>
        </p:txBody>
      </p:sp>
      <p:sp>
        <p:nvSpPr>
          <p:cNvPr id="12" name="Flowchart: Connector 11"/>
          <p:cNvSpPr/>
          <p:nvPr/>
        </p:nvSpPr>
        <p:spPr>
          <a:xfrm>
            <a:off x="6096000" y="3821545"/>
            <a:ext cx="1866900" cy="1295400"/>
          </a:xfrm>
          <a:prstGeom prst="flowChartConnector">
            <a:avLst/>
          </a:prstGeom>
          <a:solidFill>
            <a:schemeClr val="accent3">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dirty="0" smtClean="0">
                <a:solidFill>
                  <a:schemeClr val="tx1"/>
                </a:solidFill>
              </a:rPr>
              <a:t>E-stamps </a:t>
            </a:r>
          </a:p>
          <a:p>
            <a:pPr algn="ctr"/>
            <a:r>
              <a:rPr lang="en-US" b="1" dirty="0" smtClean="0">
                <a:solidFill>
                  <a:schemeClr val="tx1"/>
                </a:solidFill>
              </a:rPr>
              <a:t>Challans</a:t>
            </a:r>
            <a:endParaRPr lang="en-US" b="1" dirty="0">
              <a:solidFill>
                <a:schemeClr val="tx1"/>
              </a:solidFill>
            </a:endParaRPr>
          </a:p>
        </p:txBody>
      </p:sp>
      <p:pic>
        <p:nvPicPr>
          <p:cNvPr id="32" name="Content Placeholder 31"/>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tretch>
            <a:fillRect/>
          </a:stretch>
        </p:blipFill>
        <p:spPr>
          <a:xfrm>
            <a:off x="5029200" y="2309"/>
            <a:ext cx="3980007" cy="2057400"/>
          </a:xfrm>
        </p:spPr>
      </p:pic>
      <p:cxnSp>
        <p:nvCxnSpPr>
          <p:cNvPr id="7" name="Straight Arrow Connector 6"/>
          <p:cNvCxnSpPr/>
          <p:nvPr/>
        </p:nvCxnSpPr>
        <p:spPr>
          <a:xfrm>
            <a:off x="4539939" y="2941782"/>
            <a:ext cx="26023" cy="15921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a:off x="3375314" y="4533900"/>
            <a:ext cx="2720686" cy="0"/>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40623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82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blipFill dpi="0" rotWithShape="1">
            <a:blip r:embed="rId4"/>
            <a:srcRect/>
            <a:tile tx="0" ty="0" sx="100000" sy="100000" flip="none" algn="tl"/>
          </a:blipFill>
        </p:spPr>
      </p:pic>
      <p:sp>
        <p:nvSpPr>
          <p:cNvPr id="3" name="TextBox 2"/>
          <p:cNvSpPr txBox="1"/>
          <p:nvPr/>
        </p:nvSpPr>
        <p:spPr>
          <a:xfrm>
            <a:off x="25079" y="2489506"/>
            <a:ext cx="9121230" cy="923330"/>
          </a:xfrm>
          <a:prstGeom prst="rect">
            <a:avLst/>
          </a:prstGeom>
          <a:solidFill>
            <a:schemeClr val="accent1"/>
          </a:solidFill>
        </p:spPr>
        <p:txBody>
          <a:bodyPr wrap="square" rtlCol="0">
            <a:spAutoFit/>
          </a:bodyPr>
          <a:lstStyle/>
          <a:p>
            <a:pPr algn="ctr"/>
            <a:r>
              <a:rPr lang="en-US" b="1" dirty="0">
                <a:solidFill>
                  <a:srgbClr val="000000"/>
                </a:solidFill>
                <a:latin typeface="Segoe UI Black" panose="020B0A02040204020203" pitchFamily="34" charset="0"/>
                <a:ea typeface="Segoe UI Black" panose="020B0A02040204020203" pitchFamily="34" charset="0"/>
              </a:rPr>
              <a:t>How does the revenue generated from document registration </a:t>
            </a:r>
            <a:r>
              <a:rPr lang="en-US" b="1" dirty="0" smtClean="0">
                <a:solidFill>
                  <a:srgbClr val="000000"/>
                </a:solidFill>
                <a:latin typeface="Segoe UI Black" panose="020B0A02040204020203" pitchFamily="34" charset="0"/>
                <a:ea typeface="Segoe UI Black" panose="020B0A02040204020203" pitchFamily="34" charset="0"/>
              </a:rPr>
              <a:t>vary across </a:t>
            </a:r>
            <a:r>
              <a:rPr lang="en-US" b="1" dirty="0">
                <a:solidFill>
                  <a:srgbClr val="000000"/>
                </a:solidFill>
                <a:latin typeface="Segoe UI Black" panose="020B0A02040204020203" pitchFamily="34" charset="0"/>
                <a:ea typeface="Segoe UI Black" panose="020B0A02040204020203" pitchFamily="34" charset="0"/>
              </a:rPr>
              <a:t>districts in </a:t>
            </a:r>
            <a:r>
              <a:rPr lang="en-US" b="1" dirty="0" smtClean="0">
                <a:solidFill>
                  <a:srgbClr val="000000"/>
                </a:solidFill>
                <a:latin typeface="Segoe UI Black" panose="020B0A02040204020203" pitchFamily="34" charset="0"/>
                <a:ea typeface="Segoe UI Black" panose="020B0A02040204020203" pitchFamily="34" charset="0"/>
              </a:rPr>
              <a:t>Telangana? List </a:t>
            </a:r>
            <a:r>
              <a:rPr lang="en-US" b="1" dirty="0">
                <a:solidFill>
                  <a:srgbClr val="000000"/>
                </a:solidFill>
                <a:latin typeface="Segoe UI Black" panose="020B0A02040204020203" pitchFamily="34" charset="0"/>
                <a:ea typeface="Segoe UI Black" panose="020B0A02040204020203" pitchFamily="34" charset="0"/>
              </a:rPr>
              <a:t>down the top 5 districts that </a:t>
            </a:r>
            <a:r>
              <a:rPr lang="en-US" b="1" dirty="0" smtClean="0">
                <a:solidFill>
                  <a:srgbClr val="000000"/>
                </a:solidFill>
                <a:latin typeface="Segoe UI Black" panose="020B0A02040204020203" pitchFamily="34" charset="0"/>
                <a:ea typeface="Segoe UI Black" panose="020B0A02040204020203" pitchFamily="34" charset="0"/>
              </a:rPr>
              <a:t>showed the </a:t>
            </a:r>
            <a:r>
              <a:rPr lang="en-US" b="1" dirty="0">
                <a:solidFill>
                  <a:srgbClr val="000000"/>
                </a:solidFill>
                <a:latin typeface="Segoe UI Black" panose="020B0A02040204020203" pitchFamily="34" charset="0"/>
                <a:ea typeface="Segoe UI Black" panose="020B0A02040204020203" pitchFamily="34" charset="0"/>
              </a:rPr>
              <a:t>highest revenue growth between FY 2019 </a:t>
            </a:r>
            <a:r>
              <a:rPr lang="en-US" b="1" dirty="0" smtClean="0">
                <a:solidFill>
                  <a:srgbClr val="000000"/>
                </a:solidFill>
                <a:latin typeface="Segoe UI Black" panose="020B0A02040204020203" pitchFamily="34" charset="0"/>
                <a:ea typeface="Segoe UI Black" panose="020B0A02040204020203" pitchFamily="34" charset="0"/>
              </a:rPr>
              <a:t>and 2022</a:t>
            </a:r>
            <a:r>
              <a:rPr lang="en-US" b="1" dirty="0">
                <a:solidFill>
                  <a:srgbClr val="000000"/>
                </a:solidFill>
                <a:latin typeface="Segoe UI Black" panose="020B0A02040204020203" pitchFamily="34" charset="0"/>
                <a:ea typeface="Segoe UI Black" panose="020B0A02040204020203" pitchFamily="34" charset="0"/>
              </a:rPr>
              <a:t>.</a:t>
            </a:r>
          </a:p>
        </p:txBody>
      </p:sp>
    </p:spTree>
    <p:extLst>
      <p:ext uri="{BB962C8B-B14F-4D97-AF65-F5344CB8AC3E}">
        <p14:creationId xmlns:p14="http://schemas.microsoft.com/office/powerpoint/2010/main" val="13968937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2286000"/>
            <a:ext cx="4114800" cy="4200402"/>
          </a:xfrm>
          <a:prstGeom prst="rect">
            <a:avLst/>
          </a:prstGeom>
        </p:spPr>
      </p:pic>
      <p:sp>
        <p:nvSpPr>
          <p:cNvPr id="4" name="TextBox 3"/>
          <p:cNvSpPr txBox="1"/>
          <p:nvPr/>
        </p:nvSpPr>
        <p:spPr>
          <a:xfrm>
            <a:off x="5322981" y="1426921"/>
            <a:ext cx="3442571" cy="584775"/>
          </a:xfrm>
          <a:prstGeom prst="rect">
            <a:avLst/>
          </a:prstGeom>
          <a:noFill/>
        </p:spPr>
        <p:txBody>
          <a:bodyPr wrap="square" rtlCol="0">
            <a:spAutoFit/>
          </a:bodyPr>
          <a:lstStyle/>
          <a:p>
            <a:r>
              <a:rPr lang="en-US" sz="1600" b="1" dirty="0" smtClean="0">
                <a:solidFill>
                  <a:schemeClr val="tx1">
                    <a:lumMod val="95000"/>
                    <a:lumOff val="5000"/>
                  </a:schemeClr>
                </a:solidFill>
              </a:rPr>
              <a:t>Revenue Generated From document registration across various districts</a:t>
            </a:r>
            <a:endParaRPr lang="en-US" sz="1600" b="1" dirty="0">
              <a:solidFill>
                <a:schemeClr val="tx1">
                  <a:lumMod val="95000"/>
                  <a:lumOff val="5000"/>
                </a:schemeClr>
              </a:solidFill>
            </a:endParaRPr>
          </a:p>
        </p:txBody>
      </p:sp>
      <p:pic>
        <p:nvPicPr>
          <p:cNvPr id="16" name="Picture 15"/>
          <p:cNvPicPr>
            <a:picLocks noChangeAspect="1"/>
          </p:cNvPicPr>
          <p:nvPr/>
        </p:nvPicPr>
        <p:blipFill rotWithShape="1">
          <a:blip r:embed="rId3" cstate="print">
            <a:extLst>
              <a:ext uri="{28A0092B-C50C-407E-A947-70E740481C1C}">
                <a14:useLocalDpi xmlns:a14="http://schemas.microsoft.com/office/drawing/2010/main" val="0"/>
              </a:ext>
            </a:extLst>
          </a:blip>
          <a:srcRect l="10589" t="8607" r="9722" b="30533"/>
          <a:stretch/>
        </p:blipFill>
        <p:spPr>
          <a:xfrm>
            <a:off x="152400" y="685800"/>
            <a:ext cx="4572000" cy="5800602"/>
          </a:xfrm>
          <a:prstGeom prst="rect">
            <a:avLst/>
          </a:prstGeom>
        </p:spPr>
      </p:pic>
      <p:cxnSp>
        <p:nvCxnSpPr>
          <p:cNvPr id="18" name="Straight Connector 17"/>
          <p:cNvCxnSpPr/>
          <p:nvPr/>
        </p:nvCxnSpPr>
        <p:spPr>
          <a:xfrm>
            <a:off x="5181600" y="1426921"/>
            <a:ext cx="33528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5257800" y="2007750"/>
            <a:ext cx="33528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53589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1371600"/>
            <a:ext cx="7162800" cy="584775"/>
          </a:xfrm>
          <a:prstGeom prst="rect">
            <a:avLst/>
          </a:prstGeom>
          <a:noFill/>
        </p:spPr>
        <p:txBody>
          <a:bodyPr wrap="square" rtlCol="0">
            <a:spAutoFit/>
          </a:bodyPr>
          <a:lstStyle/>
          <a:p>
            <a:r>
              <a:rPr lang="en-US" sz="1600" b="1" dirty="0">
                <a:solidFill>
                  <a:schemeClr val="tx1">
                    <a:lumMod val="95000"/>
                    <a:lumOff val="5000"/>
                  </a:schemeClr>
                </a:solidFill>
              </a:rPr>
              <a:t>top 5 districts that </a:t>
            </a:r>
            <a:r>
              <a:rPr lang="en-US" sz="1600" b="1" dirty="0" smtClean="0">
                <a:solidFill>
                  <a:schemeClr val="tx1">
                    <a:lumMod val="95000"/>
                    <a:lumOff val="5000"/>
                  </a:schemeClr>
                </a:solidFill>
              </a:rPr>
              <a:t>showed  the </a:t>
            </a:r>
            <a:r>
              <a:rPr lang="en-US" sz="1600" b="1" dirty="0">
                <a:solidFill>
                  <a:schemeClr val="tx1">
                    <a:lumMod val="95000"/>
                    <a:lumOff val="5000"/>
                  </a:schemeClr>
                </a:solidFill>
              </a:rPr>
              <a:t>highest revenue growth between FY 2019 and 2022</a:t>
            </a:r>
          </a:p>
        </p:txBody>
      </p:sp>
      <p:cxnSp>
        <p:nvCxnSpPr>
          <p:cNvPr id="18" name="Straight Connector 17"/>
          <p:cNvCxnSpPr/>
          <p:nvPr/>
        </p:nvCxnSpPr>
        <p:spPr>
          <a:xfrm>
            <a:off x="990600" y="1422975"/>
            <a:ext cx="6629400" cy="0"/>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914400" y="1982062"/>
            <a:ext cx="6629400" cy="25689"/>
          </a:xfrm>
          <a:prstGeom prst="line">
            <a:avLst/>
          </a:prstGeom>
        </p:spPr>
        <p:style>
          <a:lnRef idx="1">
            <a:schemeClr val="dk1"/>
          </a:lnRef>
          <a:fillRef idx="0">
            <a:schemeClr val="dk1"/>
          </a:fillRef>
          <a:effectRef idx="0">
            <a:schemeClr val="dk1"/>
          </a:effectRef>
          <a:fontRef idx="minor">
            <a:schemeClr val="tx1"/>
          </a:fontRef>
        </p:style>
      </p:cxnSp>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l="1710" t="5316" r="-1" b="4324"/>
          <a:stretch/>
        </p:blipFill>
        <p:spPr>
          <a:xfrm>
            <a:off x="220133" y="3073400"/>
            <a:ext cx="3285068" cy="172720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875" y="2514600"/>
            <a:ext cx="5232725" cy="3048001"/>
          </a:xfrm>
          <a:prstGeom prst="rect">
            <a:avLst/>
          </a:prstGeom>
        </p:spPr>
      </p:pic>
    </p:spTree>
    <p:extLst>
      <p:ext uri="{BB962C8B-B14F-4D97-AF65-F5344CB8AC3E}">
        <p14:creationId xmlns:p14="http://schemas.microsoft.com/office/powerpoint/2010/main" val="2222032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harpenSoften amount="-82000"/>
                    </a14:imgEffect>
                    <a14:imgEffect>
                      <a14:colorTemperature colorTemp="4700"/>
                    </a14:imgEffect>
                  </a14:imgLayer>
                </a14:imgProps>
              </a:ext>
              <a:ext uri="{28A0092B-C50C-407E-A947-70E740481C1C}">
                <a14:useLocalDpi xmlns:a14="http://schemas.microsoft.com/office/drawing/2010/main" val="0"/>
              </a:ext>
            </a:extLst>
          </a:blip>
          <a:stretch>
            <a:fillRect/>
          </a:stretch>
        </p:blipFill>
        <p:spPr>
          <a:xfrm>
            <a:off x="0" y="0"/>
            <a:ext cx="9144000" cy="6858000"/>
          </a:xfrm>
          <a:prstGeom prst="rect">
            <a:avLst/>
          </a:prstGeom>
          <a:blipFill dpi="0" rotWithShape="1">
            <a:blip r:embed="rId4"/>
            <a:srcRect/>
            <a:tile tx="0" ty="0" sx="100000" sy="100000" flip="none" algn="tl"/>
          </a:blipFill>
        </p:spPr>
      </p:pic>
      <p:sp>
        <p:nvSpPr>
          <p:cNvPr id="3" name="TextBox 2"/>
          <p:cNvSpPr txBox="1"/>
          <p:nvPr/>
        </p:nvSpPr>
        <p:spPr>
          <a:xfrm>
            <a:off x="25079" y="2812977"/>
            <a:ext cx="9121230" cy="646331"/>
          </a:xfrm>
          <a:prstGeom prst="rect">
            <a:avLst/>
          </a:prstGeom>
          <a:solidFill>
            <a:schemeClr val="accent1"/>
          </a:solidFill>
        </p:spPr>
        <p:txBody>
          <a:bodyPr wrap="square" rtlCol="0">
            <a:spAutoFit/>
          </a:bodyPr>
          <a:lstStyle/>
          <a:p>
            <a:pPr algn="ctr"/>
            <a:r>
              <a:rPr lang="en-US" b="1" dirty="0">
                <a:solidFill>
                  <a:srgbClr val="000000"/>
                </a:solidFill>
                <a:latin typeface="Segoe UI Black" panose="020B0A02040204020203" pitchFamily="34" charset="0"/>
                <a:ea typeface="Segoe UI Black" panose="020B0A02040204020203" pitchFamily="34" charset="0"/>
              </a:rPr>
              <a:t>How does the revenue generated from document registration compare</a:t>
            </a:r>
          </a:p>
          <a:p>
            <a:pPr algn="ctr"/>
            <a:r>
              <a:rPr lang="en-US" b="1" dirty="0">
                <a:solidFill>
                  <a:srgbClr val="000000"/>
                </a:solidFill>
                <a:latin typeface="Segoe UI Black" panose="020B0A02040204020203" pitchFamily="34" charset="0"/>
                <a:ea typeface="Segoe UI Black" panose="020B0A02040204020203" pitchFamily="34" charset="0"/>
              </a:rPr>
              <a:t>to the revenue generated from e-stamp challans across districts</a:t>
            </a:r>
          </a:p>
        </p:txBody>
      </p:sp>
    </p:spTree>
    <p:extLst>
      <p:ext uri="{BB962C8B-B14F-4D97-AF65-F5344CB8AC3E}">
        <p14:creationId xmlns:p14="http://schemas.microsoft.com/office/powerpoint/2010/main" val="7866152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2590800"/>
            <a:ext cx="8153400" cy="184665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algn="just"/>
            <a:r>
              <a:rPr lang="en-US" sz="1600" b="1" dirty="0" smtClean="0">
                <a:latin typeface="Corbel" panose="020B0503020204020204" pitchFamily="34" charset="0"/>
              </a:rPr>
              <a:t>Revenue Generation from state refers </a:t>
            </a:r>
            <a:r>
              <a:rPr lang="en-US" sz="1600" b="1" dirty="0">
                <a:latin typeface="Corbel" panose="020B0503020204020204" pitchFamily="34" charset="0"/>
              </a:rPr>
              <a:t>to the stamp duty, transfer duty, registration fees and user charges paid by the public to register any deed. User now has the convenience of paying the stamp duty from anywhere. This system is user friendly, hassle free and convenient as the citizen saves time and pays the stamp duty from the comfort of his home/office/anywhere.</a:t>
            </a:r>
          </a:p>
          <a:p>
            <a:pPr algn="just"/>
            <a:r>
              <a:rPr lang="en-US" sz="1600" b="1" dirty="0">
                <a:latin typeface="Corbel" panose="020B0503020204020204" pitchFamily="34" charset="0"/>
              </a:rPr>
              <a:t/>
            </a:r>
            <a:br>
              <a:rPr lang="en-US" sz="1600" b="1" dirty="0">
                <a:latin typeface="Corbel" panose="020B0503020204020204" pitchFamily="34" charset="0"/>
              </a:rPr>
            </a:br>
            <a:endParaRPr lang="en-US" sz="1600" b="1" dirty="0">
              <a:latin typeface="Corbel" panose="020B0503020204020204" pitchFamily="34" charset="0"/>
            </a:endParaRPr>
          </a:p>
        </p:txBody>
      </p:sp>
    </p:spTree>
    <p:extLst>
      <p:ext uri="{BB962C8B-B14F-4D97-AF65-F5344CB8AC3E}">
        <p14:creationId xmlns:p14="http://schemas.microsoft.com/office/powerpoint/2010/main" val="37158108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2057</TotalTime>
  <Words>967</Words>
  <Application>Microsoft Office PowerPoint</Application>
  <PresentationFormat>On-screen Show (4:3)</PresentationFormat>
  <Paragraphs>89</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Telangana Growth Analysis</vt:lpstr>
      <vt:lpstr>PowerPoint Presentation</vt:lpstr>
      <vt:lpstr>PowerPoint Presentation</vt:lpstr>
      <vt:lpstr>STAMP REGISTRATION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Telangana Growth Analysis</dc:title>
  <dc:creator>ismail - [2010]</dc:creator>
  <cp:lastModifiedBy>ismail - [2010]</cp:lastModifiedBy>
  <cp:revision>56</cp:revision>
  <dcterms:created xsi:type="dcterms:W3CDTF">2024-04-04T13:23:00Z</dcterms:created>
  <dcterms:modified xsi:type="dcterms:W3CDTF">2024-05-08T06:20:04Z</dcterms:modified>
</cp:coreProperties>
</file>