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58" r:id="rId6"/>
    <p:sldId id="261" r:id="rId7"/>
    <p:sldId id="263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Bahnschrift SemiBold" panose="020B0502040204020203" pitchFamily="34" charset="0"/>
      <p:bold r:id="rId29"/>
    </p:embeddedFont>
    <p:embeddedFont>
      <p:font typeface="Canva Sans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-536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tmp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tmp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tmp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tmp"/><Relationship Id="rId3" Type="http://schemas.openxmlformats.org/officeDocument/2006/relationships/image" Target="../media/image2.png"/><Relationship Id="rId7" Type="http://schemas.openxmlformats.org/officeDocument/2006/relationships/image" Target="../media/image35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tmp"/><Relationship Id="rId5" Type="http://schemas.openxmlformats.org/officeDocument/2006/relationships/image" Target="../media/image33.tmp"/><Relationship Id="rId10" Type="http://schemas.openxmlformats.org/officeDocument/2006/relationships/image" Target="../media/image38.tmp"/><Relationship Id="rId4" Type="http://schemas.openxmlformats.org/officeDocument/2006/relationships/image" Target="../media/image3.svg"/><Relationship Id="rId9" Type="http://schemas.openxmlformats.org/officeDocument/2006/relationships/image" Target="../media/image37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9000"/>
            </a:blip>
            <a:stretch>
              <a:fillRect l="-7203" r="-45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39950" y="3955360"/>
            <a:ext cx="14808101" cy="111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dirty="0">
                <a:solidFill>
                  <a:srgbClr val="DB0808"/>
                </a:solidFill>
                <a:latin typeface="Bahnschrift SemiBold" panose="020B0502040204020203" pitchFamily="34" charset="0"/>
              </a:rPr>
              <a:t>Consumer  </a:t>
            </a:r>
            <a:r>
              <a:rPr lang="en-US" sz="6899" dirty="0" smtClean="0">
                <a:solidFill>
                  <a:srgbClr val="DB0808"/>
                </a:solidFill>
                <a:latin typeface="Bahnschrift SemiBold" panose="020B0502040204020203" pitchFamily="34" charset="0"/>
              </a:rPr>
              <a:t>Goods </a:t>
            </a:r>
            <a:r>
              <a:rPr lang="en-US" sz="6899" dirty="0">
                <a:solidFill>
                  <a:srgbClr val="DB0808"/>
                </a:solidFill>
                <a:latin typeface="Bahnschrift SemiBold" panose="020B0502040204020203" pitchFamily="34" charset="0"/>
              </a:rPr>
              <a:t>Ad-Hoc 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984717" y="419100"/>
            <a:ext cx="925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Follow-up: Which segment had the most increase in unique products in</a:t>
            </a:r>
          </a:p>
          <a:p>
            <a:r>
              <a:rPr lang="en-US" sz="2400" b="1" dirty="0"/>
              <a:t>2021 vs 2020?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66943"/>
            <a:ext cx="13030199" cy="6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12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52400" y="-3464"/>
            <a:ext cx="19058078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43100"/>
            <a:ext cx="7932878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782" y="6362700"/>
            <a:ext cx="17783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In 2021,the </a:t>
            </a:r>
            <a:r>
              <a:rPr lang="en-US" sz="2800" b="1" dirty="0" err="1" smtClean="0"/>
              <a:t>Atliq</a:t>
            </a:r>
            <a:r>
              <a:rPr lang="en-US" sz="2800" b="1" dirty="0" smtClean="0"/>
              <a:t> Hardware mainly focused on Accessories segment which increases its products  with new 34 products.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22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1066800" y="647700"/>
            <a:ext cx="9316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products that have the highest and lowest manufacturing costs.</a:t>
            </a:r>
          </a:p>
          <a:p>
            <a:endParaRPr lang="en-US" sz="2400" b="1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93900"/>
            <a:ext cx="13487400" cy="5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3499195"/>
            <a:ext cx="7848600" cy="174059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88992"/>
            <a:ext cx="3581400" cy="408696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00" y="3088991"/>
            <a:ext cx="3200400" cy="40869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96200" y="1424924"/>
            <a:ext cx="3734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Highest Manufacturing Cost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9982200" y="1886589"/>
            <a:ext cx="419100" cy="1202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250242" y="8729365"/>
            <a:ext cx="3675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Lowest Manufacturing Cost</a:t>
            </a:r>
            <a:endParaRPr lang="en-US" sz="240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3716000" y="7175957"/>
            <a:ext cx="152400" cy="1553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838200" y="419100"/>
            <a:ext cx="9484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Generate a report which contains the top 5 customers who received an</a:t>
            </a:r>
          </a:p>
          <a:p>
            <a:r>
              <a:rPr lang="en-US" sz="2400" b="1" dirty="0"/>
              <a:t>average high </a:t>
            </a:r>
            <a:r>
              <a:rPr lang="en-US" sz="2400" b="1" dirty="0" err="1"/>
              <a:t>pre_invoice_discount_pct</a:t>
            </a:r>
            <a:r>
              <a:rPr lang="en-US" sz="2400" b="1" dirty="0"/>
              <a:t> for the fiscal year 2021 and in the</a:t>
            </a:r>
          </a:p>
          <a:p>
            <a:r>
              <a:rPr lang="en-US" sz="2400" b="1" dirty="0"/>
              <a:t>Indian market.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43300"/>
            <a:ext cx="10134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402107" y="7810500"/>
            <a:ext cx="14523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Flipkart Customer </a:t>
            </a:r>
            <a:r>
              <a:rPr lang="en-US" sz="2400" dirty="0" smtClean="0"/>
              <a:t>holds  the most  heavily discount in the </a:t>
            </a:r>
            <a:r>
              <a:rPr lang="en-US" sz="2400" b="1" i="1" dirty="0" smtClean="0"/>
              <a:t>Indian Market </a:t>
            </a:r>
            <a:r>
              <a:rPr lang="en-US" sz="2400" dirty="0" smtClean="0"/>
              <a:t>with a </a:t>
            </a:r>
            <a:r>
              <a:rPr lang="en-US" sz="2400" dirty="0" err="1" smtClean="0"/>
              <a:t>pre_invoice_discount</a:t>
            </a:r>
            <a:r>
              <a:rPr lang="en-US" sz="2400" dirty="0"/>
              <a:t> </a:t>
            </a:r>
            <a:r>
              <a:rPr lang="en-US" sz="2400" dirty="0" smtClean="0"/>
              <a:t>around </a:t>
            </a:r>
            <a:r>
              <a:rPr lang="en-US" sz="2400" b="1" dirty="0" smtClean="0"/>
              <a:t>31</a:t>
            </a:r>
            <a:r>
              <a:rPr lang="en-US" sz="2400" dirty="0" smtClean="0"/>
              <a:t>% and  the </a:t>
            </a:r>
            <a:r>
              <a:rPr lang="en-US" sz="2400" dirty="0" err="1" smtClean="0"/>
              <a:t>Atliq</a:t>
            </a:r>
            <a:r>
              <a:rPr lang="en-US" sz="2400" dirty="0" smtClean="0"/>
              <a:t>  hardware provides similar discount across its top customers in 2021.</a:t>
            </a:r>
            <a:endParaRPr lang="en-US" sz="2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20601"/>
            <a:ext cx="6979893" cy="413100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735" y="3017452"/>
            <a:ext cx="7109447" cy="37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762000" y="342900"/>
            <a:ext cx="9636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complete report of the Gross sales amount for the customer “</a:t>
            </a:r>
            <a:r>
              <a:rPr lang="en-US" sz="2400" b="1" dirty="0" err="1"/>
              <a:t>Atliq</a:t>
            </a:r>
            <a:endParaRPr lang="en-US" sz="2400" b="1" dirty="0"/>
          </a:p>
          <a:p>
            <a:r>
              <a:rPr lang="en-US" sz="2400" b="1" dirty="0"/>
              <a:t>Exclusive” for each month. This analysis helps to get an idea of low and</a:t>
            </a:r>
          </a:p>
          <a:p>
            <a:r>
              <a:rPr lang="en-US" sz="2400" b="1" dirty="0"/>
              <a:t>high-performing months and take strategic decisions.</a:t>
            </a:r>
          </a:p>
          <a:p>
            <a:endParaRPr lang="en-US" sz="2400" b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43300"/>
            <a:ext cx="12344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5910"/>
            <a:ext cx="5562600" cy="670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1" y="7779327"/>
            <a:ext cx="1531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 the year 2020 the month </a:t>
            </a:r>
            <a:r>
              <a:rPr lang="en-US" sz="2000" b="1" dirty="0"/>
              <a:t>N</a:t>
            </a:r>
            <a:r>
              <a:rPr lang="en-US" sz="2000" b="1" dirty="0" smtClean="0"/>
              <a:t>ovember</a:t>
            </a:r>
            <a:r>
              <a:rPr lang="en-US" sz="2000" dirty="0" smtClean="0"/>
              <a:t> has become the highest sales for the </a:t>
            </a:r>
            <a:r>
              <a:rPr lang="en-US" sz="2000" dirty="0" err="1" smtClean="0"/>
              <a:t>Atliq</a:t>
            </a:r>
            <a:r>
              <a:rPr lang="en-US" sz="2000" dirty="0" smtClean="0"/>
              <a:t> Exclusive  whereas the month </a:t>
            </a:r>
            <a:r>
              <a:rPr lang="en-US" sz="2000" b="1" dirty="0" smtClean="0"/>
              <a:t>March</a:t>
            </a:r>
            <a:r>
              <a:rPr lang="en-US" sz="2000" dirty="0" smtClean="0"/>
              <a:t>  has recorder lowest sales across all months</a:t>
            </a:r>
            <a:endParaRPr lang="en-US" sz="20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865516"/>
            <a:ext cx="9906000" cy="4725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8831133"/>
            <a:ext cx="158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year 2020 we can see that the sales has been declined between March to August .  This decline should be the impact of COVID-19.However the sales has increased  consistently </a:t>
            </a:r>
            <a:r>
              <a:rPr lang="en-US" dirty="0"/>
              <a:t>a</a:t>
            </a:r>
            <a:r>
              <a:rPr lang="en-US" dirty="0" smtClean="0"/>
              <a:t>fter the pandemic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11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295400" y="419100"/>
            <a:ext cx="9633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which quarter of 2020, got the maximum </a:t>
            </a:r>
            <a:r>
              <a:rPr lang="en-US" sz="2400" b="1" dirty="0" err="1"/>
              <a:t>total_sold_quantity</a:t>
            </a:r>
            <a:r>
              <a:rPr lang="en-US" sz="2400" b="1" dirty="0"/>
              <a:t>? The final</a:t>
            </a:r>
          </a:p>
          <a:p>
            <a:r>
              <a:rPr lang="en-US" sz="2400" b="1" dirty="0"/>
              <a:t>output contains these fields sorted by the </a:t>
            </a:r>
            <a:r>
              <a:rPr lang="en-US" sz="2400" b="1" dirty="0" err="1"/>
              <a:t>total_sold_quantity</a:t>
            </a:r>
            <a:r>
              <a:rPr lang="en-US" sz="2400" b="1" dirty="0"/>
              <a:t>,</a:t>
            </a:r>
          </a:p>
          <a:p>
            <a:endParaRPr lang="en-US" sz="2400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52700"/>
            <a:ext cx="11582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8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44682"/>
            <a:ext cx="5943600" cy="43055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2781300"/>
            <a:ext cx="7391400" cy="3581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7345371"/>
            <a:ext cx="1638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 the third quarter from (</a:t>
            </a:r>
            <a:r>
              <a:rPr lang="en-US" sz="2400" b="1" dirty="0" err="1" smtClean="0"/>
              <a:t>march,april,may</a:t>
            </a:r>
            <a:r>
              <a:rPr lang="en-US" sz="2400" b="1" dirty="0" smtClean="0"/>
              <a:t>) from the peak of COVID-19 and widespread lockdown the sales has been decreased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073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52405" y="5351423"/>
            <a:ext cx="3217846" cy="3906877"/>
          </a:xfrm>
          <a:custGeom>
            <a:avLst/>
            <a:gdLst/>
            <a:ahLst/>
            <a:cxnLst/>
            <a:rect l="l" t="t" r="r" b="b"/>
            <a:pathLst>
              <a:path w="3217846" h="3906877">
                <a:moveTo>
                  <a:pt x="0" y="0"/>
                </a:moveTo>
                <a:lnTo>
                  <a:pt x="3217846" y="0"/>
                </a:lnTo>
                <a:lnTo>
                  <a:pt x="3217846" y="3906877"/>
                </a:lnTo>
                <a:lnTo>
                  <a:pt x="0" y="3906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15000" y="214553"/>
            <a:ext cx="5657011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 smtClean="0">
                <a:solidFill>
                  <a:srgbClr val="000000"/>
                </a:solidFill>
                <a:latin typeface="Canva Sans Bold"/>
              </a:rPr>
              <a:t>Introduction</a:t>
            </a:r>
            <a:endParaRPr lang="en-US" sz="6600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39" y="2003098"/>
            <a:ext cx="17275279" cy="993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001" lvl="1" indent="-311000" algn="just">
              <a:lnSpc>
                <a:spcPts val="4033"/>
              </a:lnSpc>
              <a:buFont typeface="Arial"/>
              <a:buChar char="•"/>
            </a:pPr>
            <a:r>
              <a:rPr lang="en-US" sz="2880" dirty="0" err="1">
                <a:solidFill>
                  <a:srgbClr val="000000"/>
                </a:solidFill>
                <a:latin typeface="Canva Sans Bold"/>
              </a:rPr>
              <a:t>Atliq</a:t>
            </a:r>
            <a:r>
              <a:rPr lang="en-US" sz="2880" dirty="0">
                <a:solidFill>
                  <a:srgbClr val="000000"/>
                </a:solidFill>
                <a:latin typeface="Canva Sans Bold"/>
              </a:rPr>
              <a:t> Hardware, a fictional corporation, stands out as a major computer hardware manufacturer in India and has a robust global presence.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2939" y="4374793"/>
            <a:ext cx="1727527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Despite its prominence, the management recognizes a need for more timely and informed decisions backed by data insights.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295400" y="876300"/>
            <a:ext cx="1264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the Top 3 products in each division that have </a:t>
            </a:r>
            <a:r>
              <a:rPr lang="en-US" sz="2400" b="1" dirty="0" smtClean="0"/>
              <a:t>a high-</a:t>
            </a:r>
            <a:r>
              <a:rPr lang="en-US" sz="2400" b="1" dirty="0"/>
              <a:t>- </a:t>
            </a:r>
            <a:r>
              <a:rPr lang="en-US" sz="2400" b="1" dirty="0" err="1" smtClean="0"/>
              <a:t>total_sold_quantity</a:t>
            </a:r>
            <a:r>
              <a:rPr lang="en-US" sz="2400" b="1" dirty="0" smtClean="0"/>
              <a:t> </a:t>
            </a:r>
            <a:r>
              <a:rPr lang="en-US" sz="2400" b="1" dirty="0"/>
              <a:t>in the </a:t>
            </a:r>
            <a:r>
              <a:rPr lang="en-US" sz="2400" b="1" dirty="0" err="1"/>
              <a:t>fiscal_year</a:t>
            </a:r>
            <a:r>
              <a:rPr lang="en-US" sz="2400" b="1" dirty="0"/>
              <a:t> 2021?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76500"/>
            <a:ext cx="13563600" cy="5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3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r>
              <a:rPr lang="en-US" dirty="0" err="1" smtClean="0"/>
              <a:t>PCyyyyyy</a:t>
            </a:r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4876800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800099"/>
            <a:ext cx="15240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/>
              <a:t>N &amp; S</a:t>
            </a:r>
            <a:endParaRPr lang="en-US" sz="4000" b="1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14500"/>
            <a:ext cx="4470591" cy="205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10466" y="923210"/>
            <a:ext cx="1125629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/>
              <a:t>P &amp; A</a:t>
            </a:r>
            <a:endParaRPr lang="en-US" sz="3200" b="1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1714500"/>
            <a:ext cx="4464240" cy="18725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2778" y="923209"/>
            <a:ext cx="745222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PC</a:t>
            </a:r>
            <a:endParaRPr lang="en-US" sz="3200" b="1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33900"/>
            <a:ext cx="4648200" cy="3352800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91" y="4509655"/>
            <a:ext cx="4495800" cy="3377045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0" y="4381500"/>
            <a:ext cx="4495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299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3886200" y="647700"/>
            <a:ext cx="97536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INSIGHTS</a:t>
            </a:r>
            <a:endParaRPr lang="en-US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247900"/>
            <a:ext cx="1747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In the fiscal year 2021 our unique product has experienced a good growth around </a:t>
            </a:r>
            <a:r>
              <a:rPr lang="en-US" sz="2400" b="1" dirty="0" smtClean="0"/>
              <a:t>36.33% </a:t>
            </a:r>
            <a:r>
              <a:rPr lang="en-US" sz="2400" dirty="0" smtClean="0"/>
              <a:t>of increase in sales compared to previous year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281294"/>
            <a:ext cx="13367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The Top selling product in the hardware is </a:t>
            </a:r>
            <a:r>
              <a:rPr lang="en-US" sz="2400" b="1" dirty="0" smtClean="0"/>
              <a:t>Notebook</a:t>
            </a:r>
            <a:r>
              <a:rPr lang="en-US" sz="2400" dirty="0" smtClean="0"/>
              <a:t> while the lowest selling product is the </a:t>
            </a:r>
            <a:r>
              <a:rPr lang="en-US" sz="2400" b="1" dirty="0" smtClean="0"/>
              <a:t>Networking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4202852"/>
            <a:ext cx="1584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Among the product manufacturing cost the </a:t>
            </a:r>
            <a:r>
              <a:rPr lang="en-US" sz="2400" b="1" dirty="0" smtClean="0"/>
              <a:t>batteries has the highest expenditure </a:t>
            </a:r>
            <a:r>
              <a:rPr lang="en-US" sz="2400" dirty="0" smtClean="0"/>
              <a:t>and </a:t>
            </a:r>
            <a:r>
              <a:rPr lang="en-US" sz="2400" b="1" dirty="0" smtClean="0"/>
              <a:t>mouse has the lowest expenditure 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295899"/>
            <a:ext cx="1684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During FY 2021 the </a:t>
            </a:r>
            <a:r>
              <a:rPr lang="en-US" sz="2400" b="1" dirty="0" smtClean="0"/>
              <a:t>Flipkart</a:t>
            </a:r>
            <a:r>
              <a:rPr lang="en-US" sz="2400" dirty="0" smtClean="0"/>
              <a:t> made the highest  invoice discount which around  </a:t>
            </a:r>
            <a:r>
              <a:rPr lang="en-US" sz="2400" b="1" dirty="0" smtClean="0"/>
              <a:t>30.83% </a:t>
            </a:r>
            <a:r>
              <a:rPr lang="en-US" sz="2400" dirty="0" smtClean="0"/>
              <a:t>and </a:t>
            </a:r>
            <a:r>
              <a:rPr lang="en-US" sz="2400" b="1" dirty="0" smtClean="0"/>
              <a:t>Amazon</a:t>
            </a:r>
            <a:r>
              <a:rPr lang="en-US" sz="2400" dirty="0" smtClean="0"/>
              <a:t> has the lowest invoice discount around </a:t>
            </a:r>
            <a:r>
              <a:rPr lang="en-US" sz="2400" b="1" dirty="0" smtClean="0"/>
              <a:t>29.3%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1" y="6217503"/>
            <a:ext cx="1478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In the year 2020  the lowest sales period was occurred in the </a:t>
            </a:r>
            <a:r>
              <a:rPr lang="en-US" sz="2400" dirty="0" err="1" smtClean="0"/>
              <a:t>the</a:t>
            </a:r>
            <a:r>
              <a:rPr lang="en-US" sz="2400" dirty="0" smtClean="0"/>
              <a:t> month of </a:t>
            </a:r>
            <a:r>
              <a:rPr lang="en-US" sz="2400" b="1" dirty="0" smtClean="0"/>
              <a:t>march</a:t>
            </a:r>
            <a:r>
              <a:rPr lang="en-US" sz="2400" dirty="0" smtClean="0"/>
              <a:t> and achieved around  </a:t>
            </a:r>
            <a:r>
              <a:rPr lang="en-US" sz="2400" b="1" dirty="0" smtClean="0"/>
              <a:t>2.8million</a:t>
            </a:r>
            <a:r>
              <a:rPr lang="en-US" sz="2400" dirty="0" smtClean="0"/>
              <a:t> and in </a:t>
            </a:r>
            <a:r>
              <a:rPr lang="en-US" sz="2400" b="1" dirty="0" smtClean="0"/>
              <a:t>november2021 </a:t>
            </a:r>
            <a:r>
              <a:rPr lang="en-US" sz="2400" dirty="0" smtClean="0"/>
              <a:t>we achieved a more number of sales which around </a:t>
            </a:r>
            <a:r>
              <a:rPr lang="en-US" sz="2400" b="1" dirty="0" smtClean="0"/>
              <a:t>32.2 million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77126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2299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5105400" y="3526210"/>
            <a:ext cx="5800819" cy="1446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4824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52405" y="5351423"/>
            <a:ext cx="3217846" cy="3906877"/>
          </a:xfrm>
          <a:custGeom>
            <a:avLst/>
            <a:gdLst/>
            <a:ahLst/>
            <a:cxnLst/>
            <a:rect l="l" t="t" r="r" b="b"/>
            <a:pathLst>
              <a:path w="3217846" h="3906877">
                <a:moveTo>
                  <a:pt x="0" y="0"/>
                </a:moveTo>
                <a:lnTo>
                  <a:pt x="3217846" y="0"/>
                </a:lnTo>
                <a:lnTo>
                  <a:pt x="3217846" y="3906877"/>
                </a:lnTo>
                <a:lnTo>
                  <a:pt x="0" y="3906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15000" y="214553"/>
            <a:ext cx="5657011" cy="1103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 smtClean="0">
                <a:solidFill>
                  <a:srgbClr val="000000"/>
                </a:solidFill>
                <a:latin typeface="Canva Sans Bold"/>
              </a:rPr>
              <a:t>Dataset </a:t>
            </a:r>
            <a:endParaRPr lang="en-US" sz="6600" dirty="0">
              <a:solidFill>
                <a:srgbClr val="000000"/>
              </a:solidFill>
              <a:latin typeface="Canva Sans Bold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49582"/>
            <a:ext cx="89154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4248" y="2964440"/>
            <a:ext cx="16559504" cy="3329420"/>
          </a:xfrm>
          <a:custGeom>
            <a:avLst/>
            <a:gdLst/>
            <a:ahLst/>
            <a:cxnLst/>
            <a:rect l="l" t="t" r="r" b="b"/>
            <a:pathLst>
              <a:path w="16559504" h="3329420">
                <a:moveTo>
                  <a:pt x="0" y="0"/>
                </a:moveTo>
                <a:lnTo>
                  <a:pt x="16559504" y="0"/>
                </a:lnTo>
                <a:lnTo>
                  <a:pt x="16559504" y="3329420"/>
                </a:lnTo>
                <a:lnTo>
                  <a:pt x="0" y="33294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315" b="-116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26482"/>
            <a:ext cx="16230600" cy="10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8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Provide the list of markets in which customer "Atliq Exclusive" operates its</a:t>
            </a:r>
          </a:p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business in the APAC regio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52500"/>
            <a:ext cx="3886200" cy="56388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96" y="4714853"/>
            <a:ext cx="152408" cy="85729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82" y="571500"/>
            <a:ext cx="11734800" cy="670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7734300"/>
            <a:ext cx="1150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/>
              <a:t>Atliq</a:t>
            </a:r>
            <a:r>
              <a:rPr lang="en-US" sz="2400" b="1" dirty="0" smtClean="0"/>
              <a:t> Exclusive </a:t>
            </a:r>
            <a:r>
              <a:rPr lang="en-US" sz="2400" dirty="0" smtClean="0"/>
              <a:t>customer has established in </a:t>
            </a:r>
            <a:r>
              <a:rPr lang="en-US" sz="2400" b="1" dirty="0" smtClean="0"/>
              <a:t>eight</a:t>
            </a:r>
            <a:r>
              <a:rPr lang="en-US" sz="2400" dirty="0" smtClean="0"/>
              <a:t> key market in </a:t>
            </a:r>
            <a:r>
              <a:rPr lang="en-US" sz="2400" dirty="0"/>
              <a:t>the region </a:t>
            </a:r>
            <a:r>
              <a:rPr lang="en-US" sz="2400" b="1" dirty="0" smtClean="0"/>
              <a:t>APAC</a:t>
            </a: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228600" y="342898"/>
            <a:ext cx="1249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percentage of unique product increase in 2021 vs. 2020? </a:t>
            </a:r>
            <a:r>
              <a:rPr lang="en-US" sz="2800" b="1" dirty="0" smtClean="0"/>
              <a:t>The</a:t>
            </a:r>
            <a:endParaRPr lang="en-US" sz="2800" b="1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14700"/>
            <a:ext cx="1432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14700"/>
            <a:ext cx="8381999" cy="199073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1947868"/>
            <a:ext cx="7772400" cy="472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972300"/>
            <a:ext cx="15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year 2020  there are total </a:t>
            </a:r>
            <a:r>
              <a:rPr lang="en-US" sz="2400" b="1" dirty="0" smtClean="0"/>
              <a:t>245</a:t>
            </a:r>
            <a:r>
              <a:rPr lang="en-US" sz="2400" dirty="0" smtClean="0"/>
              <a:t> products and in the year 2021 we have total </a:t>
            </a:r>
            <a:r>
              <a:rPr lang="en-US" sz="2400" b="1" dirty="0" smtClean="0"/>
              <a:t>334</a:t>
            </a:r>
            <a:r>
              <a:rPr lang="en-US" sz="2400" dirty="0" smtClean="0"/>
              <a:t> products  from the last year the  count of products has increased which around </a:t>
            </a:r>
            <a:r>
              <a:rPr lang="en-US" sz="2400" b="1" dirty="0" smtClean="0"/>
              <a:t>36%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02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28136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 a report with all the unique product counts for each segment and</a:t>
            </a:r>
          </a:p>
          <a:p>
            <a:r>
              <a:rPr lang="en-US" sz="2400" b="1" dirty="0"/>
              <a:t>sort them in descending order of product counts.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86100"/>
            <a:ext cx="12573000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4213"/>
            <a:ext cx="4953000" cy="430608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771256"/>
            <a:ext cx="7543799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4166" y="6819900"/>
            <a:ext cx="13994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Atliq</a:t>
            </a:r>
            <a:r>
              <a:rPr lang="en-US" sz="2400" dirty="0" smtClean="0"/>
              <a:t> Hardware produce more number of products across </a:t>
            </a:r>
            <a:r>
              <a:rPr lang="en-US" sz="2400" b="1" dirty="0" err="1" smtClean="0"/>
              <a:t>notebooks,accessories</a:t>
            </a:r>
            <a:r>
              <a:rPr lang="en-US" sz="2400" b="1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peripherals</a:t>
            </a:r>
            <a:r>
              <a:rPr lang="en-US" sz="2400" dirty="0" smtClean="0"/>
              <a:t> </a:t>
            </a:r>
            <a:r>
              <a:rPr lang="en-US" sz="2400" dirty="0" err="1" smtClean="0"/>
              <a:t>segements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4166" y="7435518"/>
            <a:ext cx="1374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less number of products across the </a:t>
            </a:r>
            <a:r>
              <a:rPr lang="en-US" sz="2400" b="1" dirty="0" smtClean="0"/>
              <a:t>Desktop</a:t>
            </a:r>
            <a:r>
              <a:rPr lang="en-US" sz="2400" dirty="0" smtClean="0"/>
              <a:t>, </a:t>
            </a:r>
            <a:r>
              <a:rPr lang="en-US" sz="2400" b="1" dirty="0" smtClean="0"/>
              <a:t>Storage</a:t>
            </a:r>
            <a:r>
              <a:rPr lang="en-US" sz="2400" dirty="0" smtClean="0"/>
              <a:t> and </a:t>
            </a:r>
            <a:r>
              <a:rPr lang="en-US" sz="2400" b="1" dirty="0" smtClean="0"/>
              <a:t>networking</a:t>
            </a:r>
            <a:r>
              <a:rPr lang="en-US" sz="2400" dirty="0" smtClean="0"/>
              <a:t> segments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8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576</Words>
  <Application>Microsoft Office PowerPoint</Application>
  <PresentationFormat>Custom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Bahnschrift SemiBold</vt:lpstr>
      <vt:lpstr>Wingdings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ismail - [2010]</cp:lastModifiedBy>
  <cp:revision>32</cp:revision>
  <dcterms:created xsi:type="dcterms:W3CDTF">2006-08-16T00:00:00Z</dcterms:created>
  <dcterms:modified xsi:type="dcterms:W3CDTF">2024-04-30T11:12:38Z</dcterms:modified>
  <dc:identifier>DAGDcaOArbM</dc:identifier>
</cp:coreProperties>
</file>