
<file path=[Content_Types].xml><?xml version="1.0" encoding="utf-8"?>
<Types xmlns="http://schemas.openxmlformats.org/package/2006/content-types">
  <Default Extension="png" ContentType="image/png"/>
  <Default Extension="tmp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nva Sans Bold" panose="020B0604020202020204" charset="0"/>
      <p:regular r:id="rId25"/>
    </p:embeddedFont>
    <p:embeddedFont>
      <p:font typeface="Bahnschrift SemiBold" panose="020B0502040204020203" pitchFamily="34" charset="0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6" d="100"/>
          <a:sy n="46" d="100"/>
        </p:scale>
        <p:origin x="-53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tmp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tmp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tmp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tmp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tmp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tmp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9000"/>
            </a:blip>
            <a:stretch>
              <a:fillRect l="-7203" r="-45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39950" y="3955360"/>
            <a:ext cx="14808101" cy="11152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t">
            <a:spAutoFit/>
          </a:bodyPr>
          <a:lstStyle/>
          <a:p>
            <a:pPr algn="ctr">
              <a:lnSpc>
                <a:spcPts val="9659"/>
              </a:lnSpc>
              <a:spcBef>
                <a:spcPct val="0"/>
              </a:spcBef>
            </a:pPr>
            <a:r>
              <a:rPr lang="en-US" sz="6899" dirty="0">
                <a:solidFill>
                  <a:srgbClr val="DB0808"/>
                </a:solidFill>
                <a:latin typeface="Bahnschrift SemiBold" panose="020B0502040204020203" pitchFamily="34" charset="0"/>
              </a:rPr>
              <a:t>Consumer  </a:t>
            </a:r>
            <a:r>
              <a:rPr lang="en-US" sz="6899" dirty="0" smtClean="0">
                <a:solidFill>
                  <a:srgbClr val="DB0808"/>
                </a:solidFill>
                <a:latin typeface="Bahnschrift SemiBold" panose="020B0502040204020203" pitchFamily="34" charset="0"/>
              </a:rPr>
              <a:t>Goods </a:t>
            </a:r>
            <a:r>
              <a:rPr lang="en-US" sz="6899" dirty="0">
                <a:solidFill>
                  <a:srgbClr val="DB0808"/>
                </a:solidFill>
                <a:latin typeface="Bahnschrift SemiBold" panose="020B0502040204020203" pitchFamily="34" charset="0"/>
              </a:rPr>
              <a:t>Ad-Hoc 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8322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1066800" y="647700"/>
            <a:ext cx="93163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Get the products that have the highest and lowest manufacturing costs.</a:t>
            </a:r>
          </a:p>
          <a:p>
            <a:r>
              <a:rPr lang="en-US" sz="2400" b="1" dirty="0"/>
              <a:t>The final output should contain these fields,</a:t>
            </a:r>
          </a:p>
          <a:p>
            <a:r>
              <a:rPr lang="en-US" sz="2400" b="1" dirty="0" err="1"/>
              <a:t>product_code</a:t>
            </a:r>
            <a:endParaRPr lang="en-US" sz="2400" b="1" dirty="0"/>
          </a:p>
          <a:p>
            <a:r>
              <a:rPr lang="en-US" sz="2400" b="1" dirty="0"/>
              <a:t>product</a:t>
            </a:r>
          </a:p>
          <a:p>
            <a:r>
              <a:rPr lang="en-US" sz="2400" b="1" dirty="0" err="1"/>
              <a:t>manufacturing_cost</a:t>
            </a:r>
            <a:endParaRPr lang="en-US" sz="2400" b="1" dirty="0"/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93900"/>
            <a:ext cx="13487400" cy="532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8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31845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838200" y="419100"/>
            <a:ext cx="94846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Generate a report which contains the top 5 customers who received an</a:t>
            </a:r>
          </a:p>
          <a:p>
            <a:r>
              <a:rPr lang="en-US" sz="2400" b="1" dirty="0"/>
              <a:t>average high </a:t>
            </a:r>
            <a:r>
              <a:rPr lang="en-US" sz="2400" b="1" dirty="0" err="1"/>
              <a:t>pre_invoice_discount_pct</a:t>
            </a:r>
            <a:r>
              <a:rPr lang="en-US" sz="2400" b="1" dirty="0"/>
              <a:t> for the fiscal year 2021 and in the</a:t>
            </a:r>
          </a:p>
          <a:p>
            <a:r>
              <a:rPr lang="en-US" sz="2400" b="1" dirty="0"/>
              <a:t>Indian market. The final output contains these fields,</a:t>
            </a:r>
          </a:p>
          <a:p>
            <a:r>
              <a:rPr lang="en-US" sz="2400" b="1" dirty="0" err="1"/>
              <a:t>customer_code</a:t>
            </a:r>
            <a:endParaRPr lang="en-US" sz="2400" b="1" dirty="0"/>
          </a:p>
          <a:p>
            <a:r>
              <a:rPr lang="en-US" sz="2400" b="1" dirty="0"/>
              <a:t>customer</a:t>
            </a:r>
          </a:p>
          <a:p>
            <a:r>
              <a:rPr lang="en-US" sz="2400" b="1" dirty="0" err="1"/>
              <a:t>average_discount_percentage</a:t>
            </a:r>
            <a:endParaRPr lang="en-US" sz="2400" b="1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543300"/>
            <a:ext cx="10134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7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3172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762000" y="342900"/>
            <a:ext cx="963680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Get the complete report of the Gross sales amount for the customer “</a:t>
            </a:r>
            <a:r>
              <a:rPr lang="en-US" sz="2400" b="1" dirty="0" err="1"/>
              <a:t>Atliq</a:t>
            </a:r>
            <a:endParaRPr lang="en-US" sz="2400" b="1" dirty="0"/>
          </a:p>
          <a:p>
            <a:r>
              <a:rPr lang="en-US" sz="2400" b="1" dirty="0"/>
              <a:t>Exclusive” for each month. This analysis helps to get an idea of low and</a:t>
            </a:r>
          </a:p>
          <a:p>
            <a:r>
              <a:rPr lang="en-US" sz="2400" b="1" dirty="0"/>
              <a:t>high-performing months and take strategic decisions.</a:t>
            </a:r>
          </a:p>
          <a:p>
            <a:r>
              <a:rPr lang="en-US" sz="2400" b="1" dirty="0"/>
              <a:t>The final report contains these columns:</a:t>
            </a:r>
          </a:p>
          <a:p>
            <a:r>
              <a:rPr lang="en-US" sz="2400" b="1" dirty="0"/>
              <a:t>Month</a:t>
            </a:r>
          </a:p>
          <a:p>
            <a:r>
              <a:rPr lang="en-US" sz="2400" b="1" dirty="0"/>
              <a:t>Year</a:t>
            </a:r>
          </a:p>
          <a:p>
            <a:r>
              <a:rPr lang="en-US" sz="2400" b="1" dirty="0"/>
              <a:t>Gross sales Amount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543300"/>
            <a:ext cx="12344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8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57911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2424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3"/>
          <p:cNvSpPr txBox="1"/>
          <p:nvPr/>
        </p:nvSpPr>
        <p:spPr>
          <a:xfrm>
            <a:off x="1295400" y="419100"/>
            <a:ext cx="96334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 which quarter of 2020, got the maximum </a:t>
            </a:r>
            <a:r>
              <a:rPr lang="en-US" sz="2400" b="1" dirty="0" err="1"/>
              <a:t>total_sold_quantity</a:t>
            </a:r>
            <a:r>
              <a:rPr lang="en-US" sz="2400" b="1" dirty="0"/>
              <a:t>? The final</a:t>
            </a:r>
          </a:p>
          <a:p>
            <a:r>
              <a:rPr lang="en-US" sz="2400" b="1" dirty="0"/>
              <a:t>output contains these fields sorted by the </a:t>
            </a:r>
            <a:r>
              <a:rPr lang="en-US" sz="2400" b="1" dirty="0" err="1"/>
              <a:t>total_sold_quantity</a:t>
            </a:r>
            <a:r>
              <a:rPr lang="en-US" sz="2400" b="1" dirty="0"/>
              <a:t>,</a:t>
            </a:r>
          </a:p>
          <a:p>
            <a:r>
              <a:rPr lang="en-US" sz="2400" b="1" dirty="0"/>
              <a:t>Quarter</a:t>
            </a:r>
          </a:p>
          <a:p>
            <a:r>
              <a:rPr lang="en-US" sz="2400" b="1" dirty="0" err="1"/>
              <a:t>total_sold_quantity</a:t>
            </a:r>
            <a:endParaRPr lang="en-US" sz="2400" b="1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552700"/>
            <a:ext cx="11582399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84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20732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3"/>
          <p:cNvSpPr txBox="1"/>
          <p:nvPr/>
        </p:nvSpPr>
        <p:spPr>
          <a:xfrm>
            <a:off x="1295400" y="876300"/>
            <a:ext cx="96731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Which channel helped to bring more gross sales in the fiscal year 2021</a:t>
            </a:r>
          </a:p>
          <a:p>
            <a:r>
              <a:rPr lang="en-US" sz="2400" b="1" dirty="0"/>
              <a:t>and the percentage of contribution? The final output contains these fields,</a:t>
            </a:r>
          </a:p>
          <a:p>
            <a:r>
              <a:rPr lang="en-US" sz="2400" b="1" dirty="0"/>
              <a:t>channel</a:t>
            </a:r>
          </a:p>
          <a:p>
            <a:r>
              <a:rPr lang="en-US" sz="2400" b="1" dirty="0" err="1"/>
              <a:t>gross_sales_mln</a:t>
            </a:r>
            <a:endParaRPr lang="en-US" sz="2400" b="1" dirty="0"/>
          </a:p>
          <a:p>
            <a:r>
              <a:rPr lang="en-US" sz="2400" b="1" dirty="0"/>
              <a:t>percentage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403510"/>
            <a:ext cx="11887199" cy="463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3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252405" y="5351423"/>
            <a:ext cx="3217846" cy="3906877"/>
          </a:xfrm>
          <a:custGeom>
            <a:avLst/>
            <a:gdLst/>
            <a:ahLst/>
            <a:cxnLst/>
            <a:rect l="l" t="t" r="r" b="b"/>
            <a:pathLst>
              <a:path w="3217846" h="3906877">
                <a:moveTo>
                  <a:pt x="0" y="0"/>
                </a:moveTo>
                <a:lnTo>
                  <a:pt x="3217846" y="0"/>
                </a:lnTo>
                <a:lnTo>
                  <a:pt x="3217846" y="3906877"/>
                </a:lnTo>
                <a:lnTo>
                  <a:pt x="0" y="39068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1000"/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715000" y="214553"/>
            <a:ext cx="5657011" cy="117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dirty="0" smtClean="0">
                <a:solidFill>
                  <a:srgbClr val="000000"/>
                </a:solidFill>
                <a:latin typeface="Canva Sans Bold"/>
              </a:rPr>
              <a:t>Introduction</a:t>
            </a:r>
            <a:endParaRPr lang="en-US" sz="6600" dirty="0">
              <a:solidFill>
                <a:srgbClr val="000000"/>
              </a:solidFill>
              <a:latin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42939" y="2003098"/>
            <a:ext cx="17275279" cy="9936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2001" lvl="1" indent="-311000" algn="just">
              <a:lnSpc>
                <a:spcPts val="4033"/>
              </a:lnSpc>
              <a:buFont typeface="Arial"/>
              <a:buChar char="•"/>
            </a:pPr>
            <a:r>
              <a:rPr lang="en-US" sz="2880" dirty="0" err="1">
                <a:solidFill>
                  <a:srgbClr val="000000"/>
                </a:solidFill>
                <a:latin typeface="Canva Sans Bold"/>
              </a:rPr>
              <a:t>Atliq</a:t>
            </a:r>
            <a:r>
              <a:rPr lang="en-US" sz="2880" dirty="0">
                <a:solidFill>
                  <a:srgbClr val="000000"/>
                </a:solidFill>
                <a:latin typeface="Canva Sans Bold"/>
              </a:rPr>
              <a:t> Hardware, a fictional corporation, stands out as a major computer hardware manufacturer in India and has a robust global presence.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2939" y="4374793"/>
            <a:ext cx="17275279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3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 Bold"/>
              </a:rPr>
              <a:t>Despite its prominence, the management recognizes a need for more timely and informed decisions backed by data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4248" y="2964440"/>
            <a:ext cx="16559504" cy="3329420"/>
          </a:xfrm>
          <a:custGeom>
            <a:avLst/>
            <a:gdLst/>
            <a:ahLst/>
            <a:cxnLst/>
            <a:rect l="l" t="t" r="r" b="b"/>
            <a:pathLst>
              <a:path w="16559504" h="3329420">
                <a:moveTo>
                  <a:pt x="0" y="0"/>
                </a:moveTo>
                <a:lnTo>
                  <a:pt x="16559504" y="0"/>
                </a:lnTo>
                <a:lnTo>
                  <a:pt x="16559504" y="3329420"/>
                </a:lnTo>
                <a:lnTo>
                  <a:pt x="0" y="33294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4315" b="-116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26482"/>
            <a:ext cx="16230600" cy="1019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8"/>
              </a:lnSpc>
            </a:pPr>
            <a:r>
              <a:rPr lang="en-US" sz="2999">
                <a:solidFill>
                  <a:srgbClr val="000000"/>
                </a:solidFill>
                <a:latin typeface="Canva Sans Bold"/>
              </a:rPr>
              <a:t>Provide the list of markets in which customer "Atliq Exclusive" operates its</a:t>
            </a:r>
          </a:p>
          <a:p>
            <a:pPr algn="ctr">
              <a:lnSpc>
                <a:spcPts val="4198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 Bold"/>
              </a:rPr>
              <a:t>business in the APAC regio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228600" y="342898"/>
            <a:ext cx="1249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the percentage of unique product increase in 2021 vs. 2020? The</a:t>
            </a:r>
          </a:p>
          <a:p>
            <a:r>
              <a:rPr lang="en-US" sz="2800" b="1" dirty="0"/>
              <a:t>final output contains these fields,</a:t>
            </a:r>
          </a:p>
          <a:p>
            <a:r>
              <a:rPr lang="en-US" sz="2800" b="1" dirty="0"/>
              <a:t>unique_products_2020</a:t>
            </a:r>
          </a:p>
          <a:p>
            <a:r>
              <a:rPr lang="en-US" sz="2800" b="1" dirty="0"/>
              <a:t>unique_products_2021</a:t>
            </a:r>
          </a:p>
          <a:p>
            <a:r>
              <a:rPr lang="en-US" sz="2800" b="1" dirty="0" err="1"/>
              <a:t>percentage_chg</a:t>
            </a:r>
            <a:endParaRPr lang="en-US" sz="2800" b="1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314700"/>
            <a:ext cx="14325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6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2002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28136"/>
            <a:ext cx="1074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Provide a report with all the unique product counts for each segment and</a:t>
            </a:r>
          </a:p>
          <a:p>
            <a:r>
              <a:rPr lang="en-US" sz="2400" b="1" dirty="0"/>
              <a:t>sort them in descending order of product counts. The final output contains</a:t>
            </a:r>
          </a:p>
          <a:p>
            <a:r>
              <a:rPr lang="en-US" sz="2400" b="1" dirty="0"/>
              <a:t>2 fields,</a:t>
            </a:r>
          </a:p>
          <a:p>
            <a:r>
              <a:rPr lang="en-US" sz="2400" b="1" dirty="0"/>
              <a:t>segment</a:t>
            </a:r>
          </a:p>
          <a:p>
            <a:r>
              <a:rPr lang="en-US" sz="2400" b="1" dirty="0" err="1"/>
              <a:t>product_count</a:t>
            </a:r>
            <a:endParaRPr lang="en-US" sz="2400" b="1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86100"/>
            <a:ext cx="12573000" cy="55625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8780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984717" y="419100"/>
            <a:ext cx="92541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Follow-up: Which segment had the most increase in unique products in</a:t>
            </a:r>
          </a:p>
          <a:p>
            <a:r>
              <a:rPr lang="en-US" sz="2400" b="1" dirty="0"/>
              <a:t>2021 vs 2020? The final output contains these fields,</a:t>
            </a:r>
          </a:p>
          <a:p>
            <a:r>
              <a:rPr lang="en-US" sz="2400" b="1" dirty="0"/>
              <a:t>segment</a:t>
            </a:r>
          </a:p>
          <a:p>
            <a:r>
              <a:rPr lang="en-US" sz="2400" b="1" dirty="0"/>
              <a:t>product_count_2020</a:t>
            </a:r>
          </a:p>
          <a:p>
            <a:r>
              <a:rPr lang="en-US" sz="2400" b="1" dirty="0"/>
              <a:t>product_count_2021</a:t>
            </a:r>
          </a:p>
          <a:p>
            <a:r>
              <a:rPr lang="en-US" sz="2400" b="1" dirty="0"/>
              <a:t>difference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066943"/>
            <a:ext cx="13030199" cy="6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1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311</Words>
  <Application>Microsoft Office PowerPoint</Application>
  <PresentationFormat>Custom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Canva Sans Bold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ismail - [2010]</cp:lastModifiedBy>
  <cp:revision>3</cp:revision>
  <dcterms:created xsi:type="dcterms:W3CDTF">2006-08-16T00:00:00Z</dcterms:created>
  <dcterms:modified xsi:type="dcterms:W3CDTF">2024-04-25T19:05:11Z</dcterms:modified>
  <dc:identifier>DAGDcaOArbM</dc:identifier>
</cp:coreProperties>
</file>