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8" r:id="rId2"/>
    <p:sldId id="259" r:id="rId3"/>
    <p:sldId id="257" r:id="rId4"/>
    <p:sldId id="258" r:id="rId5"/>
    <p:sldId id="266" r:id="rId6"/>
    <p:sldId id="260" r:id="rId7"/>
    <p:sldId id="261" r:id="rId8"/>
    <p:sldId id="262" r:id="rId9"/>
    <p:sldId id="263" r:id="rId10"/>
    <p:sldId id="264" r:id="rId11"/>
    <p:sldId id="265"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43C92A-1466-4CA2-9E19-CD4CB5A239F1}"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3C92A-1466-4CA2-9E19-CD4CB5A239F1}"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3C92A-1466-4CA2-9E19-CD4CB5A239F1}"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3C92A-1466-4CA2-9E19-CD4CB5A239F1}"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3C92A-1466-4CA2-9E19-CD4CB5A239F1}"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43C92A-1466-4CA2-9E19-CD4CB5A239F1}"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43C92A-1466-4CA2-9E19-CD4CB5A239F1}"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43C92A-1466-4CA2-9E19-CD4CB5A239F1}"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3C92A-1466-4CA2-9E19-CD4CB5A239F1}"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3C92A-1466-4CA2-9E19-CD4CB5A239F1}"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3C92A-1466-4CA2-9E19-CD4CB5A239F1}"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49A78-7B4F-4C64-AC96-A760BF27EA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3C92A-1466-4CA2-9E19-CD4CB5A239F1}" type="datetimeFigureOut">
              <a:rPr lang="en-US" smtClean="0"/>
              <a:pPr/>
              <a:t>7/26/2024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49A78-7B4F-4C64-AC96-A760BF27EA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707080"/>
          </a:xfrm>
        </p:spPr>
        <p:txBody>
          <a:bodyPr>
            <a:normAutofit/>
          </a:bodyPr>
          <a:lstStyle/>
          <a:p>
            <a:r>
              <a:rPr lang="en-US" dirty="0" smtClean="0">
                <a:solidFill>
                  <a:schemeClr val="accent1">
                    <a:lumMod val="50000"/>
                  </a:schemeClr>
                </a:solidFill>
                <a:latin typeface="Berlin Sans FB" pitchFamily="34" charset="0"/>
              </a:rPr>
              <a:t>ANALYZING  CUSTOMER  JOURNEY WHILE  USING  FLIPKART …</a:t>
            </a:r>
            <a:r>
              <a:rPr lang="en-US" dirty="0" smtClean="0"/>
              <a:t/>
            </a:r>
            <a:br>
              <a:rPr lang="en-US" dirty="0" smtClean="0"/>
            </a:br>
            <a:endParaRPr lang="en-US" dirty="0"/>
          </a:p>
        </p:txBody>
      </p:sp>
      <p:pic>
        <p:nvPicPr>
          <p:cNvPr id="3" name="Picture 2" descr="flipkart logo.jpeg"/>
          <p:cNvPicPr>
            <a:picLocks noChangeAspect="1"/>
          </p:cNvPicPr>
          <p:nvPr/>
        </p:nvPicPr>
        <p:blipFill>
          <a:blip r:embed="rId2"/>
          <a:stretch>
            <a:fillRect/>
          </a:stretch>
        </p:blipFill>
        <p:spPr>
          <a:xfrm>
            <a:off x="1142976" y="4357694"/>
            <a:ext cx="6209374" cy="16402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77491"/>
          </a:xfrm>
        </p:spPr>
        <p:txBody>
          <a:bodyPr>
            <a:normAutofit/>
          </a:bodyPr>
          <a:lstStyle/>
          <a:p>
            <a:r>
              <a:rPr lang="en-US" sz="3600" b="1" u="sng" dirty="0">
                <a:latin typeface="Berlin Sans FB" panose="020E0602020502020306" pitchFamily="34" charset="0"/>
              </a:rPr>
              <a:t>COSTUMER RETENTION STARTERGY</a:t>
            </a:r>
          </a:p>
        </p:txBody>
      </p:sp>
      <p:sp>
        <p:nvSpPr>
          <p:cNvPr id="3" name="Content Placeholder 2"/>
          <p:cNvSpPr>
            <a:spLocks noGrp="1"/>
          </p:cNvSpPr>
          <p:nvPr>
            <p:ph idx="1"/>
          </p:nvPr>
        </p:nvSpPr>
        <p:spPr>
          <a:xfrm>
            <a:off x="35496" y="980728"/>
            <a:ext cx="9108504" cy="5877272"/>
          </a:xfrm>
        </p:spPr>
        <p:txBody>
          <a:bodyPr numCol="1">
            <a:noAutofit/>
          </a:bodyPr>
          <a:lstStyle/>
          <a:p>
            <a:pPr lvl="0">
              <a:lnSpc>
                <a:spcPct val="150000"/>
              </a:lnSpc>
            </a:pPr>
            <a:r>
              <a:rPr lang="en-US" sz="1800" b="1" u="sng" dirty="0">
                <a:solidFill>
                  <a:schemeClr val="accent1">
                    <a:lumMod val="50000"/>
                  </a:schemeClr>
                </a:solidFill>
              </a:rPr>
              <a:t>Enhance User Experience (UX):</a:t>
            </a:r>
            <a:endParaRPr lang="en-US" sz="1400" dirty="0">
              <a:solidFill>
                <a:schemeClr val="accent1">
                  <a:lumMod val="50000"/>
                </a:schemeClr>
              </a:solidFill>
            </a:endParaRPr>
          </a:p>
          <a:p>
            <a:pPr lvl="1">
              <a:lnSpc>
                <a:spcPct val="150000"/>
              </a:lnSpc>
              <a:buNone/>
            </a:pPr>
            <a:r>
              <a:rPr lang="en-US" sz="1200" b="1" u="sng" dirty="0">
                <a:solidFill>
                  <a:schemeClr val="accent1">
                    <a:lumMod val="50000"/>
                  </a:schemeClr>
                </a:solidFill>
              </a:rPr>
              <a:t>I</a:t>
            </a:r>
            <a:r>
              <a:rPr lang="en-US" sz="1400" b="1" i="1" u="sng" dirty="0">
                <a:solidFill>
                  <a:schemeClr val="accent1">
                    <a:lumMod val="50000"/>
                  </a:schemeClr>
                </a:solidFill>
              </a:rPr>
              <a:t>ntuitive Interface</a:t>
            </a:r>
            <a:r>
              <a:rPr lang="en-US" sz="1400" b="1" i="1" dirty="0"/>
              <a:t>:</a:t>
            </a:r>
            <a:r>
              <a:rPr lang="en-US" sz="1400" i="1" dirty="0"/>
              <a:t> Simplify navigation and ensure a user-friendly interface with clear categories, filters, and search functionalities.</a:t>
            </a:r>
            <a:endParaRPr lang="en-US" sz="1100" dirty="0"/>
          </a:p>
          <a:p>
            <a:pPr lvl="1">
              <a:lnSpc>
                <a:spcPct val="150000"/>
              </a:lnSpc>
              <a:buNone/>
            </a:pPr>
            <a:r>
              <a:rPr lang="en-US" sz="1400" b="1" i="1" u="sng" dirty="0">
                <a:solidFill>
                  <a:schemeClr val="accent1">
                    <a:lumMod val="50000"/>
                  </a:schemeClr>
                </a:solidFill>
              </a:rPr>
              <a:t>Fast Loading Times</a:t>
            </a:r>
            <a:r>
              <a:rPr lang="en-US" sz="1400" b="1" i="1" dirty="0"/>
              <a:t>:</a:t>
            </a:r>
            <a:r>
              <a:rPr lang="en-US" sz="1400" i="1" dirty="0"/>
              <a:t> Optimize the app for speed to reduce loading times for product pages and search results.</a:t>
            </a:r>
            <a:endParaRPr lang="en-US" sz="1100" dirty="0"/>
          </a:p>
          <a:p>
            <a:pPr lvl="1">
              <a:lnSpc>
                <a:spcPct val="150000"/>
              </a:lnSpc>
              <a:buNone/>
            </a:pPr>
            <a:r>
              <a:rPr lang="en-US" sz="1400" b="1" i="1" u="sng" dirty="0">
                <a:solidFill>
                  <a:schemeClr val="accent1">
                    <a:lumMod val="50000"/>
                  </a:schemeClr>
                </a:solidFill>
              </a:rPr>
              <a:t>Smooth Checkout Process</a:t>
            </a:r>
            <a:r>
              <a:rPr lang="en-US" sz="1400" b="1" i="1" dirty="0"/>
              <a:t>:</a:t>
            </a:r>
            <a:r>
              <a:rPr lang="en-US" sz="1400" i="1" dirty="0"/>
              <a:t> Streamline the checkout process with fewer steps and clear guidance, minimizing errors and drop-offs.</a:t>
            </a:r>
            <a:endParaRPr lang="en-US" sz="1100" dirty="0"/>
          </a:p>
          <a:p>
            <a:pPr>
              <a:lnSpc>
                <a:spcPct val="150000"/>
              </a:lnSpc>
              <a:buNone/>
            </a:pPr>
            <a:endParaRPr lang="en-US" sz="1200" dirty="0"/>
          </a:p>
          <a:p>
            <a:pPr lvl="0">
              <a:lnSpc>
                <a:spcPct val="150000"/>
              </a:lnSpc>
            </a:pPr>
            <a:r>
              <a:rPr lang="en-US" sz="1800" b="1" u="sng" dirty="0">
                <a:solidFill>
                  <a:schemeClr val="accent1">
                    <a:lumMod val="50000"/>
                  </a:schemeClr>
                </a:solidFill>
              </a:rPr>
              <a:t>Improve Customer Support:</a:t>
            </a:r>
            <a:endParaRPr lang="en-US" sz="1400" dirty="0">
              <a:solidFill>
                <a:schemeClr val="accent1">
                  <a:lumMod val="50000"/>
                </a:schemeClr>
              </a:solidFill>
            </a:endParaRPr>
          </a:p>
          <a:p>
            <a:pPr lvl="1">
              <a:lnSpc>
                <a:spcPct val="150000"/>
              </a:lnSpc>
              <a:buNone/>
            </a:pPr>
            <a:r>
              <a:rPr lang="en-US" sz="1400" b="1" i="1" u="sng" dirty="0">
                <a:solidFill>
                  <a:schemeClr val="accent1">
                    <a:lumMod val="50000"/>
                  </a:schemeClr>
                </a:solidFill>
              </a:rPr>
              <a:t>Responsive Service:</a:t>
            </a:r>
            <a:r>
              <a:rPr lang="en-US" sz="1400" i="1" u="sng" dirty="0">
                <a:solidFill>
                  <a:schemeClr val="accent1">
                    <a:lumMod val="50000"/>
                  </a:schemeClr>
                </a:solidFill>
              </a:rPr>
              <a:t> </a:t>
            </a:r>
            <a:r>
              <a:rPr lang="en-US" sz="1400" i="1" dirty="0"/>
              <a:t>Ensure prompt and helpful responses to customer queries and issues through multiple support channels (chat, phone, email).</a:t>
            </a:r>
            <a:endParaRPr lang="en-US" sz="1100" dirty="0"/>
          </a:p>
          <a:p>
            <a:pPr lvl="1">
              <a:lnSpc>
                <a:spcPct val="150000"/>
              </a:lnSpc>
              <a:buNone/>
            </a:pPr>
            <a:r>
              <a:rPr lang="en-US" sz="1400" b="1" i="1" u="sng" dirty="0">
                <a:solidFill>
                  <a:schemeClr val="accent1">
                    <a:lumMod val="50000"/>
                  </a:schemeClr>
                </a:solidFill>
              </a:rPr>
              <a:t>Empowerment Tools</a:t>
            </a:r>
            <a:r>
              <a:rPr lang="en-US" sz="1400" b="1" i="1" dirty="0"/>
              <a:t>:</a:t>
            </a:r>
            <a:r>
              <a:rPr lang="en-US" sz="1400" i="1" dirty="0"/>
              <a:t> Provide self-service options such as order tracking, easy returns initiation, and FAQs to empower customers.</a:t>
            </a:r>
            <a:endParaRPr lang="en-US" sz="1100" dirty="0"/>
          </a:p>
          <a:p>
            <a:pPr>
              <a:lnSpc>
                <a:spcPct val="150000"/>
              </a:lnSpc>
              <a:buNone/>
            </a:pPr>
            <a:r>
              <a:rPr lang="en-US" sz="1800" i="1" dirty="0"/>
              <a:t> </a:t>
            </a:r>
            <a:endParaRPr lang="en-US" sz="1200" dirty="0"/>
          </a:p>
          <a:p>
            <a:pPr>
              <a:lnSpc>
                <a:spcPct val="150000"/>
              </a:lnSpc>
              <a:buNone/>
            </a:pPr>
            <a:r>
              <a:rPr lang="en-US" sz="1800" i="1" dirty="0"/>
              <a:t> </a:t>
            </a:r>
            <a:endParaRPr lang="en-US" sz="1200" dirty="0"/>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148E8D6-249B-9EB9-E70B-74196090F0B8}"/>
              </a:ext>
            </a:extLst>
          </p:cNvPr>
          <p:cNvSpPr txBox="1"/>
          <p:nvPr/>
        </p:nvSpPr>
        <p:spPr>
          <a:xfrm>
            <a:off x="0" y="116632"/>
            <a:ext cx="9144000" cy="5945154"/>
          </a:xfrm>
          <a:prstGeom prst="rect">
            <a:avLst/>
          </a:prstGeom>
          <a:noFill/>
        </p:spPr>
        <p:txBody>
          <a:bodyPr wrap="square">
            <a:spAutoFit/>
          </a:bodyPr>
          <a:lstStyle/>
          <a:p>
            <a:pPr lvl="0">
              <a:lnSpc>
                <a:spcPct val="150000"/>
              </a:lnSpc>
            </a:pPr>
            <a:r>
              <a:rPr lang="en-US" sz="1800" b="1" u="sng" dirty="0">
                <a:solidFill>
                  <a:schemeClr val="accent1">
                    <a:lumMod val="50000"/>
                  </a:schemeClr>
                </a:solidFill>
              </a:rPr>
              <a:t>Secure and Transparent Transactions:</a:t>
            </a:r>
            <a:endParaRPr lang="en-US" sz="1400" dirty="0">
              <a:solidFill>
                <a:schemeClr val="accent1">
                  <a:lumMod val="50000"/>
                </a:schemeClr>
              </a:solidFill>
            </a:endParaRPr>
          </a:p>
          <a:p>
            <a:pPr lvl="1">
              <a:lnSpc>
                <a:spcPct val="150000"/>
              </a:lnSpc>
              <a:buNone/>
            </a:pPr>
            <a:r>
              <a:rPr lang="en-US" sz="1400" b="1" i="1" u="sng" dirty="0">
                <a:solidFill>
                  <a:schemeClr val="accent1">
                    <a:lumMod val="50000"/>
                  </a:schemeClr>
                </a:solidFill>
              </a:rPr>
              <a:t>Safe Payment Options</a:t>
            </a:r>
            <a:r>
              <a:rPr lang="en-US" sz="1400" b="1" i="1" dirty="0"/>
              <a:t>:</a:t>
            </a:r>
            <a:r>
              <a:rPr lang="en-US" sz="1400" i="1" dirty="0"/>
              <a:t> Ensure a variety of secure payment methods and encryption protocols to protect customer data.</a:t>
            </a:r>
            <a:endParaRPr lang="en-US" sz="1100" dirty="0"/>
          </a:p>
          <a:p>
            <a:pPr>
              <a:lnSpc>
                <a:spcPct val="150000"/>
              </a:lnSpc>
              <a:buNone/>
            </a:pPr>
            <a:r>
              <a:rPr lang="en-US" sz="1800" b="1" i="1" dirty="0"/>
              <a:t>             </a:t>
            </a:r>
            <a:r>
              <a:rPr lang="en-US" sz="1800" b="1" i="1" u="sng" dirty="0">
                <a:solidFill>
                  <a:schemeClr val="accent1">
                    <a:lumMod val="50000"/>
                  </a:schemeClr>
                </a:solidFill>
              </a:rPr>
              <a:t>Transparent Policies</a:t>
            </a:r>
            <a:r>
              <a:rPr lang="en-US" sz="1800" b="1" i="1" dirty="0"/>
              <a:t>:</a:t>
            </a:r>
            <a:r>
              <a:rPr lang="en-US" sz="1800" i="1" dirty="0"/>
              <a:t> Clearly communicate shipping costs, return policies, and warranty information to build trust and manage expectations</a:t>
            </a:r>
            <a:endParaRPr lang="en-US" sz="1200" dirty="0"/>
          </a:p>
          <a:p>
            <a:pPr>
              <a:lnSpc>
                <a:spcPct val="150000"/>
              </a:lnSpc>
              <a:buNone/>
            </a:pPr>
            <a:endParaRPr lang="en-US" sz="1400" dirty="0"/>
          </a:p>
          <a:p>
            <a:pPr lvl="0">
              <a:lnSpc>
                <a:spcPct val="150000"/>
              </a:lnSpc>
            </a:pPr>
            <a:r>
              <a:rPr lang="en-US" sz="1800" b="1" u="sng" dirty="0">
                <a:solidFill>
                  <a:schemeClr val="accent1">
                    <a:lumMod val="50000"/>
                  </a:schemeClr>
                </a:solidFill>
              </a:rPr>
              <a:t>Personalization and Recommendations:</a:t>
            </a:r>
            <a:endParaRPr lang="en-US" sz="1400" dirty="0">
              <a:solidFill>
                <a:schemeClr val="accent1">
                  <a:lumMod val="50000"/>
                </a:schemeClr>
              </a:solidFill>
            </a:endParaRPr>
          </a:p>
          <a:p>
            <a:pPr lvl="1">
              <a:lnSpc>
                <a:spcPct val="150000"/>
              </a:lnSpc>
              <a:buNone/>
            </a:pPr>
            <a:r>
              <a:rPr lang="en-US" sz="1400" b="1" i="1" u="sng" dirty="0">
                <a:solidFill>
                  <a:schemeClr val="accent1">
                    <a:lumMod val="50000"/>
                  </a:schemeClr>
                </a:solidFill>
              </a:rPr>
              <a:t>Customized Experience:</a:t>
            </a:r>
            <a:r>
              <a:rPr lang="en-US" sz="1400" i="1" u="sng" dirty="0">
                <a:solidFill>
                  <a:schemeClr val="accent1">
                    <a:lumMod val="50000"/>
                  </a:schemeClr>
                </a:solidFill>
              </a:rPr>
              <a:t> </a:t>
            </a:r>
            <a:r>
              <a:rPr lang="en-US" sz="1400" i="1" dirty="0"/>
              <a:t>Use data analytics to personalize product recommendations based on browsing history and purchase behavior.</a:t>
            </a:r>
            <a:endParaRPr lang="en-US" sz="1100" dirty="0"/>
          </a:p>
          <a:p>
            <a:pPr lvl="1">
              <a:lnSpc>
                <a:spcPct val="150000"/>
              </a:lnSpc>
              <a:buNone/>
            </a:pPr>
            <a:r>
              <a:rPr lang="en-US" sz="1400" b="1" i="1" u="sng" dirty="0">
                <a:solidFill>
                  <a:schemeClr val="accent1">
                    <a:lumMod val="50000"/>
                  </a:schemeClr>
                </a:solidFill>
              </a:rPr>
              <a:t>Tailored Offers:</a:t>
            </a:r>
            <a:r>
              <a:rPr lang="en-US" sz="1400" i="1" u="sng" dirty="0">
                <a:solidFill>
                  <a:schemeClr val="accent1">
                    <a:lumMod val="50000"/>
                  </a:schemeClr>
                </a:solidFill>
              </a:rPr>
              <a:t> </a:t>
            </a:r>
            <a:r>
              <a:rPr lang="en-US" sz="1400" i="1" dirty="0"/>
              <a:t>Send personalized offers and notifications to engage customers effectively without overwhelming them.</a:t>
            </a:r>
            <a:endParaRPr lang="en-US" sz="1100" i="1" dirty="0"/>
          </a:p>
          <a:p>
            <a:pPr lvl="1">
              <a:lnSpc>
                <a:spcPct val="150000"/>
              </a:lnSpc>
            </a:pPr>
            <a:endParaRPr lang="en-US" sz="1100" dirty="0"/>
          </a:p>
          <a:p>
            <a:pPr lvl="0">
              <a:lnSpc>
                <a:spcPct val="150000"/>
              </a:lnSpc>
            </a:pPr>
            <a:r>
              <a:rPr lang="en-US" sz="1800" b="1" u="sng" dirty="0">
                <a:solidFill>
                  <a:schemeClr val="accent1">
                    <a:lumMod val="50000"/>
                  </a:schemeClr>
                </a:solidFill>
              </a:rPr>
              <a:t>Feedback and Continuous Improvement:</a:t>
            </a:r>
            <a:endParaRPr lang="en-US" sz="1400" dirty="0">
              <a:solidFill>
                <a:schemeClr val="accent1">
                  <a:lumMod val="50000"/>
                </a:schemeClr>
              </a:solidFill>
            </a:endParaRPr>
          </a:p>
          <a:p>
            <a:pPr lvl="1">
              <a:lnSpc>
                <a:spcPct val="150000"/>
              </a:lnSpc>
              <a:buNone/>
            </a:pPr>
            <a:r>
              <a:rPr lang="en-US" sz="1400" b="1" i="1" u="sng" dirty="0">
                <a:solidFill>
                  <a:schemeClr val="accent1">
                    <a:lumMod val="50000"/>
                  </a:schemeClr>
                </a:solidFill>
              </a:rPr>
              <a:t>Customer Feedback:</a:t>
            </a:r>
            <a:r>
              <a:rPr lang="en-US" sz="1400" i="1" u="sng" dirty="0">
                <a:solidFill>
                  <a:schemeClr val="accent1">
                    <a:lumMod val="50000"/>
                  </a:schemeClr>
                </a:solidFill>
              </a:rPr>
              <a:t> </a:t>
            </a:r>
            <a:r>
              <a:rPr lang="en-US" sz="1400" i="1" dirty="0"/>
              <a:t>Encourage customers to leave reviews and ratings, and use this feedback to identify areas for improvement.</a:t>
            </a:r>
            <a:endParaRPr lang="en-US" sz="1100" dirty="0"/>
          </a:p>
          <a:p>
            <a:pPr lvl="1">
              <a:lnSpc>
                <a:spcPct val="150000"/>
              </a:lnSpc>
              <a:buNone/>
            </a:pPr>
            <a:r>
              <a:rPr lang="en-US" sz="1400" b="1" i="1" u="sng" dirty="0">
                <a:solidFill>
                  <a:schemeClr val="accent1">
                    <a:lumMod val="50000"/>
                  </a:schemeClr>
                </a:solidFill>
              </a:rPr>
              <a:t>Iterative Development:</a:t>
            </a:r>
            <a:r>
              <a:rPr lang="en-US" sz="1400" i="1" u="sng" dirty="0">
                <a:solidFill>
                  <a:schemeClr val="accent1">
                    <a:lumMod val="50000"/>
                  </a:schemeClr>
                </a:solidFill>
              </a:rPr>
              <a:t> </a:t>
            </a:r>
            <a:r>
              <a:rPr lang="en-US" sz="1400" i="1" dirty="0"/>
              <a:t>Continuously update and enhance the app based on user feedback and technological advancements.</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80C408-CCD3-7AA2-C31E-247885DF76E1}"/>
              </a:ext>
            </a:extLst>
          </p:cNvPr>
          <p:cNvSpPr txBox="1"/>
          <p:nvPr/>
        </p:nvSpPr>
        <p:spPr>
          <a:xfrm>
            <a:off x="2334849" y="2418313"/>
            <a:ext cx="5349541" cy="1015663"/>
          </a:xfrm>
          <a:prstGeom prst="rect">
            <a:avLst/>
          </a:prstGeom>
          <a:noFill/>
        </p:spPr>
        <p:txBody>
          <a:bodyPr wrap="none" rtlCol="0">
            <a:spAutoFit/>
          </a:bodyPr>
          <a:lstStyle/>
          <a:p>
            <a:r>
              <a:rPr lang="en-IN" sz="6000" dirty="0">
                <a:latin typeface="Bauhaus 93" panose="04030905020B02020C02" pitchFamily="82" charset="0"/>
              </a:rPr>
              <a:t>Thank You </a:t>
            </a:r>
            <a:r>
              <a:rPr lang="en-IN" sz="6000" dirty="0" smtClean="0">
                <a:latin typeface="Bauhaus 93" panose="04030905020B02020C02" pitchFamily="82" charset="0"/>
              </a:rPr>
              <a:t>.....</a:t>
            </a:r>
            <a:endParaRPr lang="en-IN" sz="6000" dirty="0">
              <a:latin typeface="Bauhaus 93" panose="04030905020B02020C02" pitchFamily="82" charset="0"/>
            </a:endParaRPr>
          </a:p>
        </p:txBody>
      </p:sp>
    </p:spTree>
    <p:extLst>
      <p:ext uri="{BB962C8B-B14F-4D97-AF65-F5344CB8AC3E}">
        <p14:creationId xmlns:p14="http://schemas.microsoft.com/office/powerpoint/2010/main" xmlns="" val="219520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jpeg"/>
          <p:cNvPicPr>
            <a:picLocks noChangeAspect="1"/>
          </p:cNvPicPr>
          <p:nvPr/>
        </p:nvPicPr>
        <p:blipFill rotWithShape="1">
          <a:blip r:embed="rId2"/>
          <a:srcRect l="10866" t="6974" r="10819" b="8856"/>
          <a:stretch/>
        </p:blipFill>
        <p:spPr>
          <a:xfrm>
            <a:off x="5346144" y="1865351"/>
            <a:ext cx="3384376" cy="3312368"/>
          </a:xfrm>
          <a:prstGeom prst="rect">
            <a:avLst/>
          </a:prstGeom>
        </p:spPr>
      </p:pic>
      <p:sp>
        <p:nvSpPr>
          <p:cNvPr id="2" name="Title 1"/>
          <p:cNvSpPr>
            <a:spLocks noGrp="1"/>
          </p:cNvSpPr>
          <p:nvPr>
            <p:ph type="title"/>
          </p:nvPr>
        </p:nvSpPr>
        <p:spPr/>
        <p:txBody>
          <a:bodyPr>
            <a:normAutofit/>
          </a:bodyPr>
          <a:lstStyle/>
          <a:p>
            <a:r>
              <a:rPr lang="en-US" sz="4000" b="1" u="sng" dirty="0">
                <a:latin typeface="Berlin Sans FB" panose="020E0602020502020306" pitchFamily="34" charset="0"/>
              </a:rPr>
              <a:t>ABOUT THE COMPANY</a:t>
            </a:r>
          </a:p>
        </p:txBody>
      </p:sp>
      <p:sp>
        <p:nvSpPr>
          <p:cNvPr id="3" name="Content Placeholder 2"/>
          <p:cNvSpPr>
            <a:spLocks noGrp="1"/>
          </p:cNvSpPr>
          <p:nvPr>
            <p:ph idx="1"/>
          </p:nvPr>
        </p:nvSpPr>
        <p:spPr>
          <a:xfrm>
            <a:off x="395536" y="1690689"/>
            <a:ext cx="4807446" cy="4351338"/>
          </a:xfrm>
        </p:spPr>
        <p:txBody>
          <a:bodyPr>
            <a:normAutofit fontScale="92500" lnSpcReduction="10000"/>
          </a:bodyPr>
          <a:lstStyle/>
          <a:p>
            <a:pPr algn="just">
              <a:buNone/>
            </a:pPr>
            <a:r>
              <a:rPr lang="en-US" sz="2800" i="1" dirty="0"/>
              <a:t>   </a:t>
            </a:r>
            <a:r>
              <a:rPr lang="en-US" sz="2800" dirty="0"/>
              <a:t>Flipka</a:t>
            </a:r>
            <a:r>
              <a:rPr lang="en-US" sz="2800" dirty="0">
                <a:latin typeface="Baskerville Old Face" pitchFamily="18" charset="0"/>
              </a:rPr>
              <a:t>rt is an Indian e-commerce company founded in 2007 by Sachin Bansal and Binny Bansal . It started as an online bookstore and later expanded into various categories such as electronics, fashion, and more. </a:t>
            </a:r>
            <a:r>
              <a:rPr lang="en-US" sz="2800" dirty="0" err="1">
                <a:latin typeface="Baskerville Old Face" pitchFamily="18" charset="0"/>
              </a:rPr>
              <a:t>Flipkart</a:t>
            </a:r>
            <a:r>
              <a:rPr lang="en-US" sz="2800" dirty="0">
                <a:latin typeface="Baskerville Old Face" pitchFamily="18" charset="0"/>
              </a:rPr>
              <a:t> operates a marketplace model, where it connects sellers with consumers through its platform</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Berlin Sans FB" panose="020E0602020502020306" pitchFamily="34" charset="0"/>
              </a:rPr>
              <a:t>DATA COLLECTION</a:t>
            </a:r>
          </a:p>
        </p:txBody>
      </p:sp>
      <p:sp>
        <p:nvSpPr>
          <p:cNvPr id="3" name="Content Placeholder 2"/>
          <p:cNvSpPr>
            <a:spLocks noGrp="1"/>
          </p:cNvSpPr>
          <p:nvPr>
            <p:ph idx="1"/>
          </p:nvPr>
        </p:nvSpPr>
        <p:spPr>
          <a:xfrm>
            <a:off x="586740" y="1556792"/>
            <a:ext cx="7886700" cy="4351338"/>
          </a:xfrm>
        </p:spPr>
        <p:txBody>
          <a:bodyPr/>
          <a:lstStyle/>
          <a:p>
            <a:pPr>
              <a:lnSpc>
                <a:spcPct val="150000"/>
              </a:lnSpc>
              <a:buNone/>
            </a:pPr>
            <a:r>
              <a:rPr lang="en-US" u="sng" dirty="0">
                <a:solidFill>
                  <a:schemeClr val="accent1">
                    <a:lumMod val="50000"/>
                  </a:schemeClr>
                </a:solidFill>
                <a:latin typeface="Arial Black" pitchFamily="34" charset="0"/>
              </a:rPr>
              <a:t>SOURCES :  </a:t>
            </a:r>
          </a:p>
          <a:p>
            <a:pPr>
              <a:lnSpc>
                <a:spcPct val="150000"/>
              </a:lnSpc>
              <a:buNone/>
            </a:pPr>
            <a:r>
              <a:rPr lang="en-US" sz="2000" b="1" u="sng" dirty="0">
                <a:solidFill>
                  <a:schemeClr val="accent1">
                    <a:lumMod val="50000"/>
                  </a:schemeClr>
                </a:solidFill>
              </a:rPr>
              <a:t>CRM SYSTEM </a:t>
            </a:r>
            <a:r>
              <a:rPr lang="en-US" sz="2000" b="1" dirty="0"/>
              <a:t>:  </a:t>
            </a:r>
            <a:r>
              <a:rPr lang="en-US" sz="2400" i="1" dirty="0"/>
              <a:t>Costumer Information  And  Purchase History</a:t>
            </a:r>
          </a:p>
          <a:p>
            <a:pPr>
              <a:lnSpc>
                <a:spcPct val="150000"/>
              </a:lnSpc>
              <a:buNone/>
            </a:pPr>
            <a:r>
              <a:rPr lang="en-US" sz="2000" b="1" u="sng" dirty="0">
                <a:solidFill>
                  <a:schemeClr val="accent1">
                    <a:lumMod val="50000"/>
                  </a:schemeClr>
                </a:solidFill>
              </a:rPr>
              <a:t>WEB ANALYTICS TOOLS </a:t>
            </a:r>
            <a:r>
              <a:rPr lang="en-US" sz="2000" b="1" dirty="0"/>
              <a:t>: </a:t>
            </a:r>
            <a:r>
              <a:rPr lang="en-US" sz="2400" i="1" dirty="0"/>
              <a:t>User </a:t>
            </a:r>
            <a:r>
              <a:rPr lang="en-US" sz="2400" i="1" dirty="0" err="1"/>
              <a:t>Behaviour</a:t>
            </a:r>
            <a:r>
              <a:rPr lang="en-US" sz="2400" i="1" dirty="0"/>
              <a:t> And Engagement Metrics </a:t>
            </a:r>
          </a:p>
          <a:p>
            <a:pPr>
              <a:lnSpc>
                <a:spcPct val="150000"/>
              </a:lnSpc>
              <a:buNone/>
            </a:pPr>
            <a:r>
              <a:rPr lang="en-US" sz="2000" b="1" u="sng" dirty="0">
                <a:solidFill>
                  <a:schemeClr val="accent1">
                    <a:lumMod val="50000"/>
                  </a:schemeClr>
                </a:solidFill>
              </a:rPr>
              <a:t>CUSTOMER SUPPORT  </a:t>
            </a:r>
            <a:r>
              <a:rPr lang="en-US" sz="2000" b="1" dirty="0">
                <a:latin typeface="+mj-lt"/>
              </a:rPr>
              <a:t>:  </a:t>
            </a:r>
            <a:r>
              <a:rPr lang="en-US" sz="2000" b="1" i="1" dirty="0"/>
              <a:t> </a:t>
            </a:r>
            <a:r>
              <a:rPr lang="en-US" sz="2400" i="1" dirty="0"/>
              <a:t>Customer </a:t>
            </a:r>
            <a:r>
              <a:rPr lang="en-US" sz="2400" i="1" dirty="0" err="1"/>
              <a:t>Feeedback</a:t>
            </a:r>
            <a:endParaRPr lang="en-US" sz="24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9392"/>
            <a:ext cx="7886700" cy="1325563"/>
          </a:xfrm>
        </p:spPr>
        <p:txBody>
          <a:bodyPr>
            <a:normAutofit/>
          </a:bodyPr>
          <a:lstStyle/>
          <a:p>
            <a:r>
              <a:rPr lang="en-US" b="1" u="sng" dirty="0">
                <a:latin typeface="Berlin Sans FB" panose="020E0602020502020306" pitchFamily="34" charset="0"/>
              </a:rPr>
              <a:t>TYPES OF DATA COLLECTED</a:t>
            </a:r>
          </a:p>
        </p:txBody>
      </p:sp>
      <p:sp>
        <p:nvSpPr>
          <p:cNvPr id="3" name="Content Placeholder 2"/>
          <p:cNvSpPr>
            <a:spLocks noGrp="1"/>
          </p:cNvSpPr>
          <p:nvPr>
            <p:ph idx="1"/>
          </p:nvPr>
        </p:nvSpPr>
        <p:spPr>
          <a:xfrm>
            <a:off x="622042" y="1052736"/>
            <a:ext cx="4021966" cy="2232248"/>
          </a:xfrm>
        </p:spPr>
        <p:txBody>
          <a:bodyPr>
            <a:noAutofit/>
          </a:bodyPr>
          <a:lstStyle/>
          <a:p>
            <a:pPr marL="0" indent="0">
              <a:lnSpc>
                <a:spcPct val="150000"/>
              </a:lnSpc>
              <a:buNone/>
            </a:pPr>
            <a:r>
              <a:rPr lang="en-US" sz="1800" b="1" u="sng" dirty="0">
                <a:solidFill>
                  <a:schemeClr val="accent1">
                    <a:lumMod val="50000"/>
                  </a:schemeClr>
                </a:solidFill>
              </a:rPr>
              <a:t>User Feedback and Reviews:</a:t>
            </a:r>
            <a:r>
              <a:rPr lang="en-US" sz="1800" dirty="0">
                <a:solidFill>
                  <a:schemeClr val="accent1">
                    <a:lumMod val="50000"/>
                  </a:schemeClr>
                </a:solidFill>
              </a:rPr>
              <a:t> </a:t>
            </a:r>
          </a:p>
          <a:p>
            <a:pPr algn="just">
              <a:lnSpc>
                <a:spcPct val="150000"/>
              </a:lnSpc>
              <a:buNone/>
            </a:pPr>
            <a:r>
              <a:rPr lang="en-US" sz="1800" i="1" dirty="0"/>
              <a:t>        </a:t>
            </a:r>
            <a:r>
              <a:rPr lang="en-US" sz="1800" dirty="0"/>
              <a:t>Checking  the app's reviews on app stores (like Google Play Store or Apple App Store) and read user comments. Look for common complaints or issues that users are experiencing.</a:t>
            </a:r>
          </a:p>
          <a:p>
            <a:pPr algn="just">
              <a:lnSpc>
                <a:spcPct val="150000"/>
              </a:lnSpc>
              <a:buNone/>
            </a:pPr>
            <a:endParaRPr lang="en-US" sz="2000" dirty="0"/>
          </a:p>
          <a:p>
            <a:pPr>
              <a:buNone/>
            </a:pPr>
            <a:endParaRPr lang="en-US" sz="1800" dirty="0"/>
          </a:p>
          <a:p>
            <a:pPr>
              <a:buNone/>
            </a:pPr>
            <a:endParaRPr lang="en-US" sz="1800" dirty="0"/>
          </a:p>
          <a:p>
            <a:endParaRPr lang="en-US" sz="1800" dirty="0"/>
          </a:p>
        </p:txBody>
      </p:sp>
      <p:pic>
        <p:nvPicPr>
          <p:cNvPr id="1026" name="Picture 2" descr="rating concept User client service message">
            <a:extLst>
              <a:ext uri="{FF2B5EF4-FFF2-40B4-BE49-F238E27FC236}">
                <a16:creationId xmlns:a16="http://schemas.microsoft.com/office/drawing/2014/main" xmlns="" id="{D932DF1B-8C14-04CB-4D3A-D2BF1442CE3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76056" y="1052736"/>
            <a:ext cx="3445902" cy="271365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6503EFE3-8B18-5E23-2C86-8370654F8E88}"/>
              </a:ext>
            </a:extLst>
          </p:cNvPr>
          <p:cNvSpPr txBox="1"/>
          <p:nvPr/>
        </p:nvSpPr>
        <p:spPr>
          <a:xfrm>
            <a:off x="591562" y="3789040"/>
            <a:ext cx="4572000" cy="2585323"/>
          </a:xfrm>
          <a:prstGeom prst="rect">
            <a:avLst/>
          </a:prstGeom>
          <a:noFill/>
        </p:spPr>
        <p:txBody>
          <a:bodyPr wrap="square">
            <a:spAutoFit/>
          </a:bodyPr>
          <a:lstStyle/>
          <a:p>
            <a:pPr>
              <a:lnSpc>
                <a:spcPct val="150000"/>
              </a:lnSpc>
            </a:pPr>
            <a:r>
              <a:rPr lang="en-IN" b="1" u="sng" dirty="0">
                <a:solidFill>
                  <a:schemeClr val="accent1">
                    <a:lumMod val="50000"/>
                  </a:schemeClr>
                </a:solidFill>
              </a:rPr>
              <a:t>Surveys and Questionnaires: </a:t>
            </a:r>
          </a:p>
          <a:p>
            <a:pPr>
              <a:lnSpc>
                <a:spcPct val="150000"/>
              </a:lnSpc>
            </a:pPr>
            <a:r>
              <a:rPr lang="en-IN" dirty="0"/>
              <a:t>         Organized  surveys and questionnaires targeted at current and former users of the app. Ask questions about their experience, why they stopped using the app, and what improvements they would like to see.</a:t>
            </a:r>
          </a:p>
        </p:txBody>
      </p:sp>
      <p:pic>
        <p:nvPicPr>
          <p:cNvPr id="1028" name="Picture 4" descr="Survey vs. questionnaire: What's the difference? - Typeform">
            <a:extLst>
              <a:ext uri="{FF2B5EF4-FFF2-40B4-BE49-F238E27FC236}">
                <a16:creationId xmlns:a16="http://schemas.microsoft.com/office/drawing/2014/main" xmlns="" id="{8A6B685D-68C3-A497-7365-A15622DCA17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6056" y="3952830"/>
            <a:ext cx="3445902" cy="25423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52F1FF5D-1EE8-8F19-249E-ECAF80A0C159}"/>
              </a:ext>
            </a:extLst>
          </p:cNvPr>
          <p:cNvSpPr txBox="1"/>
          <p:nvPr/>
        </p:nvSpPr>
        <p:spPr>
          <a:xfrm>
            <a:off x="251520" y="80327"/>
            <a:ext cx="4248472" cy="6697346"/>
          </a:xfrm>
          <a:prstGeom prst="rect">
            <a:avLst/>
          </a:prstGeom>
          <a:noFill/>
        </p:spPr>
        <p:txBody>
          <a:bodyPr wrap="square">
            <a:spAutoFit/>
          </a:bodyPr>
          <a:lstStyle/>
          <a:p>
            <a:pPr>
              <a:lnSpc>
                <a:spcPct val="150000"/>
              </a:lnSpc>
            </a:pPr>
            <a:r>
              <a:rPr lang="en-IN" b="1" u="sng" dirty="0">
                <a:solidFill>
                  <a:schemeClr val="accent1">
                    <a:lumMod val="50000"/>
                  </a:schemeClr>
                </a:solidFill>
              </a:rPr>
              <a:t>Customer Support Feedback:  </a:t>
            </a:r>
          </a:p>
          <a:p>
            <a:pPr>
              <a:lnSpc>
                <a:spcPct val="150000"/>
              </a:lnSpc>
            </a:pPr>
            <a:r>
              <a:rPr lang="en-IN" dirty="0"/>
              <a:t>         Reviewing  customer support inquiries to see if there are recurring issues or concerns that users are reporting.</a:t>
            </a:r>
          </a:p>
          <a:p>
            <a:pPr>
              <a:lnSpc>
                <a:spcPct val="150000"/>
              </a:lnSpc>
            </a:pPr>
            <a:r>
              <a:rPr lang="en-IN" b="1" u="sng" dirty="0">
                <a:solidFill>
                  <a:schemeClr val="accent1">
                    <a:lumMod val="50000"/>
                  </a:schemeClr>
                </a:solidFill>
              </a:rPr>
              <a:t>Social Media Monitoring: </a:t>
            </a:r>
          </a:p>
          <a:p>
            <a:pPr>
              <a:lnSpc>
                <a:spcPct val="150000"/>
              </a:lnSpc>
            </a:pPr>
            <a:r>
              <a:rPr lang="en-IN" dirty="0"/>
              <a:t>          Monitoring social media platforms, forums, and online communities related to the app  . Users often discuss their experiences and issues they encounter, which can provide us  valuable insights.</a:t>
            </a:r>
          </a:p>
          <a:p>
            <a:pPr>
              <a:lnSpc>
                <a:spcPct val="150000"/>
              </a:lnSpc>
            </a:pPr>
            <a:r>
              <a:rPr lang="en-US" b="1" u="sng" dirty="0">
                <a:solidFill>
                  <a:schemeClr val="accent1">
                    <a:lumMod val="50000"/>
                  </a:schemeClr>
                </a:solidFill>
              </a:rPr>
              <a:t>Internal Feedback: </a:t>
            </a:r>
          </a:p>
          <a:p>
            <a:pPr>
              <a:lnSpc>
                <a:spcPct val="150000"/>
              </a:lnSpc>
            </a:pPr>
            <a:r>
              <a:rPr lang="en-US" dirty="0"/>
              <a:t>         Talking  to the development and customer support teams within the organization. They may have valuable insights based on direct interactions with users or knowledge of technical issue</a:t>
            </a:r>
            <a:endParaRPr lang="en-IN" dirty="0"/>
          </a:p>
        </p:txBody>
      </p:sp>
      <p:pic>
        <p:nvPicPr>
          <p:cNvPr id="2050" name="Picture 2" descr="25 Good Customer Feedback Examples">
            <a:extLst>
              <a:ext uri="{FF2B5EF4-FFF2-40B4-BE49-F238E27FC236}">
                <a16:creationId xmlns:a16="http://schemas.microsoft.com/office/drawing/2014/main" xmlns="" id="{818A477D-C5DD-48DB-D07F-D79736221C9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4010" y="260648"/>
            <a:ext cx="3672408" cy="3312369"/>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Social media monitoring guide: targets ...">
            <a:extLst>
              <a:ext uri="{FF2B5EF4-FFF2-40B4-BE49-F238E27FC236}">
                <a16:creationId xmlns:a16="http://schemas.microsoft.com/office/drawing/2014/main" xmlns="" id="{B372B9FB-D321-AD73-324E-499FF3F5DF6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7274" y="3753337"/>
            <a:ext cx="4037644" cy="30243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016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Berlin Sans FB" pitchFamily="34" charset="0"/>
              </a:rPr>
              <a:t>JOURNEY OF A COUSTMER WHILE USING THE APP</a:t>
            </a:r>
          </a:p>
        </p:txBody>
      </p:sp>
      <p:sp>
        <p:nvSpPr>
          <p:cNvPr id="3" name="Content Placeholder 2"/>
          <p:cNvSpPr>
            <a:spLocks noGrp="1"/>
          </p:cNvSpPr>
          <p:nvPr>
            <p:ph idx="1"/>
          </p:nvPr>
        </p:nvSpPr>
        <p:spPr>
          <a:xfrm>
            <a:off x="571472" y="1785926"/>
            <a:ext cx="7886700" cy="4351338"/>
          </a:xfrm>
        </p:spPr>
        <p:txBody>
          <a:bodyPr>
            <a:normAutofit fontScale="40000" lnSpcReduction="20000"/>
          </a:bodyPr>
          <a:lstStyle/>
          <a:p>
            <a:pPr lvl="0"/>
            <a:r>
              <a:rPr lang="en-US" b="1" u="sng" dirty="0">
                <a:solidFill>
                  <a:schemeClr val="accent1">
                    <a:lumMod val="50000"/>
                  </a:schemeClr>
                </a:solidFill>
              </a:rPr>
              <a:t>Discovery and Browsing:</a:t>
            </a:r>
          </a:p>
          <a:p>
            <a:pPr lvl="0">
              <a:buNone/>
            </a:pPr>
            <a:r>
              <a:rPr lang="en-US" i="1" dirty="0"/>
              <a:t>       </a:t>
            </a:r>
            <a:r>
              <a:rPr lang="en-US" sz="2700" i="1" dirty="0"/>
              <a:t>The customer opens the </a:t>
            </a:r>
            <a:r>
              <a:rPr lang="en-US" sz="2700" i="1" dirty="0" err="1"/>
              <a:t>Flipkart</a:t>
            </a:r>
            <a:r>
              <a:rPr lang="en-US" sz="2700" i="1" dirty="0"/>
              <a:t> app, which usually displays personalized recommendations, deals of the day, or popular categories based on previous interactions.</a:t>
            </a:r>
            <a:endParaRPr lang="en-US" sz="2700" dirty="0"/>
          </a:p>
          <a:p>
            <a:pPr>
              <a:buNone/>
            </a:pPr>
            <a:endParaRPr lang="en-US" sz="2400" dirty="0"/>
          </a:p>
          <a:p>
            <a:pPr lvl="0"/>
            <a:r>
              <a:rPr lang="en-US" b="1" u="sng" dirty="0">
                <a:solidFill>
                  <a:schemeClr val="accent1">
                    <a:lumMod val="50000"/>
                  </a:schemeClr>
                </a:solidFill>
              </a:rPr>
              <a:t>Product Search:</a:t>
            </a:r>
            <a:endParaRPr lang="en-US" sz="2800" dirty="0">
              <a:solidFill>
                <a:schemeClr val="accent1">
                  <a:lumMod val="50000"/>
                </a:schemeClr>
              </a:solidFill>
            </a:endParaRPr>
          </a:p>
          <a:p>
            <a:pPr lvl="1">
              <a:buNone/>
            </a:pPr>
            <a:r>
              <a:rPr lang="en-US" b="1" i="1" u="sng" dirty="0">
                <a:solidFill>
                  <a:schemeClr val="accent1">
                    <a:lumMod val="50000"/>
                  </a:schemeClr>
                </a:solidFill>
              </a:rPr>
              <a:t>Search:</a:t>
            </a:r>
            <a:r>
              <a:rPr lang="en-US" i="1" u="sng" dirty="0">
                <a:solidFill>
                  <a:schemeClr val="accent1">
                    <a:lumMod val="50000"/>
                  </a:schemeClr>
                </a:solidFill>
              </a:rPr>
              <a:t> </a:t>
            </a:r>
            <a:r>
              <a:rPr lang="en-US" i="1" dirty="0"/>
              <a:t>Customers use the search bar to find specific products or browse through category listings.</a:t>
            </a:r>
            <a:endParaRPr lang="en-US" sz="2000" dirty="0"/>
          </a:p>
          <a:p>
            <a:pPr lvl="1">
              <a:buNone/>
            </a:pPr>
            <a:r>
              <a:rPr lang="en-US" b="1" i="1" u="sng" dirty="0">
                <a:solidFill>
                  <a:schemeClr val="accent1">
                    <a:lumMod val="50000"/>
                  </a:schemeClr>
                </a:solidFill>
              </a:rPr>
              <a:t>Filters and Sorting:</a:t>
            </a:r>
            <a:r>
              <a:rPr lang="en-US" i="1" u="sng" dirty="0">
                <a:solidFill>
                  <a:schemeClr val="accent1">
                    <a:lumMod val="50000"/>
                  </a:schemeClr>
                </a:solidFill>
              </a:rPr>
              <a:t> </a:t>
            </a:r>
            <a:r>
              <a:rPr lang="en-US" i="1" dirty="0"/>
              <a:t>They apply filters (price range, brand, ratings, etc.) and sorting options (price low to </a:t>
            </a:r>
            <a:r>
              <a:rPr lang="en-US" i="1" dirty="0" err="1"/>
              <a:t>high,relevance</a:t>
            </a:r>
            <a:r>
              <a:rPr lang="en-US" i="1" dirty="0"/>
              <a:t>, etc.) to refine their search results.</a:t>
            </a:r>
            <a:endParaRPr lang="en-US" sz="2000" dirty="0"/>
          </a:p>
          <a:p>
            <a:pPr>
              <a:buNone/>
            </a:pPr>
            <a:endParaRPr lang="en-US" sz="2400" dirty="0"/>
          </a:p>
          <a:p>
            <a:pPr lvl="0"/>
            <a:r>
              <a:rPr lang="en-US" b="1" u="sng" dirty="0">
                <a:solidFill>
                  <a:schemeClr val="accent1">
                    <a:lumMod val="50000"/>
                  </a:schemeClr>
                </a:solidFill>
              </a:rPr>
              <a:t>Checkout Process:</a:t>
            </a:r>
            <a:endParaRPr lang="en-US" sz="2800" dirty="0">
              <a:solidFill>
                <a:schemeClr val="accent1">
                  <a:lumMod val="50000"/>
                </a:schemeClr>
              </a:solidFill>
            </a:endParaRPr>
          </a:p>
          <a:p>
            <a:pPr lvl="1">
              <a:buNone/>
            </a:pPr>
            <a:r>
              <a:rPr lang="en-US" i="1" dirty="0"/>
              <a:t>Customers review items in their cart and proceed to checkout.</a:t>
            </a:r>
            <a:endParaRPr lang="en-US" sz="2000" dirty="0"/>
          </a:p>
          <a:p>
            <a:pPr lvl="1">
              <a:buNone/>
            </a:pPr>
            <a:r>
              <a:rPr lang="en-US" b="1" i="1" u="sng" dirty="0">
                <a:solidFill>
                  <a:schemeClr val="accent1">
                    <a:lumMod val="50000"/>
                  </a:schemeClr>
                </a:solidFill>
              </a:rPr>
              <a:t>Payment Options:</a:t>
            </a:r>
            <a:r>
              <a:rPr lang="en-US" i="1" u="sng" dirty="0">
                <a:solidFill>
                  <a:schemeClr val="accent1">
                    <a:lumMod val="50000"/>
                  </a:schemeClr>
                </a:solidFill>
              </a:rPr>
              <a:t> </a:t>
            </a:r>
            <a:r>
              <a:rPr lang="en-US" i="1" dirty="0"/>
              <a:t>They choose a payment method (credit/debit card, net banking, UPI, COD, etc.) and enter relevant details.</a:t>
            </a:r>
            <a:endParaRPr lang="en-US" sz="2000" dirty="0"/>
          </a:p>
          <a:p>
            <a:pPr>
              <a:buNone/>
            </a:pPr>
            <a:endParaRPr lang="en-US" sz="2400" dirty="0"/>
          </a:p>
          <a:p>
            <a:pPr lvl="0"/>
            <a:r>
              <a:rPr lang="en-US" b="1" u="sng" dirty="0">
                <a:solidFill>
                  <a:schemeClr val="accent1">
                    <a:lumMod val="50000"/>
                  </a:schemeClr>
                </a:solidFill>
              </a:rPr>
              <a:t>Order Confirmation</a:t>
            </a:r>
            <a:r>
              <a:rPr lang="en-US" b="1" dirty="0">
                <a:solidFill>
                  <a:schemeClr val="accent1">
                    <a:lumMod val="50000"/>
                  </a:schemeClr>
                </a:solidFill>
              </a:rPr>
              <a:t>:</a:t>
            </a:r>
            <a:endParaRPr lang="en-US" sz="2800" dirty="0">
              <a:solidFill>
                <a:schemeClr val="accent1">
                  <a:lumMod val="50000"/>
                </a:schemeClr>
              </a:solidFill>
            </a:endParaRPr>
          </a:p>
          <a:p>
            <a:pPr lvl="1">
              <a:buNone/>
            </a:pPr>
            <a:r>
              <a:rPr lang="en-US" sz="2400" dirty="0"/>
              <a:t> </a:t>
            </a:r>
            <a:r>
              <a:rPr lang="en-US" i="1" dirty="0"/>
              <a:t>After completing the checkout process, customers receive an order confirmation with details such as estimated delivery date, order number, and summary</a:t>
            </a:r>
            <a:endParaRPr lang="en-US" sz="2000" dirty="0"/>
          </a:p>
          <a:p>
            <a:pPr>
              <a:buNone/>
            </a:pPr>
            <a:endParaRPr lang="en-US" sz="2400" dirty="0"/>
          </a:p>
          <a:p>
            <a:pPr lvl="0"/>
            <a:r>
              <a:rPr lang="en-US" b="1" u="sng" dirty="0">
                <a:solidFill>
                  <a:schemeClr val="accent1">
                    <a:lumMod val="50000"/>
                  </a:schemeClr>
                </a:solidFill>
              </a:rPr>
              <a:t>Post-Purchase Experience:</a:t>
            </a:r>
            <a:endParaRPr lang="en-US" sz="2800" dirty="0">
              <a:solidFill>
                <a:schemeClr val="accent1">
                  <a:lumMod val="50000"/>
                </a:schemeClr>
              </a:solidFill>
            </a:endParaRPr>
          </a:p>
          <a:p>
            <a:pPr lvl="1">
              <a:buNone/>
            </a:pPr>
            <a:r>
              <a:rPr lang="en-US" b="1" i="1" u="sng" dirty="0">
                <a:solidFill>
                  <a:schemeClr val="accent1">
                    <a:lumMod val="50000"/>
                  </a:schemeClr>
                </a:solidFill>
              </a:rPr>
              <a:t>Order Tracking:</a:t>
            </a:r>
            <a:r>
              <a:rPr lang="en-US" i="1" u="sng" dirty="0">
                <a:solidFill>
                  <a:schemeClr val="accent1">
                    <a:lumMod val="50000"/>
                  </a:schemeClr>
                </a:solidFill>
              </a:rPr>
              <a:t> </a:t>
            </a:r>
            <a:r>
              <a:rPr lang="en-US" i="1" dirty="0"/>
              <a:t>Customers can track their order status within the app, including shipment updates and delivery notifications.</a:t>
            </a:r>
            <a:endParaRPr lang="en-US" sz="2000" i="1" dirty="0"/>
          </a:p>
          <a:p>
            <a:pPr lvl="1">
              <a:buNone/>
            </a:pPr>
            <a:r>
              <a:rPr lang="en-US" b="1" i="1" u="sng" dirty="0">
                <a:solidFill>
                  <a:schemeClr val="accent1">
                    <a:lumMod val="50000"/>
                  </a:schemeClr>
                </a:solidFill>
              </a:rPr>
              <a:t>Customer Support</a:t>
            </a:r>
            <a:r>
              <a:rPr lang="en-US" b="1" i="1" dirty="0"/>
              <a:t>:</a:t>
            </a:r>
            <a:r>
              <a:rPr lang="en-US" i="1" dirty="0"/>
              <a:t> They can contact </a:t>
            </a:r>
            <a:r>
              <a:rPr lang="en-US" i="1" dirty="0" err="1"/>
              <a:t>Flipkart's</a:t>
            </a:r>
            <a:r>
              <a:rPr lang="en-US" i="1" dirty="0"/>
              <a:t> customer support through the app for any queries or issues related to their order.</a:t>
            </a:r>
            <a:endParaRPr lang="en-US" sz="20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ocial media monitoring guide: targets ...">
            <a:extLst>
              <a:ext uri="{FF2B5EF4-FFF2-40B4-BE49-F238E27FC236}">
                <a16:creationId xmlns:a16="http://schemas.microsoft.com/office/drawing/2014/main" xmlns="" id="{637AB1E1-761D-A99B-953E-162781AA257E}"/>
              </a:ext>
            </a:extLst>
          </p:cNvPr>
          <p:cNvPicPr>
            <a:picLocks noChangeAspect="1" noChangeArrowheads="1"/>
          </p:cNvPicPr>
          <p:nvPr/>
        </p:nvPicPr>
        <p:blipFill>
          <a:blip r:embed="rId2">
            <a:alphaModFix amt="20000"/>
            <a:duotone>
              <a:schemeClr val="accent5">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0" y="-1"/>
            <a:ext cx="9144000" cy="68491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b="1" u="sng" dirty="0">
                <a:latin typeface="Berlin Sans FB" panose="020E0602020502020306" pitchFamily="34" charset="0"/>
              </a:rPr>
              <a:t>CORE VALUES</a:t>
            </a:r>
          </a:p>
        </p:txBody>
      </p:sp>
      <p:sp>
        <p:nvSpPr>
          <p:cNvPr id="3" name="Content Placeholder 2"/>
          <p:cNvSpPr>
            <a:spLocks noGrp="1"/>
          </p:cNvSpPr>
          <p:nvPr>
            <p:ph idx="1"/>
          </p:nvPr>
        </p:nvSpPr>
        <p:spPr/>
        <p:txBody>
          <a:bodyPr numCol="1">
            <a:normAutofit/>
          </a:bodyPr>
          <a:lstStyle/>
          <a:p>
            <a:pPr>
              <a:lnSpc>
                <a:spcPct val="150000"/>
              </a:lnSpc>
            </a:pPr>
            <a:r>
              <a:rPr lang="en-US" sz="2400" i="1" dirty="0"/>
              <a:t> Improving Consumer Satisfaction</a:t>
            </a:r>
          </a:p>
          <a:p>
            <a:pPr>
              <a:lnSpc>
                <a:spcPct val="150000"/>
              </a:lnSpc>
            </a:pPr>
            <a:r>
              <a:rPr lang="en-US" sz="2400" i="1" dirty="0"/>
              <a:t>Costumer Retention</a:t>
            </a:r>
          </a:p>
          <a:p>
            <a:pPr>
              <a:lnSpc>
                <a:spcPct val="150000"/>
              </a:lnSpc>
            </a:pPr>
            <a:r>
              <a:rPr lang="en-US" sz="2400" i="1" dirty="0"/>
              <a:t>Communication</a:t>
            </a:r>
          </a:p>
          <a:p>
            <a:pPr>
              <a:lnSpc>
                <a:spcPct val="150000"/>
              </a:lnSpc>
            </a:pPr>
            <a:r>
              <a:rPr lang="en-US" sz="2400" i="1" dirty="0"/>
              <a:t>Providing A Delightful And Memorable Journey To The Customer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latin typeface="Berlin Sans FB" panose="020E0602020502020306" pitchFamily="34" charset="0"/>
              </a:rPr>
              <a:t>PAIN POINTS OF THE FLIPKART WHY  ITS LOOSING ITS COUSTMERS</a:t>
            </a:r>
          </a:p>
        </p:txBody>
      </p:sp>
      <p:sp>
        <p:nvSpPr>
          <p:cNvPr id="3" name="Content Placeholder 2"/>
          <p:cNvSpPr>
            <a:spLocks noGrp="1"/>
          </p:cNvSpPr>
          <p:nvPr>
            <p:ph idx="1"/>
          </p:nvPr>
        </p:nvSpPr>
        <p:spPr/>
        <p:txBody>
          <a:bodyPr>
            <a:normAutofit/>
          </a:bodyPr>
          <a:lstStyle/>
          <a:p>
            <a:pPr lvl="0"/>
            <a:r>
              <a:rPr lang="en-US" sz="1900" b="1" u="sng" dirty="0">
                <a:solidFill>
                  <a:schemeClr val="accent1">
                    <a:lumMod val="50000"/>
                  </a:schemeClr>
                </a:solidFill>
                <a:latin typeface="+mj-lt"/>
              </a:rPr>
              <a:t>Customer Service Issues:</a:t>
            </a:r>
            <a:r>
              <a:rPr lang="en-US" sz="1900" b="1" dirty="0">
                <a:solidFill>
                  <a:schemeClr val="accent1">
                    <a:lumMod val="50000"/>
                  </a:schemeClr>
                </a:solidFill>
                <a:latin typeface="+mj-lt"/>
              </a:rPr>
              <a:t> </a:t>
            </a:r>
          </a:p>
          <a:p>
            <a:pPr>
              <a:buNone/>
            </a:pPr>
            <a:r>
              <a:rPr lang="en-US" sz="1900" i="1" dirty="0"/>
              <a:t>      Slow or ineffective customer support responses can frustrate users, especially when dealing with order problems or refunds.</a:t>
            </a:r>
          </a:p>
          <a:p>
            <a:pPr>
              <a:buNone/>
            </a:pPr>
            <a:endParaRPr lang="en-US" sz="1900" dirty="0"/>
          </a:p>
          <a:p>
            <a:pPr lvl="0"/>
            <a:r>
              <a:rPr lang="en-US" sz="1900" b="1" u="sng" dirty="0">
                <a:solidFill>
                  <a:schemeClr val="accent1">
                    <a:lumMod val="50000"/>
                  </a:schemeClr>
                </a:solidFill>
                <a:latin typeface="+mj-lt"/>
              </a:rPr>
              <a:t>Technical Glitches</a:t>
            </a:r>
            <a:r>
              <a:rPr lang="en-US" sz="2100" b="1" dirty="0">
                <a:solidFill>
                  <a:schemeClr val="accent1">
                    <a:lumMod val="50000"/>
                  </a:schemeClr>
                </a:solidFill>
              </a:rPr>
              <a:t>:</a:t>
            </a:r>
            <a:r>
              <a:rPr lang="en-US" sz="2100" dirty="0">
                <a:solidFill>
                  <a:schemeClr val="accent1">
                    <a:lumMod val="50000"/>
                  </a:schemeClr>
                </a:solidFill>
              </a:rPr>
              <a:t> </a:t>
            </a:r>
          </a:p>
          <a:p>
            <a:pPr>
              <a:buNone/>
            </a:pPr>
            <a:r>
              <a:rPr lang="en-US" sz="1900" i="1" dirty="0"/>
              <a:t>      App crashes, slow loading times, or navigation difficulties can deter users from completing purchases</a:t>
            </a:r>
            <a:r>
              <a:rPr lang="en-US" sz="2100" i="1" dirty="0"/>
              <a:t>.</a:t>
            </a:r>
          </a:p>
          <a:p>
            <a:pPr>
              <a:buNone/>
            </a:pPr>
            <a:endParaRPr lang="en-US" b="1" u="sng" dirty="0"/>
          </a:p>
          <a:p>
            <a:pPr lvl="0"/>
            <a:r>
              <a:rPr lang="en-US" sz="1900" b="1" u="sng" dirty="0">
                <a:solidFill>
                  <a:schemeClr val="accent1">
                    <a:lumMod val="50000"/>
                  </a:schemeClr>
                </a:solidFill>
              </a:rPr>
              <a:t>Security Concerns: </a:t>
            </a:r>
          </a:p>
          <a:p>
            <a:pPr>
              <a:buNone/>
            </a:pPr>
            <a:r>
              <a:rPr lang="en-US" sz="1900" i="1" dirty="0"/>
              <a:t>      Issues related to data security or privacy breaches may erode trust and prompt customers to seek more secure alternatives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clining Red Bar Chart Falling Blue ...">
            <a:extLst>
              <a:ext uri="{FF2B5EF4-FFF2-40B4-BE49-F238E27FC236}">
                <a16:creationId xmlns:a16="http://schemas.microsoft.com/office/drawing/2014/main" xmlns="" id="{58CB8FB7-ADE1-BB87-F587-0B3036E9CC15}"/>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1950" t="12500" r="10376" b="8333"/>
          <a:stretch/>
        </p:blipFill>
        <p:spPr bwMode="auto">
          <a:xfrm>
            <a:off x="5023908" y="1412775"/>
            <a:ext cx="4120091" cy="301083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ontent Placeholder 6"/>
          <p:cNvSpPr>
            <a:spLocks noGrp="1"/>
          </p:cNvSpPr>
          <p:nvPr>
            <p:ph idx="4294967295"/>
          </p:nvPr>
        </p:nvSpPr>
        <p:spPr>
          <a:xfrm>
            <a:off x="0" y="258763"/>
            <a:ext cx="5024438" cy="6200775"/>
          </a:xfrm>
        </p:spPr>
        <p:txBody>
          <a:bodyPr>
            <a:normAutofit lnSpcReduction="10000"/>
          </a:bodyPr>
          <a:lstStyle/>
          <a:p>
            <a:pPr algn="just">
              <a:lnSpc>
                <a:spcPct val="170000"/>
              </a:lnSpc>
              <a:buNone/>
            </a:pPr>
            <a:r>
              <a:rPr lang="en-US" b="1" dirty="0"/>
              <a:t>    </a:t>
            </a:r>
            <a:r>
              <a:rPr lang="en-US" sz="1800" i="1" dirty="0" err="1"/>
              <a:t>Flipkart</a:t>
            </a:r>
            <a:r>
              <a:rPr lang="en-US" sz="1800" i="1" dirty="0"/>
              <a:t>  have reported losses in recent years. For Instance, despite being one of the early pioneers in the Indian e-commerce space, </a:t>
            </a:r>
            <a:r>
              <a:rPr lang="en-US" sz="1800" i="1" dirty="0" err="1"/>
              <a:t>Flipkart</a:t>
            </a:r>
            <a:r>
              <a:rPr lang="en-US" sz="1800" i="1" dirty="0"/>
              <a:t> has consistently reported losses since its inception. In the fiscal year 2021, </a:t>
            </a:r>
            <a:r>
              <a:rPr lang="en-US" sz="1800" i="1" dirty="0" err="1"/>
              <a:t>Flipkart's</a:t>
            </a:r>
            <a:r>
              <a:rPr lang="en-US" sz="1800" i="1" dirty="0"/>
              <a:t> losses widened to Rs 4,362 </a:t>
            </a:r>
            <a:r>
              <a:rPr lang="en-US" sz="1800" i="1" dirty="0" err="1"/>
              <a:t>crore</a:t>
            </a:r>
            <a:r>
              <a:rPr lang="en-US" sz="1800" i="1" dirty="0"/>
              <a:t> ($588.9 million), primarily due to its technical issues and its decreased in customers reviews and satisfaction The loss is continuously growing as even in FY23, the company reported loss and struggled to manage to break even irrespective of high turnover and  </a:t>
            </a:r>
            <a:r>
              <a:rPr lang="en-US" sz="1800" i="1" dirty="0" err="1"/>
              <a:t>Flipkart</a:t>
            </a:r>
            <a:r>
              <a:rPr lang="en-US" sz="1800" i="1" dirty="0"/>
              <a:t> recorded a loss of Rs 4,890.6 </a:t>
            </a:r>
            <a:r>
              <a:rPr lang="en-US" sz="1800" i="1" dirty="0" err="1"/>
              <a:t>crore</a:t>
            </a:r>
            <a:r>
              <a:rPr lang="en-US" sz="1800" i="1" dirty="0"/>
              <a:t> ($621.1 million) in FY 2022-23.</a:t>
            </a:r>
          </a:p>
          <a:p>
            <a:pPr algn="just">
              <a:buNone/>
            </a:pPr>
            <a:endParaRPr lang="en-US" dirty="0"/>
          </a:p>
        </p:txBody>
      </p:sp>
      <p:sp>
        <p:nvSpPr>
          <p:cNvPr id="18433" name="Rectangle 1"/>
          <p:cNvSpPr>
            <a:spLocks noChangeArrowheads="1"/>
          </p:cNvSpPr>
          <p:nvPr/>
        </p:nvSpPr>
        <p:spPr bwMode="auto">
          <a:xfrm>
            <a:off x="0" y="0"/>
            <a:ext cx="28405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latin typeface="Arial" pitchFamily="34" charset="0"/>
                <a:ea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922</Words>
  <Application>Microsoft Office PowerPoint</Application>
  <PresentationFormat>On-screen Show (4:3)</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ANALYZING  CUSTOMER  JOURNEY WHILE  USING  FLIPKART … </vt:lpstr>
      <vt:lpstr>ABOUT THE COMPANY</vt:lpstr>
      <vt:lpstr>DATA COLLECTION</vt:lpstr>
      <vt:lpstr>TYPES OF DATA COLLECTED</vt:lpstr>
      <vt:lpstr>Slide 5</vt:lpstr>
      <vt:lpstr>JOURNEY OF A COUSTMER WHILE USING THE APP</vt:lpstr>
      <vt:lpstr>CORE VALUES</vt:lpstr>
      <vt:lpstr>PAIN POINTS OF THE FLIPKART WHY  ITS LOOSING ITS COUSTMERS</vt:lpstr>
      <vt:lpstr>Slide 9</vt:lpstr>
      <vt:lpstr>COSTUMER RETENTION STARTERGY</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SIDDHARTH</dc:creator>
  <cp:lastModifiedBy>SIDDHARTH</cp:lastModifiedBy>
  <cp:revision>12</cp:revision>
  <dcterms:created xsi:type="dcterms:W3CDTF">2024-07-24T09:34:52Z</dcterms:created>
  <dcterms:modified xsi:type="dcterms:W3CDTF">2024-07-26T10:45:42Z</dcterms:modified>
</cp:coreProperties>
</file>