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lay"/>
      <p:regular r:id="rId17"/>
      <p:bold r:id="rId18"/>
    </p:embeddedFon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gfnvVdLvzIxZtp6ZSqOjkmFDXs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7.xml"/><Relationship Id="rId22" Type="http://schemas.openxmlformats.org/officeDocument/2006/relationships/font" Target="fonts/HelveticaNeue-boldItalic.fntdata"/><Relationship Id="rId10" Type="http://schemas.openxmlformats.org/officeDocument/2006/relationships/slide" Target="slides/slide6.xml"/><Relationship Id="rId21"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HelveticaNeue-regular.fntdata"/><Relationship Id="rId6" Type="http://schemas.openxmlformats.org/officeDocument/2006/relationships/slide" Target="slides/slide2.xml"/><Relationship Id="rId18" Type="http://schemas.openxmlformats.org/officeDocument/2006/relationships/font" Target="fonts/Pl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s://archive.ics.uci.edu/dataset/553/clickstream+data+for+online+shopping" TargetMode="External"/><Relationship Id="rId5" Type="http://schemas.openxmlformats.org/officeDocument/2006/relationships/image" Target="../media/image14.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txBox="1"/>
          <p:nvPr>
            <p:ph type="ctrTitle"/>
          </p:nvPr>
        </p:nvSpPr>
        <p:spPr>
          <a:xfrm>
            <a:off x="640080" y="320040"/>
            <a:ext cx="6692827" cy="3892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100"/>
              <a:buFont typeface="Play"/>
              <a:buNone/>
            </a:pPr>
            <a:r>
              <a:rPr lang="en-US" sz="5100"/>
              <a:t>Analysis of Online Shopping Behavior Using Clickstream Data for Online Shopping</a:t>
            </a:r>
            <a:endParaRPr/>
          </a:p>
        </p:txBody>
      </p:sp>
      <p:sp>
        <p:nvSpPr>
          <p:cNvPr id="86" name="Google Shape;86;p1"/>
          <p:cNvSpPr txBox="1"/>
          <p:nvPr>
            <p:ph idx="1" type="subTitle"/>
          </p:nvPr>
        </p:nvSpPr>
        <p:spPr>
          <a:xfrm>
            <a:off x="640080" y="4631161"/>
            <a:ext cx="6692827" cy="1569486"/>
          </a:xfrm>
          <a:prstGeom prst="rect">
            <a:avLst/>
          </a:prstGeom>
          <a:noFill/>
          <a:ln>
            <a:noFill/>
          </a:ln>
        </p:spPr>
        <p:txBody>
          <a:bodyPr anchorCtr="0" anchor="t" bIns="45700" lIns="91425" spcFirstLastPara="1" rIns="91425" wrap="square" tIns="45700">
            <a:normAutofit/>
          </a:bodyPr>
          <a:lstStyle/>
          <a:p>
            <a:pPr indent="-228600" lvl="0" marL="285750" rtl="0" algn="l">
              <a:lnSpc>
                <a:spcPct val="90000"/>
              </a:lnSpc>
              <a:spcBef>
                <a:spcPts val="0"/>
              </a:spcBef>
              <a:spcAft>
                <a:spcPts val="0"/>
              </a:spcAft>
              <a:buClr>
                <a:schemeClr val="dk1"/>
              </a:buClr>
              <a:buSzPts val="1100"/>
              <a:buFont typeface="Arial"/>
              <a:buChar char="•"/>
            </a:pPr>
            <a:r>
              <a:rPr lang="en-US" sz="1100"/>
              <a:t>Presented by Group 10</a:t>
            </a:r>
            <a:endParaRPr/>
          </a:p>
          <a:p>
            <a:pPr indent="-228600" lvl="1" marL="628650" rtl="0" algn="l">
              <a:lnSpc>
                <a:spcPct val="90000"/>
              </a:lnSpc>
              <a:spcBef>
                <a:spcPts val="500"/>
              </a:spcBef>
              <a:spcAft>
                <a:spcPts val="0"/>
              </a:spcAft>
              <a:buClr>
                <a:schemeClr val="dk1"/>
              </a:buClr>
              <a:buSzPts val="1100"/>
              <a:buFont typeface="Arial"/>
              <a:buChar char="•"/>
            </a:pPr>
            <a:r>
              <a:rPr b="0" i="0" lang="en-US" sz="1100" u="none" strike="noStrike"/>
              <a:t>Praneetha Raju Buddharaju</a:t>
            </a:r>
            <a:endParaRPr/>
          </a:p>
          <a:p>
            <a:pPr indent="-228600" lvl="1" marL="628650" rtl="0" algn="l">
              <a:lnSpc>
                <a:spcPct val="90000"/>
              </a:lnSpc>
              <a:spcBef>
                <a:spcPts val="500"/>
              </a:spcBef>
              <a:spcAft>
                <a:spcPts val="0"/>
              </a:spcAft>
              <a:buClr>
                <a:schemeClr val="dk1"/>
              </a:buClr>
              <a:buSzPts val="1100"/>
              <a:buFont typeface="Arial"/>
              <a:buChar char="•"/>
            </a:pPr>
            <a:r>
              <a:rPr b="0" i="0" lang="en-US" sz="1100" u="none" strike="noStrike"/>
              <a:t>Vamshi Krishna Madhavan</a:t>
            </a:r>
            <a:endParaRPr/>
          </a:p>
          <a:p>
            <a:pPr indent="-228600" lvl="1" marL="628650" rtl="0" algn="l">
              <a:lnSpc>
                <a:spcPct val="90000"/>
              </a:lnSpc>
              <a:spcBef>
                <a:spcPts val="500"/>
              </a:spcBef>
              <a:spcAft>
                <a:spcPts val="0"/>
              </a:spcAft>
              <a:buClr>
                <a:schemeClr val="dk1"/>
              </a:buClr>
              <a:buSzPts val="1100"/>
              <a:buFont typeface="Arial"/>
              <a:buChar char="•"/>
            </a:pPr>
            <a:r>
              <a:rPr b="0" i="0" lang="en-US" sz="1100" u="none" strike="noStrike"/>
              <a:t>Precious Oguonu</a:t>
            </a:r>
            <a:endParaRPr/>
          </a:p>
          <a:p>
            <a:pPr indent="-228600" lvl="1" marL="628650" rtl="0" algn="l">
              <a:lnSpc>
                <a:spcPct val="90000"/>
              </a:lnSpc>
              <a:spcBef>
                <a:spcPts val="500"/>
              </a:spcBef>
              <a:spcAft>
                <a:spcPts val="0"/>
              </a:spcAft>
              <a:buClr>
                <a:schemeClr val="dk1"/>
              </a:buClr>
              <a:buSzPts val="1100"/>
              <a:buFont typeface="Arial"/>
              <a:buChar char="•"/>
            </a:pPr>
            <a:r>
              <a:rPr b="0" i="0" lang="en-US" sz="1100" u="none" strike="noStrike"/>
              <a:t>Dongari Sai Sree</a:t>
            </a:r>
            <a:endParaRPr/>
          </a:p>
          <a:p>
            <a:pPr indent="-228600" lvl="1" marL="628650" rtl="0" algn="l">
              <a:lnSpc>
                <a:spcPct val="90000"/>
              </a:lnSpc>
              <a:spcBef>
                <a:spcPts val="500"/>
              </a:spcBef>
              <a:spcAft>
                <a:spcPts val="0"/>
              </a:spcAft>
              <a:buClr>
                <a:schemeClr val="dk1"/>
              </a:buClr>
              <a:buSzPts val="1100"/>
              <a:buFont typeface="Arial"/>
              <a:buChar char="•"/>
            </a:pPr>
            <a:r>
              <a:rPr b="0" i="0" lang="en-US" sz="1100" u="none" strike="noStrike"/>
              <a:t>Pravallika Kilari</a:t>
            </a:r>
            <a:endParaRPr sz="1100"/>
          </a:p>
        </p:txBody>
      </p:sp>
      <p:sp>
        <p:nvSpPr>
          <p:cNvPr id="87" name="Google Shape;87;p1"/>
          <p:cNvSpPr/>
          <p:nvPr/>
        </p:nvSpPr>
        <p:spPr>
          <a:xfrm>
            <a:off x="714562" y="4409267"/>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Shopping cart with boxes" id="88" name="Google Shape;88;p1"/>
          <p:cNvPicPr preferRelativeResize="0"/>
          <p:nvPr/>
        </p:nvPicPr>
        <p:blipFill rotWithShape="1">
          <a:blip r:embed="rId3">
            <a:alphaModFix/>
          </a:blip>
          <a:srcRect b="-1" l="27702" r="5343" t="0"/>
          <a:stretch/>
        </p:blipFill>
        <p:spPr>
          <a:xfrm>
            <a:off x="7781544" y="1273255"/>
            <a:ext cx="4087368" cy="40750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8"/>
          <p:cNvSpPr txBox="1"/>
          <p:nvPr>
            <p:ph type="title"/>
          </p:nvPr>
        </p:nvSpPr>
        <p:spPr>
          <a:xfrm>
            <a:off x="657789" y="-195525"/>
            <a:ext cx="5251200" cy="180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Explanation of Results</a:t>
            </a:r>
            <a:endParaRPr/>
          </a:p>
        </p:txBody>
      </p:sp>
      <p:sp>
        <p:nvSpPr>
          <p:cNvPr id="187" name="Google Shape;187;p8"/>
          <p:cNvSpPr txBox="1"/>
          <p:nvPr>
            <p:ph idx="1" type="body"/>
          </p:nvPr>
        </p:nvSpPr>
        <p:spPr>
          <a:xfrm>
            <a:off x="657808" y="1516224"/>
            <a:ext cx="5431709" cy="489857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050"/>
              <a:buFont typeface="Play"/>
              <a:buAutoNum type="arabicPeriod"/>
            </a:pPr>
            <a:r>
              <a:rPr b="1" i="0" lang="en-US" sz="1050">
                <a:highlight>
                  <a:srgbClr val="FFFFFF"/>
                </a:highlight>
                <a:latin typeface="Helvetica Neue"/>
                <a:ea typeface="Helvetica Neue"/>
                <a:cs typeface="Helvetica Neue"/>
                <a:sym typeface="Helvetica Neue"/>
              </a:rPr>
              <a:t>Non-linearity</a:t>
            </a:r>
            <a:r>
              <a:rPr b="0" i="0" lang="en-US" sz="1050">
                <a:highlight>
                  <a:srgbClr val="FFFFFF"/>
                </a:highlight>
                <a:latin typeface="Helvetica Neue"/>
                <a:ea typeface="Helvetica Neue"/>
                <a:cs typeface="Helvetica Neue"/>
                <a:sym typeface="Helvetica Neue"/>
              </a:rPr>
              <a:t>:</a:t>
            </a:r>
            <a:endParaRPr/>
          </a:p>
          <a:p>
            <a:pPr indent="457200" lvl="0" marL="0" rtl="0" algn="l">
              <a:lnSpc>
                <a:spcPct val="90000"/>
              </a:lnSpc>
              <a:spcBef>
                <a:spcPts val="500"/>
              </a:spcBef>
              <a:spcAft>
                <a:spcPts val="0"/>
              </a:spcAft>
              <a:buSzPts val="1800"/>
              <a:buNone/>
            </a:pPr>
            <a:r>
              <a:rPr b="0" i="0" lang="en-US" sz="1050">
                <a:highlight>
                  <a:srgbClr val="FFFFFF"/>
                </a:highlight>
                <a:latin typeface="Helvetica Neue"/>
                <a:ea typeface="Helvetica Neue"/>
                <a:cs typeface="Helvetica Neue"/>
                <a:sym typeface="Helvetica Neue"/>
              </a:rPr>
              <a:t>KNN is a non-parametric algorithm, meaning it makes no assumption about the distribution of data. This makes it suitable for datasets where the decision boundary is highly non-linear, unlike logistic regression, which assumes a linear relationship between features and target.</a:t>
            </a:r>
            <a:endParaRPr/>
          </a:p>
          <a:p>
            <a:pPr indent="-228600" lvl="0" marL="228600" rtl="0" algn="l">
              <a:lnSpc>
                <a:spcPct val="90000"/>
              </a:lnSpc>
              <a:spcBef>
                <a:spcPts val="1000"/>
              </a:spcBef>
              <a:spcAft>
                <a:spcPts val="0"/>
              </a:spcAft>
              <a:buClr>
                <a:schemeClr val="dk1"/>
              </a:buClr>
              <a:buSzPts val="1050"/>
              <a:buFont typeface="Play"/>
              <a:buAutoNum type="arabicPeriod"/>
            </a:pPr>
            <a:r>
              <a:rPr b="1" i="0" lang="en-US" sz="1050">
                <a:highlight>
                  <a:srgbClr val="FFFFFF"/>
                </a:highlight>
                <a:latin typeface="Helvetica Neue"/>
                <a:ea typeface="Helvetica Neue"/>
                <a:cs typeface="Helvetica Neue"/>
                <a:sym typeface="Helvetica Neue"/>
              </a:rPr>
              <a:t>No assumptions about data distribution</a:t>
            </a:r>
            <a:r>
              <a:rPr b="0" i="0" lang="en-US" sz="1050">
                <a:highlight>
                  <a:srgbClr val="FFFFFF"/>
                </a:highlight>
                <a:latin typeface="Helvetica Neue"/>
                <a:ea typeface="Helvetica Neue"/>
                <a:cs typeface="Helvetica Neue"/>
                <a:sym typeface="Helvetica Neue"/>
              </a:rPr>
              <a:t>:</a:t>
            </a:r>
            <a:endParaRPr/>
          </a:p>
          <a:p>
            <a:pPr indent="457200" lvl="0" marL="0" rtl="0" algn="l">
              <a:lnSpc>
                <a:spcPct val="90000"/>
              </a:lnSpc>
              <a:spcBef>
                <a:spcPts val="500"/>
              </a:spcBef>
              <a:spcAft>
                <a:spcPts val="0"/>
              </a:spcAft>
              <a:buSzPts val="1800"/>
              <a:buNone/>
            </a:pPr>
            <a:r>
              <a:rPr b="0" i="0" lang="en-US" sz="1050">
                <a:highlight>
                  <a:srgbClr val="FFFFFF"/>
                </a:highlight>
                <a:latin typeface="Helvetica Neue"/>
                <a:ea typeface="Helvetica Neue"/>
                <a:cs typeface="Helvetica Neue"/>
                <a:sym typeface="Helvetica Neue"/>
              </a:rPr>
              <a:t>Logistic regression assumes that the data is linearly separable, which might not always be the case. KNN, on the other hand, makes no such assumptions, making it more flexible and applicable to a wider range of datasets.</a:t>
            </a:r>
            <a:endParaRPr/>
          </a:p>
          <a:p>
            <a:pPr indent="-228600" lvl="0" marL="228600" rtl="0" algn="l">
              <a:lnSpc>
                <a:spcPct val="90000"/>
              </a:lnSpc>
              <a:spcBef>
                <a:spcPts val="1000"/>
              </a:spcBef>
              <a:spcAft>
                <a:spcPts val="0"/>
              </a:spcAft>
              <a:buClr>
                <a:schemeClr val="dk1"/>
              </a:buClr>
              <a:buSzPts val="1050"/>
              <a:buFont typeface="Play"/>
              <a:buAutoNum type="arabicPeriod"/>
            </a:pPr>
            <a:r>
              <a:rPr b="1" i="0" lang="en-US" sz="1050">
                <a:highlight>
                  <a:srgbClr val="FFFFFF"/>
                </a:highlight>
                <a:latin typeface="Helvetica Neue"/>
                <a:ea typeface="Helvetica Neue"/>
                <a:cs typeface="Helvetica Neue"/>
                <a:sym typeface="Helvetica Neue"/>
              </a:rPr>
              <a:t>Local decision boundaries</a:t>
            </a:r>
            <a:r>
              <a:rPr b="0" i="0" lang="en-US" sz="1050">
                <a:highlight>
                  <a:srgbClr val="FFFFFF"/>
                </a:highlight>
                <a:latin typeface="Helvetica Neue"/>
                <a:ea typeface="Helvetica Neue"/>
                <a:cs typeface="Helvetica Neue"/>
                <a:sym typeface="Helvetica Neue"/>
              </a:rPr>
              <a:t>:</a:t>
            </a:r>
            <a:endParaRPr/>
          </a:p>
          <a:p>
            <a:pPr indent="457200" lvl="0" marL="0" rtl="0" algn="l">
              <a:lnSpc>
                <a:spcPct val="90000"/>
              </a:lnSpc>
              <a:spcBef>
                <a:spcPts val="500"/>
              </a:spcBef>
              <a:spcAft>
                <a:spcPts val="0"/>
              </a:spcAft>
              <a:buSzPts val="1800"/>
              <a:buNone/>
            </a:pPr>
            <a:r>
              <a:rPr b="0" i="0" lang="en-US" sz="1050">
                <a:highlight>
                  <a:srgbClr val="FFFFFF"/>
                </a:highlight>
                <a:latin typeface="Helvetica Neue"/>
                <a:ea typeface="Helvetica Neue"/>
                <a:cs typeface="Helvetica Neue"/>
                <a:sym typeface="Helvetica Neue"/>
              </a:rPr>
              <a:t>KNN makes predictions based on the majority class of its k-nearest neighbors. This allows it to capture local patterns in the data, which might be missed by logistic regression, especially if the decision boundary is complex and varies across the feature space.</a:t>
            </a:r>
            <a:endParaRPr/>
          </a:p>
          <a:p>
            <a:pPr indent="-228600" lvl="0" marL="228600" rtl="0" algn="l">
              <a:lnSpc>
                <a:spcPct val="90000"/>
              </a:lnSpc>
              <a:spcBef>
                <a:spcPts val="1000"/>
              </a:spcBef>
              <a:spcAft>
                <a:spcPts val="0"/>
              </a:spcAft>
              <a:buClr>
                <a:schemeClr val="dk1"/>
              </a:buClr>
              <a:buSzPts val="1050"/>
              <a:buFont typeface="Play"/>
              <a:buAutoNum type="arabicPeriod"/>
            </a:pPr>
            <a:r>
              <a:rPr b="1" i="0" lang="en-US" sz="1050">
                <a:highlight>
                  <a:srgbClr val="FFFFFF"/>
                </a:highlight>
                <a:latin typeface="Helvetica Neue"/>
                <a:ea typeface="Helvetica Neue"/>
                <a:cs typeface="Helvetica Neue"/>
                <a:sym typeface="Helvetica Neue"/>
              </a:rPr>
              <a:t>Performance with imbalanced data</a:t>
            </a:r>
            <a:r>
              <a:rPr b="0" i="0" lang="en-US" sz="1050">
                <a:highlight>
                  <a:srgbClr val="FFFFFF"/>
                </a:highlight>
                <a:latin typeface="Helvetica Neue"/>
                <a:ea typeface="Helvetica Neue"/>
                <a:cs typeface="Helvetica Neue"/>
                <a:sym typeface="Helvetica Neue"/>
              </a:rPr>
              <a:t>:</a:t>
            </a:r>
            <a:endParaRPr/>
          </a:p>
          <a:p>
            <a:pPr indent="457200" lvl="0" marL="0" rtl="0" algn="l">
              <a:lnSpc>
                <a:spcPct val="90000"/>
              </a:lnSpc>
              <a:spcBef>
                <a:spcPts val="500"/>
              </a:spcBef>
              <a:spcAft>
                <a:spcPts val="0"/>
              </a:spcAft>
              <a:buSzPts val="1800"/>
              <a:buNone/>
            </a:pPr>
            <a:r>
              <a:rPr b="0" i="0" lang="en-US" sz="1050">
                <a:highlight>
                  <a:srgbClr val="FFFFFF"/>
                </a:highlight>
                <a:latin typeface="Helvetica Neue"/>
                <a:ea typeface="Helvetica Neue"/>
                <a:cs typeface="Helvetica Neue"/>
                <a:sym typeface="Helvetica Neue"/>
              </a:rPr>
              <a:t>KNN can perform well with imbalanced datasets because it does not rely on the class distribution of the data during training, unlike logistic regression which might struggle with imbalanced classes.</a:t>
            </a:r>
            <a:endParaRPr/>
          </a:p>
          <a:p>
            <a:pPr indent="-228600" lvl="0" marL="228600" rtl="0" algn="l">
              <a:lnSpc>
                <a:spcPct val="90000"/>
              </a:lnSpc>
              <a:spcBef>
                <a:spcPts val="1000"/>
              </a:spcBef>
              <a:spcAft>
                <a:spcPts val="0"/>
              </a:spcAft>
              <a:buClr>
                <a:schemeClr val="dk1"/>
              </a:buClr>
              <a:buSzPts val="1050"/>
              <a:buFont typeface="Play"/>
              <a:buAutoNum type="arabicPeriod"/>
            </a:pPr>
            <a:r>
              <a:rPr b="1" i="0" lang="en-US" sz="1050">
                <a:highlight>
                  <a:srgbClr val="FFFFFF"/>
                </a:highlight>
                <a:latin typeface="Helvetica Neue"/>
                <a:ea typeface="Helvetica Neue"/>
                <a:cs typeface="Helvetica Neue"/>
                <a:sym typeface="Helvetica Neue"/>
              </a:rPr>
              <a:t>Interpretability</a:t>
            </a:r>
            <a:r>
              <a:rPr b="0" i="0" lang="en-US" sz="1050">
                <a:highlight>
                  <a:srgbClr val="FFFFFF"/>
                </a:highlight>
                <a:latin typeface="Helvetica Neue"/>
                <a:ea typeface="Helvetica Neue"/>
                <a:cs typeface="Helvetica Neue"/>
                <a:sym typeface="Helvetica Neue"/>
              </a:rPr>
              <a:t>:</a:t>
            </a:r>
            <a:endParaRPr/>
          </a:p>
          <a:p>
            <a:pPr indent="457200" lvl="0" marL="0" rtl="0" algn="l">
              <a:lnSpc>
                <a:spcPct val="90000"/>
              </a:lnSpc>
              <a:spcBef>
                <a:spcPts val="500"/>
              </a:spcBef>
              <a:spcAft>
                <a:spcPts val="0"/>
              </a:spcAft>
              <a:buSzPts val="1800"/>
              <a:buNone/>
            </a:pPr>
            <a:r>
              <a:rPr b="0" i="0" lang="en-US" sz="1050">
                <a:highlight>
                  <a:srgbClr val="FFFFFF"/>
                </a:highlight>
                <a:latin typeface="Helvetica Neue"/>
                <a:ea typeface="Helvetica Neue"/>
                <a:cs typeface="Helvetica Neue"/>
                <a:sym typeface="Helvetica Neue"/>
              </a:rPr>
              <a:t>While logistic regression provides coefficients that indicate the contribution of each feature to the prediction, KNN is less interpretable since it doesn't provide explicit coefficients. However, in cases where interpretability is not the primary concern and predictive performance is key, KNN can be preferred.</a:t>
            </a:r>
            <a:endParaRPr/>
          </a:p>
          <a:p>
            <a:pPr indent="0" lvl="0" marL="0" rtl="0" algn="l">
              <a:lnSpc>
                <a:spcPct val="90000"/>
              </a:lnSpc>
              <a:spcBef>
                <a:spcPts val="1000"/>
              </a:spcBef>
              <a:spcAft>
                <a:spcPts val="0"/>
              </a:spcAft>
              <a:buSzPts val="1800"/>
              <a:buNone/>
            </a:pPr>
            <a:r>
              <a:rPr b="0" i="1" lang="en-US" sz="1050">
                <a:highlight>
                  <a:srgbClr val="FFFFFF"/>
                </a:highlight>
                <a:latin typeface="Helvetica Neue"/>
                <a:ea typeface="Helvetica Neue"/>
                <a:cs typeface="Helvetica Neue"/>
                <a:sym typeface="Helvetica Neue"/>
              </a:rPr>
              <a:t>Overall, KNN is chosen over logistic regression when dealing with non-linear, complex datasets where no assumptions about the data distribution can be made, and local patterns need to be captured effectively f</a:t>
            </a:r>
            <a:r>
              <a:rPr i="1" lang="en-US" sz="1050">
                <a:highlight>
                  <a:srgbClr val="FFFFFF"/>
                </a:highlight>
                <a:latin typeface="Helvetica Neue"/>
                <a:ea typeface="Helvetica Neue"/>
                <a:cs typeface="Helvetica Neue"/>
                <a:sym typeface="Helvetica Neue"/>
              </a:rPr>
              <a:t>or this problem statement.</a:t>
            </a:r>
            <a:endParaRPr i="1" sz="1050"/>
          </a:p>
        </p:txBody>
      </p:sp>
      <p:pic>
        <p:nvPicPr>
          <p:cNvPr descr="Financial graphs on a dark display" id="188" name="Google Shape;188;p8"/>
          <p:cNvPicPr preferRelativeResize="0"/>
          <p:nvPr/>
        </p:nvPicPr>
        <p:blipFill rotWithShape="1">
          <a:blip r:embed="rId3">
            <a:alphaModFix/>
          </a:blip>
          <a:srcRect b="0" l="21468" r="24190" t="0"/>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9"/>
          <p:cNvSpPr txBox="1"/>
          <p:nvPr>
            <p:ph type="title"/>
          </p:nvPr>
        </p:nvSpPr>
        <p:spPr>
          <a:xfrm>
            <a:off x="5297762" y="329184"/>
            <a:ext cx="6251110"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Play"/>
              <a:buNone/>
            </a:pPr>
            <a:r>
              <a:rPr lang="en-US" sz="5400"/>
              <a:t>Conclusion</a:t>
            </a:r>
            <a:endParaRPr/>
          </a:p>
        </p:txBody>
      </p:sp>
      <p:pic>
        <p:nvPicPr>
          <p:cNvPr descr="Abstract blurred background of department store" id="195" name="Google Shape;195;p9"/>
          <p:cNvPicPr preferRelativeResize="0"/>
          <p:nvPr/>
        </p:nvPicPr>
        <p:blipFill rotWithShape="1">
          <a:blip r:embed="rId3">
            <a:alphaModFix/>
          </a:blip>
          <a:srcRect b="-1" l="21378" r="33290" t="0"/>
          <a:stretch/>
        </p:blipFill>
        <p:spPr>
          <a:xfrm>
            <a:off x="1"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196" name="Google Shape;196;p9"/>
          <p:cNvSpPr/>
          <p:nvPr/>
        </p:nvSpPr>
        <p:spPr>
          <a:xfrm>
            <a:off x="5297762" y="237494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9"/>
          <p:cNvSpPr txBox="1"/>
          <p:nvPr>
            <p:ph idx="1" type="body"/>
          </p:nvPr>
        </p:nvSpPr>
        <p:spPr>
          <a:xfrm>
            <a:off x="5297762" y="2706624"/>
            <a:ext cx="6251110" cy="34838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200"/>
              <a:buChar char="•"/>
            </a:pPr>
            <a:r>
              <a:rPr lang="en-US" sz="1200"/>
              <a:t>From the Exploratory Data Analysis (EDA) and Modeling, we can conclude that:</a:t>
            </a:r>
            <a:endParaRPr/>
          </a:p>
          <a:p>
            <a:pPr indent="-228600" lvl="1" marL="685800" rtl="0" algn="l">
              <a:lnSpc>
                <a:spcPct val="90000"/>
              </a:lnSpc>
              <a:spcBef>
                <a:spcPts val="500"/>
              </a:spcBef>
              <a:spcAft>
                <a:spcPts val="0"/>
              </a:spcAft>
              <a:buClr>
                <a:schemeClr val="dk1"/>
              </a:buClr>
              <a:buSzPts val="1200"/>
              <a:buChar char="•"/>
            </a:pPr>
            <a:r>
              <a:rPr lang="en-US" sz="1200"/>
              <a:t>In our analysis of user behavior on our online store offering maternity clothing, we've uncovered key insights into customer preferences and purchasing patterns. We found significant differences between Polish customers and those from other European countries. Through descriptive statistics, we identified variations in popular clothing models and colors among different customer segments.</a:t>
            </a:r>
            <a:endParaRPr/>
          </a:p>
          <a:p>
            <a:pPr indent="-152400" lvl="1" marL="685800" rtl="0" algn="l">
              <a:lnSpc>
                <a:spcPct val="90000"/>
              </a:lnSpc>
              <a:spcBef>
                <a:spcPts val="500"/>
              </a:spcBef>
              <a:spcAft>
                <a:spcPts val="0"/>
              </a:spcAft>
              <a:buClr>
                <a:schemeClr val="dk1"/>
              </a:buClr>
              <a:buSzPts val="1200"/>
              <a:buNone/>
            </a:pPr>
            <a:r>
              <a:t/>
            </a:r>
            <a:endParaRPr sz="1200"/>
          </a:p>
          <a:p>
            <a:pPr indent="-228600" lvl="1" marL="685800" rtl="0" algn="l">
              <a:lnSpc>
                <a:spcPct val="90000"/>
              </a:lnSpc>
              <a:spcBef>
                <a:spcPts val="500"/>
              </a:spcBef>
              <a:spcAft>
                <a:spcPts val="0"/>
              </a:spcAft>
              <a:buClr>
                <a:schemeClr val="dk1"/>
              </a:buClr>
              <a:buSzPts val="1200"/>
              <a:buChar char="•"/>
            </a:pPr>
            <a:r>
              <a:rPr lang="en-US" sz="1200"/>
              <a:t>Our machine learning models accurately predict customer behavior, enabling us to tailor personalized marketing strategies and optimize our website for improved user experience. By leveraging web mining techniques, we can enhance website design and functionality to increase consumer satisfaction and sales volume.</a:t>
            </a:r>
            <a:endParaRPr/>
          </a:p>
          <a:p>
            <a:pPr indent="-152400" lvl="1" marL="685800" rtl="0" algn="l">
              <a:lnSpc>
                <a:spcPct val="90000"/>
              </a:lnSpc>
              <a:spcBef>
                <a:spcPts val="500"/>
              </a:spcBef>
              <a:spcAft>
                <a:spcPts val="0"/>
              </a:spcAft>
              <a:buClr>
                <a:schemeClr val="dk1"/>
              </a:buClr>
              <a:buSzPts val="1200"/>
              <a:buNone/>
            </a:pPr>
            <a:r>
              <a:t/>
            </a:r>
            <a:endParaRPr sz="1200"/>
          </a:p>
          <a:p>
            <a:pPr indent="-228600" lvl="1" marL="685800" rtl="0" algn="l">
              <a:lnSpc>
                <a:spcPct val="90000"/>
              </a:lnSpc>
              <a:spcBef>
                <a:spcPts val="500"/>
              </a:spcBef>
              <a:spcAft>
                <a:spcPts val="0"/>
              </a:spcAft>
              <a:buClr>
                <a:schemeClr val="dk1"/>
              </a:buClr>
              <a:buSzPts val="1200"/>
              <a:buChar char="•"/>
            </a:pPr>
            <a:r>
              <a:rPr lang="en-US" sz="1200"/>
              <a:t>Moving forward, we recommend extending our analysis to different language versions of the website and exploring advanced analytical tools like Markov chains for deeper insights. These findings will inform future strategies for website optimization and personalized marketing efforts.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10"/>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3" name="Google Shape;203;p10"/>
          <p:cNvSpPr txBox="1"/>
          <p:nvPr>
            <p:ph type="title"/>
          </p:nvPr>
        </p:nvSpPr>
        <p:spPr>
          <a:xfrm>
            <a:off x="838200" y="459863"/>
            <a:ext cx="10515600" cy="10045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Play"/>
              <a:buNone/>
            </a:pPr>
            <a:r>
              <a:rPr lang="en-US">
                <a:solidFill>
                  <a:srgbClr val="FFFFFF"/>
                </a:solidFill>
              </a:rPr>
              <a:t>References</a:t>
            </a:r>
            <a:endParaRPr/>
          </a:p>
        </p:txBody>
      </p:sp>
      <p:sp>
        <p:nvSpPr>
          <p:cNvPr id="204" name="Google Shape;204;p10"/>
          <p:cNvSpPr/>
          <p:nvPr/>
        </p:nvSpPr>
        <p:spPr>
          <a:xfrm>
            <a:off x="579496" y="1587970"/>
            <a:ext cx="11033008" cy="4768380"/>
          </a:xfrm>
          <a:prstGeom prst="roundRect">
            <a:avLst>
              <a:gd fmla="val 3174" name="adj"/>
            </a:avLst>
          </a:prstGeom>
          <a:solidFill>
            <a:schemeClr val="lt1">
              <a:alpha val="945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05" name="Google Shape;205;p10"/>
          <p:cNvGrpSpPr/>
          <p:nvPr/>
        </p:nvGrpSpPr>
        <p:grpSpPr>
          <a:xfrm>
            <a:off x="838593" y="2635165"/>
            <a:ext cx="10514813" cy="2682828"/>
            <a:chOff x="393" y="834254"/>
            <a:chExt cx="10514813" cy="2682828"/>
          </a:xfrm>
        </p:grpSpPr>
        <p:sp>
          <p:nvSpPr>
            <p:cNvPr id="206" name="Google Shape;206;p10"/>
            <p:cNvSpPr/>
            <p:nvPr/>
          </p:nvSpPr>
          <p:spPr>
            <a:xfrm>
              <a:off x="1020487" y="834254"/>
              <a:ext cx="1098562" cy="109856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0"/>
            <p:cNvSpPr/>
            <p:nvPr/>
          </p:nvSpPr>
          <p:spPr>
            <a:xfrm>
              <a:off x="393" y="2048178"/>
              <a:ext cx="3138750" cy="588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0"/>
            <p:cNvSpPr txBox="1"/>
            <p:nvPr/>
          </p:nvSpPr>
          <p:spPr>
            <a:xfrm>
              <a:off x="393" y="2048178"/>
              <a:ext cx="3138750" cy="588515"/>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Link to dataset: </a:t>
              </a:r>
              <a:r>
                <a:rPr b="1" i="0" lang="en-US" sz="1400" u="sng" cap="none" strike="noStrike">
                  <a:solidFill>
                    <a:schemeClr val="dk1"/>
                  </a:solidFill>
                  <a:latin typeface="Arial"/>
                  <a:ea typeface="Arial"/>
                  <a:cs typeface="Arial"/>
                  <a:sym typeface="Arial"/>
                  <a:hlinkClick r:id="rId4">
                    <a:extLst>
                      <a:ext uri="{A12FA001-AC4F-418D-AE19-62706E023703}">
                        <ahyp:hlinkClr val="tx"/>
                      </a:ext>
                    </a:extLst>
                  </a:hlinkClick>
                </a:rPr>
                <a:t>Clickstream Data for Online Shopping - UCI Machine Learning Repository</a:t>
              </a:r>
              <a:endParaRPr b="0" i="0" sz="1400" u="none" cap="none" strike="noStrike">
                <a:solidFill>
                  <a:schemeClr val="dk1"/>
                </a:solidFill>
                <a:latin typeface="Arial"/>
                <a:ea typeface="Arial"/>
                <a:cs typeface="Arial"/>
                <a:sym typeface="Arial"/>
              </a:endParaRPr>
            </a:p>
          </p:txBody>
        </p:sp>
        <p:sp>
          <p:nvSpPr>
            <p:cNvPr id="209" name="Google Shape;209;p10"/>
            <p:cNvSpPr/>
            <p:nvPr/>
          </p:nvSpPr>
          <p:spPr>
            <a:xfrm>
              <a:off x="393" y="2690350"/>
              <a:ext cx="3138750" cy="82673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0"/>
            <p:cNvSpPr/>
            <p:nvPr/>
          </p:nvSpPr>
          <p:spPr>
            <a:xfrm>
              <a:off x="4708518" y="834254"/>
              <a:ext cx="1098562" cy="109856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0"/>
            <p:cNvSpPr/>
            <p:nvPr/>
          </p:nvSpPr>
          <p:spPr>
            <a:xfrm>
              <a:off x="3688425" y="2048178"/>
              <a:ext cx="3138750" cy="588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0"/>
            <p:cNvSpPr txBox="1"/>
            <p:nvPr/>
          </p:nvSpPr>
          <p:spPr>
            <a:xfrm>
              <a:off x="3688425" y="2048178"/>
              <a:ext cx="3138750" cy="588515"/>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rial"/>
                <a:buNone/>
              </a:pPr>
              <a:r>
                <a:rPr b="1" i="0" lang="en-US" sz="1400" u="sng" cap="none" strike="noStrike">
                  <a:solidFill>
                    <a:schemeClr val="dk1"/>
                  </a:solidFill>
                  <a:latin typeface="Arial"/>
                  <a:ea typeface="Arial"/>
                  <a:cs typeface="Arial"/>
                  <a:sym typeface="Arial"/>
                </a:rPr>
                <a:t>Python Library Used</a:t>
              </a:r>
              <a:endParaRPr b="0" i="0" sz="1400" u="none" cap="none" strike="noStrike">
                <a:solidFill>
                  <a:schemeClr val="dk1"/>
                </a:solidFill>
                <a:latin typeface="Arial"/>
                <a:ea typeface="Arial"/>
                <a:cs typeface="Arial"/>
                <a:sym typeface="Arial"/>
              </a:endParaRPr>
            </a:p>
          </p:txBody>
        </p:sp>
        <p:sp>
          <p:nvSpPr>
            <p:cNvPr id="213" name="Google Shape;213;p10"/>
            <p:cNvSpPr/>
            <p:nvPr/>
          </p:nvSpPr>
          <p:spPr>
            <a:xfrm>
              <a:off x="3688425" y="2690350"/>
              <a:ext cx="3138750" cy="82673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0"/>
            <p:cNvSpPr txBox="1"/>
            <p:nvPr/>
          </p:nvSpPr>
          <p:spPr>
            <a:xfrm>
              <a:off x="3688425" y="2690350"/>
              <a:ext cx="3138750" cy="826732"/>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Arial"/>
                <a:buNone/>
              </a:pPr>
              <a:r>
                <a:rPr b="0" i="0" lang="en-US" sz="1100" u="sng" cap="none" strike="noStrike">
                  <a:solidFill>
                    <a:schemeClr val="dk1"/>
                  </a:solidFill>
                  <a:latin typeface="Arial"/>
                  <a:ea typeface="Arial"/>
                  <a:cs typeface="Arial"/>
                  <a:sym typeface="Arial"/>
                </a:rPr>
                <a:t>SKLEARN</a:t>
              </a:r>
              <a:endParaRPr b="0" i="0" sz="1100" u="none" cap="none" strike="noStrike">
                <a:solidFill>
                  <a:schemeClr val="dk1"/>
                </a:solidFill>
                <a:latin typeface="Arial"/>
                <a:ea typeface="Arial"/>
                <a:cs typeface="Arial"/>
                <a:sym typeface="Arial"/>
              </a:endParaRPr>
            </a:p>
            <a:p>
              <a:pPr indent="0" lvl="0" marL="0" marR="0" rtl="0" algn="ctr">
                <a:lnSpc>
                  <a:spcPct val="90000"/>
                </a:lnSpc>
                <a:spcBef>
                  <a:spcPts val="385"/>
                </a:spcBef>
                <a:spcAft>
                  <a:spcPts val="0"/>
                </a:spcAft>
                <a:buClr>
                  <a:schemeClr val="dk1"/>
                </a:buClr>
                <a:buSzPts val="1100"/>
                <a:buFont typeface="Arial"/>
                <a:buNone/>
              </a:pPr>
              <a:r>
                <a:rPr b="0" i="0" lang="en-US" sz="1100" u="sng" cap="none" strike="noStrike">
                  <a:solidFill>
                    <a:schemeClr val="dk1"/>
                  </a:solidFill>
                  <a:latin typeface="Arial"/>
                  <a:ea typeface="Arial"/>
                  <a:cs typeface="Arial"/>
                  <a:sym typeface="Arial"/>
                </a:rPr>
                <a:t>PANDAS</a:t>
              </a:r>
              <a:endParaRPr b="0" i="0" sz="1100" u="none" cap="none" strike="noStrike">
                <a:solidFill>
                  <a:schemeClr val="dk1"/>
                </a:solidFill>
                <a:latin typeface="Arial"/>
                <a:ea typeface="Arial"/>
                <a:cs typeface="Arial"/>
                <a:sym typeface="Arial"/>
              </a:endParaRPr>
            </a:p>
            <a:p>
              <a:pPr indent="0" lvl="0" marL="0" marR="0" rtl="0" algn="ctr">
                <a:lnSpc>
                  <a:spcPct val="90000"/>
                </a:lnSpc>
                <a:spcBef>
                  <a:spcPts val="385"/>
                </a:spcBef>
                <a:spcAft>
                  <a:spcPts val="0"/>
                </a:spcAft>
                <a:buClr>
                  <a:schemeClr val="dk1"/>
                </a:buClr>
                <a:buSzPts val="1100"/>
                <a:buFont typeface="Arial"/>
                <a:buNone/>
              </a:pPr>
              <a:r>
                <a:rPr b="0" i="0" lang="en-US" sz="1100" u="sng" cap="none" strike="noStrike">
                  <a:solidFill>
                    <a:schemeClr val="dk1"/>
                  </a:solidFill>
                  <a:latin typeface="Arial"/>
                  <a:ea typeface="Arial"/>
                  <a:cs typeface="Arial"/>
                  <a:sym typeface="Arial"/>
                </a:rPr>
                <a:t>NUMPY</a:t>
              </a:r>
              <a:endParaRPr b="0" i="0" sz="1100" u="none" cap="none" strike="noStrike">
                <a:solidFill>
                  <a:schemeClr val="dk1"/>
                </a:solidFill>
                <a:latin typeface="Arial"/>
                <a:ea typeface="Arial"/>
                <a:cs typeface="Arial"/>
                <a:sym typeface="Arial"/>
              </a:endParaRPr>
            </a:p>
            <a:p>
              <a:pPr indent="0" lvl="0" marL="0" marR="0" rtl="0" algn="ctr">
                <a:lnSpc>
                  <a:spcPct val="90000"/>
                </a:lnSpc>
                <a:spcBef>
                  <a:spcPts val="385"/>
                </a:spcBef>
                <a:spcAft>
                  <a:spcPts val="0"/>
                </a:spcAft>
                <a:buClr>
                  <a:schemeClr val="dk1"/>
                </a:buClr>
                <a:buSzPts val="1100"/>
                <a:buFont typeface="Arial"/>
                <a:buNone/>
              </a:pPr>
              <a:r>
                <a:rPr b="0" i="0" lang="en-US" sz="1100" u="sng" cap="none" strike="noStrike">
                  <a:solidFill>
                    <a:schemeClr val="dk1"/>
                  </a:solidFill>
                  <a:latin typeface="Arial"/>
                  <a:ea typeface="Arial"/>
                  <a:cs typeface="Arial"/>
                  <a:sym typeface="Arial"/>
                </a:rPr>
                <a:t>SEABORN</a:t>
              </a:r>
              <a:endParaRPr b="0" i="0" sz="1100" u="none" cap="none" strike="noStrike">
                <a:solidFill>
                  <a:schemeClr val="dk1"/>
                </a:solidFill>
                <a:latin typeface="Arial"/>
                <a:ea typeface="Arial"/>
                <a:cs typeface="Arial"/>
                <a:sym typeface="Arial"/>
              </a:endParaRPr>
            </a:p>
          </p:txBody>
        </p:sp>
        <p:sp>
          <p:nvSpPr>
            <p:cNvPr id="215" name="Google Shape;215;p10"/>
            <p:cNvSpPr/>
            <p:nvPr/>
          </p:nvSpPr>
          <p:spPr>
            <a:xfrm>
              <a:off x="8396550" y="834254"/>
              <a:ext cx="1098562" cy="1098562"/>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0"/>
            <p:cNvSpPr/>
            <p:nvPr/>
          </p:nvSpPr>
          <p:spPr>
            <a:xfrm>
              <a:off x="7376456" y="2048178"/>
              <a:ext cx="3138750" cy="588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0"/>
            <p:cNvSpPr txBox="1"/>
            <p:nvPr/>
          </p:nvSpPr>
          <p:spPr>
            <a:xfrm>
              <a:off x="7376456" y="2048178"/>
              <a:ext cx="3138750" cy="588515"/>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rial"/>
                <a:buNone/>
              </a:pPr>
              <a:r>
                <a:rPr b="1" i="0" lang="en-US" sz="1400" u="sng" cap="none" strike="noStrike">
                  <a:solidFill>
                    <a:schemeClr val="dk1"/>
                  </a:solidFill>
                  <a:latin typeface="Arial"/>
                  <a:ea typeface="Arial"/>
                  <a:cs typeface="Arial"/>
                  <a:sym typeface="Arial"/>
                </a:rPr>
                <a:t>Other resources</a:t>
              </a:r>
              <a:endParaRPr b="0" i="0" sz="1400" u="none" cap="none" strike="noStrike">
                <a:solidFill>
                  <a:schemeClr val="dk1"/>
                </a:solidFill>
                <a:latin typeface="Arial"/>
                <a:ea typeface="Arial"/>
                <a:cs typeface="Arial"/>
                <a:sym typeface="Arial"/>
              </a:endParaRPr>
            </a:p>
          </p:txBody>
        </p:sp>
        <p:sp>
          <p:nvSpPr>
            <p:cNvPr id="218" name="Google Shape;218;p10"/>
            <p:cNvSpPr/>
            <p:nvPr/>
          </p:nvSpPr>
          <p:spPr>
            <a:xfrm>
              <a:off x="7376456" y="2690350"/>
              <a:ext cx="3138750" cy="82673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0"/>
            <p:cNvSpPr txBox="1"/>
            <p:nvPr/>
          </p:nvSpPr>
          <p:spPr>
            <a:xfrm>
              <a:off x="7376456" y="2690350"/>
              <a:ext cx="3138750" cy="826732"/>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Arial"/>
                <a:buNone/>
              </a:pPr>
              <a:r>
                <a:rPr b="0" i="0" lang="en-US" sz="1100" u="sng" cap="none" strike="noStrike">
                  <a:solidFill>
                    <a:schemeClr val="dk1"/>
                  </a:solidFill>
                  <a:latin typeface="Arial"/>
                  <a:ea typeface="Arial"/>
                  <a:cs typeface="Arial"/>
                  <a:sym typeface="Arial"/>
                </a:rPr>
                <a:t>Microsoft Excel</a:t>
              </a:r>
              <a:endParaRPr b="0" i="0" sz="1100" u="none" cap="none" strike="noStrike">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Work tools on a red background" id="94" name="Google Shape;94;p2"/>
          <p:cNvPicPr preferRelativeResize="0"/>
          <p:nvPr/>
        </p:nvPicPr>
        <p:blipFill rotWithShape="1">
          <a:blip r:embed="rId3">
            <a:alphaModFix/>
          </a:blip>
          <a:srcRect b="0" l="0" r="0" t="15730"/>
          <a:stretch/>
        </p:blipFill>
        <p:spPr>
          <a:xfrm>
            <a:off x="1" y="1"/>
            <a:ext cx="12192000" cy="6857999"/>
          </a:xfrm>
          <a:prstGeom prst="rect">
            <a:avLst/>
          </a:prstGeom>
          <a:noFill/>
          <a:ln>
            <a:noFill/>
          </a:ln>
        </p:spPr>
      </p:pic>
      <p:sp>
        <p:nvSpPr>
          <p:cNvPr id="95" name="Google Shape;95;p2"/>
          <p:cNvSpPr/>
          <p:nvPr/>
        </p:nvSpPr>
        <p:spPr>
          <a:xfrm>
            <a:off x="641099" y="585274"/>
            <a:ext cx="7036051" cy="5492212"/>
          </a:xfrm>
          <a:custGeom>
            <a:rect b="b" l="l" r="r" t="t"/>
            <a:pathLst>
              <a:path extrusionOk="0" h="5492212" w="7036051">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chemeClr val="lt1"/>
          </a:solidFill>
          <a:ln>
            <a:noFill/>
          </a:ln>
          <a:effectLst>
            <a:outerShdw blurRad="50800" rotWithShape="0" algn="t" dir="5400000" dist="25400">
              <a:srgbClr val="000000">
                <a:alpha val="2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2"/>
          <p:cNvSpPr/>
          <p:nvPr/>
        </p:nvSpPr>
        <p:spPr>
          <a:xfrm>
            <a:off x="641099" y="585274"/>
            <a:ext cx="7036051" cy="5492212"/>
          </a:xfrm>
          <a:custGeom>
            <a:rect b="b" l="l" r="r" t="t"/>
            <a:pathLst>
              <a:path extrusionOk="0" h="5492212" w="7036051">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rgbClr val="82766A">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2"/>
          <p:cNvSpPr txBox="1"/>
          <p:nvPr>
            <p:ph type="title"/>
          </p:nvPr>
        </p:nvSpPr>
        <p:spPr>
          <a:xfrm>
            <a:off x="1215900" y="1071349"/>
            <a:ext cx="5886449" cy="12114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Play"/>
              <a:buNone/>
            </a:pPr>
            <a:r>
              <a:rPr lang="en-US" sz="3600"/>
              <a:t>Problem Statement</a:t>
            </a:r>
            <a:endParaRPr/>
          </a:p>
        </p:txBody>
      </p:sp>
      <p:sp>
        <p:nvSpPr>
          <p:cNvPr id="98" name="Google Shape;98;p2"/>
          <p:cNvSpPr/>
          <p:nvPr/>
        </p:nvSpPr>
        <p:spPr>
          <a:xfrm>
            <a:off x="3305249" y="39510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txBox="1"/>
          <p:nvPr>
            <p:ph idx="1" type="body"/>
          </p:nvPr>
        </p:nvSpPr>
        <p:spPr>
          <a:xfrm>
            <a:off x="1283384" y="2419350"/>
            <a:ext cx="5751481" cy="32376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How do people shop online, and have can we modify the process so that they buy more items or so we can make sure the items they buy are always available?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3"/>
          <p:cNvSpPr/>
          <p:nvPr/>
        </p:nvSpPr>
        <p:spPr>
          <a:xfrm rot="-853893">
            <a:off x="8175088" y="457951"/>
            <a:ext cx="2987899" cy="2987899"/>
          </a:xfrm>
          <a:prstGeom prst="arc">
            <a:avLst>
              <a:gd fmla="val 14612914"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Goal</a:t>
            </a:r>
            <a:endParaRPr/>
          </a:p>
        </p:txBody>
      </p:sp>
      <p:grpSp>
        <p:nvGrpSpPr>
          <p:cNvPr id="107" name="Google Shape;107;p3"/>
          <p:cNvGrpSpPr/>
          <p:nvPr/>
        </p:nvGrpSpPr>
        <p:grpSpPr>
          <a:xfrm>
            <a:off x="838200" y="2532717"/>
            <a:ext cx="10515600" cy="2937153"/>
            <a:chOff x="0" y="707092"/>
            <a:chExt cx="10515600" cy="2937153"/>
          </a:xfrm>
        </p:grpSpPr>
        <p:sp>
          <p:nvSpPr>
            <p:cNvPr id="108" name="Google Shape;108;p3"/>
            <p:cNvSpPr/>
            <p:nvPr/>
          </p:nvSpPr>
          <p:spPr>
            <a:xfrm>
              <a:off x="0" y="707092"/>
              <a:ext cx="10515600" cy="1305401"/>
            </a:xfrm>
            <a:prstGeom prst="roundRect">
              <a:avLst>
                <a:gd fmla="val 10000" name="adj"/>
              </a:avLst>
            </a:prstGeom>
            <a:solidFill>
              <a:srgbClr val="E971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394883" y="1000807"/>
              <a:ext cx="717970" cy="71797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1507738" y="707092"/>
              <a:ext cx="9007861" cy="130540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txBox="1"/>
            <p:nvPr/>
          </p:nvSpPr>
          <p:spPr>
            <a:xfrm>
              <a:off x="1507738" y="707092"/>
              <a:ext cx="9007861" cy="1305401"/>
            </a:xfrm>
            <a:prstGeom prst="rect">
              <a:avLst/>
            </a:prstGeom>
            <a:noFill/>
            <a:ln>
              <a:noFill/>
            </a:ln>
          </p:spPr>
          <p:txBody>
            <a:bodyPr anchorCtr="0" anchor="ctr" bIns="138150" lIns="138150" spcFirstLastPara="1" rIns="138150" wrap="square" tIns="138150">
              <a:noAutofit/>
            </a:bodyPr>
            <a:lstStyle/>
            <a:p>
              <a:pPr indent="0" lvl="0" marL="0" marR="0" rtl="0" algn="l">
                <a:lnSpc>
                  <a:spcPct val="9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study and examine transactional data and user preferences, noting differences between Polish customers and those from other European countries by using data from an e-shop selling women's clothing.</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0" y="2338844"/>
              <a:ext cx="10515600" cy="1305401"/>
            </a:xfrm>
            <a:prstGeom prst="roundRect">
              <a:avLst>
                <a:gd fmla="val 10000" name="adj"/>
              </a:avLst>
            </a:prstGeom>
            <a:solidFill>
              <a:srgbClr val="176B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394883" y="2632559"/>
              <a:ext cx="717970" cy="71797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1507738" y="2338844"/>
              <a:ext cx="9007861" cy="130540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txBox="1"/>
            <p:nvPr/>
          </p:nvSpPr>
          <p:spPr>
            <a:xfrm>
              <a:off x="1507738" y="2338844"/>
              <a:ext cx="9007861" cy="1305401"/>
            </a:xfrm>
            <a:prstGeom prst="rect">
              <a:avLst/>
            </a:prstGeom>
            <a:noFill/>
            <a:ln>
              <a:noFill/>
            </a:ln>
          </p:spPr>
          <p:txBody>
            <a:bodyPr anchorCtr="0" anchor="ctr" bIns="138150" lIns="138150" spcFirstLastPara="1" rIns="138150" wrap="square" tIns="138150">
              <a:noAutofit/>
            </a:bodyPr>
            <a:lstStyle/>
            <a:p>
              <a:pPr indent="0" lvl="0" marL="0" marR="0" rtl="0" algn="l">
                <a:lnSpc>
                  <a:spcPct val="9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To create a machine learning model that predicts the amount a user is willing to spend on an item.</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4"/>
          <p:cNvSpPr/>
          <p:nvPr/>
        </p:nvSpPr>
        <p:spPr>
          <a:xfrm>
            <a:off x="0" y="-1"/>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4"/>
          <p:cNvSpPr/>
          <p:nvPr/>
        </p:nvSpPr>
        <p:spPr>
          <a:xfrm>
            <a:off x="0" y="0"/>
            <a:ext cx="12188952" cy="6858000"/>
          </a:xfrm>
          <a:prstGeom prst="rect">
            <a:avLst/>
          </a:prstGeom>
          <a:solidFill>
            <a:schemeClr val="lt2">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0" y="0"/>
            <a:ext cx="12188952" cy="6862380"/>
          </a:xfrm>
          <a:prstGeom prst="rect">
            <a:avLst/>
          </a:prstGeom>
          <a:noFill/>
          <a:ln>
            <a:noFill/>
          </a:ln>
        </p:spPr>
      </p:pic>
      <p:sp>
        <p:nvSpPr>
          <p:cNvPr id="123" name="Google Shape;123;p4"/>
          <p:cNvSpPr/>
          <p:nvPr/>
        </p:nvSpPr>
        <p:spPr>
          <a:xfrm>
            <a:off x="0" y="0"/>
            <a:ext cx="12188952" cy="6858000"/>
          </a:xfrm>
          <a:prstGeom prst="rect">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4"/>
          <p:cNvSpPr/>
          <p:nvPr/>
        </p:nvSpPr>
        <p:spPr>
          <a:xfrm>
            <a:off x="538542" y="729175"/>
            <a:ext cx="11099352" cy="53996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6C5AB"/>
              </a:solidFill>
              <a:latin typeface="Arial"/>
              <a:ea typeface="Arial"/>
              <a:cs typeface="Arial"/>
              <a:sym typeface="Arial"/>
            </a:endParaRPr>
          </a:p>
        </p:txBody>
      </p:sp>
      <p:sp>
        <p:nvSpPr>
          <p:cNvPr id="125" name="Google Shape;125;p4"/>
          <p:cNvSpPr txBox="1"/>
          <p:nvPr>
            <p:ph type="title"/>
          </p:nvPr>
        </p:nvSpPr>
        <p:spPr>
          <a:xfrm>
            <a:off x="6597016" y="905011"/>
            <a:ext cx="4589328" cy="188913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Play"/>
              <a:buNone/>
            </a:pPr>
            <a:r>
              <a:rPr lang="en-US" sz="4800"/>
              <a:t>Where Do we Begin?</a:t>
            </a:r>
            <a:endParaRPr/>
          </a:p>
        </p:txBody>
      </p:sp>
      <p:pic>
        <p:nvPicPr>
          <p:cNvPr descr="Empty speech bubbles" id="126" name="Google Shape;126;p4"/>
          <p:cNvPicPr preferRelativeResize="0"/>
          <p:nvPr/>
        </p:nvPicPr>
        <p:blipFill rotWithShape="1">
          <a:blip r:embed="rId4">
            <a:alphaModFix/>
          </a:blip>
          <a:srcRect b="-1" l="5884" r="-1" t="0"/>
          <a:stretch/>
        </p:blipFill>
        <p:spPr>
          <a:xfrm>
            <a:off x="720807" y="1485461"/>
            <a:ext cx="5468347" cy="3878318"/>
          </a:xfrm>
          <a:prstGeom prst="rect">
            <a:avLst/>
          </a:prstGeom>
          <a:noFill/>
          <a:ln>
            <a:noFill/>
          </a:ln>
        </p:spPr>
      </p:pic>
      <p:sp>
        <p:nvSpPr>
          <p:cNvPr id="127" name="Google Shape;127;p4"/>
          <p:cNvSpPr txBox="1"/>
          <p:nvPr>
            <p:ph idx="1" type="body"/>
          </p:nvPr>
        </p:nvSpPr>
        <p:spPr>
          <a:xfrm>
            <a:off x="6597016" y="2965592"/>
            <a:ext cx="4589328" cy="298739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We start by understanding the problem statement</a:t>
            </a:r>
            <a:endParaRPr/>
          </a:p>
          <a:p>
            <a:pPr indent="-228600" lvl="0" marL="228600" rtl="0" algn="l">
              <a:lnSpc>
                <a:spcPct val="90000"/>
              </a:lnSpc>
              <a:spcBef>
                <a:spcPts val="1000"/>
              </a:spcBef>
              <a:spcAft>
                <a:spcPts val="0"/>
              </a:spcAft>
              <a:buClr>
                <a:schemeClr val="dk1"/>
              </a:buClr>
              <a:buSzPts val="1800"/>
              <a:buChar char="•"/>
            </a:pPr>
            <a:r>
              <a:rPr lang="en-US" sz="1800"/>
              <a:t>Then we gather the data.</a:t>
            </a:r>
            <a:endParaRPr/>
          </a:p>
          <a:p>
            <a:pPr indent="-228600" lvl="1" marL="685800" rtl="0" algn="l">
              <a:lnSpc>
                <a:spcPct val="90000"/>
              </a:lnSpc>
              <a:spcBef>
                <a:spcPts val="500"/>
              </a:spcBef>
              <a:spcAft>
                <a:spcPts val="0"/>
              </a:spcAft>
              <a:buClr>
                <a:schemeClr val="dk1"/>
              </a:buClr>
              <a:buSzPts val="1800"/>
              <a:buChar char="•"/>
            </a:pPr>
            <a:r>
              <a:rPr lang="en-US" sz="1800"/>
              <a:t>The data was gathered by a researcher</a:t>
            </a:r>
            <a:endParaRPr/>
          </a:p>
          <a:p>
            <a:pPr indent="-228600" lvl="0" marL="228600" rtl="0" algn="l">
              <a:lnSpc>
                <a:spcPct val="90000"/>
              </a:lnSpc>
              <a:spcBef>
                <a:spcPts val="1000"/>
              </a:spcBef>
              <a:spcAft>
                <a:spcPts val="0"/>
              </a:spcAft>
              <a:buClr>
                <a:schemeClr val="dk1"/>
              </a:buClr>
              <a:buSzPts val="1800"/>
              <a:buChar char="•"/>
            </a:pPr>
            <a:r>
              <a:rPr lang="en-US" sz="1800"/>
              <a:t>After that we the data to draw a conclusion.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omputer script on a screen" id="133" name="Google Shape;133;p5"/>
          <p:cNvPicPr preferRelativeResize="0"/>
          <p:nvPr/>
        </p:nvPicPr>
        <p:blipFill rotWithShape="1">
          <a:blip r:embed="rId3">
            <a:alphaModFix/>
          </a:blip>
          <a:srcRect b="-2" l="3783" r="43556" t="0"/>
          <a:stretch/>
        </p:blipFill>
        <p:spPr>
          <a:xfrm>
            <a:off x="-1" y="-2"/>
            <a:ext cx="5410198" cy="6858002"/>
          </a:xfrm>
          <a:prstGeom prst="rect">
            <a:avLst/>
          </a:prstGeom>
          <a:noFill/>
          <a:ln>
            <a:noFill/>
          </a:ln>
        </p:spPr>
      </p:pic>
      <p:sp>
        <p:nvSpPr>
          <p:cNvPr id="134" name="Google Shape;134;p5"/>
          <p:cNvSpPr/>
          <p:nvPr/>
        </p:nvSpPr>
        <p:spPr>
          <a:xfrm>
            <a:off x="5410197" y="-1"/>
            <a:ext cx="6781802" cy="2286000"/>
          </a:xfrm>
          <a:prstGeom prst="rect">
            <a:avLst/>
          </a:prstGeom>
          <a:solidFill>
            <a:schemeClr val="lt1"/>
          </a:solidFill>
          <a:ln>
            <a:noFill/>
          </a:ln>
          <a:effectLst>
            <a:outerShdw blurRad="355600" sx="95000" rotWithShape="0" algn="t" dist="152400" sy="95000">
              <a:srgbClr val="000000">
                <a:alpha val="2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6115317" y="405685"/>
            <a:ext cx="5464968" cy="15593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Steps</a:t>
            </a:r>
            <a:endParaRPr/>
          </a:p>
        </p:txBody>
      </p:sp>
      <p:sp>
        <p:nvSpPr>
          <p:cNvPr id="136" name="Google Shape;136;p5"/>
          <p:cNvSpPr txBox="1"/>
          <p:nvPr>
            <p:ph idx="1" type="body"/>
          </p:nvPr>
        </p:nvSpPr>
        <p:spPr>
          <a:xfrm>
            <a:off x="6115317" y="2743200"/>
            <a:ext cx="5247340" cy="349687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Data Acquisition</a:t>
            </a:r>
            <a:endParaRPr/>
          </a:p>
          <a:p>
            <a:pPr indent="-228600" lvl="0" marL="228600" rtl="0" algn="l">
              <a:lnSpc>
                <a:spcPct val="90000"/>
              </a:lnSpc>
              <a:spcBef>
                <a:spcPts val="1000"/>
              </a:spcBef>
              <a:spcAft>
                <a:spcPts val="0"/>
              </a:spcAft>
              <a:buClr>
                <a:schemeClr val="dk1"/>
              </a:buClr>
              <a:buSzPts val="2000"/>
              <a:buChar char="•"/>
            </a:pPr>
            <a:r>
              <a:rPr lang="en-US" sz="2000"/>
              <a:t>Data Cleaning</a:t>
            </a:r>
            <a:endParaRPr/>
          </a:p>
          <a:p>
            <a:pPr indent="-228600" lvl="0" marL="228600" rtl="0" algn="l">
              <a:lnSpc>
                <a:spcPct val="90000"/>
              </a:lnSpc>
              <a:spcBef>
                <a:spcPts val="1000"/>
              </a:spcBef>
              <a:spcAft>
                <a:spcPts val="0"/>
              </a:spcAft>
              <a:buClr>
                <a:schemeClr val="dk1"/>
              </a:buClr>
              <a:buSzPts val="2000"/>
              <a:buChar char="•"/>
            </a:pPr>
            <a:r>
              <a:rPr lang="en-US" sz="2000"/>
              <a:t>Data Preprocessing</a:t>
            </a:r>
            <a:endParaRPr/>
          </a:p>
          <a:p>
            <a:pPr indent="-228600" lvl="0" marL="228600" rtl="0" algn="l">
              <a:lnSpc>
                <a:spcPct val="90000"/>
              </a:lnSpc>
              <a:spcBef>
                <a:spcPts val="1000"/>
              </a:spcBef>
              <a:spcAft>
                <a:spcPts val="0"/>
              </a:spcAft>
              <a:buClr>
                <a:schemeClr val="dk1"/>
              </a:buClr>
              <a:buSzPts val="2000"/>
              <a:buChar char="•"/>
            </a:pPr>
            <a:r>
              <a:rPr lang="en-US" sz="2000"/>
              <a:t>Data Modeling using KNN and Logistic Regression Machine Learning Models</a:t>
            </a:r>
            <a:endParaRPr/>
          </a:p>
          <a:p>
            <a:pPr indent="-228600" lvl="0" marL="228600" rtl="0" algn="l">
              <a:lnSpc>
                <a:spcPct val="90000"/>
              </a:lnSpc>
              <a:spcBef>
                <a:spcPts val="1000"/>
              </a:spcBef>
              <a:spcAft>
                <a:spcPts val="0"/>
              </a:spcAft>
              <a:buClr>
                <a:schemeClr val="dk1"/>
              </a:buClr>
              <a:buSzPts val="2000"/>
              <a:buChar char="•"/>
            </a:pPr>
            <a:r>
              <a:rPr lang="en-US" sz="2000"/>
              <a:t>Data Storage using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6"/>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6"/>
          <p:cNvSpPr txBox="1"/>
          <p:nvPr>
            <p:ph type="title"/>
          </p:nvPr>
        </p:nvSpPr>
        <p:spPr>
          <a:xfrm>
            <a:off x="490537"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Play"/>
              <a:buNone/>
            </a:pPr>
            <a:r>
              <a:rPr lang="en-US" sz="3200">
                <a:solidFill>
                  <a:schemeClr val="lt1"/>
                </a:solidFill>
              </a:rPr>
              <a:t>Ghant Chart</a:t>
            </a:r>
            <a:endParaRPr/>
          </a:p>
        </p:txBody>
      </p:sp>
      <p:pic>
        <p:nvPicPr>
          <p:cNvPr descr="A screenshot of a computer&#10;&#10;Description automatically generated" id="143" name="Google Shape;143;p6"/>
          <p:cNvPicPr preferRelativeResize="0"/>
          <p:nvPr/>
        </p:nvPicPr>
        <p:blipFill rotWithShape="1">
          <a:blip r:embed="rId3">
            <a:alphaModFix/>
          </a:blip>
          <a:srcRect b="0" l="0" r="0" t="0"/>
          <a:stretch/>
        </p:blipFill>
        <p:spPr>
          <a:xfrm>
            <a:off x="-1" y="1388303"/>
            <a:ext cx="12192000" cy="5426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7"/>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graph of a performance&#10;&#10;Description automatically generated with medium confidence" id="149" name="Google Shape;149;p7"/>
          <p:cNvPicPr preferRelativeResize="0"/>
          <p:nvPr/>
        </p:nvPicPr>
        <p:blipFill rotWithShape="1">
          <a:blip r:embed="rId3">
            <a:alphaModFix/>
          </a:blip>
          <a:srcRect b="0" l="0" r="0" t="3451"/>
          <a:stretch/>
        </p:blipFill>
        <p:spPr>
          <a:xfrm>
            <a:off x="20" y="1282"/>
            <a:ext cx="12191980" cy="68567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23"/>
          <p:cNvSpPr/>
          <p:nvPr/>
        </p:nvSpPr>
        <p:spPr>
          <a:xfrm flipH="1" rot="5400000">
            <a:off x="-1417539" y="1417538"/>
            <a:ext cx="6875818" cy="4040744"/>
          </a:xfrm>
          <a:prstGeom prst="rect">
            <a:avLst/>
          </a:prstGeom>
          <a:gradFill>
            <a:gsLst>
              <a:gs pos="0">
                <a:srgbClr val="000000"/>
              </a:gs>
              <a:gs pos="100000">
                <a:srgbClr val="0F4861"/>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23"/>
          <p:cNvSpPr/>
          <p:nvPr/>
        </p:nvSpPr>
        <p:spPr>
          <a:xfrm rot="-5400000">
            <a:off x="-158495" y="2660473"/>
            <a:ext cx="4355594" cy="4038603"/>
          </a:xfrm>
          <a:prstGeom prst="rect">
            <a:avLst/>
          </a:prstGeom>
          <a:gradFill>
            <a:gsLst>
              <a:gs pos="0">
                <a:srgbClr val="156082">
                  <a:alpha val="49803"/>
                </a:srgbClr>
              </a:gs>
              <a:gs pos="100000">
                <a:srgbClr val="0A3041">
                  <a:alpha val="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p23"/>
          <p:cNvSpPr/>
          <p:nvPr/>
        </p:nvSpPr>
        <p:spPr>
          <a:xfrm flipH="1" rot="-5400000">
            <a:off x="-1180882" y="1638085"/>
            <a:ext cx="6857572" cy="3581401"/>
          </a:xfrm>
          <a:prstGeom prst="rect">
            <a:avLst/>
          </a:prstGeom>
          <a:gradFill>
            <a:gsLst>
              <a:gs pos="0">
                <a:srgbClr val="000000">
                  <a:alpha val="58823"/>
                </a:srgbClr>
              </a:gs>
              <a:gs pos="69000">
                <a:srgbClr val="156082">
                  <a:alpha val="0"/>
                </a:srgbClr>
              </a:gs>
              <a:gs pos="100000">
                <a:srgbClr val="156082">
                  <a:alpha val="0"/>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23"/>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43AFE2">
                  <a:alpha val="0"/>
                </a:srgbClr>
              </a:gs>
              <a:gs pos="39000">
                <a:srgbClr val="43AFE2">
                  <a:alpha val="0"/>
                </a:srgbClr>
              </a:gs>
              <a:gs pos="100000">
                <a:srgbClr val="0F4861">
                  <a:alpha val="25882"/>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Google Shape;159;p23"/>
          <p:cNvSpPr txBox="1"/>
          <p:nvPr>
            <p:ph type="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4000">
                <a:solidFill>
                  <a:srgbClr val="FFFFFF"/>
                </a:solidFill>
                <a:latin typeface="Arial"/>
                <a:ea typeface="Arial"/>
                <a:cs typeface="Arial"/>
                <a:sym typeface="Arial"/>
              </a:rPr>
              <a:t>Additional Models Created</a:t>
            </a:r>
            <a:endParaRPr/>
          </a:p>
        </p:txBody>
      </p:sp>
      <p:grpSp>
        <p:nvGrpSpPr>
          <p:cNvPr id="160" name="Google Shape;160;p23"/>
          <p:cNvGrpSpPr/>
          <p:nvPr/>
        </p:nvGrpSpPr>
        <p:grpSpPr>
          <a:xfrm>
            <a:off x="4905052" y="836799"/>
            <a:ext cx="6666833" cy="5281201"/>
            <a:chOff x="0" y="86359"/>
            <a:chExt cx="6666833" cy="5281201"/>
          </a:xfrm>
        </p:grpSpPr>
        <p:sp>
          <p:nvSpPr>
            <p:cNvPr id="161" name="Google Shape;161;p23"/>
            <p:cNvSpPr/>
            <p:nvPr/>
          </p:nvSpPr>
          <p:spPr>
            <a:xfrm>
              <a:off x="0" y="529159"/>
              <a:ext cx="6666833" cy="756000"/>
            </a:xfrm>
            <a:prstGeom prst="rect">
              <a:avLst/>
            </a:prstGeom>
            <a:solidFill>
              <a:schemeClr val="lt1">
                <a:alpha val="89803"/>
              </a:schemeClr>
            </a:solidFill>
            <a:ln cap="flat" cmpd="sng" w="9525">
              <a:solidFill>
                <a:srgbClr val="E971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333341" y="86359"/>
              <a:ext cx="4666783" cy="885600"/>
            </a:xfrm>
            <a:prstGeom prst="roundRect">
              <a:avLst>
                <a:gd fmla="val 16667" name="adj"/>
              </a:avLst>
            </a:prstGeom>
            <a:gradFill>
              <a:gsLst>
                <a:gs pos="0">
                  <a:srgbClr val="FF6815"/>
                </a:gs>
                <a:gs pos="100000">
                  <a:srgbClr val="FFA076"/>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txBox="1"/>
            <p:nvPr/>
          </p:nvSpPr>
          <p:spPr>
            <a:xfrm>
              <a:off x="376572" y="129590"/>
              <a:ext cx="4580321" cy="799138"/>
            </a:xfrm>
            <a:prstGeom prst="rect">
              <a:avLst/>
            </a:prstGeom>
            <a:noFill/>
            <a:ln>
              <a:noFill/>
            </a:ln>
          </p:spPr>
          <p:txBody>
            <a:bodyPr anchorCtr="0" anchor="ctr" bIns="0" lIns="176375" spcFirstLastPara="1" rIns="176375" wrap="square" tIns="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chemeClr val="lt1"/>
                  </a:solidFill>
                  <a:latin typeface="Arial"/>
                  <a:ea typeface="Arial"/>
                  <a:cs typeface="Arial"/>
                  <a:sym typeface="Arial"/>
                </a:rPr>
                <a:t>Random Forest</a:t>
              </a:r>
              <a:endParaRPr b="0" i="0" sz="3000" u="none" cap="none" strike="noStrike">
                <a:solidFill>
                  <a:schemeClr val="lt1"/>
                </a:solidFill>
                <a:latin typeface="Arial"/>
                <a:ea typeface="Arial"/>
                <a:cs typeface="Arial"/>
                <a:sym typeface="Arial"/>
              </a:endParaRPr>
            </a:p>
          </p:txBody>
        </p:sp>
        <p:sp>
          <p:nvSpPr>
            <p:cNvPr id="164" name="Google Shape;164;p23"/>
            <p:cNvSpPr/>
            <p:nvPr/>
          </p:nvSpPr>
          <p:spPr>
            <a:xfrm>
              <a:off x="0" y="1889959"/>
              <a:ext cx="6666833" cy="756000"/>
            </a:xfrm>
            <a:prstGeom prst="rect">
              <a:avLst/>
            </a:prstGeom>
            <a:solidFill>
              <a:schemeClr val="lt1">
                <a:alpha val="89803"/>
              </a:schemeClr>
            </a:solidFill>
            <a:ln cap="flat" cmpd="sng" w="9525">
              <a:solidFill>
                <a:srgbClr val="C8BE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333341" y="1447159"/>
              <a:ext cx="4666783" cy="885600"/>
            </a:xfrm>
            <a:prstGeom prst="roundRect">
              <a:avLst>
                <a:gd fmla="val 16667" name="adj"/>
              </a:avLst>
            </a:prstGeom>
            <a:gradFill>
              <a:gsLst>
                <a:gs pos="0">
                  <a:srgbClr val="E1D404"/>
                </a:gs>
                <a:gs pos="100000">
                  <a:srgbClr val="FFFF86"/>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376572" y="1490390"/>
              <a:ext cx="4580321" cy="799138"/>
            </a:xfrm>
            <a:prstGeom prst="rect">
              <a:avLst/>
            </a:prstGeom>
            <a:noFill/>
            <a:ln>
              <a:noFill/>
            </a:ln>
          </p:spPr>
          <p:txBody>
            <a:bodyPr anchorCtr="0" anchor="ctr" bIns="0" lIns="176375" spcFirstLastPara="1" rIns="176375" wrap="square" tIns="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chemeClr val="lt1"/>
                  </a:solidFill>
                  <a:latin typeface="Arial"/>
                  <a:ea typeface="Arial"/>
                  <a:cs typeface="Arial"/>
                  <a:sym typeface="Arial"/>
                </a:rPr>
                <a:t>ELM Regression</a:t>
              </a:r>
              <a:endParaRPr b="0" i="0" sz="3000" u="none" cap="none" strike="noStrike">
                <a:solidFill>
                  <a:schemeClr val="lt1"/>
                </a:solidFill>
                <a:latin typeface="Arial"/>
                <a:ea typeface="Arial"/>
                <a:cs typeface="Arial"/>
                <a:sym typeface="Arial"/>
              </a:endParaRPr>
            </a:p>
          </p:txBody>
        </p:sp>
        <p:sp>
          <p:nvSpPr>
            <p:cNvPr id="167" name="Google Shape;167;p23"/>
            <p:cNvSpPr/>
            <p:nvPr/>
          </p:nvSpPr>
          <p:spPr>
            <a:xfrm>
              <a:off x="0" y="3250759"/>
              <a:ext cx="6666833" cy="756000"/>
            </a:xfrm>
            <a:prstGeom prst="rect">
              <a:avLst/>
            </a:prstGeom>
            <a:solidFill>
              <a:schemeClr val="lt1">
                <a:alpha val="89803"/>
              </a:schemeClr>
            </a:solidFill>
            <a:ln cap="flat" cmpd="sng" w="9525">
              <a:solidFill>
                <a:srgbClr val="5597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333341" y="2807959"/>
              <a:ext cx="4666783" cy="885600"/>
            </a:xfrm>
            <a:prstGeom prst="roundRect">
              <a:avLst>
                <a:gd fmla="val 16667" name="adj"/>
              </a:avLst>
            </a:prstGeom>
            <a:gradFill>
              <a:gsLst>
                <a:gs pos="0">
                  <a:srgbClr val="53A90A"/>
                </a:gs>
                <a:gs pos="100000">
                  <a:srgbClr val="B2F19D"/>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txBox="1"/>
            <p:nvPr/>
          </p:nvSpPr>
          <p:spPr>
            <a:xfrm>
              <a:off x="376572" y="2851190"/>
              <a:ext cx="4580321" cy="799138"/>
            </a:xfrm>
            <a:prstGeom prst="rect">
              <a:avLst/>
            </a:prstGeom>
            <a:noFill/>
            <a:ln>
              <a:noFill/>
            </a:ln>
          </p:spPr>
          <p:txBody>
            <a:bodyPr anchorCtr="0" anchor="ctr" bIns="0" lIns="176375" spcFirstLastPara="1" rIns="176375" wrap="square" tIns="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chemeClr val="lt1"/>
                  </a:solidFill>
                  <a:latin typeface="Arial"/>
                  <a:ea typeface="Arial"/>
                  <a:cs typeface="Arial"/>
                  <a:sym typeface="Arial"/>
                </a:rPr>
                <a:t>Support Vector Machine</a:t>
              </a:r>
              <a:endParaRPr b="0" i="0" sz="3000" u="none" cap="none" strike="noStrike">
                <a:solidFill>
                  <a:schemeClr val="lt1"/>
                </a:solidFill>
                <a:latin typeface="Arial"/>
                <a:ea typeface="Arial"/>
                <a:cs typeface="Arial"/>
                <a:sym typeface="Arial"/>
              </a:endParaRPr>
            </a:p>
          </p:txBody>
        </p:sp>
        <p:sp>
          <p:nvSpPr>
            <p:cNvPr id="170" name="Google Shape;170;p23"/>
            <p:cNvSpPr/>
            <p:nvPr/>
          </p:nvSpPr>
          <p:spPr>
            <a:xfrm>
              <a:off x="0" y="4611560"/>
              <a:ext cx="6666833" cy="756000"/>
            </a:xfrm>
            <a:prstGeom prst="rect">
              <a:avLst/>
            </a:prstGeom>
            <a:solidFill>
              <a:schemeClr val="lt1">
                <a:alpha val="89803"/>
              </a:schemeClr>
            </a:solidFill>
            <a:ln cap="flat" cmpd="sng" w="9525">
              <a:solidFill>
                <a:srgbClr val="1869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333341" y="4168760"/>
              <a:ext cx="4666783" cy="885600"/>
            </a:xfrm>
            <a:prstGeom prst="roundRect">
              <a:avLst>
                <a:gd fmla="val 16667" name="adj"/>
              </a:avLst>
            </a:prstGeom>
            <a:gradFill>
              <a:gsLst>
                <a:gs pos="0">
                  <a:srgbClr val="0B751A"/>
                </a:gs>
                <a:gs pos="100000">
                  <a:srgbClr val="ADD3AD"/>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nvSpPr>
          <p:spPr>
            <a:xfrm>
              <a:off x="376572" y="4211991"/>
              <a:ext cx="4580321" cy="799138"/>
            </a:xfrm>
            <a:prstGeom prst="rect">
              <a:avLst/>
            </a:prstGeom>
            <a:noFill/>
            <a:ln>
              <a:noFill/>
            </a:ln>
          </p:spPr>
          <p:txBody>
            <a:bodyPr anchorCtr="0" anchor="ctr" bIns="0" lIns="176375" spcFirstLastPara="1" rIns="176375" wrap="square" tIns="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chemeClr val="lt1"/>
                  </a:solidFill>
                  <a:latin typeface="Arial"/>
                  <a:ea typeface="Arial"/>
                  <a:cs typeface="Arial"/>
                  <a:sym typeface="Arial"/>
                </a:rPr>
                <a:t>Ensemble</a:t>
              </a:r>
              <a:endParaRPr b="0" i="0" sz="3000" u="none" cap="none" strike="noStrik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4"/>
          <p:cNvSpPr txBox="1"/>
          <p:nvPr>
            <p:ph type="title"/>
          </p:nvPr>
        </p:nvSpPr>
        <p:spPr>
          <a:xfrm>
            <a:off x="762000" y="1138036"/>
            <a:ext cx="4085665" cy="14024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200"/>
              <a:t>Information on New Models</a:t>
            </a:r>
            <a:endParaRPr/>
          </a:p>
        </p:txBody>
      </p:sp>
      <p:cxnSp>
        <p:nvCxnSpPr>
          <p:cNvPr id="178" name="Google Shape;178;p24"/>
          <p:cNvCxnSpPr/>
          <p:nvPr/>
        </p:nvCxnSpPr>
        <p:spPr>
          <a:xfrm>
            <a:off x="865140" y="871146"/>
            <a:ext cx="736939" cy="0"/>
          </a:xfrm>
          <a:prstGeom prst="straightConnector1">
            <a:avLst/>
          </a:prstGeom>
          <a:noFill/>
          <a:ln cap="flat" cmpd="sng" w="57150">
            <a:solidFill>
              <a:schemeClr val="accent4"/>
            </a:solidFill>
            <a:prstDash val="solid"/>
            <a:round/>
            <a:headEnd len="sm" w="sm" type="none"/>
            <a:tailEnd len="sm" w="sm" type="none"/>
          </a:ln>
        </p:spPr>
      </p:cxnSp>
      <p:sp>
        <p:nvSpPr>
          <p:cNvPr id="179" name="Google Shape;179;p24"/>
          <p:cNvSpPr txBox="1"/>
          <p:nvPr>
            <p:ph idx="1" type="body"/>
          </p:nvPr>
        </p:nvSpPr>
        <p:spPr>
          <a:xfrm>
            <a:off x="762000" y="2551176"/>
            <a:ext cx="4085665" cy="3591207"/>
          </a:xfrm>
          <a:prstGeom prst="rect">
            <a:avLst/>
          </a:prstGeom>
          <a:noFill/>
          <a:ln>
            <a:noFill/>
          </a:ln>
        </p:spPr>
        <p:txBody>
          <a:bodyPr anchorCtr="0" anchor="t" bIns="45700" lIns="91425" spcFirstLastPara="1" rIns="91425" wrap="square" tIns="45700">
            <a:normAutofit fontScale="92500" lnSpcReduction="20000"/>
          </a:bodyPr>
          <a:lstStyle/>
          <a:p>
            <a:pPr indent="-334327" lvl="0" marL="457200" rtl="0" algn="l">
              <a:lnSpc>
                <a:spcPct val="90000"/>
              </a:lnSpc>
              <a:spcBef>
                <a:spcPts val="1000"/>
              </a:spcBef>
              <a:spcAft>
                <a:spcPts val="0"/>
              </a:spcAft>
              <a:buClr>
                <a:schemeClr val="dk1"/>
              </a:buClr>
              <a:buSzPct val="128571"/>
              <a:buChar char="•"/>
            </a:pPr>
            <a:r>
              <a:rPr lang="en-US" sz="1400"/>
              <a:t>The new models did not outperform the KNN and Logistic Regression models because of the nature and problem non-linearity.</a:t>
            </a:r>
            <a:endParaRPr/>
          </a:p>
          <a:p>
            <a:pPr indent="-334327" lvl="0" marL="457200" rtl="0" algn="l">
              <a:lnSpc>
                <a:spcPct val="90000"/>
              </a:lnSpc>
              <a:spcBef>
                <a:spcPts val="1000"/>
              </a:spcBef>
              <a:spcAft>
                <a:spcPts val="0"/>
              </a:spcAft>
              <a:buClr>
                <a:schemeClr val="dk1"/>
              </a:buClr>
              <a:buSzPct val="128571"/>
              <a:buChar char="•"/>
            </a:pPr>
            <a:r>
              <a:rPr lang="en-US" sz="1400"/>
              <a:t>Though it is important to utilize different models when trying to understand a data set. It is also important to save time of model creation by selecting the top few models best for the problem. To do this we need:</a:t>
            </a:r>
            <a:endParaRPr/>
          </a:p>
          <a:p>
            <a:pPr indent="-334327" lvl="1" marL="914400" rtl="0" algn="l">
              <a:lnSpc>
                <a:spcPct val="90000"/>
              </a:lnSpc>
              <a:spcBef>
                <a:spcPts val="500"/>
              </a:spcBef>
              <a:spcAft>
                <a:spcPts val="0"/>
              </a:spcAft>
              <a:buSzPct val="128571"/>
              <a:buChar char="•"/>
            </a:pPr>
            <a:r>
              <a:rPr lang="en-US" sz="1400"/>
              <a:t>To understand the problem</a:t>
            </a:r>
            <a:endParaRPr/>
          </a:p>
          <a:p>
            <a:pPr indent="-334327" lvl="1" marL="914400" rtl="0" algn="l">
              <a:lnSpc>
                <a:spcPct val="90000"/>
              </a:lnSpc>
              <a:spcBef>
                <a:spcPts val="500"/>
              </a:spcBef>
              <a:spcAft>
                <a:spcPts val="0"/>
              </a:spcAft>
              <a:buSzPct val="128571"/>
              <a:buChar char="•"/>
            </a:pPr>
            <a:r>
              <a:rPr lang="en-US" sz="1400"/>
              <a:t>Perform Data Cleaning and </a:t>
            </a:r>
            <a:r>
              <a:rPr lang="en-US" sz="1400"/>
              <a:t>Preprocessing</a:t>
            </a:r>
            <a:endParaRPr/>
          </a:p>
          <a:p>
            <a:pPr indent="-334327" lvl="1" marL="914400" rtl="0" algn="l">
              <a:lnSpc>
                <a:spcPct val="90000"/>
              </a:lnSpc>
              <a:spcBef>
                <a:spcPts val="500"/>
              </a:spcBef>
              <a:spcAft>
                <a:spcPts val="0"/>
              </a:spcAft>
              <a:buSzPct val="128571"/>
              <a:buChar char="•"/>
            </a:pPr>
            <a:r>
              <a:rPr lang="en-US" sz="1400"/>
              <a:t>Perform EDA</a:t>
            </a:r>
            <a:endParaRPr/>
          </a:p>
          <a:p>
            <a:pPr indent="-334327" lvl="1" marL="914400" rtl="0" algn="l">
              <a:lnSpc>
                <a:spcPct val="90000"/>
              </a:lnSpc>
              <a:spcBef>
                <a:spcPts val="500"/>
              </a:spcBef>
              <a:spcAft>
                <a:spcPts val="0"/>
              </a:spcAft>
              <a:buSzPct val="128571"/>
              <a:buChar char="•"/>
            </a:pPr>
            <a:r>
              <a:rPr lang="en-US" sz="1400"/>
              <a:t>Then choose the best models.</a:t>
            </a:r>
            <a:endParaRPr/>
          </a:p>
          <a:p>
            <a:pPr indent="-228600" lvl="1" marL="914400" rtl="0" algn="l">
              <a:lnSpc>
                <a:spcPct val="90000"/>
              </a:lnSpc>
              <a:spcBef>
                <a:spcPts val="500"/>
              </a:spcBef>
              <a:spcAft>
                <a:spcPts val="0"/>
              </a:spcAft>
              <a:buSzPct val="128571"/>
              <a:buNone/>
            </a:pPr>
            <a:r>
              <a:t/>
            </a:r>
            <a:endParaRPr sz="1400"/>
          </a:p>
        </p:txBody>
      </p:sp>
      <p:pic>
        <p:nvPicPr>
          <p:cNvPr descr="A robot with human face" id="180" name="Google Shape;180;p24"/>
          <p:cNvPicPr preferRelativeResize="0"/>
          <p:nvPr/>
        </p:nvPicPr>
        <p:blipFill rotWithShape="1">
          <a:blip r:embed="rId3">
            <a:alphaModFix/>
          </a:blip>
          <a:srcRect b="-1" l="14985" r="21349" t="0"/>
          <a:stretch/>
        </p:blipFill>
        <p:spPr>
          <a:xfrm>
            <a:off x="5650992" y="10"/>
            <a:ext cx="6541008" cy="68579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2024-04-12T12:41:33Z</dcterms:created>
  <dc:creator>Precious Zìté Oguonu</dc:creator>
</cp:coreProperties>
</file>