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93" r:id="rId3"/>
    <p:sldId id="258" r:id="rId4"/>
    <p:sldId id="304" r:id="rId5"/>
    <p:sldId id="259" r:id="rId6"/>
    <p:sldId id="260" r:id="rId7"/>
    <p:sldId id="297" r:id="rId8"/>
    <p:sldId id="279" r:id="rId9"/>
    <p:sldId id="275" r:id="rId10"/>
    <p:sldId id="298" r:id="rId11"/>
    <p:sldId id="276" r:id="rId12"/>
    <p:sldId id="282" r:id="rId13"/>
    <p:sldId id="287" r:id="rId14"/>
    <p:sldId id="305" r:id="rId15"/>
    <p:sldId id="286" r:id="rId16"/>
    <p:sldId id="290" r:id="rId17"/>
    <p:sldId id="301" r:id="rId18"/>
    <p:sldId id="306" r:id="rId19"/>
    <p:sldId id="307" r:id="rId20"/>
    <p:sldId id="292" r:id="rId21"/>
    <p:sldId id="302" r:id="rId22"/>
    <p:sldId id="308"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6B7EE-8BCF-494C-B338-39CED11D679D}" type="doc">
      <dgm:prSet loTypeId="urn:microsoft.com/office/officeart/2005/8/layout/cycle3" loCatId="cycle" qsTypeId="urn:microsoft.com/office/officeart/2005/8/quickstyle/simple1" qsCatId="simple" csTypeId="urn:microsoft.com/office/officeart/2005/8/colors/accent2_2" csCatId="accent2" phldr="1"/>
      <dgm:spPr/>
      <dgm:t>
        <a:bodyPr/>
        <a:lstStyle/>
        <a:p>
          <a:endParaRPr lang="en-US"/>
        </a:p>
      </dgm:t>
    </dgm:pt>
    <dgm:pt modelId="{48F253A2-B67F-4009-BA43-FE2FB636533E}">
      <dgm:prSet/>
      <dgm:spPr/>
      <dgm:t>
        <a:bodyPr/>
        <a:lstStyle/>
        <a:p>
          <a:r>
            <a:rPr lang="en-US" b="0" i="0"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dgm:t>
    </dgm:pt>
    <dgm:pt modelId="{C39549D1-2A26-4A37-B3CA-B46888ED127C}" type="parTrans" cxnId="{88948D22-5D4B-464D-8E7F-93A2B6EBA4BD}">
      <dgm:prSet/>
      <dgm:spPr/>
      <dgm:t>
        <a:bodyPr/>
        <a:lstStyle/>
        <a:p>
          <a:endParaRPr lang="en-US"/>
        </a:p>
      </dgm:t>
    </dgm:pt>
    <dgm:pt modelId="{97E9441D-A5BE-4FC7-8331-28F12D92632F}" type="sibTrans" cxnId="{88948D22-5D4B-464D-8E7F-93A2B6EBA4BD}">
      <dgm:prSet/>
      <dgm:spPr/>
      <dgm:t>
        <a:bodyPr/>
        <a:lstStyle/>
        <a:p>
          <a:endParaRPr lang="en-US"/>
        </a:p>
      </dgm:t>
    </dgm:pt>
    <dgm:pt modelId="{87CAC4EA-B59B-468A-BBBC-7EAEB442D799}">
      <dgm:prSet/>
      <dgm:spPr/>
      <dgm:t>
        <a:bodyPr/>
        <a:lstStyle/>
        <a:p>
          <a:r>
            <a:rPr lang="en-US" b="0" i="0" dirty="0">
              <a:latin typeface="Times New Roman" panose="02020603050405020304" pitchFamily="18" charset="0"/>
              <a:cs typeface="Times New Roman" panose="02020603050405020304" pitchFamily="18" charset="0"/>
            </a:rPr>
            <a:t>Business Understanding</a:t>
          </a:r>
          <a:endParaRPr lang="en-US" dirty="0">
            <a:latin typeface="Times New Roman" panose="02020603050405020304" pitchFamily="18" charset="0"/>
            <a:cs typeface="Times New Roman" panose="02020603050405020304" pitchFamily="18" charset="0"/>
          </a:endParaRPr>
        </a:p>
      </dgm:t>
    </dgm:pt>
    <dgm:pt modelId="{9C38E383-1C38-4F9D-95B9-B633E39EDCCA}" type="parTrans" cxnId="{29C97DC7-F244-4D1C-BA26-98C9F1A194A2}">
      <dgm:prSet/>
      <dgm:spPr/>
      <dgm:t>
        <a:bodyPr/>
        <a:lstStyle/>
        <a:p>
          <a:endParaRPr lang="en-US"/>
        </a:p>
      </dgm:t>
    </dgm:pt>
    <dgm:pt modelId="{44C1152C-BBCB-42C1-978B-7FC45F1F1A74}" type="sibTrans" cxnId="{29C97DC7-F244-4D1C-BA26-98C9F1A194A2}">
      <dgm:prSet/>
      <dgm:spPr/>
      <dgm:t>
        <a:bodyPr/>
        <a:lstStyle/>
        <a:p>
          <a:endParaRPr lang="en-US"/>
        </a:p>
      </dgm:t>
    </dgm:pt>
    <dgm:pt modelId="{A40D7CEC-594D-4AB7-925C-ED3B8E2B7D90}">
      <dgm:prSet/>
      <dgm:spPr/>
      <dgm:t>
        <a:bodyPr/>
        <a:lstStyle/>
        <a:p>
          <a:r>
            <a:rPr lang="en-US" b="0" i="0" dirty="0">
              <a:latin typeface="Times New Roman" panose="02020603050405020304" pitchFamily="18" charset="0"/>
              <a:cs typeface="Times New Roman" panose="02020603050405020304" pitchFamily="18" charset="0"/>
            </a:rPr>
            <a:t>Data Understanding</a:t>
          </a:r>
          <a:endParaRPr lang="en-US" dirty="0">
            <a:latin typeface="Times New Roman" panose="02020603050405020304" pitchFamily="18" charset="0"/>
            <a:cs typeface="Times New Roman" panose="02020603050405020304" pitchFamily="18" charset="0"/>
          </a:endParaRPr>
        </a:p>
      </dgm:t>
    </dgm:pt>
    <dgm:pt modelId="{1B081C50-F98C-4823-92D5-0A0A5A1511B3}" type="parTrans" cxnId="{38C81B16-960E-4476-9F61-98ECEB7932A8}">
      <dgm:prSet/>
      <dgm:spPr/>
      <dgm:t>
        <a:bodyPr/>
        <a:lstStyle/>
        <a:p>
          <a:endParaRPr lang="en-US"/>
        </a:p>
      </dgm:t>
    </dgm:pt>
    <dgm:pt modelId="{B40027A8-5A07-4D00-9804-DDD20EF8B3E2}" type="sibTrans" cxnId="{38C81B16-960E-4476-9F61-98ECEB7932A8}">
      <dgm:prSet/>
      <dgm:spPr/>
      <dgm:t>
        <a:bodyPr/>
        <a:lstStyle/>
        <a:p>
          <a:endParaRPr lang="en-US"/>
        </a:p>
      </dgm:t>
    </dgm:pt>
    <dgm:pt modelId="{59A1F819-9A87-4F81-9F63-075D3BA446BC}">
      <dgm:prSet/>
      <dgm:spPr/>
      <dgm:t>
        <a:bodyPr/>
        <a:lstStyle/>
        <a:p>
          <a:r>
            <a:rPr lang="en-US" b="0" i="0" dirty="0">
              <a:latin typeface="Times New Roman" panose="02020603050405020304" pitchFamily="18" charset="0"/>
              <a:cs typeface="Times New Roman" panose="02020603050405020304" pitchFamily="18" charset="0"/>
            </a:rPr>
            <a:t>EDA / Data Analysis</a:t>
          </a:r>
          <a:endParaRPr lang="en-US" dirty="0">
            <a:latin typeface="Times New Roman" panose="02020603050405020304" pitchFamily="18" charset="0"/>
            <a:cs typeface="Times New Roman" panose="02020603050405020304" pitchFamily="18" charset="0"/>
          </a:endParaRPr>
        </a:p>
      </dgm:t>
    </dgm:pt>
    <dgm:pt modelId="{17024FAA-A167-400C-90F0-E17AC12347CC}" type="parTrans" cxnId="{05FA5DF1-1C12-437D-815E-F886F044D86B}">
      <dgm:prSet/>
      <dgm:spPr/>
      <dgm:t>
        <a:bodyPr/>
        <a:lstStyle/>
        <a:p>
          <a:endParaRPr lang="en-US"/>
        </a:p>
      </dgm:t>
    </dgm:pt>
    <dgm:pt modelId="{371F40BC-9C22-419A-A88D-0CAF87F796C1}" type="sibTrans" cxnId="{05FA5DF1-1C12-437D-815E-F886F044D86B}">
      <dgm:prSet/>
      <dgm:spPr/>
      <dgm:t>
        <a:bodyPr/>
        <a:lstStyle/>
        <a:p>
          <a:endParaRPr lang="en-US"/>
        </a:p>
      </dgm:t>
    </dgm:pt>
    <dgm:pt modelId="{3328F534-AA4E-42CA-A7B9-D21106FBCBEE}">
      <dgm:prSet/>
      <dgm:spPr/>
      <dgm:t>
        <a:bodyPr/>
        <a:lstStyle/>
        <a:p>
          <a:r>
            <a:rPr lang="en-US" b="0" i="0"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E88F6ABC-1764-4661-8A34-E56FB1605F54}" type="parTrans" cxnId="{0F766DD1-F3E5-42B7-8C18-CA1E652A0AC9}">
      <dgm:prSet/>
      <dgm:spPr/>
      <dgm:t>
        <a:bodyPr/>
        <a:lstStyle/>
        <a:p>
          <a:endParaRPr lang="en-US"/>
        </a:p>
      </dgm:t>
    </dgm:pt>
    <dgm:pt modelId="{474B194F-703F-4A38-A627-0AA952EAD8AE}" type="sibTrans" cxnId="{0F766DD1-F3E5-42B7-8C18-CA1E652A0AC9}">
      <dgm:prSet/>
      <dgm:spPr/>
      <dgm:t>
        <a:bodyPr/>
        <a:lstStyle/>
        <a:p>
          <a:endParaRPr lang="en-US"/>
        </a:p>
      </dgm:t>
    </dgm:pt>
    <dgm:pt modelId="{58E073C9-3540-4481-9374-319383A24E2F}">
      <dgm:prSet/>
      <dgm:spPr/>
      <dgm:t>
        <a:bodyPr/>
        <a:lstStyle/>
        <a:p>
          <a:r>
            <a:rPr lang="en-US" b="0" i="0" dirty="0">
              <a:latin typeface="Times New Roman" panose="02020603050405020304" pitchFamily="18" charset="0"/>
              <a:cs typeface="Times New Roman" panose="02020603050405020304" pitchFamily="18" charset="0"/>
            </a:rPr>
            <a:t>Model Building</a:t>
          </a:r>
          <a:endParaRPr lang="en-US" dirty="0">
            <a:latin typeface="Times New Roman" panose="02020603050405020304" pitchFamily="18" charset="0"/>
            <a:cs typeface="Times New Roman" panose="02020603050405020304" pitchFamily="18" charset="0"/>
          </a:endParaRPr>
        </a:p>
      </dgm:t>
    </dgm:pt>
    <dgm:pt modelId="{C50348B5-5E44-494E-B0F6-52E2DAD63FE5}" type="parTrans" cxnId="{3447DE91-F13D-4471-B4ED-85BDF71C03E4}">
      <dgm:prSet/>
      <dgm:spPr/>
      <dgm:t>
        <a:bodyPr/>
        <a:lstStyle/>
        <a:p>
          <a:endParaRPr lang="en-US"/>
        </a:p>
      </dgm:t>
    </dgm:pt>
    <dgm:pt modelId="{92C519BD-792C-4899-A45B-9D8E613AB5DE}" type="sibTrans" cxnId="{3447DE91-F13D-4471-B4ED-85BDF71C03E4}">
      <dgm:prSet/>
      <dgm:spPr/>
      <dgm:t>
        <a:bodyPr/>
        <a:lstStyle/>
        <a:p>
          <a:endParaRPr lang="en-US"/>
        </a:p>
      </dgm:t>
    </dgm:pt>
    <dgm:pt modelId="{2D4786AC-119F-4500-8652-CCAC7FA28316}">
      <dgm:prSet/>
      <dgm:spPr/>
      <dgm:t>
        <a:bodyPr/>
        <a:lstStyle/>
        <a:p>
          <a:r>
            <a:rPr lang="en-US" b="0" i="0" dirty="0">
              <a:latin typeface="Times New Roman" panose="02020603050405020304" pitchFamily="18" charset="0"/>
              <a:cs typeface="Times New Roman" panose="02020603050405020304" pitchFamily="18" charset="0"/>
            </a:rPr>
            <a:t>Model Comparison and Predictions</a:t>
          </a:r>
          <a:endParaRPr lang="en-US" dirty="0">
            <a:latin typeface="Times New Roman" panose="02020603050405020304" pitchFamily="18" charset="0"/>
            <a:cs typeface="Times New Roman" panose="02020603050405020304" pitchFamily="18" charset="0"/>
          </a:endParaRPr>
        </a:p>
      </dgm:t>
    </dgm:pt>
    <dgm:pt modelId="{946B0094-D092-4401-BCDD-B07765259715}" type="parTrans" cxnId="{54106FCA-2618-49AA-A1D5-A2C28B00EB5C}">
      <dgm:prSet/>
      <dgm:spPr/>
      <dgm:t>
        <a:bodyPr/>
        <a:lstStyle/>
        <a:p>
          <a:endParaRPr lang="en-US"/>
        </a:p>
      </dgm:t>
    </dgm:pt>
    <dgm:pt modelId="{24A434D2-9DDF-4884-B03C-D5CEDBB98DA1}" type="sibTrans" cxnId="{54106FCA-2618-49AA-A1D5-A2C28B00EB5C}">
      <dgm:prSet/>
      <dgm:spPr/>
      <dgm:t>
        <a:bodyPr/>
        <a:lstStyle/>
        <a:p>
          <a:endParaRPr lang="en-US"/>
        </a:p>
      </dgm:t>
    </dgm:pt>
    <dgm:pt modelId="{38A3A095-DC3C-47FA-8AD8-7D0DE6284787}">
      <dgm:prSet/>
      <dgm:spPr/>
      <dgm:t>
        <a:bodyPr/>
        <a:lstStyle/>
        <a:p>
          <a:r>
            <a:rPr lang="en-US" b="0" i="0"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dgm:t>
    </dgm:pt>
    <dgm:pt modelId="{D09C92C7-486E-4C33-A4FE-5C020B2667A4}" type="parTrans" cxnId="{998F1180-433D-4238-8FED-806879945AA8}">
      <dgm:prSet/>
      <dgm:spPr/>
      <dgm:t>
        <a:bodyPr/>
        <a:lstStyle/>
        <a:p>
          <a:endParaRPr lang="en-US"/>
        </a:p>
      </dgm:t>
    </dgm:pt>
    <dgm:pt modelId="{401F62DF-3543-456A-B5AD-F43DFC284FF0}" type="sibTrans" cxnId="{998F1180-433D-4238-8FED-806879945AA8}">
      <dgm:prSet/>
      <dgm:spPr/>
      <dgm:t>
        <a:bodyPr/>
        <a:lstStyle/>
        <a:p>
          <a:endParaRPr lang="en-US"/>
        </a:p>
      </dgm:t>
    </dgm:pt>
    <dgm:pt modelId="{BF27A74F-650E-4E29-9E14-C82DFBB87511}">
      <dgm:prSet/>
      <dgm:spPr/>
      <dgm:t>
        <a:bodyPr/>
        <a:lstStyle/>
        <a:p>
          <a:r>
            <a:rPr lang="en-US" b="0" i="0"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dgm:t>
    </dgm:pt>
    <dgm:pt modelId="{A8B384D1-4C40-4E3F-8A0A-1597E26F1ADB}" type="parTrans" cxnId="{8705A5B9-5AFE-48C7-BDFD-0C1C2803B785}">
      <dgm:prSet/>
      <dgm:spPr/>
      <dgm:t>
        <a:bodyPr/>
        <a:lstStyle/>
        <a:p>
          <a:endParaRPr lang="en-US"/>
        </a:p>
      </dgm:t>
    </dgm:pt>
    <dgm:pt modelId="{03C28296-62F3-44D1-A584-BFA9ECCDEFFB}" type="sibTrans" cxnId="{8705A5B9-5AFE-48C7-BDFD-0C1C2803B785}">
      <dgm:prSet/>
      <dgm:spPr/>
      <dgm:t>
        <a:bodyPr/>
        <a:lstStyle/>
        <a:p>
          <a:endParaRPr lang="en-US"/>
        </a:p>
      </dgm:t>
    </dgm:pt>
    <dgm:pt modelId="{DDCE4188-CA94-4889-9F08-6F665A5705D6}">
      <dgm:prSet/>
      <dgm:spPr/>
      <dgm:t>
        <a:bodyPr/>
        <a:lstStyle/>
        <a:p>
          <a:r>
            <a:rPr lang="en-US" dirty="0">
              <a:latin typeface="Times New Roman" panose="02020603050405020304" pitchFamily="18" charset="0"/>
              <a:cs typeface="Times New Roman" panose="02020603050405020304" pitchFamily="18" charset="0"/>
            </a:rPr>
            <a:t>Results</a:t>
          </a:r>
        </a:p>
      </dgm:t>
    </dgm:pt>
    <dgm:pt modelId="{47C9C1ED-D938-4660-92B7-FECF40E6ACCA}" type="parTrans" cxnId="{5D06E7AF-2125-4917-8978-5081753EA92E}">
      <dgm:prSet/>
      <dgm:spPr/>
      <dgm:t>
        <a:bodyPr/>
        <a:lstStyle/>
        <a:p>
          <a:endParaRPr lang="en-US"/>
        </a:p>
      </dgm:t>
    </dgm:pt>
    <dgm:pt modelId="{808F4722-9C25-4361-B3DC-66755871A7B4}" type="sibTrans" cxnId="{5D06E7AF-2125-4917-8978-5081753EA92E}">
      <dgm:prSet/>
      <dgm:spPr/>
      <dgm:t>
        <a:bodyPr/>
        <a:lstStyle/>
        <a:p>
          <a:endParaRPr lang="en-US"/>
        </a:p>
      </dgm:t>
    </dgm:pt>
    <dgm:pt modelId="{5F8E501F-7ABA-489B-9482-70813198DEC1}" type="pres">
      <dgm:prSet presAssocID="{2146B7EE-8BCF-494C-B338-39CED11D679D}" presName="Name0" presStyleCnt="0">
        <dgm:presLayoutVars>
          <dgm:dir/>
          <dgm:resizeHandles val="exact"/>
        </dgm:presLayoutVars>
      </dgm:prSet>
      <dgm:spPr/>
    </dgm:pt>
    <dgm:pt modelId="{BBC46A27-11B5-4225-B365-C882F69E21BE}" type="pres">
      <dgm:prSet presAssocID="{2146B7EE-8BCF-494C-B338-39CED11D679D}" presName="cycle" presStyleCnt="0"/>
      <dgm:spPr/>
    </dgm:pt>
    <dgm:pt modelId="{E0907C1E-342C-4A44-9306-A00EDDD9C1A8}" type="pres">
      <dgm:prSet presAssocID="{48F253A2-B67F-4009-BA43-FE2FB636533E}" presName="nodeFirstNode" presStyleLbl="node1" presStyleIdx="0" presStyleCnt="10">
        <dgm:presLayoutVars>
          <dgm:bulletEnabled val="1"/>
        </dgm:presLayoutVars>
      </dgm:prSet>
      <dgm:spPr/>
    </dgm:pt>
    <dgm:pt modelId="{01CAA86B-5294-48EC-86C7-BDDFCEC9CA3B}" type="pres">
      <dgm:prSet presAssocID="{97E9441D-A5BE-4FC7-8331-28F12D92632F}" presName="sibTransFirstNode" presStyleLbl="bgShp" presStyleIdx="0" presStyleCnt="1"/>
      <dgm:spPr/>
    </dgm:pt>
    <dgm:pt modelId="{E580D23F-495F-49F3-9C12-D278EC5C9E4E}" type="pres">
      <dgm:prSet presAssocID="{DDCE4188-CA94-4889-9F08-6F665A5705D6}" presName="nodeFollowingNodes" presStyleLbl="node1" presStyleIdx="1" presStyleCnt="10" custRadScaleRad="108893" custRadScaleInc="-452633">
        <dgm:presLayoutVars>
          <dgm:bulletEnabled val="1"/>
        </dgm:presLayoutVars>
      </dgm:prSet>
      <dgm:spPr/>
    </dgm:pt>
    <dgm:pt modelId="{87CCEDFF-0A71-4DAA-AA01-BC75AB1B00C9}" type="pres">
      <dgm:prSet presAssocID="{87CAC4EA-B59B-468A-BBBC-7EAEB442D799}" presName="nodeFollowingNodes" presStyleLbl="node1" presStyleIdx="2" presStyleCnt="10" custRadScaleRad="109984" custRadScaleInc="-97854">
        <dgm:presLayoutVars>
          <dgm:bulletEnabled val="1"/>
        </dgm:presLayoutVars>
      </dgm:prSet>
      <dgm:spPr/>
    </dgm:pt>
    <dgm:pt modelId="{E53BA188-89D9-48A5-9C41-E1A70EEC42EC}" type="pres">
      <dgm:prSet presAssocID="{A40D7CEC-594D-4AB7-925C-ED3B8E2B7D90}" presName="nodeFollowingNodes" presStyleLbl="node1" presStyleIdx="3" presStyleCnt="10" custRadScaleRad="107165" custRadScaleInc="-116626">
        <dgm:presLayoutVars>
          <dgm:bulletEnabled val="1"/>
        </dgm:presLayoutVars>
      </dgm:prSet>
      <dgm:spPr/>
    </dgm:pt>
    <dgm:pt modelId="{9AFD6EB6-AADD-4838-A1BF-3A0DA042D14D}" type="pres">
      <dgm:prSet presAssocID="{59A1F819-9A87-4F81-9F63-075D3BA446BC}" presName="nodeFollowingNodes" presStyleLbl="node1" presStyleIdx="4" presStyleCnt="10" custRadScaleRad="105623" custRadScaleInc="-141553">
        <dgm:presLayoutVars>
          <dgm:bulletEnabled val="1"/>
        </dgm:presLayoutVars>
      </dgm:prSet>
      <dgm:spPr/>
    </dgm:pt>
    <dgm:pt modelId="{BE981B98-93AC-433D-A824-A6300B5401A6}" type="pres">
      <dgm:prSet presAssocID="{3328F534-AA4E-42CA-A7B9-D21106FBCBEE}" presName="nodeFollowingNodes" presStyleLbl="node1" presStyleIdx="5" presStyleCnt="10" custRadScaleRad="108763" custRadScaleInc="-168644">
        <dgm:presLayoutVars>
          <dgm:bulletEnabled val="1"/>
        </dgm:presLayoutVars>
      </dgm:prSet>
      <dgm:spPr/>
    </dgm:pt>
    <dgm:pt modelId="{9EF165B5-8DC7-4177-B14B-70AD0293A878}" type="pres">
      <dgm:prSet presAssocID="{58E073C9-3540-4481-9374-319383A24E2F}" presName="nodeFollowingNodes" presStyleLbl="node1" presStyleIdx="6" presStyleCnt="10" custRadScaleRad="108807" custRadScaleInc="-147946">
        <dgm:presLayoutVars>
          <dgm:bulletEnabled val="1"/>
        </dgm:presLayoutVars>
      </dgm:prSet>
      <dgm:spPr/>
    </dgm:pt>
    <dgm:pt modelId="{018C919C-E4F4-40FB-A894-7D0C4F3735E5}" type="pres">
      <dgm:prSet presAssocID="{2D4786AC-119F-4500-8652-CCAC7FA28316}" presName="nodeFollowingNodes" presStyleLbl="node1" presStyleIdx="7" presStyleCnt="10" custRadScaleRad="110037" custRadScaleInc="-120577">
        <dgm:presLayoutVars>
          <dgm:bulletEnabled val="1"/>
        </dgm:presLayoutVars>
      </dgm:prSet>
      <dgm:spPr/>
    </dgm:pt>
    <dgm:pt modelId="{4D8138C4-DE16-4EA9-BDED-F5303F04768F}" type="pres">
      <dgm:prSet presAssocID="{38A3A095-DC3C-47FA-8AD8-7D0DE6284787}" presName="nodeFollowingNodes" presStyleLbl="node1" presStyleIdx="8" presStyleCnt="10" custRadScaleRad="110040" custRadScaleInc="-21879">
        <dgm:presLayoutVars>
          <dgm:bulletEnabled val="1"/>
        </dgm:presLayoutVars>
      </dgm:prSet>
      <dgm:spPr/>
    </dgm:pt>
    <dgm:pt modelId="{EC0BA90F-088A-4143-87D4-AB8B47F49761}" type="pres">
      <dgm:prSet presAssocID="{BF27A74F-650E-4E29-9E14-C82DFBB87511}" presName="nodeFollowingNodes" presStyleLbl="node1" presStyleIdx="9" presStyleCnt="10" custRadScaleRad="108458" custRadScaleInc="-33404">
        <dgm:presLayoutVars>
          <dgm:bulletEnabled val="1"/>
        </dgm:presLayoutVars>
      </dgm:prSet>
      <dgm:spPr/>
    </dgm:pt>
  </dgm:ptLst>
  <dgm:cxnLst>
    <dgm:cxn modelId="{38C81B16-960E-4476-9F61-98ECEB7932A8}" srcId="{2146B7EE-8BCF-494C-B338-39CED11D679D}" destId="{A40D7CEC-594D-4AB7-925C-ED3B8E2B7D90}" srcOrd="3" destOrd="0" parTransId="{1B081C50-F98C-4823-92D5-0A0A5A1511B3}" sibTransId="{B40027A8-5A07-4D00-9804-DDD20EF8B3E2}"/>
    <dgm:cxn modelId="{88948D22-5D4B-464D-8E7F-93A2B6EBA4BD}" srcId="{2146B7EE-8BCF-494C-B338-39CED11D679D}" destId="{48F253A2-B67F-4009-BA43-FE2FB636533E}" srcOrd="0" destOrd="0" parTransId="{C39549D1-2A26-4A37-B3CA-B46888ED127C}" sibTransId="{97E9441D-A5BE-4FC7-8331-28F12D92632F}"/>
    <dgm:cxn modelId="{68641034-4A71-4E3B-9742-3F6178C93F46}" type="presOf" srcId="{48F253A2-B67F-4009-BA43-FE2FB636533E}" destId="{E0907C1E-342C-4A44-9306-A00EDDD9C1A8}" srcOrd="0" destOrd="0" presId="urn:microsoft.com/office/officeart/2005/8/layout/cycle3"/>
    <dgm:cxn modelId="{C252333F-1E10-47D4-BB63-80F07EC64321}" type="presOf" srcId="{87CAC4EA-B59B-468A-BBBC-7EAEB442D799}" destId="{87CCEDFF-0A71-4DAA-AA01-BC75AB1B00C9}" srcOrd="0" destOrd="0" presId="urn:microsoft.com/office/officeart/2005/8/layout/cycle3"/>
    <dgm:cxn modelId="{F9D5533F-9DC8-424E-AEE4-BBC55E097B5D}" type="presOf" srcId="{59A1F819-9A87-4F81-9F63-075D3BA446BC}" destId="{9AFD6EB6-AADD-4838-A1BF-3A0DA042D14D}" srcOrd="0" destOrd="0" presId="urn:microsoft.com/office/officeart/2005/8/layout/cycle3"/>
    <dgm:cxn modelId="{D878833F-55C9-48E9-B402-F6D470FF2EF5}" type="presOf" srcId="{58E073C9-3540-4481-9374-319383A24E2F}" destId="{9EF165B5-8DC7-4177-B14B-70AD0293A878}" srcOrd="0" destOrd="0" presId="urn:microsoft.com/office/officeart/2005/8/layout/cycle3"/>
    <dgm:cxn modelId="{9DB08578-AA2D-46B3-8AE4-B91E2FDC80D2}" type="presOf" srcId="{2D4786AC-119F-4500-8652-CCAC7FA28316}" destId="{018C919C-E4F4-40FB-A894-7D0C4F3735E5}" srcOrd="0" destOrd="0" presId="urn:microsoft.com/office/officeart/2005/8/layout/cycle3"/>
    <dgm:cxn modelId="{9F59EA7B-D67F-4C40-BAA2-DC23C12BCB46}" type="presOf" srcId="{97E9441D-A5BE-4FC7-8331-28F12D92632F}" destId="{01CAA86B-5294-48EC-86C7-BDDFCEC9CA3B}" srcOrd="0" destOrd="0" presId="urn:microsoft.com/office/officeart/2005/8/layout/cycle3"/>
    <dgm:cxn modelId="{998F1180-433D-4238-8FED-806879945AA8}" srcId="{2146B7EE-8BCF-494C-B338-39CED11D679D}" destId="{38A3A095-DC3C-47FA-8AD8-7D0DE6284787}" srcOrd="8" destOrd="0" parTransId="{D09C92C7-486E-4C33-A4FE-5C020B2667A4}" sibTransId="{401F62DF-3543-456A-B5AD-F43DFC284FF0}"/>
    <dgm:cxn modelId="{3447DE91-F13D-4471-B4ED-85BDF71C03E4}" srcId="{2146B7EE-8BCF-494C-B338-39CED11D679D}" destId="{58E073C9-3540-4481-9374-319383A24E2F}" srcOrd="6" destOrd="0" parTransId="{C50348B5-5E44-494E-B0F6-52E2DAD63FE5}" sibTransId="{92C519BD-792C-4899-A45B-9D8E613AB5DE}"/>
    <dgm:cxn modelId="{5D5F579D-9889-4721-A053-A38A6A87413E}" type="presOf" srcId="{BF27A74F-650E-4E29-9E14-C82DFBB87511}" destId="{EC0BA90F-088A-4143-87D4-AB8B47F49761}" srcOrd="0" destOrd="0" presId="urn:microsoft.com/office/officeart/2005/8/layout/cycle3"/>
    <dgm:cxn modelId="{5D06E7AF-2125-4917-8978-5081753EA92E}" srcId="{2146B7EE-8BCF-494C-B338-39CED11D679D}" destId="{DDCE4188-CA94-4889-9F08-6F665A5705D6}" srcOrd="1" destOrd="0" parTransId="{47C9C1ED-D938-4660-92B7-FECF40E6ACCA}" sibTransId="{808F4722-9C25-4361-B3DC-66755871A7B4}"/>
    <dgm:cxn modelId="{8705A5B9-5AFE-48C7-BDFD-0C1C2803B785}" srcId="{2146B7EE-8BCF-494C-B338-39CED11D679D}" destId="{BF27A74F-650E-4E29-9E14-C82DFBB87511}" srcOrd="9" destOrd="0" parTransId="{A8B384D1-4C40-4E3F-8A0A-1597E26F1ADB}" sibTransId="{03C28296-62F3-44D1-A584-BFA9ECCDEFFB}"/>
    <dgm:cxn modelId="{C68CC8C1-0CB1-4F5A-BA87-047409F44D15}" type="presOf" srcId="{3328F534-AA4E-42CA-A7B9-D21106FBCBEE}" destId="{BE981B98-93AC-433D-A824-A6300B5401A6}" srcOrd="0" destOrd="0" presId="urn:microsoft.com/office/officeart/2005/8/layout/cycle3"/>
    <dgm:cxn modelId="{29C97DC7-F244-4D1C-BA26-98C9F1A194A2}" srcId="{2146B7EE-8BCF-494C-B338-39CED11D679D}" destId="{87CAC4EA-B59B-468A-BBBC-7EAEB442D799}" srcOrd="2" destOrd="0" parTransId="{9C38E383-1C38-4F9D-95B9-B633E39EDCCA}" sibTransId="{44C1152C-BBCB-42C1-978B-7FC45F1F1A74}"/>
    <dgm:cxn modelId="{54106FCA-2618-49AA-A1D5-A2C28B00EB5C}" srcId="{2146B7EE-8BCF-494C-B338-39CED11D679D}" destId="{2D4786AC-119F-4500-8652-CCAC7FA28316}" srcOrd="7" destOrd="0" parTransId="{946B0094-D092-4401-BCDD-B07765259715}" sibTransId="{24A434D2-9DDF-4884-B03C-D5CEDBB98DA1}"/>
    <dgm:cxn modelId="{0F766DD1-F3E5-42B7-8C18-CA1E652A0AC9}" srcId="{2146B7EE-8BCF-494C-B338-39CED11D679D}" destId="{3328F534-AA4E-42CA-A7B9-D21106FBCBEE}" srcOrd="5" destOrd="0" parTransId="{E88F6ABC-1764-4661-8A34-E56FB1605F54}" sibTransId="{474B194F-703F-4A38-A627-0AA952EAD8AE}"/>
    <dgm:cxn modelId="{C0F079D1-43F4-49E2-BC93-1B5B0CB3B5DE}" type="presOf" srcId="{38A3A095-DC3C-47FA-8AD8-7D0DE6284787}" destId="{4D8138C4-DE16-4EA9-BDED-F5303F04768F}" srcOrd="0" destOrd="0" presId="urn:microsoft.com/office/officeart/2005/8/layout/cycle3"/>
    <dgm:cxn modelId="{0663B6D8-2833-4E82-91FB-5F8C35724EA9}" type="presOf" srcId="{2146B7EE-8BCF-494C-B338-39CED11D679D}" destId="{5F8E501F-7ABA-489B-9482-70813198DEC1}" srcOrd="0" destOrd="0" presId="urn:microsoft.com/office/officeart/2005/8/layout/cycle3"/>
    <dgm:cxn modelId="{5511CFE6-E7D5-437C-B551-FD22C2FD797B}" type="presOf" srcId="{A40D7CEC-594D-4AB7-925C-ED3B8E2B7D90}" destId="{E53BA188-89D9-48A5-9C41-E1A70EEC42EC}" srcOrd="0" destOrd="0" presId="urn:microsoft.com/office/officeart/2005/8/layout/cycle3"/>
    <dgm:cxn modelId="{05FA5DF1-1C12-437D-815E-F886F044D86B}" srcId="{2146B7EE-8BCF-494C-B338-39CED11D679D}" destId="{59A1F819-9A87-4F81-9F63-075D3BA446BC}" srcOrd="4" destOrd="0" parTransId="{17024FAA-A167-400C-90F0-E17AC12347CC}" sibTransId="{371F40BC-9C22-419A-A88D-0CAF87F796C1}"/>
    <dgm:cxn modelId="{3E3874FF-02AB-4992-BFE4-7B3E227B1655}" type="presOf" srcId="{DDCE4188-CA94-4889-9F08-6F665A5705D6}" destId="{E580D23F-495F-49F3-9C12-D278EC5C9E4E}" srcOrd="0" destOrd="0" presId="urn:microsoft.com/office/officeart/2005/8/layout/cycle3"/>
    <dgm:cxn modelId="{8B5690CD-0587-4203-A60B-C687A5DF7BDF}" type="presParOf" srcId="{5F8E501F-7ABA-489B-9482-70813198DEC1}" destId="{BBC46A27-11B5-4225-B365-C882F69E21BE}" srcOrd="0" destOrd="0" presId="urn:microsoft.com/office/officeart/2005/8/layout/cycle3"/>
    <dgm:cxn modelId="{18B9D40B-658B-4193-ABCE-6C1DA6EC43BE}" type="presParOf" srcId="{BBC46A27-11B5-4225-B365-C882F69E21BE}" destId="{E0907C1E-342C-4A44-9306-A00EDDD9C1A8}" srcOrd="0" destOrd="0" presId="urn:microsoft.com/office/officeart/2005/8/layout/cycle3"/>
    <dgm:cxn modelId="{336E9CEF-1DFA-4B66-BE65-BD8CBB99BD75}" type="presParOf" srcId="{BBC46A27-11B5-4225-B365-C882F69E21BE}" destId="{01CAA86B-5294-48EC-86C7-BDDFCEC9CA3B}" srcOrd="1" destOrd="0" presId="urn:microsoft.com/office/officeart/2005/8/layout/cycle3"/>
    <dgm:cxn modelId="{0B8FC11B-BC04-4A10-9706-22DD09D63898}" type="presParOf" srcId="{BBC46A27-11B5-4225-B365-C882F69E21BE}" destId="{E580D23F-495F-49F3-9C12-D278EC5C9E4E}" srcOrd="2" destOrd="0" presId="urn:microsoft.com/office/officeart/2005/8/layout/cycle3"/>
    <dgm:cxn modelId="{530D0E24-2962-4AD8-8907-788FD7E58574}" type="presParOf" srcId="{BBC46A27-11B5-4225-B365-C882F69E21BE}" destId="{87CCEDFF-0A71-4DAA-AA01-BC75AB1B00C9}" srcOrd="3" destOrd="0" presId="urn:microsoft.com/office/officeart/2005/8/layout/cycle3"/>
    <dgm:cxn modelId="{62689B4F-4945-4356-A6EC-6BD534B8FCB1}" type="presParOf" srcId="{BBC46A27-11B5-4225-B365-C882F69E21BE}" destId="{E53BA188-89D9-48A5-9C41-E1A70EEC42EC}" srcOrd="4" destOrd="0" presId="urn:microsoft.com/office/officeart/2005/8/layout/cycle3"/>
    <dgm:cxn modelId="{D53F4EE5-8FB5-465D-814D-77A0070D1E4D}" type="presParOf" srcId="{BBC46A27-11B5-4225-B365-C882F69E21BE}" destId="{9AFD6EB6-AADD-4838-A1BF-3A0DA042D14D}" srcOrd="5" destOrd="0" presId="urn:microsoft.com/office/officeart/2005/8/layout/cycle3"/>
    <dgm:cxn modelId="{EFD2945F-FA54-4587-A004-F49436140C10}" type="presParOf" srcId="{BBC46A27-11B5-4225-B365-C882F69E21BE}" destId="{BE981B98-93AC-433D-A824-A6300B5401A6}" srcOrd="6" destOrd="0" presId="urn:microsoft.com/office/officeart/2005/8/layout/cycle3"/>
    <dgm:cxn modelId="{D90F6A9F-F1B0-48D5-A5F1-9E9235EBA25E}" type="presParOf" srcId="{BBC46A27-11B5-4225-B365-C882F69E21BE}" destId="{9EF165B5-8DC7-4177-B14B-70AD0293A878}" srcOrd="7" destOrd="0" presId="urn:microsoft.com/office/officeart/2005/8/layout/cycle3"/>
    <dgm:cxn modelId="{FBF39541-E0E3-4DBB-A78E-7F3D0C3658D4}" type="presParOf" srcId="{BBC46A27-11B5-4225-B365-C882F69E21BE}" destId="{018C919C-E4F4-40FB-A894-7D0C4F3735E5}" srcOrd="8" destOrd="0" presId="urn:microsoft.com/office/officeart/2005/8/layout/cycle3"/>
    <dgm:cxn modelId="{FA7F9399-E378-4297-A11A-D0CD409FB001}" type="presParOf" srcId="{BBC46A27-11B5-4225-B365-C882F69E21BE}" destId="{4D8138C4-DE16-4EA9-BDED-F5303F04768F}" srcOrd="9" destOrd="0" presId="urn:microsoft.com/office/officeart/2005/8/layout/cycle3"/>
    <dgm:cxn modelId="{7196BF90-4941-4B5A-810A-4A6F57427D26}" type="presParOf" srcId="{BBC46A27-11B5-4225-B365-C882F69E21BE}" destId="{EC0BA90F-088A-4143-87D4-AB8B47F49761}" srcOrd="1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FF413-DD35-4D6F-B9B9-0B7D15E761D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C822759-F2E0-47BD-9303-5131778AAACB}">
      <dgm:prSet/>
      <dgm:spPr/>
      <dgm:t>
        <a:bodyPr/>
        <a:lstStyle/>
        <a:p>
          <a:r>
            <a:rPr lang="en-US"/>
            <a:t>Null values removed.</a:t>
          </a:r>
        </a:p>
      </dgm:t>
    </dgm:pt>
    <dgm:pt modelId="{2746BD9E-3CAF-4A25-B7EA-97C2B029334A}" type="parTrans" cxnId="{41EA3DA8-FEFA-48D9-A258-D1F3AA216584}">
      <dgm:prSet/>
      <dgm:spPr/>
      <dgm:t>
        <a:bodyPr/>
        <a:lstStyle/>
        <a:p>
          <a:endParaRPr lang="en-US"/>
        </a:p>
      </dgm:t>
    </dgm:pt>
    <dgm:pt modelId="{17B39882-6087-420D-B870-46BBDD9A9622}" type="sibTrans" cxnId="{41EA3DA8-FEFA-48D9-A258-D1F3AA216584}">
      <dgm:prSet/>
      <dgm:spPr/>
      <dgm:t>
        <a:bodyPr/>
        <a:lstStyle/>
        <a:p>
          <a:endParaRPr lang="en-US"/>
        </a:p>
      </dgm:t>
    </dgm:pt>
    <dgm:pt modelId="{31DA82BB-CF78-46AB-BC3A-060F45030FC9}">
      <dgm:prSet/>
      <dgm:spPr/>
      <dgm:t>
        <a:bodyPr/>
        <a:lstStyle/>
        <a:p>
          <a:r>
            <a:rPr lang="en-US"/>
            <a:t>Duplicates removed.</a:t>
          </a:r>
        </a:p>
      </dgm:t>
    </dgm:pt>
    <dgm:pt modelId="{FAB28EC8-6486-4715-97D4-C48B9CB5EA0D}" type="parTrans" cxnId="{683F3DCF-B737-4E4C-AA2F-E694FFEFFC6D}">
      <dgm:prSet/>
      <dgm:spPr/>
      <dgm:t>
        <a:bodyPr/>
        <a:lstStyle/>
        <a:p>
          <a:endParaRPr lang="en-US"/>
        </a:p>
      </dgm:t>
    </dgm:pt>
    <dgm:pt modelId="{1B5BC36D-A53F-4F7E-981A-941FCFAE047D}" type="sibTrans" cxnId="{683F3DCF-B737-4E4C-AA2F-E694FFEFFC6D}">
      <dgm:prSet/>
      <dgm:spPr/>
      <dgm:t>
        <a:bodyPr/>
        <a:lstStyle/>
        <a:p>
          <a:endParaRPr lang="en-US"/>
        </a:p>
      </dgm:t>
    </dgm:pt>
    <dgm:pt modelId="{FDC31CB2-ABE7-4D69-AFC8-9BEEF6A189BE}">
      <dgm:prSet/>
      <dgm:spPr/>
      <dgm:t>
        <a:bodyPr/>
        <a:lstStyle/>
        <a:p>
          <a:r>
            <a:rPr lang="en-US"/>
            <a:t>Scaled the data.</a:t>
          </a:r>
        </a:p>
      </dgm:t>
    </dgm:pt>
    <dgm:pt modelId="{33046699-7E7A-4EB2-9CE8-4E5315688BFB}" type="parTrans" cxnId="{93E3F508-DB3A-4313-891D-A04AE6F1B084}">
      <dgm:prSet/>
      <dgm:spPr/>
      <dgm:t>
        <a:bodyPr/>
        <a:lstStyle/>
        <a:p>
          <a:endParaRPr lang="en-US"/>
        </a:p>
      </dgm:t>
    </dgm:pt>
    <dgm:pt modelId="{BA4F3E31-A2F5-4515-ADC0-5947B579B013}" type="sibTrans" cxnId="{93E3F508-DB3A-4313-891D-A04AE6F1B084}">
      <dgm:prSet/>
      <dgm:spPr/>
      <dgm:t>
        <a:bodyPr/>
        <a:lstStyle/>
        <a:p>
          <a:endParaRPr lang="en-US"/>
        </a:p>
      </dgm:t>
    </dgm:pt>
    <dgm:pt modelId="{D330CAA5-71B3-4B05-BC76-E94C8B09F757}" type="pres">
      <dgm:prSet presAssocID="{5B9FF413-DD35-4D6F-B9B9-0B7D15E761D7}" presName="hierChild1" presStyleCnt="0">
        <dgm:presLayoutVars>
          <dgm:chPref val="1"/>
          <dgm:dir/>
          <dgm:animOne val="branch"/>
          <dgm:animLvl val="lvl"/>
          <dgm:resizeHandles/>
        </dgm:presLayoutVars>
      </dgm:prSet>
      <dgm:spPr/>
    </dgm:pt>
    <dgm:pt modelId="{CBBB1198-1007-4D63-902D-72691DC3BD3A}" type="pres">
      <dgm:prSet presAssocID="{4C822759-F2E0-47BD-9303-5131778AAACB}" presName="hierRoot1" presStyleCnt="0"/>
      <dgm:spPr/>
    </dgm:pt>
    <dgm:pt modelId="{63600B6A-3211-4131-B801-98D7A61B0183}" type="pres">
      <dgm:prSet presAssocID="{4C822759-F2E0-47BD-9303-5131778AAACB}" presName="composite" presStyleCnt="0"/>
      <dgm:spPr/>
    </dgm:pt>
    <dgm:pt modelId="{CACF5B9C-DFC2-436B-AB92-DD4361DB089E}" type="pres">
      <dgm:prSet presAssocID="{4C822759-F2E0-47BD-9303-5131778AAACB}" presName="background" presStyleLbl="node0" presStyleIdx="0" presStyleCnt="3"/>
      <dgm:spPr/>
    </dgm:pt>
    <dgm:pt modelId="{37A7A7D0-2981-4159-9437-BA7FAED57C66}" type="pres">
      <dgm:prSet presAssocID="{4C822759-F2E0-47BD-9303-5131778AAACB}" presName="text" presStyleLbl="fgAcc0" presStyleIdx="0" presStyleCnt="3">
        <dgm:presLayoutVars>
          <dgm:chPref val="3"/>
        </dgm:presLayoutVars>
      </dgm:prSet>
      <dgm:spPr/>
    </dgm:pt>
    <dgm:pt modelId="{945B5A54-A5DC-47C4-8077-D5B3A9967C9A}" type="pres">
      <dgm:prSet presAssocID="{4C822759-F2E0-47BD-9303-5131778AAACB}" presName="hierChild2" presStyleCnt="0"/>
      <dgm:spPr/>
    </dgm:pt>
    <dgm:pt modelId="{C38A544A-3147-4DEB-AC0C-4A3E553E5AE2}" type="pres">
      <dgm:prSet presAssocID="{31DA82BB-CF78-46AB-BC3A-060F45030FC9}" presName="hierRoot1" presStyleCnt="0"/>
      <dgm:spPr/>
    </dgm:pt>
    <dgm:pt modelId="{48418B6A-67DF-43D6-AEE5-45F9E2F283D2}" type="pres">
      <dgm:prSet presAssocID="{31DA82BB-CF78-46AB-BC3A-060F45030FC9}" presName="composite" presStyleCnt="0"/>
      <dgm:spPr/>
    </dgm:pt>
    <dgm:pt modelId="{21EBC00B-8F0F-4AFB-93B5-09A0008E5B5D}" type="pres">
      <dgm:prSet presAssocID="{31DA82BB-CF78-46AB-BC3A-060F45030FC9}" presName="background" presStyleLbl="node0" presStyleIdx="1" presStyleCnt="3"/>
      <dgm:spPr/>
    </dgm:pt>
    <dgm:pt modelId="{6D5D3D14-790F-47EE-86F4-C28B1233695B}" type="pres">
      <dgm:prSet presAssocID="{31DA82BB-CF78-46AB-BC3A-060F45030FC9}" presName="text" presStyleLbl="fgAcc0" presStyleIdx="1" presStyleCnt="3">
        <dgm:presLayoutVars>
          <dgm:chPref val="3"/>
        </dgm:presLayoutVars>
      </dgm:prSet>
      <dgm:spPr/>
    </dgm:pt>
    <dgm:pt modelId="{197FC24D-0684-46C9-A6D7-8B0D6EAB1FA3}" type="pres">
      <dgm:prSet presAssocID="{31DA82BB-CF78-46AB-BC3A-060F45030FC9}" presName="hierChild2" presStyleCnt="0"/>
      <dgm:spPr/>
    </dgm:pt>
    <dgm:pt modelId="{051238C2-0B9D-432D-A4D6-2347C2C02CE7}" type="pres">
      <dgm:prSet presAssocID="{FDC31CB2-ABE7-4D69-AFC8-9BEEF6A189BE}" presName="hierRoot1" presStyleCnt="0"/>
      <dgm:spPr/>
    </dgm:pt>
    <dgm:pt modelId="{C9737AC0-A041-4052-9165-3CC7F107FE91}" type="pres">
      <dgm:prSet presAssocID="{FDC31CB2-ABE7-4D69-AFC8-9BEEF6A189BE}" presName="composite" presStyleCnt="0"/>
      <dgm:spPr/>
    </dgm:pt>
    <dgm:pt modelId="{3B795A32-AFD8-4000-B15D-2871B1385092}" type="pres">
      <dgm:prSet presAssocID="{FDC31CB2-ABE7-4D69-AFC8-9BEEF6A189BE}" presName="background" presStyleLbl="node0" presStyleIdx="2" presStyleCnt="3"/>
      <dgm:spPr/>
    </dgm:pt>
    <dgm:pt modelId="{6CAB44DB-6C1A-4F2B-85EA-1AF962DDF005}" type="pres">
      <dgm:prSet presAssocID="{FDC31CB2-ABE7-4D69-AFC8-9BEEF6A189BE}" presName="text" presStyleLbl="fgAcc0" presStyleIdx="2" presStyleCnt="3">
        <dgm:presLayoutVars>
          <dgm:chPref val="3"/>
        </dgm:presLayoutVars>
      </dgm:prSet>
      <dgm:spPr/>
    </dgm:pt>
    <dgm:pt modelId="{79BB849A-1C4E-464A-B90B-800E32DA7570}" type="pres">
      <dgm:prSet presAssocID="{FDC31CB2-ABE7-4D69-AFC8-9BEEF6A189BE}" presName="hierChild2" presStyleCnt="0"/>
      <dgm:spPr/>
    </dgm:pt>
  </dgm:ptLst>
  <dgm:cxnLst>
    <dgm:cxn modelId="{FA632206-FF4B-4BD2-8D7A-BF61850D8D6D}" type="presOf" srcId="{4C822759-F2E0-47BD-9303-5131778AAACB}" destId="{37A7A7D0-2981-4159-9437-BA7FAED57C66}" srcOrd="0" destOrd="0" presId="urn:microsoft.com/office/officeart/2005/8/layout/hierarchy1"/>
    <dgm:cxn modelId="{93E3F508-DB3A-4313-891D-A04AE6F1B084}" srcId="{5B9FF413-DD35-4D6F-B9B9-0B7D15E761D7}" destId="{FDC31CB2-ABE7-4D69-AFC8-9BEEF6A189BE}" srcOrd="2" destOrd="0" parTransId="{33046699-7E7A-4EB2-9CE8-4E5315688BFB}" sibTransId="{BA4F3E31-A2F5-4515-ADC0-5947B579B013}"/>
    <dgm:cxn modelId="{5FF43111-7F7E-47B4-9D1F-D673ACA3CBEF}" type="presOf" srcId="{FDC31CB2-ABE7-4D69-AFC8-9BEEF6A189BE}" destId="{6CAB44DB-6C1A-4F2B-85EA-1AF962DDF005}" srcOrd="0" destOrd="0" presId="urn:microsoft.com/office/officeart/2005/8/layout/hierarchy1"/>
    <dgm:cxn modelId="{65657274-BA1F-43A4-B79B-F8627841A9A6}" type="presOf" srcId="{5B9FF413-DD35-4D6F-B9B9-0B7D15E761D7}" destId="{D330CAA5-71B3-4B05-BC76-E94C8B09F757}" srcOrd="0" destOrd="0" presId="urn:microsoft.com/office/officeart/2005/8/layout/hierarchy1"/>
    <dgm:cxn modelId="{41EA3DA8-FEFA-48D9-A258-D1F3AA216584}" srcId="{5B9FF413-DD35-4D6F-B9B9-0B7D15E761D7}" destId="{4C822759-F2E0-47BD-9303-5131778AAACB}" srcOrd="0" destOrd="0" parTransId="{2746BD9E-3CAF-4A25-B7EA-97C2B029334A}" sibTransId="{17B39882-6087-420D-B870-46BBDD9A9622}"/>
    <dgm:cxn modelId="{683F3DCF-B737-4E4C-AA2F-E694FFEFFC6D}" srcId="{5B9FF413-DD35-4D6F-B9B9-0B7D15E761D7}" destId="{31DA82BB-CF78-46AB-BC3A-060F45030FC9}" srcOrd="1" destOrd="0" parTransId="{FAB28EC8-6486-4715-97D4-C48B9CB5EA0D}" sibTransId="{1B5BC36D-A53F-4F7E-981A-941FCFAE047D}"/>
    <dgm:cxn modelId="{836379E7-92C5-48DB-ABE2-63F7A7636ADA}" type="presOf" srcId="{31DA82BB-CF78-46AB-BC3A-060F45030FC9}" destId="{6D5D3D14-790F-47EE-86F4-C28B1233695B}" srcOrd="0" destOrd="0" presId="urn:microsoft.com/office/officeart/2005/8/layout/hierarchy1"/>
    <dgm:cxn modelId="{6D01C60C-A767-41AD-A20E-6F2145596CFE}" type="presParOf" srcId="{D330CAA5-71B3-4B05-BC76-E94C8B09F757}" destId="{CBBB1198-1007-4D63-902D-72691DC3BD3A}" srcOrd="0" destOrd="0" presId="urn:microsoft.com/office/officeart/2005/8/layout/hierarchy1"/>
    <dgm:cxn modelId="{92C09B20-D8DC-40C9-8D61-09DF8D252464}" type="presParOf" srcId="{CBBB1198-1007-4D63-902D-72691DC3BD3A}" destId="{63600B6A-3211-4131-B801-98D7A61B0183}" srcOrd="0" destOrd="0" presId="urn:microsoft.com/office/officeart/2005/8/layout/hierarchy1"/>
    <dgm:cxn modelId="{2BB7E11C-EF4B-451C-A389-808D7C11E881}" type="presParOf" srcId="{63600B6A-3211-4131-B801-98D7A61B0183}" destId="{CACF5B9C-DFC2-436B-AB92-DD4361DB089E}" srcOrd="0" destOrd="0" presId="urn:microsoft.com/office/officeart/2005/8/layout/hierarchy1"/>
    <dgm:cxn modelId="{425FEAB0-3534-4FA9-841A-FD5F711A5B23}" type="presParOf" srcId="{63600B6A-3211-4131-B801-98D7A61B0183}" destId="{37A7A7D0-2981-4159-9437-BA7FAED57C66}" srcOrd="1" destOrd="0" presId="urn:microsoft.com/office/officeart/2005/8/layout/hierarchy1"/>
    <dgm:cxn modelId="{45F4BA49-42C1-42A6-8DB5-C7C61D4D08E2}" type="presParOf" srcId="{CBBB1198-1007-4D63-902D-72691DC3BD3A}" destId="{945B5A54-A5DC-47C4-8077-D5B3A9967C9A}" srcOrd="1" destOrd="0" presId="urn:microsoft.com/office/officeart/2005/8/layout/hierarchy1"/>
    <dgm:cxn modelId="{A58EC6E2-3045-4D86-B3EB-9BC50FD3B373}" type="presParOf" srcId="{D330CAA5-71B3-4B05-BC76-E94C8B09F757}" destId="{C38A544A-3147-4DEB-AC0C-4A3E553E5AE2}" srcOrd="1" destOrd="0" presId="urn:microsoft.com/office/officeart/2005/8/layout/hierarchy1"/>
    <dgm:cxn modelId="{4CFC2B2F-805A-4DA1-80D6-1178A37C8080}" type="presParOf" srcId="{C38A544A-3147-4DEB-AC0C-4A3E553E5AE2}" destId="{48418B6A-67DF-43D6-AEE5-45F9E2F283D2}" srcOrd="0" destOrd="0" presId="urn:microsoft.com/office/officeart/2005/8/layout/hierarchy1"/>
    <dgm:cxn modelId="{BFFA2569-8416-4466-A5B4-343E134AF0BE}" type="presParOf" srcId="{48418B6A-67DF-43D6-AEE5-45F9E2F283D2}" destId="{21EBC00B-8F0F-4AFB-93B5-09A0008E5B5D}" srcOrd="0" destOrd="0" presId="urn:microsoft.com/office/officeart/2005/8/layout/hierarchy1"/>
    <dgm:cxn modelId="{A0D019E0-F159-4178-95E2-ECEC49C5FF7C}" type="presParOf" srcId="{48418B6A-67DF-43D6-AEE5-45F9E2F283D2}" destId="{6D5D3D14-790F-47EE-86F4-C28B1233695B}" srcOrd="1" destOrd="0" presId="urn:microsoft.com/office/officeart/2005/8/layout/hierarchy1"/>
    <dgm:cxn modelId="{8F46259C-3075-4A90-935A-689C2F239ABC}" type="presParOf" srcId="{C38A544A-3147-4DEB-AC0C-4A3E553E5AE2}" destId="{197FC24D-0684-46C9-A6D7-8B0D6EAB1FA3}" srcOrd="1" destOrd="0" presId="urn:microsoft.com/office/officeart/2005/8/layout/hierarchy1"/>
    <dgm:cxn modelId="{B854B408-17E3-4277-85A3-6A06B24C6EF6}" type="presParOf" srcId="{D330CAA5-71B3-4B05-BC76-E94C8B09F757}" destId="{051238C2-0B9D-432D-A4D6-2347C2C02CE7}" srcOrd="2" destOrd="0" presId="urn:microsoft.com/office/officeart/2005/8/layout/hierarchy1"/>
    <dgm:cxn modelId="{AD4EDD98-846B-48DC-9575-2BB1C7EAE634}" type="presParOf" srcId="{051238C2-0B9D-432D-A4D6-2347C2C02CE7}" destId="{C9737AC0-A041-4052-9165-3CC7F107FE91}" srcOrd="0" destOrd="0" presId="urn:microsoft.com/office/officeart/2005/8/layout/hierarchy1"/>
    <dgm:cxn modelId="{1E9DD2D9-3952-43DE-A63C-72DD4AD9B7C6}" type="presParOf" srcId="{C9737AC0-A041-4052-9165-3CC7F107FE91}" destId="{3B795A32-AFD8-4000-B15D-2871B1385092}" srcOrd="0" destOrd="0" presId="urn:microsoft.com/office/officeart/2005/8/layout/hierarchy1"/>
    <dgm:cxn modelId="{85338DDE-789D-4245-880A-03993CC83B5F}" type="presParOf" srcId="{C9737AC0-A041-4052-9165-3CC7F107FE91}" destId="{6CAB44DB-6C1A-4F2B-85EA-1AF962DDF005}" srcOrd="1" destOrd="0" presId="urn:microsoft.com/office/officeart/2005/8/layout/hierarchy1"/>
    <dgm:cxn modelId="{6340A519-7969-46E7-B9C3-88A299A51155}" type="presParOf" srcId="{051238C2-0B9D-432D-A4D6-2347C2C02CE7}" destId="{79BB849A-1C4E-464A-B90B-800E32DA757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AA86B-5294-48EC-86C7-BDDFCEC9CA3B}">
      <dsp:nvSpPr>
        <dsp:cNvPr id="0" name=""/>
        <dsp:cNvSpPr/>
      </dsp:nvSpPr>
      <dsp:spPr>
        <a:xfrm>
          <a:off x="3019250" y="-59062"/>
          <a:ext cx="4477099" cy="4477099"/>
        </a:xfrm>
        <a:prstGeom prst="circularArrow">
          <a:avLst>
            <a:gd name="adj1" fmla="val 5544"/>
            <a:gd name="adj2" fmla="val 330680"/>
            <a:gd name="adj3" fmla="val 14840806"/>
            <a:gd name="adj4" fmla="val 16766246"/>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07C1E-342C-4A44-9306-A00EDDD9C1A8}">
      <dsp:nvSpPr>
        <dsp:cNvPr id="0" name=""/>
        <dsp:cNvSpPr/>
      </dsp:nvSpPr>
      <dsp:spPr>
        <a:xfrm>
          <a:off x="4723804" y="63"/>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Introduction</a:t>
          </a:r>
          <a:endParaRPr lang="en-US" sz="1000" kern="1200" dirty="0">
            <a:latin typeface="Times New Roman" panose="02020603050405020304" pitchFamily="18" charset="0"/>
            <a:cs typeface="Times New Roman" panose="02020603050405020304" pitchFamily="18" charset="0"/>
          </a:endParaRPr>
        </a:p>
      </dsp:txBody>
      <dsp:txXfrm>
        <a:off x="4749871" y="26130"/>
        <a:ext cx="1015856" cy="481861"/>
      </dsp:txXfrm>
    </dsp:sp>
    <dsp:sp modelId="{E580D23F-495F-49F3-9C12-D278EC5C9E4E}">
      <dsp:nvSpPr>
        <dsp:cNvPr id="0" name=""/>
        <dsp:cNvSpPr/>
      </dsp:nvSpPr>
      <dsp:spPr>
        <a:xfrm>
          <a:off x="2798024" y="2692601"/>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Results</a:t>
          </a:r>
        </a:p>
      </dsp:txBody>
      <dsp:txXfrm>
        <a:off x="2824091" y="2718668"/>
        <a:ext cx="1015856" cy="481861"/>
      </dsp:txXfrm>
    </dsp:sp>
    <dsp:sp modelId="{87CCEDFF-0A71-4DAA-AA01-BC75AB1B00C9}">
      <dsp:nvSpPr>
        <dsp:cNvPr id="0" name=""/>
        <dsp:cNvSpPr/>
      </dsp:nvSpPr>
      <dsp:spPr>
        <a:xfrm>
          <a:off x="6072846" y="300126"/>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Business Understanding</a:t>
          </a:r>
          <a:endParaRPr lang="en-US" sz="1000" kern="1200" dirty="0">
            <a:latin typeface="Times New Roman" panose="02020603050405020304" pitchFamily="18" charset="0"/>
            <a:cs typeface="Times New Roman" panose="02020603050405020304" pitchFamily="18" charset="0"/>
          </a:endParaRPr>
        </a:p>
      </dsp:txBody>
      <dsp:txXfrm>
        <a:off x="6098913" y="326193"/>
        <a:ext cx="1015856" cy="481861"/>
      </dsp:txXfrm>
    </dsp:sp>
    <dsp:sp modelId="{E53BA188-89D9-48A5-9C41-E1A70EEC42EC}">
      <dsp:nvSpPr>
        <dsp:cNvPr id="0" name=""/>
        <dsp:cNvSpPr/>
      </dsp:nvSpPr>
      <dsp:spPr>
        <a:xfrm>
          <a:off x="6644354" y="1203847"/>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Data Understanding</a:t>
          </a:r>
          <a:endParaRPr lang="en-US" sz="1000" kern="1200" dirty="0">
            <a:latin typeface="Times New Roman" panose="02020603050405020304" pitchFamily="18" charset="0"/>
            <a:cs typeface="Times New Roman" panose="02020603050405020304" pitchFamily="18" charset="0"/>
          </a:endParaRPr>
        </a:p>
      </dsp:txBody>
      <dsp:txXfrm>
        <a:off x="6670421" y="1229914"/>
        <a:ext cx="1015856" cy="481861"/>
      </dsp:txXfrm>
    </dsp:sp>
    <dsp:sp modelId="{9AFD6EB6-AADD-4838-A1BF-3A0DA042D14D}">
      <dsp:nvSpPr>
        <dsp:cNvPr id="0" name=""/>
        <dsp:cNvSpPr/>
      </dsp:nvSpPr>
      <dsp:spPr>
        <a:xfrm>
          <a:off x="6722311" y="2178544"/>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EDA / Data Analysis</a:t>
          </a:r>
          <a:endParaRPr lang="en-US" sz="1000" kern="1200" dirty="0">
            <a:latin typeface="Times New Roman" panose="02020603050405020304" pitchFamily="18" charset="0"/>
            <a:cs typeface="Times New Roman" panose="02020603050405020304" pitchFamily="18" charset="0"/>
          </a:endParaRPr>
        </a:p>
      </dsp:txBody>
      <dsp:txXfrm>
        <a:off x="6748378" y="2204611"/>
        <a:ext cx="1015856" cy="481861"/>
      </dsp:txXfrm>
    </dsp:sp>
    <dsp:sp modelId="{BE981B98-93AC-433D-A824-A6300B5401A6}">
      <dsp:nvSpPr>
        <dsp:cNvPr id="0" name=""/>
        <dsp:cNvSpPr/>
      </dsp:nvSpPr>
      <dsp:spPr>
        <a:xfrm>
          <a:off x="6428779" y="3094590"/>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Data Preparation</a:t>
          </a:r>
          <a:endParaRPr lang="en-US" sz="1000" kern="1200" dirty="0">
            <a:latin typeface="Times New Roman" panose="02020603050405020304" pitchFamily="18" charset="0"/>
            <a:cs typeface="Times New Roman" panose="02020603050405020304" pitchFamily="18" charset="0"/>
          </a:endParaRPr>
        </a:p>
      </dsp:txBody>
      <dsp:txXfrm>
        <a:off x="6454846" y="3120657"/>
        <a:ext cx="1015856" cy="481861"/>
      </dsp:txXfrm>
    </dsp:sp>
    <dsp:sp modelId="{9EF165B5-8DC7-4177-B14B-70AD0293A878}">
      <dsp:nvSpPr>
        <dsp:cNvPr id="0" name=""/>
        <dsp:cNvSpPr/>
      </dsp:nvSpPr>
      <dsp:spPr>
        <a:xfrm>
          <a:off x="5170548" y="3818548"/>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Model Building</a:t>
          </a:r>
          <a:endParaRPr lang="en-US" sz="1000" kern="1200" dirty="0">
            <a:latin typeface="Times New Roman" panose="02020603050405020304" pitchFamily="18" charset="0"/>
            <a:cs typeface="Times New Roman" panose="02020603050405020304" pitchFamily="18" charset="0"/>
          </a:endParaRPr>
        </a:p>
      </dsp:txBody>
      <dsp:txXfrm>
        <a:off x="5196615" y="3844615"/>
        <a:ext cx="1015856" cy="481861"/>
      </dsp:txXfrm>
    </dsp:sp>
    <dsp:sp modelId="{018C919C-E4F4-40FB-A894-7D0C4F3735E5}">
      <dsp:nvSpPr>
        <dsp:cNvPr id="0" name=""/>
        <dsp:cNvSpPr/>
      </dsp:nvSpPr>
      <dsp:spPr>
        <a:xfrm>
          <a:off x="3593836" y="3680345"/>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Model Comparison and Predictions</a:t>
          </a:r>
          <a:endParaRPr lang="en-US" sz="1000" kern="1200" dirty="0">
            <a:latin typeface="Times New Roman" panose="02020603050405020304" pitchFamily="18" charset="0"/>
            <a:cs typeface="Times New Roman" panose="02020603050405020304" pitchFamily="18" charset="0"/>
          </a:endParaRPr>
        </a:p>
      </dsp:txBody>
      <dsp:txXfrm>
        <a:off x="3619903" y="3706412"/>
        <a:ext cx="1015856" cy="481861"/>
      </dsp:txXfrm>
    </dsp:sp>
    <dsp:sp modelId="{4D8138C4-DE16-4EA9-BDED-F5303F04768F}">
      <dsp:nvSpPr>
        <dsp:cNvPr id="0" name=""/>
        <dsp:cNvSpPr/>
      </dsp:nvSpPr>
      <dsp:spPr>
        <a:xfrm>
          <a:off x="2660394" y="1514179"/>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Conclusion</a:t>
          </a:r>
          <a:endParaRPr lang="en-US" sz="1000" kern="1200" dirty="0">
            <a:latin typeface="Times New Roman" panose="02020603050405020304" pitchFamily="18" charset="0"/>
            <a:cs typeface="Times New Roman" panose="02020603050405020304" pitchFamily="18" charset="0"/>
          </a:endParaRPr>
        </a:p>
      </dsp:txBody>
      <dsp:txXfrm>
        <a:off x="2686461" y="1540246"/>
        <a:ext cx="1015856" cy="481861"/>
      </dsp:txXfrm>
    </dsp:sp>
    <dsp:sp modelId="{EC0BA90F-088A-4143-87D4-AB8B47F49761}">
      <dsp:nvSpPr>
        <dsp:cNvPr id="0" name=""/>
        <dsp:cNvSpPr/>
      </dsp:nvSpPr>
      <dsp:spPr>
        <a:xfrm>
          <a:off x="3211068" y="495275"/>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References</a:t>
          </a:r>
          <a:endParaRPr lang="en-US" sz="1000" kern="1200" dirty="0">
            <a:latin typeface="Times New Roman" panose="02020603050405020304" pitchFamily="18" charset="0"/>
            <a:cs typeface="Times New Roman" panose="02020603050405020304" pitchFamily="18" charset="0"/>
          </a:endParaRPr>
        </a:p>
      </dsp:txBody>
      <dsp:txXfrm>
        <a:off x="3237135" y="521342"/>
        <a:ext cx="1015856" cy="481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F5B9C-DFC2-436B-AB92-DD4361DB089E}">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7A7D0-2981-4159-9437-BA7FAED57C66}">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Null values removed.</a:t>
          </a:r>
        </a:p>
      </dsp:txBody>
      <dsp:txXfrm>
        <a:off x="398656" y="1088253"/>
        <a:ext cx="2959127" cy="1837317"/>
      </dsp:txXfrm>
    </dsp:sp>
    <dsp:sp modelId="{21EBC00B-8F0F-4AFB-93B5-09A0008E5B5D}">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D3D14-790F-47EE-86F4-C28B1233695B}">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Duplicates removed.</a:t>
          </a:r>
        </a:p>
      </dsp:txBody>
      <dsp:txXfrm>
        <a:off x="4155097" y="1088253"/>
        <a:ext cx="2959127" cy="1837317"/>
      </dsp:txXfrm>
    </dsp:sp>
    <dsp:sp modelId="{3B795A32-AFD8-4000-B15D-2871B1385092}">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B44DB-6C1A-4F2B-85EA-1AF962DDF005}">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Scaled the data.</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5F86-3D68-7E5C-62D3-B0DF117B1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CDD4AC-D9AA-CD2A-888D-9DDE8872E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C3F59-41AC-A83B-9560-0AD6575723AF}"/>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5" name="Footer Placeholder 4">
            <a:extLst>
              <a:ext uri="{FF2B5EF4-FFF2-40B4-BE49-F238E27FC236}">
                <a16:creationId xmlns:a16="http://schemas.microsoft.com/office/drawing/2014/main" id="{18ACE5E3-DEF4-FDE2-3004-DC413634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DC8D4-CD0E-518F-F1F1-BEB72C99C99C}"/>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327677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D49A-9F3D-B513-04B3-896197FCB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83B2F-F6B4-65F0-F897-C35FF956F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CB1-1D66-0201-BDE9-23E48DB0F917}"/>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5" name="Footer Placeholder 4">
            <a:extLst>
              <a:ext uri="{FF2B5EF4-FFF2-40B4-BE49-F238E27FC236}">
                <a16:creationId xmlns:a16="http://schemas.microsoft.com/office/drawing/2014/main" id="{AD4E595B-F134-72B6-89B7-B43B08B49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FB0B7-86DE-417E-D330-7A2F0221E294}"/>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99748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A435C-DD3E-D3DD-00F4-2E5C6B132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AC85D-44E2-1EB6-420B-57A14F6BA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95745-CFCC-764D-3677-62FC2F9D037B}"/>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5" name="Footer Placeholder 4">
            <a:extLst>
              <a:ext uri="{FF2B5EF4-FFF2-40B4-BE49-F238E27FC236}">
                <a16:creationId xmlns:a16="http://schemas.microsoft.com/office/drawing/2014/main" id="{E2294D9A-D279-77CD-19AF-E2802F337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606AA-F257-825A-E690-3250D75E6D61}"/>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96601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F6EA-69F8-C308-09EA-77077641E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A0334-1F63-1B78-0F8B-4355A5CC2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C61D2-C415-00E3-2B17-E88D14D0D1DE}"/>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5" name="Footer Placeholder 4">
            <a:extLst>
              <a:ext uri="{FF2B5EF4-FFF2-40B4-BE49-F238E27FC236}">
                <a16:creationId xmlns:a16="http://schemas.microsoft.com/office/drawing/2014/main" id="{16E42F1D-DE4B-8A6C-5ED3-1EA3A465F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3749C-EAE3-15F8-9C55-F43BFF66BC05}"/>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3584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4EB4-5767-D8E2-B95F-98F09F1B2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066C2-E54D-B3C5-580D-DA18A16A9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BA321-B940-5C16-2C37-2AB1D9D48364}"/>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5" name="Footer Placeholder 4">
            <a:extLst>
              <a:ext uri="{FF2B5EF4-FFF2-40B4-BE49-F238E27FC236}">
                <a16:creationId xmlns:a16="http://schemas.microsoft.com/office/drawing/2014/main" id="{6EB71B74-6A6F-554A-67DF-C5217A49B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729EB-D109-EAC0-78AD-62423758108C}"/>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29369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6F41-1AF4-37FB-3986-716146218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1F72C-0AEA-8D3A-1801-09761019E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D1EA4C-16FC-941C-99D0-B6DB8BE7BE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A5A88E-42AA-BFAA-1EFC-FC1F47CB147F}"/>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6" name="Footer Placeholder 5">
            <a:extLst>
              <a:ext uri="{FF2B5EF4-FFF2-40B4-BE49-F238E27FC236}">
                <a16:creationId xmlns:a16="http://schemas.microsoft.com/office/drawing/2014/main" id="{35BCDDE4-5AE6-EFE5-36AA-5A4171D59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5CAA8-D61B-32E1-268F-17D58CAB8094}"/>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44907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BC80-F18A-DA4D-08FC-1266F8A4F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7DEDC-E470-96D4-A8E5-F1B3DCB0C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2C48B-32EB-B5B3-D917-42235AE794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505B2-93EB-E7EA-5649-FEA15C3DD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68231-F010-F21A-F16C-3C17DC88F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FC84A3-4C56-06A0-0165-6ADCDACBAD79}"/>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8" name="Footer Placeholder 7">
            <a:extLst>
              <a:ext uri="{FF2B5EF4-FFF2-40B4-BE49-F238E27FC236}">
                <a16:creationId xmlns:a16="http://schemas.microsoft.com/office/drawing/2014/main" id="{0CD54D70-2EB6-2B73-741B-C2722CDDB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52B70F-86D4-8E7B-F73B-AF65E20FF9EE}"/>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343016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855-D227-221A-FEFE-10180DB57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84ED6-4C72-600E-7179-AD144AB69FFE}"/>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4" name="Footer Placeholder 3">
            <a:extLst>
              <a:ext uri="{FF2B5EF4-FFF2-40B4-BE49-F238E27FC236}">
                <a16:creationId xmlns:a16="http://schemas.microsoft.com/office/drawing/2014/main" id="{59748929-772B-E427-26A8-284BF54869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A0A37-8991-0986-9C0E-F5776F322797}"/>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3787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2AA44-F06B-A494-5A86-0ACB68246328}"/>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3" name="Footer Placeholder 2">
            <a:extLst>
              <a:ext uri="{FF2B5EF4-FFF2-40B4-BE49-F238E27FC236}">
                <a16:creationId xmlns:a16="http://schemas.microsoft.com/office/drawing/2014/main" id="{C05336B1-2759-D145-28C3-A48AE6FF2E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D70F6-731A-0621-E596-CE9AE39A3F1D}"/>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417401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3AA8-985B-B12E-6A5B-954ED4D16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1C051D-02AA-6DF5-CBC9-9A719B21A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E210CB-0E20-CF9B-0243-213B8E83F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5EADE-B493-5FD0-BA47-D70F61B919D9}"/>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6" name="Footer Placeholder 5">
            <a:extLst>
              <a:ext uri="{FF2B5EF4-FFF2-40B4-BE49-F238E27FC236}">
                <a16:creationId xmlns:a16="http://schemas.microsoft.com/office/drawing/2014/main" id="{C4890CC2-B5E3-34F6-BB88-83ACD0FCA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694EC-5C1A-3397-E9C9-E7ABD6C32E47}"/>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29287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B2B-B4EF-9088-4CBA-FF3E4E34E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B3484-ED43-18D5-58A6-70B8102B3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0B255-60BE-AAD9-2917-6B8A6F3B9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10F03-230F-EF4A-EAB7-C5F40BA07DDB}"/>
              </a:ext>
            </a:extLst>
          </p:cNvPr>
          <p:cNvSpPr>
            <a:spLocks noGrp="1"/>
          </p:cNvSpPr>
          <p:nvPr>
            <p:ph type="dt" sz="half" idx="10"/>
          </p:nvPr>
        </p:nvSpPr>
        <p:spPr/>
        <p:txBody>
          <a:bodyPr/>
          <a:lstStyle/>
          <a:p>
            <a:fld id="{8456F417-B7AA-CD41-A833-2DD16BE42530}" type="datetimeFigureOut">
              <a:rPr lang="en-US" smtClean="0"/>
              <a:t>1/27/2024</a:t>
            </a:fld>
            <a:endParaRPr lang="en-US"/>
          </a:p>
        </p:txBody>
      </p:sp>
      <p:sp>
        <p:nvSpPr>
          <p:cNvPr id="6" name="Footer Placeholder 5">
            <a:extLst>
              <a:ext uri="{FF2B5EF4-FFF2-40B4-BE49-F238E27FC236}">
                <a16:creationId xmlns:a16="http://schemas.microsoft.com/office/drawing/2014/main" id="{59B9DA22-1786-E574-2169-D06B74B79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F439D-7FBA-FFBD-BA64-85AF2E63E413}"/>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417744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0447E-E7EE-E2BA-C750-7D4A755A5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27811-0E36-14FE-FFEE-3AB8ADEC5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3BF3D-BE9D-AD15-A275-9ABED80C1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6F417-B7AA-CD41-A833-2DD16BE42530}" type="datetimeFigureOut">
              <a:rPr lang="en-US" smtClean="0"/>
              <a:t>1/27/2024</a:t>
            </a:fld>
            <a:endParaRPr lang="en-US"/>
          </a:p>
        </p:txBody>
      </p:sp>
      <p:sp>
        <p:nvSpPr>
          <p:cNvPr id="5" name="Footer Placeholder 4">
            <a:extLst>
              <a:ext uri="{FF2B5EF4-FFF2-40B4-BE49-F238E27FC236}">
                <a16:creationId xmlns:a16="http://schemas.microsoft.com/office/drawing/2014/main" id="{F8F696F3-8891-9957-6BF7-9A1F8BCEC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8225D-852E-3809-D016-BF5B3B084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AAD9-8EF0-7340-B4DB-AA16A8DDDDCD}" type="slidenum">
              <a:rPr lang="en-US" smtClean="0"/>
              <a:t>‹#›</a:t>
            </a:fld>
            <a:endParaRPr lang="en-US"/>
          </a:p>
        </p:txBody>
      </p:sp>
    </p:spTree>
    <p:extLst>
      <p:ext uri="{BB962C8B-B14F-4D97-AF65-F5344CB8AC3E}">
        <p14:creationId xmlns:p14="http://schemas.microsoft.com/office/powerpoint/2010/main" val="395353505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1111/j.1467-9574.1982.tb00782" TargetMode="External"/><Relationship Id="rId3" Type="http://schemas.openxmlformats.org/officeDocument/2006/relationships/hyperlink" Target="https://www.researchgate.net/publication/257749099_Predicting_college_basketball_match_outcomes_using_machine_learning_techniques_some_results_and_lessons_learned" TargetMode="External"/><Relationship Id="rId7" Type="http://schemas.openxmlformats.org/officeDocument/2006/relationships/hyperlink" Target="https://doi.org/10.1016/j.procs.2014.08.153" TargetMode="External"/><Relationship Id="rId12" Type="http://schemas.openxmlformats.org/officeDocument/2006/relationships/hyperlink" Target="https://doi.org/10.1145/507338.507355" TargetMode="External"/><Relationship Id="rId2" Type="http://schemas.openxmlformats.org/officeDocument/2006/relationships/hyperlink" Target="https://www.forbes.com/sites/kurtbadenhausen/2018/02/07/nba-team-values-2018-every-club-now-worth-at-least-1-billion/?sh=623aac3a7155" TargetMode="External"/><Relationship Id="rId1" Type="http://schemas.openxmlformats.org/officeDocument/2006/relationships/slideLayout" Target="../slideLayouts/slideLayout2.xml"/><Relationship Id="rId6" Type="http://schemas.openxmlformats.org/officeDocument/2006/relationships/hyperlink" Target="https://careers.nba.com/history/#:~:text=The%20NBA%20is%20a%2070,used%20to%20host%20basketball%20games" TargetMode="External"/><Relationship Id="rId11" Type="http://schemas.openxmlformats.org/officeDocument/2006/relationships/hyperlink" Target="https://doi.org/10.1016/0954-1810(93)90003-x" TargetMode="External"/><Relationship Id="rId5" Type="http://schemas.openxmlformats.org/officeDocument/2006/relationships/hyperlink" Target="https://www.nytimes.com/2020/03/11/sports/basketball/warriors-coronavirus-fans.html" TargetMode="External"/><Relationship Id="rId10" Type="http://schemas.openxmlformats.org/officeDocument/2006/relationships/hyperlink" Target="https://fivethirtyeight.com/features/introducing-raptor-our-new-metric-for-the-modern-nba/" TargetMode="External"/><Relationship Id="rId4" Type="http://schemas.openxmlformats.org/officeDocument/2006/relationships/hyperlink" Target="https://www.nbastuffer.com/analytics101/carmelo/#:~:text=In%20a%20CARMELO%20calculation%2C%20a,to%20an%20average%20NBA%20player" TargetMode="External"/><Relationship Id="rId9" Type="http://schemas.openxmlformats.org/officeDocument/2006/relationships/hyperlink" Target="https://doi.org/10.1109/itng.2008.203"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sketball on the hardwood of an indoor court">
            <a:extLst>
              <a:ext uri="{FF2B5EF4-FFF2-40B4-BE49-F238E27FC236}">
                <a16:creationId xmlns:a16="http://schemas.microsoft.com/office/drawing/2014/main" id="{FF42483B-70E9-E45E-09E0-C8BBCEF71FD5}"/>
              </a:ext>
            </a:extLst>
          </p:cNvPr>
          <p:cNvPicPr>
            <a:picLocks noChangeAspect="1"/>
          </p:cNvPicPr>
          <p:nvPr/>
        </p:nvPicPr>
        <p:blipFill rotWithShape="1">
          <a:blip r:embed="rId2"/>
          <a:srcRect l="187" t="9091" r="23111"/>
          <a:stretch/>
        </p:blipFill>
        <p:spPr>
          <a:xfrm>
            <a:off x="0" y="10"/>
            <a:ext cx="12192000" cy="6857990"/>
          </a:xfrm>
          <a:prstGeom prst="rect">
            <a:avLst/>
          </a:prstGeom>
        </p:spPr>
      </p:pic>
      <p:sp>
        <p:nvSpPr>
          <p:cNvPr id="2" name="Title 1">
            <a:extLst>
              <a:ext uri="{FF2B5EF4-FFF2-40B4-BE49-F238E27FC236}">
                <a16:creationId xmlns:a16="http://schemas.microsoft.com/office/drawing/2014/main" id="{F6A6156F-55A3-7744-0BDC-67C66C20AE5E}"/>
              </a:ext>
            </a:extLst>
          </p:cNvPr>
          <p:cNvSpPr>
            <a:spLocks noGrp="1"/>
          </p:cNvSpPr>
          <p:nvPr>
            <p:ph type="ctrTitle"/>
          </p:nvPr>
        </p:nvSpPr>
        <p:spPr>
          <a:xfrm>
            <a:off x="371094" y="1161288"/>
            <a:ext cx="4530090" cy="624078"/>
          </a:xfrm>
        </p:spPr>
        <p:txBody>
          <a:bodyPr vert="horz" lIns="91440" tIns="45720" rIns="91440" bIns="45720" rtlCol="0" anchor="b">
            <a:noAutofit/>
          </a:bodyPr>
          <a:lstStyle/>
          <a:p>
            <a:pPr algn="l"/>
            <a:r>
              <a:rPr lang="en-US" sz="4400" b="1" dirty="0">
                <a:latin typeface="Amasis MT Pro Black" panose="02040A04050005020304" pitchFamily="18" charset="0"/>
              </a:rPr>
              <a:t>NBA ANALYSIS</a:t>
            </a:r>
          </a:p>
        </p:txBody>
      </p:sp>
      <p:sp>
        <p:nvSpPr>
          <p:cNvPr id="3" name="Subtitle 2">
            <a:extLst>
              <a:ext uri="{FF2B5EF4-FFF2-40B4-BE49-F238E27FC236}">
                <a16:creationId xmlns:a16="http://schemas.microsoft.com/office/drawing/2014/main" id="{600EC38C-33F0-2A4B-0295-F506ABF13941}"/>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algn="l"/>
            <a:r>
              <a:rPr lang="en-US" sz="2000" b="1" i="0" dirty="0"/>
              <a:t>A Capstone Project by:</a:t>
            </a:r>
          </a:p>
          <a:p>
            <a:pPr algn="l"/>
            <a:r>
              <a:rPr lang="en-US" sz="1800" b="1" i="0"/>
              <a:t>Vamshi </a:t>
            </a:r>
            <a:r>
              <a:rPr lang="en-US" sz="1800" b="1" i="0" dirty="0"/>
              <a:t>Krishna </a:t>
            </a:r>
            <a:r>
              <a:rPr lang="en-US" sz="1800" b="1" i="0" dirty="0" err="1"/>
              <a:t>Vallam</a:t>
            </a:r>
            <a:endParaRPr lang="en-US" sz="1800" b="1" dirty="0"/>
          </a:p>
          <a:p>
            <a:pPr indent="-228600" algn="l">
              <a:buFont typeface="Arial" panose="020B0604020202020204" pitchFamily="34" charset="0"/>
              <a:buChar char="•"/>
            </a:pPr>
            <a:endParaRPr lang="en-US" sz="1700" dirty="0"/>
          </a:p>
        </p:txBody>
      </p:sp>
      <p:sp>
        <p:nvSpPr>
          <p:cNvPr id="4" name="TextBox 3">
            <a:extLst>
              <a:ext uri="{FF2B5EF4-FFF2-40B4-BE49-F238E27FC236}">
                <a16:creationId xmlns:a16="http://schemas.microsoft.com/office/drawing/2014/main" id="{3D523809-9488-8CD9-2B8E-08B6D0DC979C}"/>
              </a:ext>
            </a:extLst>
          </p:cNvPr>
          <p:cNvSpPr txBox="1"/>
          <p:nvPr/>
        </p:nvSpPr>
        <p:spPr>
          <a:xfrm>
            <a:off x="371094" y="1785366"/>
            <a:ext cx="4530090" cy="646331"/>
          </a:xfrm>
          <a:prstGeom prst="rect">
            <a:avLst/>
          </a:prstGeom>
          <a:noFill/>
        </p:spPr>
        <p:txBody>
          <a:bodyPr wrap="square" rtlCol="0">
            <a:spAutoFit/>
          </a:bodyPr>
          <a:lstStyle/>
          <a:p>
            <a:r>
              <a:rPr lang="en-US" sz="1800" b="1" i="0" dirty="0">
                <a:latin typeface="Amasis MT Pro Medium" panose="020F0502020204030204" pitchFamily="18" charset="0"/>
              </a:rPr>
              <a:t>An In-Depth Analysis and Prediction of NBA Games</a:t>
            </a:r>
            <a:endParaRPr lang="en-US" b="1" dirty="0">
              <a:latin typeface="Amasis MT Pro Medium" panose="020F0502020204030204" pitchFamily="18" charset="0"/>
            </a:endParaRPr>
          </a:p>
        </p:txBody>
      </p:sp>
      <p:sp>
        <p:nvSpPr>
          <p:cNvPr id="6" name="TextBox 5">
            <a:extLst>
              <a:ext uri="{FF2B5EF4-FFF2-40B4-BE49-F238E27FC236}">
                <a16:creationId xmlns:a16="http://schemas.microsoft.com/office/drawing/2014/main" id="{F9B5DBD3-8F11-0070-2DCE-C963D08A27D8}"/>
              </a:ext>
            </a:extLst>
          </p:cNvPr>
          <p:cNvSpPr txBox="1"/>
          <p:nvPr/>
        </p:nvSpPr>
        <p:spPr>
          <a:xfrm>
            <a:off x="3753106" y="2643230"/>
            <a:ext cx="2629246" cy="954107"/>
          </a:xfrm>
          <a:prstGeom prst="rect">
            <a:avLst/>
          </a:prstGeom>
          <a:noFill/>
        </p:spPr>
        <p:txBody>
          <a:bodyPr wrap="none" rtlCol="0">
            <a:spAutoFit/>
          </a:bodyPr>
          <a:lstStyle/>
          <a:p>
            <a:r>
              <a:rPr lang="en-US" sz="2000" b="1" i="0" dirty="0"/>
              <a:t>Under the guidance of:</a:t>
            </a:r>
          </a:p>
          <a:p>
            <a:r>
              <a:rPr lang="en-US" sz="1800" b="1" i="0" dirty="0">
                <a:latin typeface="Amasis MT Pro Black" panose="02040A04050005020304" pitchFamily="18" charset="0"/>
              </a:rPr>
              <a:t>Dr. Denise R. Philpot</a:t>
            </a:r>
          </a:p>
          <a:p>
            <a:endParaRPr lang="en-US" dirty="0"/>
          </a:p>
        </p:txBody>
      </p:sp>
    </p:spTree>
    <p:extLst>
      <p:ext uri="{BB962C8B-B14F-4D97-AF65-F5344CB8AC3E}">
        <p14:creationId xmlns:p14="http://schemas.microsoft.com/office/powerpoint/2010/main" val="104062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02003AEE-3630-C61C-2D8C-FE56C06C6821}"/>
              </a:ext>
            </a:extLst>
          </p:cNvPr>
          <p:cNvSpPr>
            <a:spLocks noGrp="1"/>
          </p:cNvSpPr>
          <p:nvPr>
            <p:ph type="title"/>
          </p:nvPr>
        </p:nvSpPr>
        <p:spPr>
          <a:xfrm>
            <a:off x="838200" y="556995"/>
            <a:ext cx="10515600" cy="1133693"/>
          </a:xfrm>
        </p:spPr>
        <p:txBody>
          <a:bodyPr>
            <a:normAutofit/>
          </a:bodyPr>
          <a:lstStyle/>
          <a:p>
            <a:r>
              <a:rPr lang="en-US" sz="5200" dirty="0">
                <a:latin typeface="Times New Roman" panose="02020603050405020304" pitchFamily="18" charset="0"/>
                <a:cs typeface="Times New Roman" panose="02020603050405020304" pitchFamily="18" charset="0"/>
              </a:rPr>
              <a:t>Visualizations of NBA teams in Texas.</a:t>
            </a:r>
          </a:p>
        </p:txBody>
      </p:sp>
      <p:sp>
        <p:nvSpPr>
          <p:cNvPr id="3" name="Content Placeholder 2">
            <a:extLst>
              <a:ext uri="{FF2B5EF4-FFF2-40B4-BE49-F238E27FC236}">
                <a16:creationId xmlns:a16="http://schemas.microsoft.com/office/drawing/2014/main" id="{1AD2CBBB-BA75-34D1-CB6B-378B25F4F071}"/>
              </a:ext>
            </a:extLst>
          </p:cNvPr>
          <p:cNvSpPr>
            <a:spLocks/>
          </p:cNvSpPr>
          <p:nvPr/>
        </p:nvSpPr>
        <p:spPr>
          <a:xfrm>
            <a:off x="1586398" y="1843503"/>
            <a:ext cx="3796496" cy="1714427"/>
          </a:xfrm>
          <a:prstGeom prst="rect">
            <a:avLst/>
          </a:prstGeom>
        </p:spPr>
        <p:txBody>
          <a:bodyPr anchor="ctr">
            <a:noAutofit/>
          </a:bodyPr>
          <a:lstStyle/>
          <a:p>
            <a:pPr defTabSz="734362">
              <a:spcAft>
                <a:spcPts val="581"/>
              </a:spcAft>
            </a:pPr>
            <a:r>
              <a:rPr lang="en-US" sz="1124" b="1" kern="1200" dirty="0">
                <a:solidFill>
                  <a:schemeClr val="tx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descr="A graph with blue lines and dots&#10;&#10;Description automatically generated">
            <a:extLst>
              <a:ext uri="{FF2B5EF4-FFF2-40B4-BE49-F238E27FC236}">
                <a16:creationId xmlns:a16="http://schemas.microsoft.com/office/drawing/2014/main" id="{2A7AEA6A-0122-0647-3F21-CD786BE5EF67}"/>
              </a:ext>
            </a:extLst>
          </p:cNvPr>
          <p:cNvPicPr>
            <a:picLocks noChangeAspect="1"/>
          </p:cNvPicPr>
          <p:nvPr/>
        </p:nvPicPr>
        <p:blipFill>
          <a:blip r:embed="rId2"/>
          <a:stretch>
            <a:fillRect/>
          </a:stretch>
        </p:blipFill>
        <p:spPr>
          <a:xfrm>
            <a:off x="1038123" y="1767096"/>
            <a:ext cx="4208132" cy="2075232"/>
          </a:xfrm>
          <a:prstGeom prst="rect">
            <a:avLst/>
          </a:prstGeom>
        </p:spPr>
      </p:pic>
      <p:pic>
        <p:nvPicPr>
          <p:cNvPr id="7" name="Picture 6" descr="A graph showing the performance of a company&#10;&#10;Description automatically generated">
            <a:extLst>
              <a:ext uri="{FF2B5EF4-FFF2-40B4-BE49-F238E27FC236}">
                <a16:creationId xmlns:a16="http://schemas.microsoft.com/office/drawing/2014/main" id="{8644662B-3173-7AB0-CB90-A81EB78CBA2F}"/>
              </a:ext>
            </a:extLst>
          </p:cNvPr>
          <p:cNvPicPr>
            <a:picLocks noChangeAspect="1"/>
          </p:cNvPicPr>
          <p:nvPr/>
        </p:nvPicPr>
        <p:blipFill>
          <a:blip r:embed="rId3"/>
          <a:stretch>
            <a:fillRect/>
          </a:stretch>
        </p:blipFill>
        <p:spPr>
          <a:xfrm>
            <a:off x="6269168" y="1767095"/>
            <a:ext cx="4530335" cy="2186069"/>
          </a:xfrm>
          <a:prstGeom prst="rect">
            <a:avLst/>
          </a:prstGeom>
        </p:spPr>
      </p:pic>
      <p:sp>
        <p:nvSpPr>
          <p:cNvPr id="9" name="TextBox 8">
            <a:extLst>
              <a:ext uri="{FF2B5EF4-FFF2-40B4-BE49-F238E27FC236}">
                <a16:creationId xmlns:a16="http://schemas.microsoft.com/office/drawing/2014/main" id="{2A8220F0-CEA9-AE1E-F85F-9919C4E0011A}"/>
              </a:ext>
            </a:extLst>
          </p:cNvPr>
          <p:cNvSpPr txBox="1"/>
          <p:nvPr/>
        </p:nvSpPr>
        <p:spPr>
          <a:xfrm>
            <a:off x="7422036" y="1477016"/>
            <a:ext cx="3614047" cy="290079"/>
          </a:xfrm>
          <a:prstGeom prst="rect">
            <a:avLst/>
          </a:prstGeom>
          <a:noFill/>
        </p:spPr>
        <p:txBody>
          <a:bodyPr wrap="square">
            <a:spAutoFit/>
          </a:bodyPr>
          <a:lstStyle/>
          <a:p>
            <a:pPr defTabSz="734362">
              <a:spcAft>
                <a:spcPts val="581"/>
              </a:spcAft>
            </a:pPr>
            <a:r>
              <a:rPr lang="en-US" sz="1285" b="1" kern="1200" dirty="0">
                <a:solidFill>
                  <a:srgbClr val="000000"/>
                </a:solidFill>
                <a:latin typeface="Times New Roman" panose="02020603050405020304" pitchFamily="18" charset="0"/>
                <a:ea typeface="+mn-ea"/>
                <a:cs typeface="Times New Roman" panose="02020603050405020304" pitchFamily="18" charset="0"/>
              </a:rPr>
              <a:t>San Antonio Spurs Team Performance</a:t>
            </a:r>
            <a:endParaRPr lang="en-US" sz="1600" b="1"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7AC913-9877-5B22-C459-33197EBD40D7}"/>
              </a:ext>
            </a:extLst>
          </p:cNvPr>
          <p:cNvSpPr txBox="1"/>
          <p:nvPr/>
        </p:nvSpPr>
        <p:spPr>
          <a:xfrm>
            <a:off x="1355840" y="1552654"/>
            <a:ext cx="4027054" cy="290849"/>
          </a:xfrm>
          <a:prstGeom prst="rect">
            <a:avLst/>
          </a:prstGeom>
          <a:noFill/>
        </p:spPr>
        <p:txBody>
          <a:bodyPr wrap="square" rtlCol="0">
            <a:spAutoFit/>
          </a:bodyPr>
          <a:lstStyle/>
          <a:p>
            <a:r>
              <a:rPr lang="en-US" sz="1290" b="1" dirty="0">
                <a:latin typeface="Times New Roman" panose="02020603050405020304" pitchFamily="18" charset="0"/>
                <a:cs typeface="Times New Roman" panose="02020603050405020304" pitchFamily="18" charset="0"/>
              </a:rPr>
              <a:t>Dallas Mavericks Team Performance</a:t>
            </a:r>
          </a:p>
        </p:txBody>
      </p:sp>
      <p:pic>
        <p:nvPicPr>
          <p:cNvPr id="6" name="Picture 5" descr="A graph with blue lines and dots&#10;&#10;Description automatically generated">
            <a:extLst>
              <a:ext uri="{FF2B5EF4-FFF2-40B4-BE49-F238E27FC236}">
                <a16:creationId xmlns:a16="http://schemas.microsoft.com/office/drawing/2014/main" id="{A77A7E8B-CC5B-6F52-ED93-2C368AB7AAE1}"/>
              </a:ext>
            </a:extLst>
          </p:cNvPr>
          <p:cNvPicPr>
            <a:picLocks noChangeAspect="1"/>
          </p:cNvPicPr>
          <p:nvPr/>
        </p:nvPicPr>
        <p:blipFill>
          <a:blip r:embed="rId4"/>
          <a:stretch>
            <a:fillRect/>
          </a:stretch>
        </p:blipFill>
        <p:spPr>
          <a:xfrm>
            <a:off x="6336146" y="4704862"/>
            <a:ext cx="4463358" cy="1954556"/>
          </a:xfrm>
          <a:prstGeom prst="rect">
            <a:avLst/>
          </a:prstGeom>
        </p:spPr>
      </p:pic>
      <p:sp>
        <p:nvSpPr>
          <p:cNvPr id="8" name="TextBox 7">
            <a:extLst>
              <a:ext uri="{FF2B5EF4-FFF2-40B4-BE49-F238E27FC236}">
                <a16:creationId xmlns:a16="http://schemas.microsoft.com/office/drawing/2014/main" id="{F31F732D-F193-5912-40CD-BC6F6D91529C}"/>
              </a:ext>
            </a:extLst>
          </p:cNvPr>
          <p:cNvSpPr txBox="1"/>
          <p:nvPr/>
        </p:nvSpPr>
        <p:spPr>
          <a:xfrm>
            <a:off x="6640945" y="4230255"/>
            <a:ext cx="4395138" cy="290849"/>
          </a:xfrm>
          <a:prstGeom prst="rect">
            <a:avLst/>
          </a:prstGeom>
          <a:noFill/>
        </p:spPr>
        <p:txBody>
          <a:bodyPr wrap="square" rtlCol="0">
            <a:spAutoFit/>
          </a:bodyPr>
          <a:lstStyle/>
          <a:p>
            <a:r>
              <a:rPr lang="en-US" sz="1290" b="1" dirty="0">
                <a:latin typeface="Times New Roman" panose="02020603050405020304" pitchFamily="18" charset="0"/>
                <a:cs typeface="Times New Roman" panose="02020603050405020304" pitchFamily="18" charset="0"/>
              </a:rPr>
              <a:t>             Oklahoma City Thunders Team Performance</a:t>
            </a:r>
          </a:p>
        </p:txBody>
      </p:sp>
      <p:pic>
        <p:nvPicPr>
          <p:cNvPr id="10" name="Picture 9" descr="A graph with blue lines and dots&#10;&#10;Description automatically generated">
            <a:extLst>
              <a:ext uri="{FF2B5EF4-FFF2-40B4-BE49-F238E27FC236}">
                <a16:creationId xmlns:a16="http://schemas.microsoft.com/office/drawing/2014/main" id="{801ADAC9-C66A-1A10-746B-7232CC233A35}"/>
              </a:ext>
            </a:extLst>
          </p:cNvPr>
          <p:cNvPicPr>
            <a:picLocks noChangeAspect="1"/>
          </p:cNvPicPr>
          <p:nvPr/>
        </p:nvPicPr>
        <p:blipFill>
          <a:blip r:embed="rId5"/>
          <a:stretch>
            <a:fillRect/>
          </a:stretch>
        </p:blipFill>
        <p:spPr>
          <a:xfrm>
            <a:off x="1129884" y="4635379"/>
            <a:ext cx="4208132" cy="1954556"/>
          </a:xfrm>
          <a:prstGeom prst="rect">
            <a:avLst/>
          </a:prstGeom>
        </p:spPr>
      </p:pic>
      <p:sp>
        <p:nvSpPr>
          <p:cNvPr id="11" name="TextBox 10">
            <a:extLst>
              <a:ext uri="{FF2B5EF4-FFF2-40B4-BE49-F238E27FC236}">
                <a16:creationId xmlns:a16="http://schemas.microsoft.com/office/drawing/2014/main" id="{537E405B-0002-0AAB-C231-B5D360B4E36E}"/>
              </a:ext>
            </a:extLst>
          </p:cNvPr>
          <p:cNvSpPr txBox="1"/>
          <p:nvPr/>
        </p:nvSpPr>
        <p:spPr>
          <a:xfrm>
            <a:off x="1355840" y="4189107"/>
            <a:ext cx="3890415" cy="290849"/>
          </a:xfrm>
          <a:prstGeom prst="rect">
            <a:avLst/>
          </a:prstGeom>
          <a:noFill/>
        </p:spPr>
        <p:txBody>
          <a:bodyPr wrap="square" rtlCol="0">
            <a:spAutoFit/>
          </a:bodyPr>
          <a:lstStyle/>
          <a:p>
            <a:r>
              <a:rPr lang="en-US" sz="1290" b="1" dirty="0">
                <a:latin typeface="Times New Roman" panose="02020603050405020304" pitchFamily="18" charset="0"/>
                <a:cs typeface="Times New Roman" panose="02020603050405020304" pitchFamily="18" charset="0"/>
              </a:rPr>
              <a:t>        Houston Rockets Team Performance</a:t>
            </a:r>
          </a:p>
        </p:txBody>
      </p:sp>
    </p:spTree>
    <p:extLst>
      <p:ext uri="{BB962C8B-B14F-4D97-AF65-F5344CB8AC3E}">
        <p14:creationId xmlns:p14="http://schemas.microsoft.com/office/powerpoint/2010/main" val="394767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A6D56-82F5-EAB7-C3BB-BF2A95E7A7A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Ratings Over Time (Elo, CARMELO, RAPTOR)</a:t>
            </a:r>
            <a:endParaRPr lang="en-US" sz="3700" kern="1200">
              <a:solidFill>
                <a:srgbClr val="FFFFFF"/>
              </a:solidFill>
              <a:latin typeface="+mj-lt"/>
              <a:ea typeface="+mj-ea"/>
              <a:cs typeface="+mj-cs"/>
            </a:endParaRPr>
          </a:p>
        </p:txBody>
      </p:sp>
      <p:pic>
        <p:nvPicPr>
          <p:cNvPr id="4" name="Picture 3" descr="A graph showing the growth of a stock market&#10;&#10;Description automatically generated">
            <a:extLst>
              <a:ext uri="{FF2B5EF4-FFF2-40B4-BE49-F238E27FC236}">
                <a16:creationId xmlns:a16="http://schemas.microsoft.com/office/drawing/2014/main" id="{577E3105-9749-E377-4CA5-4054E14F3379}"/>
              </a:ext>
            </a:extLst>
          </p:cNvPr>
          <p:cNvPicPr>
            <a:picLocks noChangeAspect="1"/>
          </p:cNvPicPr>
          <p:nvPr/>
        </p:nvPicPr>
        <p:blipFill>
          <a:blip r:embed="rId2"/>
          <a:stretch>
            <a:fillRect/>
          </a:stretch>
        </p:blipFill>
        <p:spPr>
          <a:xfrm>
            <a:off x="1835559" y="1966293"/>
            <a:ext cx="8520880" cy="4452160"/>
          </a:xfrm>
          <a:prstGeom prst="rect">
            <a:avLst/>
          </a:prstGeom>
        </p:spPr>
      </p:pic>
    </p:spTree>
    <p:extLst>
      <p:ext uri="{BB962C8B-B14F-4D97-AF65-F5344CB8AC3E}">
        <p14:creationId xmlns:p14="http://schemas.microsoft.com/office/powerpoint/2010/main" val="334385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688BE0-53B6-04B1-A27F-BCAE106A1E88}"/>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Times New Roman" panose="02020603050405020304" pitchFamily="18" charset="0"/>
                <a:cs typeface="Times New Roman" panose="02020603050405020304" pitchFamily="18" charset="0"/>
              </a:rPr>
              <a:t>Data Preparation</a:t>
            </a:r>
            <a:br>
              <a:rPr lang="en-US" sz="4000" b="1" i="0">
                <a:solidFill>
                  <a:srgbClr val="FFFFFF"/>
                </a:solidFill>
                <a:effectLst/>
                <a:latin typeface="Times New Roman" panose="02020603050405020304" pitchFamily="18" charset="0"/>
                <a:cs typeface="Times New Roman" panose="02020603050405020304" pitchFamily="18" charset="0"/>
              </a:rPr>
            </a:br>
            <a:endParaRPr lang="en-US" sz="4000">
              <a:solidFill>
                <a:srgbClr val="FFFFFF"/>
              </a:solidFill>
              <a:latin typeface="Times New Roman" panose="02020603050405020304" pitchFamily="18" charset="0"/>
              <a:cs typeface="Times New Roman" panose="02020603050405020304" pitchFamily="18" charset="0"/>
            </a:endParaRPr>
          </a:p>
        </p:txBody>
      </p:sp>
      <p:sp>
        <p:nvSpPr>
          <p:cNvPr id="5" name="Rectangle 6">
            <a:extLst>
              <a:ext uri="{FF2B5EF4-FFF2-40B4-BE49-F238E27FC236}">
                <a16:creationId xmlns:a16="http://schemas.microsoft.com/office/drawing/2014/main" id="{C9CECC95-C588-29BD-F4A6-19AB816E130D}"/>
              </a:ext>
            </a:extLst>
          </p:cNvPr>
          <p:cNvSpPr>
            <a:spLocks noChangeArrowheads="1"/>
          </p:cNvSpPr>
          <p:nvPr/>
        </p:nvSpPr>
        <p:spPr bwMode="auto">
          <a:xfrm>
            <a:off x="67377" y="262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F3208E9C-C533-478A-FF03-42259E49997A}"/>
              </a:ext>
            </a:extLst>
          </p:cNvPr>
          <p:cNvSpPr txBox="1"/>
          <p:nvPr/>
        </p:nvSpPr>
        <p:spPr>
          <a:xfrm>
            <a:off x="7151914" y="3331029"/>
            <a:ext cx="184731" cy="369332"/>
          </a:xfrm>
          <a:prstGeom prst="rect">
            <a:avLst/>
          </a:prstGeom>
          <a:noFill/>
        </p:spPr>
        <p:txBody>
          <a:bodyPr wrap="none" rtlCol="0">
            <a:spAutoFit/>
          </a:bodyPr>
          <a:lstStyle/>
          <a:p>
            <a:endParaRPr lang="en-US" dirty="0"/>
          </a:p>
        </p:txBody>
      </p:sp>
      <p:graphicFrame>
        <p:nvGraphicFramePr>
          <p:cNvPr id="20" name="Content Placeholder 2">
            <a:extLst>
              <a:ext uri="{FF2B5EF4-FFF2-40B4-BE49-F238E27FC236}">
                <a16:creationId xmlns:a16="http://schemas.microsoft.com/office/drawing/2014/main" id="{6813DAAF-837C-4A9B-10F4-4879A07B1004}"/>
              </a:ext>
            </a:extLst>
          </p:cNvPr>
          <p:cNvGraphicFramePr>
            <a:graphicFrameLocks noGrp="1"/>
          </p:cNvGraphicFramePr>
          <p:nvPr>
            <p:ph idx="1"/>
            <p:extLst>
              <p:ext uri="{D42A27DB-BD31-4B8C-83A1-F6EECF244321}">
                <p14:modId xmlns:p14="http://schemas.microsoft.com/office/powerpoint/2010/main" val="358146957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07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464F23-717F-C5FA-7FA6-E183E38130A9}"/>
              </a:ext>
            </a:extLst>
          </p:cNvPr>
          <p:cNvSpPr>
            <a:spLocks noGrp="1"/>
          </p:cNvSpPr>
          <p:nvPr>
            <p:ph type="title"/>
          </p:nvPr>
        </p:nvSpPr>
        <p:spPr>
          <a:xfrm>
            <a:off x="1348698" y="464221"/>
            <a:ext cx="9477377" cy="1030515"/>
          </a:xfrm>
        </p:spPr>
        <p:txBody>
          <a:bodyPr vert="horz" lIns="91440" tIns="45720" rIns="91440" bIns="45720" rtlCol="0" anchor="ctr">
            <a:normAutofit fontScale="90000"/>
          </a:bodyPr>
          <a:lstStyle/>
          <a:p>
            <a:pPr marR="0" lvl="0">
              <a:spcAft>
                <a:spcPts val="800"/>
              </a:spcAft>
            </a:pPr>
            <a:r>
              <a:rPr lang="en-US" sz="4000" b="1" dirty="0">
                <a:solidFill>
                  <a:srgbClr val="FFFFFF"/>
                </a:solidFill>
                <a:effectLst/>
              </a:rPr>
              <a:t>                    </a:t>
            </a:r>
            <a:br>
              <a:rPr lang="en-US" sz="4000" b="1" dirty="0">
                <a:solidFill>
                  <a:srgbClr val="FFFFFF"/>
                </a:solidFill>
                <a:effectLst/>
              </a:rPr>
            </a:br>
            <a:r>
              <a:rPr lang="en-US" sz="4000" b="1" dirty="0">
                <a:effectLst/>
              </a:rPr>
              <a:t>	      </a:t>
            </a:r>
            <a:r>
              <a:rPr lang="en-US" b="1" dirty="0">
                <a:solidFill>
                  <a:schemeClr val="bg1"/>
                </a:solidFill>
                <a:effectLst/>
              </a:rPr>
              <a:t>LOGISTIC REGRESSION</a:t>
            </a:r>
          </a:p>
        </p:txBody>
      </p:sp>
      <p:pic>
        <p:nvPicPr>
          <p:cNvPr id="11" name="Picture 1" descr="A diagram of confusion matrix&#10;&#10;Description automatically generated">
            <a:extLst>
              <a:ext uri="{FF2B5EF4-FFF2-40B4-BE49-F238E27FC236}">
                <a16:creationId xmlns:a16="http://schemas.microsoft.com/office/drawing/2014/main" id="{8F3DAB19-BF11-EC1C-A220-B8F9D6C9C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 r="3" b="3"/>
          <a:stretch/>
        </p:blipFill>
        <p:spPr bwMode="auto">
          <a:xfrm>
            <a:off x="1359634" y="2274317"/>
            <a:ext cx="3221387" cy="30704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A black text on a white background&#10;&#10;Description automatically generated">
            <a:extLst>
              <a:ext uri="{FF2B5EF4-FFF2-40B4-BE49-F238E27FC236}">
                <a16:creationId xmlns:a16="http://schemas.microsoft.com/office/drawing/2014/main" id="{00B668AF-4053-B941-C1B0-B893533EF5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9" b="-1"/>
          <a:stretch/>
        </p:blipFill>
        <p:spPr bwMode="auto">
          <a:xfrm>
            <a:off x="6245119" y="2335795"/>
            <a:ext cx="3453064" cy="28655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36BB0AD-EED6-1D13-C266-CE6CB76FE6A5}"/>
              </a:ext>
            </a:extLst>
          </p:cNvPr>
          <p:cNvSpPr txBox="1"/>
          <p:nvPr/>
        </p:nvSpPr>
        <p:spPr>
          <a:xfrm>
            <a:off x="1371598" y="5070346"/>
            <a:ext cx="9496427" cy="1385266"/>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8" name="TextBox 7">
            <a:extLst>
              <a:ext uri="{FF2B5EF4-FFF2-40B4-BE49-F238E27FC236}">
                <a16:creationId xmlns:a16="http://schemas.microsoft.com/office/drawing/2014/main" id="{7AA7EDA7-5004-10D1-B2F8-E48EF87679F9}"/>
              </a:ext>
            </a:extLst>
          </p:cNvPr>
          <p:cNvSpPr txBox="1"/>
          <p:nvPr/>
        </p:nvSpPr>
        <p:spPr>
          <a:xfrm>
            <a:off x="96007" y="134648"/>
            <a:ext cx="9602175" cy="707886"/>
          </a:xfrm>
          <a:prstGeom prst="rect">
            <a:avLst/>
          </a:prstGeom>
          <a:noFill/>
        </p:spPr>
        <p:txBody>
          <a:bodyPr wrap="square" rtlCol="0">
            <a:spAutoFit/>
          </a:bodyPr>
          <a:lstStyle/>
          <a:p>
            <a:r>
              <a:rPr lang="en-US" sz="4000" b="1" dirty="0">
                <a:solidFill>
                  <a:schemeClr val="bg1">
                    <a:lumMod val="95000"/>
                  </a:schemeClr>
                </a:solidFill>
              </a:rPr>
              <a:t>MODEL BUILDING AND PREDICTIONS</a:t>
            </a:r>
          </a:p>
        </p:txBody>
      </p:sp>
      <p:pic>
        <p:nvPicPr>
          <p:cNvPr id="10" name="Picture 9">
            <a:extLst>
              <a:ext uri="{FF2B5EF4-FFF2-40B4-BE49-F238E27FC236}">
                <a16:creationId xmlns:a16="http://schemas.microsoft.com/office/drawing/2014/main" id="{964635B5-A7B4-600B-9831-A655A8AA3044}"/>
              </a:ext>
            </a:extLst>
          </p:cNvPr>
          <p:cNvPicPr>
            <a:picLocks noChangeAspect="1"/>
          </p:cNvPicPr>
          <p:nvPr/>
        </p:nvPicPr>
        <p:blipFill>
          <a:blip r:embed="rId4"/>
          <a:stretch>
            <a:fillRect/>
          </a:stretch>
        </p:blipFill>
        <p:spPr>
          <a:xfrm>
            <a:off x="1806364" y="5475248"/>
            <a:ext cx="7891819" cy="1339919"/>
          </a:xfrm>
          <a:prstGeom prst="rect">
            <a:avLst/>
          </a:prstGeom>
        </p:spPr>
      </p:pic>
    </p:spTree>
    <p:extLst>
      <p:ext uri="{BB962C8B-B14F-4D97-AF65-F5344CB8AC3E}">
        <p14:creationId xmlns:p14="http://schemas.microsoft.com/office/powerpoint/2010/main" val="290148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D938A-D1E7-FDE2-0989-5AB1CBFCF069}"/>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RANDOM FORESTS</a:t>
            </a:r>
          </a:p>
        </p:txBody>
      </p:sp>
      <p:pic>
        <p:nvPicPr>
          <p:cNvPr id="5" name="Picture 4" descr="A blue squares with white text&#10;&#10;Description automatically generated">
            <a:extLst>
              <a:ext uri="{FF2B5EF4-FFF2-40B4-BE49-F238E27FC236}">
                <a16:creationId xmlns:a16="http://schemas.microsoft.com/office/drawing/2014/main" id="{2D484548-BB0A-8910-5C2D-D8327094836F}"/>
              </a:ext>
            </a:extLst>
          </p:cNvPr>
          <p:cNvPicPr>
            <a:picLocks noChangeAspect="1"/>
          </p:cNvPicPr>
          <p:nvPr/>
        </p:nvPicPr>
        <p:blipFill>
          <a:blip r:embed="rId2"/>
          <a:stretch>
            <a:fillRect/>
          </a:stretch>
        </p:blipFill>
        <p:spPr>
          <a:xfrm>
            <a:off x="1542946" y="1863865"/>
            <a:ext cx="3238707" cy="2922932"/>
          </a:xfrm>
          <a:prstGeom prst="rect">
            <a:avLst/>
          </a:prstGeom>
        </p:spPr>
      </p:pic>
      <p:pic>
        <p:nvPicPr>
          <p:cNvPr id="3" name="Picture 2" descr="A black text on a white background&#10;&#10;Description automatically generated">
            <a:extLst>
              <a:ext uri="{FF2B5EF4-FFF2-40B4-BE49-F238E27FC236}">
                <a16:creationId xmlns:a16="http://schemas.microsoft.com/office/drawing/2014/main" id="{80FEBC7A-66D7-9D48-DD6C-82B473DDEA32}"/>
              </a:ext>
            </a:extLst>
          </p:cNvPr>
          <p:cNvPicPr>
            <a:picLocks noChangeAspect="1"/>
          </p:cNvPicPr>
          <p:nvPr/>
        </p:nvPicPr>
        <p:blipFill>
          <a:blip r:embed="rId3"/>
          <a:stretch>
            <a:fillRect/>
          </a:stretch>
        </p:blipFill>
        <p:spPr>
          <a:xfrm>
            <a:off x="6509502" y="2068085"/>
            <a:ext cx="3238707" cy="2327214"/>
          </a:xfrm>
          <a:prstGeom prst="rect">
            <a:avLst/>
          </a:prstGeom>
        </p:spPr>
      </p:pic>
      <p:pic>
        <p:nvPicPr>
          <p:cNvPr id="7" name="Picture 6">
            <a:extLst>
              <a:ext uri="{FF2B5EF4-FFF2-40B4-BE49-F238E27FC236}">
                <a16:creationId xmlns:a16="http://schemas.microsoft.com/office/drawing/2014/main" id="{E533E330-AB7D-6619-DC2F-B54D934B8776}"/>
              </a:ext>
            </a:extLst>
          </p:cNvPr>
          <p:cNvPicPr>
            <a:picLocks noChangeAspect="1"/>
          </p:cNvPicPr>
          <p:nvPr/>
        </p:nvPicPr>
        <p:blipFill>
          <a:blip r:embed="rId4"/>
          <a:stretch>
            <a:fillRect/>
          </a:stretch>
        </p:blipFill>
        <p:spPr>
          <a:xfrm>
            <a:off x="1542946" y="5023367"/>
            <a:ext cx="8991704" cy="1367907"/>
          </a:xfrm>
          <a:prstGeom prst="rect">
            <a:avLst/>
          </a:prstGeom>
        </p:spPr>
      </p:pic>
    </p:spTree>
    <p:extLst>
      <p:ext uri="{BB962C8B-B14F-4D97-AF65-F5344CB8AC3E}">
        <p14:creationId xmlns:p14="http://schemas.microsoft.com/office/powerpoint/2010/main" val="52432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95734-5666-4821-A76B-A787876178ED}"/>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b="1">
                <a:solidFill>
                  <a:srgbClr val="FFFFFF"/>
                </a:solidFill>
              </a:rPr>
              <a:t>K-NEAREST NEIGHBOUR</a:t>
            </a:r>
          </a:p>
        </p:txBody>
      </p:sp>
      <p:pic>
        <p:nvPicPr>
          <p:cNvPr id="4" name="Picture 1" descr="A blue squares with white text&#10;&#10;Description automatically generated">
            <a:extLst>
              <a:ext uri="{FF2B5EF4-FFF2-40B4-BE49-F238E27FC236}">
                <a16:creationId xmlns:a16="http://schemas.microsoft.com/office/drawing/2014/main" id="{265AEFFE-EA99-C209-BA80-9B8B038622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2957" y="2220993"/>
            <a:ext cx="3238707" cy="30119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of a computer screen&#10;&#10;Description automatically generated">
            <a:extLst>
              <a:ext uri="{FF2B5EF4-FFF2-40B4-BE49-F238E27FC236}">
                <a16:creationId xmlns:a16="http://schemas.microsoft.com/office/drawing/2014/main" id="{480379A9-4DED-A2D1-1670-A624E782D4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1621" y="2634189"/>
            <a:ext cx="3238707" cy="19261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421849-A2D1-1B9C-DA5B-C67E868699C9}"/>
              </a:ext>
            </a:extLst>
          </p:cNvPr>
          <p:cNvPicPr>
            <a:picLocks noChangeAspect="1"/>
          </p:cNvPicPr>
          <p:nvPr/>
        </p:nvPicPr>
        <p:blipFill>
          <a:blip r:embed="rId4"/>
          <a:stretch>
            <a:fillRect/>
          </a:stretch>
        </p:blipFill>
        <p:spPr>
          <a:xfrm>
            <a:off x="1814720" y="5326220"/>
            <a:ext cx="8324849" cy="1001954"/>
          </a:xfrm>
          <a:prstGeom prst="rect">
            <a:avLst/>
          </a:prstGeom>
        </p:spPr>
      </p:pic>
    </p:spTree>
    <p:extLst>
      <p:ext uri="{BB962C8B-B14F-4D97-AF65-F5344CB8AC3E}">
        <p14:creationId xmlns:p14="http://schemas.microsoft.com/office/powerpoint/2010/main" val="80783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79" name="Rectangle 1027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81" name="Group 1028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282" name="Rectangle 1028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3" name="Rectangle 1028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4" name="Rectangle 1028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993759DF-4AB2-B34E-B0E1-13C676FC5BF8}"/>
              </a:ext>
            </a:extLst>
          </p:cNvPr>
          <p:cNvSpPr txBox="1"/>
          <p:nvPr/>
        </p:nvSpPr>
        <p:spPr>
          <a:xfrm>
            <a:off x="1371598" y="319314"/>
            <a:ext cx="9477377" cy="103051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XGBOOST</a:t>
            </a:r>
            <a:endParaRPr lang="en-US" sz="4000">
              <a:solidFill>
                <a:srgbClr val="FFFFFF"/>
              </a:solidFill>
              <a:latin typeface="+mj-lt"/>
              <a:ea typeface="+mj-ea"/>
              <a:cs typeface="+mj-cs"/>
            </a:endParaRPr>
          </a:p>
        </p:txBody>
      </p:sp>
      <p:pic>
        <p:nvPicPr>
          <p:cNvPr id="4" name="Picture 3" descr="A blue squares with white text&#10;&#10;Description automatically generated">
            <a:extLst>
              <a:ext uri="{FF2B5EF4-FFF2-40B4-BE49-F238E27FC236}">
                <a16:creationId xmlns:a16="http://schemas.microsoft.com/office/drawing/2014/main" id="{0E78890E-FC97-2CC1-C503-B87CA5C57EF0}"/>
              </a:ext>
            </a:extLst>
          </p:cNvPr>
          <p:cNvPicPr>
            <a:picLocks noChangeAspect="1"/>
          </p:cNvPicPr>
          <p:nvPr/>
        </p:nvPicPr>
        <p:blipFill>
          <a:blip r:embed="rId2"/>
          <a:stretch>
            <a:fillRect/>
          </a:stretch>
        </p:blipFill>
        <p:spPr>
          <a:xfrm>
            <a:off x="2295526" y="2050595"/>
            <a:ext cx="3641324" cy="2617365"/>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D75F24A3-386E-21D2-7322-FC20FA03970E}"/>
              </a:ext>
            </a:extLst>
          </p:cNvPr>
          <p:cNvPicPr>
            <a:picLocks noChangeAspect="1"/>
          </p:cNvPicPr>
          <p:nvPr/>
        </p:nvPicPr>
        <p:blipFill>
          <a:blip r:embed="rId3"/>
          <a:stretch>
            <a:fillRect/>
          </a:stretch>
        </p:blipFill>
        <p:spPr>
          <a:xfrm>
            <a:off x="6267671" y="2074130"/>
            <a:ext cx="4344827" cy="2617365"/>
          </a:xfrm>
          <a:prstGeom prst="rect">
            <a:avLst/>
          </a:prstGeom>
        </p:spPr>
      </p:pic>
      <p:sp>
        <p:nvSpPr>
          <p:cNvPr id="7" name="TextBox 6">
            <a:extLst>
              <a:ext uri="{FF2B5EF4-FFF2-40B4-BE49-F238E27FC236}">
                <a16:creationId xmlns:a16="http://schemas.microsoft.com/office/drawing/2014/main" id="{3C1F69E3-6624-4460-8CD8-04C423EDEE58}"/>
              </a:ext>
            </a:extLst>
          </p:cNvPr>
          <p:cNvSpPr txBox="1"/>
          <p:nvPr/>
        </p:nvSpPr>
        <p:spPr>
          <a:xfrm>
            <a:off x="1371598" y="5070346"/>
            <a:ext cx="9496427" cy="1385266"/>
          </a:xfrm>
          <a:prstGeom prst="rect">
            <a:avLst/>
          </a:prstGeom>
        </p:spPr>
        <p:txBody>
          <a:bodyPr vert="horz" lIns="91440" tIns="45720" rIns="91440" bIns="45720" rtlCol="0">
            <a:normAutofit/>
          </a:bodyPr>
          <a:lstStyle/>
          <a:p>
            <a:pPr>
              <a:lnSpc>
                <a:spcPct val="90000"/>
              </a:lnSpc>
              <a:spcAft>
                <a:spcPts val="600"/>
              </a:spcAft>
            </a:pPr>
            <a:endParaRPr lang="en-US" sz="2000" dirty="0"/>
          </a:p>
        </p:txBody>
      </p:sp>
      <p:pic>
        <p:nvPicPr>
          <p:cNvPr id="10" name="Picture 9">
            <a:extLst>
              <a:ext uri="{FF2B5EF4-FFF2-40B4-BE49-F238E27FC236}">
                <a16:creationId xmlns:a16="http://schemas.microsoft.com/office/drawing/2014/main" id="{66A50F9F-2BEB-5175-E953-41CE14890353}"/>
              </a:ext>
            </a:extLst>
          </p:cNvPr>
          <p:cNvPicPr>
            <a:picLocks noChangeAspect="1"/>
          </p:cNvPicPr>
          <p:nvPr/>
        </p:nvPicPr>
        <p:blipFill>
          <a:blip r:embed="rId4"/>
          <a:stretch>
            <a:fillRect/>
          </a:stretch>
        </p:blipFill>
        <p:spPr>
          <a:xfrm>
            <a:off x="1371598" y="4972203"/>
            <a:ext cx="9334501" cy="1219263"/>
          </a:xfrm>
          <a:prstGeom prst="rect">
            <a:avLst/>
          </a:prstGeom>
        </p:spPr>
      </p:pic>
    </p:spTree>
    <p:extLst>
      <p:ext uri="{BB962C8B-B14F-4D97-AF65-F5344CB8AC3E}">
        <p14:creationId xmlns:p14="http://schemas.microsoft.com/office/powerpoint/2010/main" val="172846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FBCA-090A-40C9-D55F-E36D7834139B}"/>
              </a:ext>
            </a:extLst>
          </p:cNvPr>
          <p:cNvSpPr>
            <a:spLocks noGrp="1"/>
          </p:cNvSpPr>
          <p:nvPr>
            <p:ph type="title"/>
          </p:nvPr>
        </p:nvSpPr>
        <p:spPr>
          <a:xfrm>
            <a:off x="276225" y="586855"/>
            <a:ext cx="3624748" cy="3387497"/>
          </a:xfrm>
        </p:spPr>
        <p:txBody>
          <a:bodyPr anchor="b">
            <a:normAutofit/>
          </a:bodyPr>
          <a:lstStyle/>
          <a:p>
            <a:pPr algn="r"/>
            <a:r>
              <a:rPr lang="en-US" sz="4000" b="1" dirty="0">
                <a:solidFill>
                  <a:srgbClr val="FFFFFF"/>
                </a:solidFill>
                <a:latin typeface="Times New Roman" panose="02020603050405020304" pitchFamily="18" charset="0"/>
                <a:cs typeface="Times New Roman" panose="02020603050405020304" pitchFamily="18" charset="0"/>
              </a:rPr>
              <a:t>REGRESSION MODELS</a:t>
            </a:r>
            <a:endParaRPr lang="en-US" sz="4000" dirty="0">
              <a:solidFill>
                <a:srgbClr val="FFFFFF"/>
              </a:solidFill>
            </a:endParaRPr>
          </a:p>
        </p:txBody>
      </p:sp>
      <p:pic>
        <p:nvPicPr>
          <p:cNvPr id="4" name="Content Placeholder 3" descr="A black text on a white background&#10;&#10;Description automatically generated">
            <a:extLst>
              <a:ext uri="{FF2B5EF4-FFF2-40B4-BE49-F238E27FC236}">
                <a16:creationId xmlns:a16="http://schemas.microsoft.com/office/drawing/2014/main" id="{1FDDD7DA-FDD4-6BFD-1B06-9900B3324A65}"/>
              </a:ext>
            </a:extLst>
          </p:cNvPr>
          <p:cNvPicPr>
            <a:picLocks noGrp="1" noChangeAspect="1"/>
          </p:cNvPicPr>
          <p:nvPr>
            <p:ph idx="1"/>
          </p:nvPr>
        </p:nvPicPr>
        <p:blipFill>
          <a:blip r:embed="rId2"/>
          <a:stretch>
            <a:fillRect/>
          </a:stretch>
        </p:blipFill>
        <p:spPr>
          <a:xfrm>
            <a:off x="4183857" y="1568450"/>
            <a:ext cx="2883048" cy="1590705"/>
          </a:xfrm>
          <a:prstGeom prst="rect">
            <a:avLst/>
          </a:prstGeom>
        </p:spPr>
      </p:pic>
      <p:pic>
        <p:nvPicPr>
          <p:cNvPr id="5" name="Picture 4" descr="A black text with white text&#10;&#10;Description automatically generated">
            <a:extLst>
              <a:ext uri="{FF2B5EF4-FFF2-40B4-BE49-F238E27FC236}">
                <a16:creationId xmlns:a16="http://schemas.microsoft.com/office/drawing/2014/main" id="{93257A55-13E2-0153-E487-46DA33EDB00B}"/>
              </a:ext>
            </a:extLst>
          </p:cNvPr>
          <p:cNvPicPr>
            <a:picLocks noChangeAspect="1"/>
          </p:cNvPicPr>
          <p:nvPr/>
        </p:nvPicPr>
        <p:blipFill>
          <a:blip r:embed="rId3"/>
          <a:stretch>
            <a:fillRect/>
          </a:stretch>
        </p:blipFill>
        <p:spPr>
          <a:xfrm>
            <a:off x="7486650" y="1568449"/>
            <a:ext cx="3009900" cy="1489075"/>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EC85C659-2A81-D19C-A2DB-8E242A8AFE3A}"/>
              </a:ext>
            </a:extLst>
          </p:cNvPr>
          <p:cNvPicPr>
            <a:picLocks noChangeAspect="1"/>
          </p:cNvPicPr>
          <p:nvPr/>
        </p:nvPicPr>
        <p:blipFill>
          <a:blip r:embed="rId4"/>
          <a:stretch>
            <a:fillRect/>
          </a:stretch>
        </p:blipFill>
        <p:spPr>
          <a:xfrm>
            <a:off x="4177581" y="3974352"/>
            <a:ext cx="2895600" cy="1550064"/>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76E147CF-6334-68DC-58A4-A963CB14E5EA}"/>
              </a:ext>
            </a:extLst>
          </p:cNvPr>
          <p:cNvPicPr>
            <a:picLocks noChangeAspect="1"/>
          </p:cNvPicPr>
          <p:nvPr/>
        </p:nvPicPr>
        <p:blipFill>
          <a:blip r:embed="rId5"/>
          <a:stretch>
            <a:fillRect/>
          </a:stretch>
        </p:blipFill>
        <p:spPr>
          <a:xfrm>
            <a:off x="7486650" y="3887744"/>
            <a:ext cx="2971800" cy="1636672"/>
          </a:xfrm>
          <a:prstGeom prst="rect">
            <a:avLst/>
          </a:prstGeom>
        </p:spPr>
      </p:pic>
      <p:sp>
        <p:nvSpPr>
          <p:cNvPr id="9" name="TextBox 8">
            <a:extLst>
              <a:ext uri="{FF2B5EF4-FFF2-40B4-BE49-F238E27FC236}">
                <a16:creationId xmlns:a16="http://schemas.microsoft.com/office/drawing/2014/main" id="{0D7C21FB-BE6F-6376-A048-29F61D0F944D}"/>
              </a:ext>
            </a:extLst>
          </p:cNvPr>
          <p:cNvSpPr txBox="1"/>
          <p:nvPr/>
        </p:nvSpPr>
        <p:spPr>
          <a:xfrm>
            <a:off x="4352925" y="952500"/>
            <a:ext cx="2228850" cy="381084"/>
          </a:xfrm>
          <a:prstGeom prst="rect">
            <a:avLst/>
          </a:prstGeom>
          <a:noFill/>
        </p:spPr>
        <p:txBody>
          <a:bodyPr wrap="square" rtlCol="0">
            <a:spAutoFit/>
          </a:bodyPr>
          <a:lstStyle/>
          <a:p>
            <a:r>
              <a:rPr lang="en-US" b="1" dirty="0"/>
              <a:t>Linear Regression</a:t>
            </a:r>
          </a:p>
        </p:txBody>
      </p:sp>
      <p:sp>
        <p:nvSpPr>
          <p:cNvPr id="11" name="TextBox 10">
            <a:extLst>
              <a:ext uri="{FF2B5EF4-FFF2-40B4-BE49-F238E27FC236}">
                <a16:creationId xmlns:a16="http://schemas.microsoft.com/office/drawing/2014/main" id="{228AD5E3-92AD-1F26-581E-B6BB928D2F24}"/>
              </a:ext>
            </a:extLst>
          </p:cNvPr>
          <p:cNvSpPr txBox="1"/>
          <p:nvPr/>
        </p:nvSpPr>
        <p:spPr>
          <a:xfrm>
            <a:off x="8232893" y="958376"/>
            <a:ext cx="629531" cy="369332"/>
          </a:xfrm>
          <a:prstGeom prst="rect">
            <a:avLst/>
          </a:prstGeom>
          <a:noFill/>
        </p:spPr>
        <p:txBody>
          <a:bodyPr wrap="none" rtlCol="0">
            <a:spAutoFit/>
          </a:bodyPr>
          <a:lstStyle/>
          <a:p>
            <a:r>
              <a:rPr lang="en-US" b="1" dirty="0"/>
              <a:t>SVM</a:t>
            </a:r>
          </a:p>
        </p:txBody>
      </p:sp>
      <p:sp>
        <p:nvSpPr>
          <p:cNvPr id="13" name="TextBox 12">
            <a:extLst>
              <a:ext uri="{FF2B5EF4-FFF2-40B4-BE49-F238E27FC236}">
                <a16:creationId xmlns:a16="http://schemas.microsoft.com/office/drawing/2014/main" id="{86C0C574-666C-96C3-2258-779DD8D3DDAC}"/>
              </a:ext>
            </a:extLst>
          </p:cNvPr>
          <p:cNvSpPr txBox="1"/>
          <p:nvPr/>
        </p:nvSpPr>
        <p:spPr>
          <a:xfrm>
            <a:off x="4349877" y="3582954"/>
            <a:ext cx="2108073" cy="369332"/>
          </a:xfrm>
          <a:prstGeom prst="rect">
            <a:avLst/>
          </a:prstGeom>
          <a:noFill/>
        </p:spPr>
        <p:txBody>
          <a:bodyPr wrap="square" rtlCol="0">
            <a:spAutoFit/>
          </a:bodyPr>
          <a:lstStyle/>
          <a:p>
            <a:r>
              <a:rPr lang="en-US" b="1" dirty="0"/>
              <a:t>Random Forest</a:t>
            </a:r>
          </a:p>
        </p:txBody>
      </p:sp>
      <p:sp>
        <p:nvSpPr>
          <p:cNvPr id="14" name="TextBox 13">
            <a:extLst>
              <a:ext uri="{FF2B5EF4-FFF2-40B4-BE49-F238E27FC236}">
                <a16:creationId xmlns:a16="http://schemas.microsoft.com/office/drawing/2014/main" id="{A629F5DC-583F-837D-0B27-DD85D62FD8D9}"/>
              </a:ext>
            </a:extLst>
          </p:cNvPr>
          <p:cNvSpPr txBox="1"/>
          <p:nvPr/>
        </p:nvSpPr>
        <p:spPr>
          <a:xfrm>
            <a:off x="7791450" y="3582954"/>
            <a:ext cx="1905766" cy="369332"/>
          </a:xfrm>
          <a:prstGeom prst="rect">
            <a:avLst/>
          </a:prstGeom>
          <a:noFill/>
        </p:spPr>
        <p:txBody>
          <a:bodyPr wrap="square" rtlCol="0">
            <a:spAutoFit/>
          </a:bodyPr>
          <a:lstStyle/>
          <a:p>
            <a:r>
              <a:rPr lang="en-US" b="1" dirty="0"/>
              <a:t>Gradient Boosting</a:t>
            </a:r>
          </a:p>
        </p:txBody>
      </p:sp>
    </p:spTree>
    <p:extLst>
      <p:ext uri="{BB962C8B-B14F-4D97-AF65-F5344CB8AC3E}">
        <p14:creationId xmlns:p14="http://schemas.microsoft.com/office/powerpoint/2010/main" val="282667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8596D-14F0-B8D6-FC24-BD027635014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a:t>
            </a:r>
          </a:p>
        </p:txBody>
      </p:sp>
      <p:sp>
        <p:nvSpPr>
          <p:cNvPr id="3" name="Content Placeholder 2">
            <a:extLst>
              <a:ext uri="{FF2B5EF4-FFF2-40B4-BE49-F238E27FC236}">
                <a16:creationId xmlns:a16="http://schemas.microsoft.com/office/drawing/2014/main" id="{99B6E119-475B-8647-BBE3-1B7F60A299F8}"/>
              </a:ext>
            </a:extLst>
          </p:cNvPr>
          <p:cNvSpPr>
            <a:spLocks noGrp="1"/>
          </p:cNvSpPr>
          <p:nvPr>
            <p:ph idx="1"/>
          </p:nvPr>
        </p:nvSpPr>
        <p:spPr>
          <a:xfrm>
            <a:off x="1371599" y="2318197"/>
            <a:ext cx="9724031" cy="3683358"/>
          </a:xfrm>
        </p:spPr>
        <p:txBody>
          <a:bodyPr anchor="ctr">
            <a:normAutofit/>
          </a:bodyPr>
          <a:lstStyle/>
          <a:p>
            <a:pPr marL="342900" marR="0" lvl="0" indent="-342900">
              <a:spcBef>
                <a:spcPts val="0"/>
              </a:spcBef>
              <a:spcAft>
                <a:spcPts val="800"/>
              </a:spcAft>
              <a:buFont typeface="+mj-lt"/>
              <a:buAutoNum type="arabicPeriod"/>
              <a:tabLst>
                <a:tab pos="457200" algn="l"/>
              </a:tabLst>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Accuracy of Ratings in Predicting Match Outcomes.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The Elo ratings, CARMELO ratings, and RAPTOR ratings are accurate predictors of match outcomes for all four teams. The models achieved high accuracy, precision, recall, and F1-score, indicating the reliability of these ratings in predicting match results.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tabLst>
                <a:tab pos="457200" algn="l"/>
              </a:tabLst>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Impact of Match Quality on Importance and Total Rating.</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Analysis shows that higher match quality is positively correlated with match importance and total ratings. High-quality matches tend to have greater importance and receive higher total ratings. This suggests that match quality significantly influences these ratings.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tabLst>
                <a:tab pos="457200" algn="l"/>
              </a:tabLst>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Effect of Match Quality and Ratings on Match Outcome.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The models indicate that match quality, Elo ratings, CARMELO ratings, and RAPTOR ratings collectively influence match outcomes. Match quality has a substantial impact on match results. Higher-quality matches are more likely to lead to positive outcomes for the teams involved.</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29947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D075B-DA42-7F0F-4C3F-5A248147A23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RESULT</a:t>
            </a:r>
          </a:p>
        </p:txBody>
      </p:sp>
      <p:sp>
        <p:nvSpPr>
          <p:cNvPr id="3" name="Content Placeholder 2">
            <a:extLst>
              <a:ext uri="{FF2B5EF4-FFF2-40B4-BE49-F238E27FC236}">
                <a16:creationId xmlns:a16="http://schemas.microsoft.com/office/drawing/2014/main" id="{3DBF992A-82DC-8509-07A0-77831D5F9F04}"/>
              </a:ext>
            </a:extLst>
          </p:cNvPr>
          <p:cNvSpPr>
            <a:spLocks noGrp="1"/>
          </p:cNvSpPr>
          <p:nvPr>
            <p:ph idx="1"/>
          </p:nvPr>
        </p:nvSpPr>
        <p:spPr>
          <a:xfrm>
            <a:off x="1371599" y="2133600"/>
            <a:ext cx="9724031" cy="3867955"/>
          </a:xfrm>
        </p:spPr>
        <p:txBody>
          <a:bodyPr anchor="ctr">
            <a:normAutofit/>
          </a:bodyPr>
          <a:lstStyle/>
          <a:p>
            <a:pPr marL="0" marR="0" lvl="0" indent="0">
              <a:spcBef>
                <a:spcPts val="0"/>
              </a:spcBef>
              <a:spcAft>
                <a:spcPts val="800"/>
              </a:spcAft>
              <a:buNone/>
              <a:tabLst>
                <a:tab pos="457200" algn="l"/>
              </a:tabLs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4.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Neutral vs. Non-Neutral Venue Matches.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Analysis reveals that neutral venue matches and non-neutral venue matches exhibit significant differences in match outcomes. Neutral venue matches tend to have closer scores and are more likely to result in ties or overtime. Non-neutral venue matches typically have more decisive outcomes with higher score differentials.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5. Variations in Team Performance in Neutral Venues.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Team performance in neutral venues varies significantly. Some teams excel in neutral venues, while others may struggle. These variations are evident in box plots that show differences in performance among different teams in neutral settings.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6. Ratings During COVID-19.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During the COVID-19 period, Elo, CARMELO, and RAPTOR ratings experienced fluctuations. Elo ratings remained relatively stable, while CARMELO and RAPTOR ratings exhibited some volatility. The models were able to capture these fluctuations, providing insights into how the pandemic affected team ratings.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71234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A88DE-581E-1C90-707B-4E841163F387}"/>
              </a:ext>
            </a:extLst>
          </p:cNvPr>
          <p:cNvSpPr>
            <a:spLocks noGrp="1"/>
          </p:cNvSpPr>
          <p:nvPr>
            <p:ph type="title"/>
          </p:nvPr>
        </p:nvSpPr>
        <p:spPr>
          <a:xfrm>
            <a:off x="838200" y="557188"/>
            <a:ext cx="10515600" cy="1133499"/>
          </a:xfrm>
        </p:spPr>
        <p:txBody>
          <a:bodyPr>
            <a:normAutofit/>
          </a:bodyPr>
          <a:lstStyle/>
          <a:p>
            <a:pPr algn="ctr"/>
            <a:r>
              <a:rPr lang="en-US" sz="5200" b="1" dirty="0"/>
              <a:t>Contents</a:t>
            </a:r>
          </a:p>
        </p:txBody>
      </p:sp>
      <p:graphicFrame>
        <p:nvGraphicFramePr>
          <p:cNvPr id="4" name="Content Placeholder 2">
            <a:extLst>
              <a:ext uri="{FF2B5EF4-FFF2-40B4-BE49-F238E27FC236}">
                <a16:creationId xmlns:a16="http://schemas.microsoft.com/office/drawing/2014/main" id="{6C6C2F8B-0278-098E-D834-39D57D47146B}"/>
              </a:ext>
            </a:extLst>
          </p:cNvPr>
          <p:cNvGraphicFramePr>
            <a:graphicFrameLocks noGrp="1"/>
          </p:cNvGraphicFramePr>
          <p:nvPr>
            <p:ph idx="1"/>
            <p:extLst>
              <p:ext uri="{D42A27DB-BD31-4B8C-83A1-F6EECF244321}">
                <p14:modId xmlns:p14="http://schemas.microsoft.com/office/powerpoint/2010/main" val="204384011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264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7C158-0C46-5A7B-0B3B-4F7A0D3E1EF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1F9031AC-65F3-A673-0CC0-88C2BA1B0743}"/>
              </a:ext>
            </a:extLst>
          </p:cNvPr>
          <p:cNvSpPr>
            <a:spLocks noGrp="1"/>
          </p:cNvSpPr>
          <p:nvPr>
            <p:ph idx="1"/>
          </p:nvPr>
        </p:nvSpPr>
        <p:spPr>
          <a:xfrm>
            <a:off x="1371599" y="2318197"/>
            <a:ext cx="9724031" cy="3683358"/>
          </a:xfrm>
        </p:spPr>
        <p:txBody>
          <a:bodyPr anchor="ctr">
            <a:normAutofit/>
          </a:bodyPr>
          <a:lstStyle/>
          <a:p>
            <a:r>
              <a:rPr lang="en-US" sz="2000" dirty="0">
                <a:latin typeface="Times New Roman" panose="02020603050405020304" pitchFamily="18" charset="0"/>
                <a:cs typeface="Times New Roman" panose="02020603050405020304" pitchFamily="18" charset="0"/>
              </a:rPr>
              <a:t>Applied machine learning models to predict the match outcomes and match scores.</a:t>
            </a:r>
          </a:p>
          <a:p>
            <a:r>
              <a:rPr lang="en-US" sz="2000" dirty="0">
                <a:latin typeface="Times New Roman" panose="02020603050405020304" pitchFamily="18" charset="0"/>
                <a:cs typeface="Times New Roman" panose="02020603050405020304" pitchFamily="18" charset="0"/>
              </a:rPr>
              <a:t>Different visualizations and analyses have been done to know the importance of match quality and, the effect of neutral and non-neutral venues on outcomes, and how the team ratings and performances were during COVID-19.</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1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087D1-E72E-2ED0-AD42-F6BF2CE6D2C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3EBFD205-2676-6247-9EFF-21CABE300B6C}"/>
              </a:ext>
            </a:extLst>
          </p:cNvPr>
          <p:cNvSpPr>
            <a:spLocks noGrp="1"/>
          </p:cNvSpPr>
          <p:nvPr>
            <p:ph idx="1"/>
          </p:nvPr>
        </p:nvSpPr>
        <p:spPr>
          <a:xfrm>
            <a:off x="1371599" y="1891970"/>
            <a:ext cx="9724031" cy="4559630"/>
          </a:xfrm>
        </p:spPr>
        <p:txBody>
          <a:bodyPr anchor="ctr">
            <a:normAutofit/>
          </a:bodyPr>
          <a:lstStyle/>
          <a:p>
            <a:pPr marL="0" marR="118745" indent="0" algn="just">
              <a:spcBef>
                <a:spcPts val="0"/>
              </a:spcBef>
              <a:buNone/>
              <a:tabLst>
                <a:tab pos="521335" algn="l"/>
              </a:tabLst>
            </a:pPr>
            <a:r>
              <a:rPr lang="en-US" sz="1000" u="sng" kern="100" dirty="0" err="1">
                <a:effectLst/>
                <a:latin typeface="Times New Roman" panose="02020603050405020304" pitchFamily="18" charset="0"/>
                <a:ea typeface="Calibri" panose="020F0502020204030204" pitchFamily="34" charset="0"/>
                <a:cs typeface="Times New Roman" panose="02020603050405020304" pitchFamily="18" charset="0"/>
              </a:rPr>
              <a:t>Badenhausen</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rPr>
              <a:t>, K. (2018, February 7). NBA Team Values 2018: Every Club Now Worth</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rPr>
              <a:t>At</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rPr>
              <a:t>Least</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11874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 Billion.</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Forbes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118745" indent="0" algn="just">
              <a:spcBef>
                <a:spcPts val="0"/>
              </a:spcBef>
              <a:buNone/>
              <a:tabLst>
                <a:tab pos="521335" algn="l"/>
              </a:tabLst>
            </a:pP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https://www.forbes.com/sites/kurtbadenhausen/2018/02/07/nba-team-values-2018-every-</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ch_outcomes_using_machine_learning_techniques_some_results_and_lessons_learned</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club-now-worth-at-least-1-billion/?sh=623aac3a7155</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Carmelo explained.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NBAstuffer</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(2023, July 13). </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https://www.nbastuffer.com/analytics101/carmelo/#:~:text=In%20a%20CARMELO%20calculation%2C%20a,to%20an%20average%20NBA%20player</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227965" indent="0" algn="just">
              <a:spcBef>
                <a:spcPts val="45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Deb,</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Cacciola</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&amp;</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Stein,</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(2020,</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March</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Sports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leagues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bar</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fans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cancel</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games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amid coronavirus</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outbreaks.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i="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New York</a:t>
            </a:r>
            <a:r>
              <a:rPr lang="en-US" sz="1000" i="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Times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https://www.nytimes.com/2020/03/11/sports/basketball/warriors-coronavirus-fans.html</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History. NBA Careers. (2019, February 20).            </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https://careers.nba.com/history/#:~:text=The%20NBA%20is%20a%2070,used%20to%20host%20basketball%20games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374650"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Leung,</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K., &amp;</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Joseph,</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K. W.</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(2014).</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Sports Data</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Mining:</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Predicting</a:t>
            </a:r>
            <a:r>
              <a:rPr lang="en-US" sz="10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results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0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College Football Games.</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Procedia Computer Science</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35</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710–719.</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https://doi.org/10.1016/j.procs.2014.08.153</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9715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63500" marR="9715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Maher,</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J.</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(1982).</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Modeling</a:t>
            </a:r>
            <a:r>
              <a:rPr lang="en-US" sz="10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association</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football</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scores.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err="1">
                <a:effectLst/>
                <a:latin typeface="Times New Roman" panose="02020603050405020304" pitchFamily="18" charset="0"/>
                <a:ea typeface="Calibri" panose="020F0502020204030204" pitchFamily="34" charset="0"/>
                <a:cs typeface="Times New Roman" panose="02020603050405020304" pitchFamily="18" charset="0"/>
              </a:rPr>
              <a:t>Statistica</a:t>
            </a:r>
            <a:r>
              <a:rPr lang="en-US" sz="1000" i="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err="1">
                <a:effectLst/>
                <a:latin typeface="Times New Roman" panose="02020603050405020304" pitchFamily="18" charset="0"/>
                <a:ea typeface="Calibri" panose="020F0502020204030204" pitchFamily="34" charset="0"/>
                <a:cs typeface="Times New Roman" panose="02020603050405020304" pitchFamily="18" charset="0"/>
              </a:rPr>
              <a:t>Neerlandica</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36</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109–118.</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https://doi.org/10.1111/j.1467-9574.1982.tb00782</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8318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McCabe, A., &amp;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Trevathan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J. (2008). Artificial Intelligence in Sports Prediction.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Artificial</a:t>
            </a:r>
            <a:r>
              <a:rPr lang="en-US" sz="1000" i="1"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Intelligence</a:t>
            </a:r>
            <a:r>
              <a:rPr lang="en-US" sz="1000" i="1"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in Sports Prediction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https://doi.org/10.1109/itng.2008.203</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natesilver538. (2019, October 10). Introducing raptor, our new metric for the modern NBA. FiveThirtyEight. </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https://fivethirtyeight.com/features/introducing-raptor-our-new-metric-for- the-modern-</a:t>
            </a:r>
            <a:r>
              <a:rPr lang="en-US" sz="10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10"/>
              </a:rPr>
              <a:t>nba</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0"/>
              </a:rPr>
              <a: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273050" indent="0" algn="just">
              <a:spcBef>
                <a:spcPts val="45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Reich,</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Konda,</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Levy,</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Monarch, I.,</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&amp;</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Subrahmanian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(1993).</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New</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roles</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for machine learning in design.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in Engineering</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(3), 165–181.</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11"/>
              </a:rPr>
              <a:t>https://doi.org/10.1016/0954-1810(93)90003-x</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80581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Witten, I. H., &amp; Frank, E. (2002). Data mining. </a:t>
            </a:r>
            <a:r>
              <a:rPr lang="en-US" sz="1000" i="1" kern="100" dirty="0" err="1">
                <a:effectLst/>
                <a:latin typeface="Times New Roman" panose="02020603050405020304" pitchFamily="18" charset="0"/>
                <a:ea typeface="Calibri" panose="020F0502020204030204" pitchFamily="34" charset="0"/>
                <a:cs typeface="Times New Roman" panose="02020603050405020304" pitchFamily="18" charset="0"/>
              </a:rPr>
              <a:t>Sigmod</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 Record</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31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 76–77.</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12"/>
              </a:rPr>
              <a:t>https://doi.org/10.1145/507338.507355</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110490"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Zimmermann, A., Moorthy, S., &amp; Shi, Z. (2013). Predicting college basketball match</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outcomes using machine learning techniques: some results and lessons. . .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ResearchGate</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https://www.researchgate.net/publication/257749099_Predicting_college_basketball_mat</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75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2E572B-B8D4-0358-ED5A-80DE05431D40}"/>
              </a:ext>
            </a:extLst>
          </p:cNvPr>
          <p:cNvPicPr>
            <a:picLocks noChangeAspect="1"/>
          </p:cNvPicPr>
          <p:nvPr/>
        </p:nvPicPr>
        <p:blipFill>
          <a:blip r:embed="rId2"/>
          <a:stretch>
            <a:fillRect/>
          </a:stretch>
        </p:blipFill>
        <p:spPr>
          <a:xfrm>
            <a:off x="1283369" y="457200"/>
            <a:ext cx="9625262" cy="5943600"/>
          </a:xfrm>
          <a:prstGeom prst="rect">
            <a:avLst/>
          </a:prstGeom>
        </p:spPr>
      </p:pic>
    </p:spTree>
    <p:extLst>
      <p:ext uri="{BB962C8B-B14F-4D97-AF65-F5344CB8AC3E}">
        <p14:creationId xmlns:p14="http://schemas.microsoft.com/office/powerpoint/2010/main" val="238468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A01CDD-4B93-D569-B91C-276AE7BB51C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dirty="0">
                <a:solidFill>
                  <a:srgbClr val="FFFFFF"/>
                </a:solidFill>
              </a:rPr>
              <a:t>PRESENTATION LINK</a:t>
            </a:r>
            <a:endParaRPr lang="en-US" sz="48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C5716822-CB8C-6B0E-F615-A3F3E6525BF1}"/>
              </a:ext>
            </a:extLst>
          </p:cNvPr>
          <p:cNvSpPr txBox="1"/>
          <p:nvPr/>
        </p:nvSpPr>
        <p:spPr>
          <a:xfrm>
            <a:off x="1625600" y="4754880"/>
            <a:ext cx="7772400" cy="2031325"/>
          </a:xfrm>
          <a:prstGeom prst="rect">
            <a:avLst/>
          </a:prstGeom>
          <a:noFill/>
        </p:spPr>
        <p:txBody>
          <a:bodyPr wrap="square" rtlCol="0">
            <a:spAutoFit/>
          </a:bodyPr>
          <a:lstStyle/>
          <a:p>
            <a:r>
              <a:rPr lang="en-US" dirty="0"/>
              <a:t>https://myunt.sharepoint.com/:v:/s/Capstone24/EWWjwcbOGihFijwadNM03w0BlLi3R_7qO2oLdY84yFydNA?e=PEL80V&amp;nav=eyJyZWZlcnJhbEluZm8iOnsicmVmZXJyYWxBcHAiOiJTdHJlYW1XZWJBcHAiLCJyZWZlcnJhbFZpZXciOiJTaGFyZURpYWxvZy1MaW5rIiwicmVmZXJyYWxBcHBQbGF0Zm9ybSI6IldlYiIsInJlZmVycmFsTW9kZSI6InZpZXcifX0%3D</a:t>
            </a:r>
          </a:p>
          <a:p>
            <a:endParaRPr lang="en-US" dirty="0"/>
          </a:p>
          <a:p>
            <a:endParaRPr lang="en-US" dirty="0"/>
          </a:p>
        </p:txBody>
      </p:sp>
    </p:spTree>
    <p:extLst>
      <p:ext uri="{BB962C8B-B14F-4D97-AF65-F5344CB8AC3E}">
        <p14:creationId xmlns:p14="http://schemas.microsoft.com/office/powerpoint/2010/main" val="9354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F163CA-6E58-6C20-B2C9-80619CA2E1C2}"/>
              </a:ext>
            </a:extLst>
          </p:cNvPr>
          <p:cNvSpPr>
            <a:spLocks noGrp="1"/>
          </p:cNvSpPr>
          <p:nvPr>
            <p:ph type="title"/>
          </p:nvPr>
        </p:nvSpPr>
        <p:spPr>
          <a:xfrm>
            <a:off x="5868557" y="1138036"/>
            <a:ext cx="5444382" cy="1402470"/>
          </a:xfrm>
        </p:spPr>
        <p:txBody>
          <a:bodyPr anchor="t">
            <a:normAutofit/>
          </a:bodyPr>
          <a:lstStyle/>
          <a:p>
            <a:r>
              <a:rPr lang="en-US" sz="4000" b="1" dirty="0"/>
              <a:t>Introduction</a:t>
            </a:r>
          </a:p>
        </p:txBody>
      </p:sp>
      <p:pic>
        <p:nvPicPr>
          <p:cNvPr id="15" name="Picture 14" descr="A basketball dropping into a basketball hoop">
            <a:extLst>
              <a:ext uri="{FF2B5EF4-FFF2-40B4-BE49-F238E27FC236}">
                <a16:creationId xmlns:a16="http://schemas.microsoft.com/office/drawing/2014/main" id="{14F34CA2-2ED1-1FC0-29ED-1E4088E21AC3}"/>
              </a:ext>
            </a:extLst>
          </p:cNvPr>
          <p:cNvPicPr>
            <a:picLocks noChangeAspect="1"/>
          </p:cNvPicPr>
          <p:nvPr/>
        </p:nvPicPr>
        <p:blipFill rotWithShape="1">
          <a:blip r:embed="rId2"/>
          <a:srcRect l="49863" r="-1" b="-1"/>
          <a:stretch/>
        </p:blipFill>
        <p:spPr>
          <a:xfrm>
            <a:off x="-1" y="10"/>
            <a:ext cx="5151179" cy="6857990"/>
          </a:xfrm>
          <a:prstGeom prst="rect">
            <a:avLst/>
          </a:prstGeom>
        </p:spPr>
      </p:pic>
      <p:cxnSp>
        <p:nvCxnSpPr>
          <p:cNvPr id="19" name="Straight Connector 1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6CBD1-07E0-46CE-0B01-A071C3E4AAA2}"/>
              </a:ext>
            </a:extLst>
          </p:cNvPr>
          <p:cNvSpPr>
            <a:spLocks noGrp="1"/>
          </p:cNvSpPr>
          <p:nvPr>
            <p:ph idx="1"/>
          </p:nvPr>
        </p:nvSpPr>
        <p:spPr>
          <a:xfrm>
            <a:off x="5151178" y="1724026"/>
            <a:ext cx="6161761" cy="4418358"/>
          </a:xfrm>
        </p:spPr>
        <p:txBody>
          <a:bodyPr>
            <a:normAutofit lnSpcReduction="10000"/>
          </a:bodyPr>
          <a:lstStyle/>
          <a:p>
            <a:pPr>
              <a:buFont typeface="+mj-lt"/>
              <a:buAutoNum type="arabicPeriod"/>
            </a:pPr>
            <a:endParaRPr lang="en-US" sz="1300" b="0" i="0" dirty="0">
              <a:effectLst/>
              <a:latin typeface="Söhne"/>
            </a:endParaRPr>
          </a:p>
          <a:p>
            <a:pPr lvl="1"/>
            <a:r>
              <a:rPr lang="en-US" sz="1800" b="0" i="0" dirty="0">
                <a:effectLst/>
                <a:latin typeface="Times New Roman" panose="02020603050405020304" pitchFamily="18" charset="0"/>
                <a:cs typeface="Times New Roman" panose="02020603050405020304" pitchFamily="18" charset="0"/>
              </a:rPr>
              <a:t>Originated as the Basketball Association of America (BAA) in June 1946 in New York City.</a:t>
            </a:r>
          </a:p>
          <a:p>
            <a:pPr lvl="1"/>
            <a:r>
              <a:rPr lang="en-US" sz="1800" b="0" i="0" dirty="0">
                <a:effectLst/>
                <a:latin typeface="Times New Roman" panose="02020603050405020304" pitchFamily="18" charset="0"/>
                <a:cs typeface="Times New Roman" panose="02020603050405020304" pitchFamily="18" charset="0"/>
              </a:rPr>
              <a:t>Evolved into the National Basketball Association (NBA) comprising 30 teams, with 29 in North America and 1 in Canada.</a:t>
            </a:r>
          </a:p>
          <a:p>
            <a:pPr lvl="1"/>
            <a:r>
              <a:rPr lang="en-US" sz="1800" b="0" i="0" dirty="0">
                <a:effectLst/>
                <a:latin typeface="Times New Roman" panose="02020603050405020304" pitchFamily="18" charset="0"/>
                <a:cs typeface="Times New Roman" panose="02020603050405020304" pitchFamily="18" charset="0"/>
              </a:rPr>
              <a:t>Known for its thrilling games and the presence of top-tier players, the NBA has garnered a worldwide audience.</a:t>
            </a:r>
          </a:p>
          <a:p>
            <a:pPr lvl="1"/>
            <a:r>
              <a:rPr lang="en-US" sz="1800" b="0" i="0" dirty="0">
                <a:effectLst/>
                <a:latin typeface="Times New Roman" panose="02020603050405020304" pitchFamily="18" charset="0"/>
                <a:cs typeface="Times New Roman" panose="02020603050405020304" pitchFamily="18" charset="0"/>
              </a:rPr>
              <a:t>Emphasizes the athleticism of players, strategic gameplay, and diverse statistics.</a:t>
            </a:r>
          </a:p>
          <a:p>
            <a:pPr lvl="1"/>
            <a:r>
              <a:rPr lang="en-US" sz="1800" b="0" i="0" dirty="0">
                <a:effectLst/>
                <a:latin typeface="Times New Roman" panose="02020603050405020304" pitchFamily="18" charset="0"/>
                <a:cs typeface="Times New Roman" panose="02020603050405020304" pitchFamily="18" charset="0"/>
              </a:rPr>
              <a:t>Recent growth due to modern statistics, advanced technology, and detailed analysis by teams and fans.</a:t>
            </a:r>
          </a:p>
          <a:p>
            <a:pPr lvl="1"/>
            <a:r>
              <a:rPr lang="en-US" sz="1800" b="0" i="0" dirty="0">
                <a:effectLst/>
                <a:latin typeface="Times New Roman" panose="02020603050405020304" pitchFamily="18" charset="0"/>
                <a:cs typeface="Times New Roman" panose="02020603050405020304" pitchFamily="18" charset="0"/>
              </a:rPr>
              <a:t>NBA analytics </a:t>
            </a:r>
            <a:r>
              <a:rPr lang="en-US" sz="1800" dirty="0">
                <a:latin typeface="Times New Roman" panose="02020603050405020304" pitchFamily="18" charset="0"/>
                <a:cs typeface="Times New Roman" panose="02020603050405020304" pitchFamily="18" charset="0"/>
              </a:rPr>
              <a:t>a</a:t>
            </a:r>
            <a:r>
              <a:rPr lang="en-US" sz="1800" b="0" i="0" dirty="0">
                <a:effectLst/>
                <a:latin typeface="Times New Roman" panose="02020603050405020304" pitchFamily="18" charset="0"/>
                <a:cs typeface="Times New Roman" panose="02020603050405020304" pitchFamily="18" charset="0"/>
              </a:rPr>
              <a:t>ims to uncover patterns and provide insights for better decision-making and performance enhancement.</a:t>
            </a:r>
          </a:p>
          <a:p>
            <a:pPr marL="0" indent="0">
              <a:buNone/>
            </a:pPr>
            <a:br>
              <a:rPr lang="en-US" sz="1300" b="0" i="0" dirty="0">
                <a:effectLst/>
                <a:latin typeface="Söhne"/>
              </a:rPr>
            </a:br>
            <a:endParaRPr lang="en-US" sz="1300" b="0" i="0" dirty="0">
              <a:effectLst/>
              <a:latin typeface="Söhne"/>
            </a:endParaRPr>
          </a:p>
          <a:p>
            <a:endParaRPr lang="en-US" sz="1300" dirty="0"/>
          </a:p>
        </p:txBody>
      </p:sp>
    </p:spTree>
    <p:extLst>
      <p:ext uri="{BB962C8B-B14F-4D97-AF65-F5344CB8AC3E}">
        <p14:creationId xmlns:p14="http://schemas.microsoft.com/office/powerpoint/2010/main" val="278515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06CBD1-07E0-46CE-0B01-A071C3E4AAA2}"/>
              </a:ext>
            </a:extLst>
          </p:cNvPr>
          <p:cNvSpPr>
            <a:spLocks noGrp="1"/>
          </p:cNvSpPr>
          <p:nvPr>
            <p:ph idx="1"/>
          </p:nvPr>
        </p:nvSpPr>
        <p:spPr>
          <a:xfrm>
            <a:off x="1371599" y="2318197"/>
            <a:ext cx="9724031" cy="3683358"/>
          </a:xfrm>
        </p:spPr>
        <p:txBody>
          <a:bodyPr anchor="ctr">
            <a:normAutofit/>
          </a:bodyPr>
          <a:lstStyle/>
          <a:p>
            <a:pPr lvl="1"/>
            <a:r>
              <a:rPr lang="en-US" sz="2000" i="0" dirty="0">
                <a:effectLst/>
                <a:latin typeface="Times New Roman" panose="02020603050405020304" pitchFamily="18" charset="0"/>
                <a:cs typeface="Times New Roman" panose="02020603050405020304" pitchFamily="18" charset="0"/>
              </a:rPr>
              <a:t>NBA Elo: A statistical system for measuring and forecasting team performance.</a:t>
            </a:r>
          </a:p>
          <a:p>
            <a:pPr lvl="1"/>
            <a:r>
              <a:rPr lang="en-US" sz="2000" i="0" dirty="0">
                <a:effectLst/>
                <a:latin typeface="Times New Roman" panose="02020603050405020304" pitchFamily="18" charset="0"/>
                <a:cs typeface="Times New Roman" panose="02020603050405020304" pitchFamily="18" charset="0"/>
              </a:rPr>
              <a:t>CARMELO Algorithm: Predicts future player performance using advanced metrics.</a:t>
            </a:r>
          </a:p>
          <a:p>
            <a:pPr lvl="1"/>
            <a:r>
              <a:rPr lang="en-US" sz="2000" i="0" dirty="0">
                <a:effectLst/>
                <a:latin typeface="Times New Roman" panose="02020603050405020304" pitchFamily="18" charset="0"/>
                <a:cs typeface="Times New Roman" panose="02020603050405020304" pitchFamily="18" charset="0"/>
              </a:rPr>
              <a:t>RAPTOR: A new statistic for assessing teams based on player tracking and on/off ratings.</a:t>
            </a:r>
          </a:p>
          <a:p>
            <a:pPr lvl="1"/>
            <a:r>
              <a:rPr lang="en-US" sz="2000" i="0" dirty="0">
                <a:effectLst/>
                <a:latin typeface="Times New Roman" panose="02020603050405020304" pitchFamily="18" charset="0"/>
                <a:cs typeface="Times New Roman" panose="02020603050405020304" pitchFamily="18" charset="0"/>
              </a:rPr>
              <a:t>Analytics have become crucial in various aspects such as player performance, team dynamics, salary management, and drafting.</a:t>
            </a:r>
          </a:p>
          <a:p>
            <a:pPr lvl="1"/>
            <a:r>
              <a:rPr lang="en-US" sz="2000" i="0" dirty="0">
                <a:effectLst/>
                <a:latin typeface="Times New Roman" panose="02020603050405020304" pitchFamily="18" charset="0"/>
                <a:cs typeface="Times New Roman" panose="02020603050405020304" pitchFamily="18" charset="0"/>
              </a:rPr>
              <a:t>This data-driven approach has changed how sports are understood and experienced, blending sports with technology and statistics.</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46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AAE4A-D702-CB5E-143B-EA5E38570E6F}"/>
              </a:ext>
            </a:extLst>
          </p:cNvPr>
          <p:cNvSpPr>
            <a:spLocks noGrp="1"/>
          </p:cNvSpPr>
          <p:nvPr>
            <p:ph type="title"/>
          </p:nvPr>
        </p:nvSpPr>
        <p:spPr>
          <a:xfrm>
            <a:off x="1371599" y="294538"/>
            <a:ext cx="9895951" cy="1033669"/>
          </a:xfrm>
        </p:spPr>
        <p:txBody>
          <a:bodyPr>
            <a:normAutofit fontScale="90000"/>
          </a:bodyPr>
          <a:lstStyle/>
          <a:p>
            <a:r>
              <a:rPr lang="en-US" sz="4000" b="1" i="0" dirty="0">
                <a:solidFill>
                  <a:srgbClr val="FFFFFF"/>
                </a:solidFill>
                <a:effectLst/>
              </a:rPr>
              <a:t>Business Understanding and Research Questions</a:t>
            </a:r>
            <a:br>
              <a:rPr lang="en-US" sz="3400" b="1" i="0" dirty="0">
                <a:solidFill>
                  <a:srgbClr val="FFFFFF"/>
                </a:solidFill>
                <a:effectLst/>
                <a:latin typeface="Söhne"/>
              </a:rPr>
            </a:br>
            <a:endParaRPr lang="en-US" sz="3400" dirty="0">
              <a:solidFill>
                <a:srgbClr val="FFFFFF"/>
              </a:solidFill>
            </a:endParaRPr>
          </a:p>
        </p:txBody>
      </p:sp>
      <p:sp>
        <p:nvSpPr>
          <p:cNvPr id="3" name="Content Placeholder 2">
            <a:extLst>
              <a:ext uri="{FF2B5EF4-FFF2-40B4-BE49-F238E27FC236}">
                <a16:creationId xmlns:a16="http://schemas.microsoft.com/office/drawing/2014/main" id="{0FD9F719-2789-542C-1BAC-74602B55BBD6}"/>
              </a:ext>
            </a:extLst>
          </p:cNvPr>
          <p:cNvSpPr>
            <a:spLocks noGrp="1"/>
          </p:cNvSpPr>
          <p:nvPr>
            <p:ph idx="1"/>
          </p:nvPr>
        </p:nvSpPr>
        <p:spPr>
          <a:xfrm>
            <a:off x="1371599" y="2318197"/>
            <a:ext cx="9724031" cy="3683358"/>
          </a:xfrm>
        </p:spPr>
        <p:txBody>
          <a:bodyPr anchor="ctr">
            <a:normAutofit/>
          </a:bodyPr>
          <a:lstStyle/>
          <a:p>
            <a:pPr marL="0" marR="0" lvl="0" indent="0">
              <a:buNone/>
              <a:tabLst>
                <a:tab pos="228600" algn="l"/>
              </a:tabLs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Rating Accuracy for Matches</a:t>
            </a:r>
          </a:p>
          <a:p>
            <a:pPr marR="0" lvl="1">
              <a:spcBef>
                <a:spcPts val="0"/>
              </a:spcBef>
              <a:spcAft>
                <a:spcPts val="800"/>
              </a:spcAft>
              <a:buSzPts val="1000"/>
              <a:buFont typeface="Wingdings" panose="05000000000000000000" pitchFamily="2" charset="2"/>
              <a:buChar char="Ø"/>
              <a:tabLst>
                <a:tab pos="685800" algn="l"/>
              </a:tabLs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Evaluate the accuracy of Elo ratings, CARMELO ratings, and RAPTOR ratings in predicting the outcomes of matches.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tabLst>
                <a:tab pos="228600" algn="l"/>
              </a:tabLs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Match Quality's Impact on Importance and Total Rating</a:t>
            </a:r>
          </a:p>
          <a:p>
            <a:pPr marR="0" lvl="1">
              <a:spcBef>
                <a:spcPts val="0"/>
              </a:spcBef>
              <a:spcAft>
                <a:spcPts val="800"/>
              </a:spcAft>
              <a:buSzPts val="1000"/>
              <a:buFont typeface="Wingdings" panose="05000000000000000000" pitchFamily="2" charset="2"/>
              <a:buChar char="Ø"/>
              <a:tabLst>
                <a:tab pos="685800" algn="l"/>
              </a:tabLs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Analyze whether the quality of a match, as indicated by various factors, significantly influences its importance and the overall rating.</a:t>
            </a:r>
          </a:p>
          <a:p>
            <a:pPr marL="0" marR="0" lvl="0" indent="0">
              <a:spcBef>
                <a:spcPts val="0"/>
              </a:spcBef>
              <a:spcAft>
                <a:spcPts val="800"/>
              </a:spcAft>
              <a:buNone/>
              <a:tabLst>
                <a:tab pos="228600" algn="l"/>
              </a:tabLs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Influence of Match Quality on Match Outcomes</a:t>
            </a:r>
          </a:p>
          <a:p>
            <a:pPr marR="0" lvl="1">
              <a:spcBef>
                <a:spcPts val="0"/>
              </a:spcBef>
              <a:spcAft>
                <a:spcPts val="800"/>
              </a:spcAft>
              <a:buSzPts val="1000"/>
              <a:buFont typeface="Wingdings" panose="05000000000000000000" pitchFamily="2" charset="2"/>
              <a:buChar char="Ø"/>
              <a:tabLst>
                <a:tab pos="685800" algn="l"/>
              </a:tabLs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Investigate how the quality of a match, as determined by specific metrics, affects the final match outcome for the teams.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spcBef>
                <a:spcPts val="0"/>
              </a:spcBef>
              <a:spcAft>
                <a:spcPts val="800"/>
              </a:spcAft>
              <a:buSzPts val="1000"/>
              <a:buNone/>
              <a:tabLst>
                <a:tab pos="685800" algn="l"/>
              </a:tabLst>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117423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720B92-6755-1C92-4499-40C1C3480E1E}"/>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dirty="0">
                <a:solidFill>
                  <a:srgbClr val="FFFFFF"/>
                </a:solidFill>
                <a:effectLst/>
                <a:latin typeface="+mj-lt"/>
                <a:ea typeface="+mj-ea"/>
                <a:cs typeface="+mj-cs"/>
              </a:rPr>
              <a:t>Business Understanding and Research Questions</a:t>
            </a:r>
            <a:br>
              <a:rPr lang="en-US" sz="1900" b="1" i="0" kern="1200" dirty="0">
                <a:solidFill>
                  <a:srgbClr val="FFFFFF"/>
                </a:solidFill>
                <a:effectLst/>
                <a:latin typeface="+mj-lt"/>
                <a:ea typeface="+mj-ea"/>
                <a:cs typeface="+mj-cs"/>
              </a:rPr>
            </a:br>
            <a:endParaRPr lang="en-US" sz="19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8AE89089-BAA3-1086-8B20-F803F1D6E737}"/>
              </a:ext>
            </a:extLst>
          </p:cNvPr>
          <p:cNvSpPr>
            <a:spLocks noGrp="1"/>
          </p:cNvSpPr>
          <p:nvPr>
            <p:ph idx="1"/>
          </p:nvPr>
        </p:nvSpPr>
        <p:spPr>
          <a:xfrm>
            <a:off x="1015999" y="2308037"/>
            <a:ext cx="9724031" cy="3683358"/>
          </a:xfrm>
        </p:spPr>
        <p:txBody>
          <a:bodyPr vert="horz" lIns="91440" tIns="45720" rIns="91440" bIns="45720" rtlCol="0" anchor="ctr">
            <a:normAutofit/>
          </a:bodyPr>
          <a:lstStyle/>
          <a:p>
            <a:pPr marL="0" marR="0" lvl="0">
              <a:spcBef>
                <a:spcPts val="0"/>
              </a:spcBef>
              <a:spcAft>
                <a:spcPts val="800"/>
              </a:spcAft>
              <a:tabLst>
                <a:tab pos="228600" algn="l"/>
              </a:tabLst>
            </a:pPr>
            <a:r>
              <a:rPr lang="en-US" sz="2000" dirty="0">
                <a:effectLst/>
                <a:latin typeface="Times New Roman" panose="02020603050405020304" pitchFamily="18" charset="0"/>
                <a:cs typeface="Times New Roman" panose="02020603050405020304" pitchFamily="18" charset="0"/>
              </a:rPr>
              <a:t>Neutral Venue vs. Non-Neutral Venue Matches</a:t>
            </a:r>
          </a:p>
          <a:p>
            <a:pPr marL="971550" lvl="1">
              <a:spcBef>
                <a:spcPts val="0"/>
              </a:spcBef>
              <a:spcAft>
                <a:spcPts val="800"/>
              </a:spcAft>
              <a:buSzPts val="1000"/>
              <a:tabLst>
                <a:tab pos="685800" algn="l"/>
              </a:tabLst>
            </a:pPr>
            <a:r>
              <a:rPr lang="en-US" sz="2000" dirty="0">
                <a:effectLst/>
                <a:latin typeface="Times New Roman" panose="02020603050405020304" pitchFamily="18" charset="0"/>
                <a:cs typeface="Times New Roman" panose="02020603050405020304" pitchFamily="18" charset="0"/>
              </a:rPr>
              <a:t>Compare the differences in match outcomes (score 1 vs. score 2) between neutral venue and non-neutral venue matches for the Teams.</a:t>
            </a:r>
          </a:p>
          <a:p>
            <a:pPr marL="0" marR="0" lvl="0">
              <a:spcBef>
                <a:spcPts val="0"/>
              </a:spcBef>
              <a:spcAft>
                <a:spcPts val="800"/>
              </a:spcAft>
              <a:tabLst>
                <a:tab pos="228600" algn="l"/>
              </a:tabLst>
            </a:pPr>
            <a:r>
              <a:rPr lang="en-US" sz="2000" dirty="0">
                <a:effectLst/>
                <a:latin typeface="Times New Roman" panose="02020603050405020304" pitchFamily="18" charset="0"/>
                <a:cs typeface="Times New Roman" panose="02020603050405020304" pitchFamily="18" charset="0"/>
              </a:rPr>
              <a:t>Team Performance Variations in Neutral Venues</a:t>
            </a:r>
          </a:p>
          <a:p>
            <a:pPr marL="971550" lvl="1">
              <a:spcBef>
                <a:spcPts val="0"/>
              </a:spcBef>
              <a:spcAft>
                <a:spcPts val="800"/>
              </a:spcAft>
              <a:buSzPts val="1000"/>
              <a:tabLst>
                <a:tab pos="685800" algn="l"/>
              </a:tabLst>
            </a:pPr>
            <a:r>
              <a:rPr lang="en-US" sz="2000" dirty="0">
                <a:effectLst/>
                <a:latin typeface="Times New Roman" panose="02020603050405020304" pitchFamily="18" charset="0"/>
                <a:cs typeface="Times New Roman" panose="02020603050405020304" pitchFamily="18" charset="0"/>
              </a:rPr>
              <a:t>Examine whether there are substantial variations in the performance of the teams in neutral venues compared to non-neutral venues.</a:t>
            </a:r>
            <a:endParaRPr lang="en-US" sz="2000" dirty="0">
              <a:latin typeface="Times New Roman" panose="02020603050405020304" pitchFamily="18" charset="0"/>
              <a:cs typeface="Times New Roman" panose="02020603050405020304" pitchFamily="18" charset="0"/>
            </a:endParaRPr>
          </a:p>
          <a:p>
            <a:pPr marL="0" marR="0" lvl="0">
              <a:spcBef>
                <a:spcPts val="0"/>
              </a:spcBef>
              <a:spcAft>
                <a:spcPts val="800"/>
              </a:spcAft>
              <a:tabLst>
                <a:tab pos="228600" algn="l"/>
              </a:tabLst>
            </a:pPr>
            <a:r>
              <a:rPr lang="en-US" sz="2000" dirty="0">
                <a:effectLst/>
                <a:latin typeface="Times New Roman" panose="02020603050405020304" pitchFamily="18" charset="0"/>
                <a:cs typeface="Times New Roman" panose="02020603050405020304" pitchFamily="18" charset="0"/>
              </a:rPr>
              <a:t>Team Ratings During COVID-19</a:t>
            </a:r>
          </a:p>
          <a:p>
            <a:pPr marL="971550" marR="0" lvl="1">
              <a:spcBef>
                <a:spcPts val="0"/>
              </a:spcBef>
              <a:spcAft>
                <a:spcPts val="800"/>
              </a:spcAft>
              <a:buSzPts val="1000"/>
              <a:tabLst>
                <a:tab pos="685800" algn="l"/>
              </a:tabLst>
            </a:pPr>
            <a:r>
              <a:rPr lang="en-US" sz="2000" dirty="0">
                <a:effectLst/>
                <a:latin typeface="Times New Roman" panose="02020603050405020304" pitchFamily="18" charset="0"/>
                <a:cs typeface="Times New Roman" panose="02020603050405020304" pitchFamily="18" charset="0"/>
              </a:rPr>
              <a:t>Explore the impact of the COVID-19 pandemic on the Elo, CARMELO, and RAPTOR ratings for the Teams, and understand how this period affected their performance.</a:t>
            </a:r>
          </a:p>
          <a:p>
            <a:pPr marL="457200" marR="0" lvl="1">
              <a:spcBef>
                <a:spcPts val="0"/>
              </a:spcBef>
              <a:spcAft>
                <a:spcPts val="800"/>
              </a:spcAft>
              <a:buSzPts val="1000"/>
              <a:tabLst>
                <a:tab pos="685800" algn="l"/>
              </a:tabLst>
            </a:pPr>
            <a:endParaRPr lang="en-US" sz="2000" dirty="0"/>
          </a:p>
        </p:txBody>
      </p:sp>
    </p:spTree>
    <p:extLst>
      <p:ext uri="{BB962C8B-B14F-4D97-AF65-F5344CB8AC3E}">
        <p14:creationId xmlns:p14="http://schemas.microsoft.com/office/powerpoint/2010/main" val="393170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122B5-904D-273F-5BBC-E45BC3D2AF14}"/>
              </a:ext>
            </a:extLst>
          </p:cNvPr>
          <p:cNvSpPr>
            <a:spLocks noGrp="1"/>
          </p:cNvSpPr>
          <p:nvPr>
            <p:ph type="title"/>
          </p:nvPr>
        </p:nvSpPr>
        <p:spPr>
          <a:xfrm>
            <a:off x="1371599" y="294538"/>
            <a:ext cx="9895951" cy="1033669"/>
          </a:xfrm>
        </p:spPr>
        <p:txBody>
          <a:bodyPr>
            <a:normAutofit/>
          </a:bodyPr>
          <a:lstStyle/>
          <a:p>
            <a:r>
              <a:rPr lang="en-US" sz="3400" b="1" i="0">
                <a:solidFill>
                  <a:srgbClr val="FFFFFF"/>
                </a:solidFill>
                <a:effectLst/>
              </a:rPr>
              <a:t>Data Understanding</a:t>
            </a:r>
            <a:br>
              <a:rPr lang="en-US" sz="3400" b="1" i="0">
                <a:solidFill>
                  <a:srgbClr val="FFFFFF"/>
                </a:solidFill>
                <a:effectLst/>
                <a:latin typeface="Söhne"/>
              </a:rPr>
            </a:br>
            <a:endParaRPr lang="en-US" sz="3400">
              <a:solidFill>
                <a:srgbClr val="FFFFFF"/>
              </a:solidFill>
            </a:endParaRPr>
          </a:p>
        </p:txBody>
      </p:sp>
      <p:sp>
        <p:nvSpPr>
          <p:cNvPr id="3" name="Content Placeholder 2">
            <a:extLst>
              <a:ext uri="{FF2B5EF4-FFF2-40B4-BE49-F238E27FC236}">
                <a16:creationId xmlns:a16="http://schemas.microsoft.com/office/drawing/2014/main" id="{761EC007-4A61-881B-1312-1A0CB3EE6438}"/>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rPr>
              <a:t>Data is gathered from the website ‘FiveThirtyEight.com’ </a:t>
            </a:r>
          </a:p>
          <a:p>
            <a:r>
              <a:rPr lang="en-US" sz="2000">
                <a:latin typeface="Times New Roman" panose="02020603050405020304" pitchFamily="18" charset="0"/>
                <a:cs typeface="Times New Roman" panose="02020603050405020304" pitchFamily="18" charset="0"/>
              </a:rPr>
              <a:t>Dataset includes information about the teams, season, ELO ratings, CARMELO Ratings, RAPTOR ratings, points scored, venue, etc.</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This dataset contains 25 variables and 70688 rows.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0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D1192FF-66B5-C3D2-7E29-5262E336433F}"/>
              </a:ext>
            </a:extLst>
          </p:cNvPr>
          <p:cNvSpPr>
            <a:spLocks noGrp="1"/>
          </p:cNvSpPr>
          <p:nvPr>
            <p:ph type="title"/>
          </p:nvPr>
        </p:nvSpPr>
        <p:spPr>
          <a:xfrm>
            <a:off x="699712" y="248038"/>
            <a:ext cx="9244387" cy="1037837"/>
          </a:xfrm>
        </p:spPr>
        <p:txBody>
          <a:bodyPr vert="horz" lIns="91440" tIns="45720" rIns="91440" bIns="45720" rtlCol="0" anchor="ctr">
            <a:normAutofit fontScale="90000"/>
          </a:bodyPr>
          <a:lstStyle/>
          <a:p>
            <a:br>
              <a:rPr lang="en-US" b="1" kern="1200">
                <a:solidFill>
                  <a:srgbClr val="FFFFFF"/>
                </a:solidFill>
                <a:latin typeface="+mj-lt"/>
                <a:ea typeface="+mj-ea"/>
                <a:cs typeface="+mj-cs"/>
              </a:rPr>
            </a:br>
            <a:r>
              <a:rPr lang="en-US" b="1" kern="1200">
                <a:solidFill>
                  <a:srgbClr val="FFFFFF"/>
                </a:solidFill>
                <a:latin typeface="+mj-lt"/>
                <a:ea typeface="+mj-ea"/>
                <a:cs typeface="+mj-cs"/>
              </a:rPr>
              <a:t>EXPLORATORY DATA ANALYSIS</a:t>
            </a:r>
            <a:br>
              <a:rPr lang="en-US" sz="3700" b="1" kern="1200">
                <a:solidFill>
                  <a:srgbClr val="FFFFFF"/>
                </a:solidFill>
                <a:latin typeface="+mj-lt"/>
                <a:ea typeface="+mj-ea"/>
                <a:cs typeface="+mj-cs"/>
              </a:rPr>
            </a:br>
            <a:br>
              <a:rPr lang="en-US" sz="3700" b="1" kern="1200">
                <a:solidFill>
                  <a:srgbClr val="FFFFFF"/>
                </a:solidFill>
                <a:latin typeface="+mj-lt"/>
                <a:ea typeface="+mj-ea"/>
                <a:cs typeface="+mj-cs"/>
              </a:rPr>
            </a:br>
            <a:endParaRPr lang="en-US" sz="3700" b="1"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40F8F8E2-5AC9-1923-A373-AFD8B07E9909}"/>
              </a:ext>
            </a:extLst>
          </p:cNvPr>
          <p:cNvPicPr>
            <a:picLocks noChangeAspect="1"/>
          </p:cNvPicPr>
          <p:nvPr/>
        </p:nvPicPr>
        <p:blipFill>
          <a:blip r:embed="rId2"/>
          <a:stretch>
            <a:fillRect/>
          </a:stretch>
        </p:blipFill>
        <p:spPr>
          <a:xfrm>
            <a:off x="2030098" y="2220641"/>
            <a:ext cx="8131803" cy="4452160"/>
          </a:xfrm>
          <a:prstGeom prst="rect">
            <a:avLst/>
          </a:prstGeom>
        </p:spPr>
      </p:pic>
      <p:sp>
        <p:nvSpPr>
          <p:cNvPr id="7" name="TextBox 6">
            <a:extLst>
              <a:ext uri="{FF2B5EF4-FFF2-40B4-BE49-F238E27FC236}">
                <a16:creationId xmlns:a16="http://schemas.microsoft.com/office/drawing/2014/main" id="{CCCC0617-D0FC-CE6B-46F3-251127A776A9}"/>
              </a:ext>
            </a:extLst>
          </p:cNvPr>
          <p:cNvSpPr txBox="1"/>
          <p:nvPr/>
        </p:nvSpPr>
        <p:spPr>
          <a:xfrm>
            <a:off x="2466974" y="1574310"/>
            <a:ext cx="6991351" cy="738664"/>
          </a:xfrm>
          <a:prstGeom prst="rect">
            <a:avLst/>
          </a:prstGeom>
          <a:noFill/>
        </p:spPr>
        <p:txBody>
          <a:bodyPr wrap="square" rtlCol="0">
            <a:spAutoFit/>
          </a:bodyPr>
          <a:lstStyle/>
          <a:p>
            <a:r>
              <a:rPr lang="en-US" sz="2400" b="1" kern="1200">
                <a:latin typeface="+mj-lt"/>
                <a:ea typeface="+mj-ea"/>
                <a:cs typeface="+mj-cs"/>
              </a:rPr>
              <a:t>                Number of Matches Played </a:t>
            </a:r>
            <a:r>
              <a:rPr lang="en-US" sz="2400" b="1">
                <a:latin typeface="+mj-lt"/>
                <a:ea typeface="+mj-ea"/>
                <a:cs typeface="+mj-cs"/>
              </a:rPr>
              <a:t>Each Season</a:t>
            </a:r>
            <a:r>
              <a:rPr lang="en-US" sz="2400" b="1" kern="1200">
                <a:solidFill>
                  <a:srgbClr val="FFFFFF"/>
                </a:solidFill>
                <a:latin typeface="+mj-lt"/>
                <a:ea typeface="+mj-ea"/>
                <a:cs typeface="+mj-cs"/>
              </a:rPr>
              <a:t>each </a:t>
            </a:r>
            <a:r>
              <a:rPr lang="en-US" sz="1800" b="1" kern="1200">
                <a:solidFill>
                  <a:srgbClr val="FFFFFF"/>
                </a:solidFill>
                <a:latin typeface="+mj-lt"/>
                <a:ea typeface="+mj-ea"/>
                <a:cs typeface="+mj-cs"/>
              </a:rPr>
              <a:t>season</a:t>
            </a:r>
            <a:endParaRPr lang="en-US" dirty="0"/>
          </a:p>
        </p:txBody>
      </p:sp>
    </p:spTree>
    <p:extLst>
      <p:ext uri="{BB962C8B-B14F-4D97-AF65-F5344CB8AC3E}">
        <p14:creationId xmlns:p14="http://schemas.microsoft.com/office/powerpoint/2010/main" val="4965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933F10-8E31-3B19-11B9-2816977DFF0A}"/>
              </a:ext>
            </a:extLst>
          </p:cNvPr>
          <p:cNvPicPr>
            <a:picLocks noChangeAspect="1"/>
          </p:cNvPicPr>
          <p:nvPr/>
        </p:nvPicPr>
        <p:blipFill>
          <a:blip r:embed="rId2"/>
          <a:stretch>
            <a:fillRect/>
          </a:stretch>
        </p:blipFill>
        <p:spPr>
          <a:xfrm>
            <a:off x="1466856" y="488295"/>
            <a:ext cx="9048451" cy="4207530"/>
          </a:xfrm>
          <a:prstGeom prst="rect">
            <a:avLst/>
          </a:prstGeom>
        </p:spPr>
      </p:pic>
      <p:sp>
        <p:nvSpPr>
          <p:cNvPr id="3" name="Content Placeholder 2">
            <a:extLst>
              <a:ext uri="{FF2B5EF4-FFF2-40B4-BE49-F238E27FC236}">
                <a16:creationId xmlns:a16="http://schemas.microsoft.com/office/drawing/2014/main" id="{E28B8B0B-608B-EFC0-A3B1-686AF6AF1367}"/>
              </a:ext>
            </a:extLst>
          </p:cNvPr>
          <p:cNvSpPr>
            <a:spLocks noGrp="1"/>
          </p:cNvSpPr>
          <p:nvPr>
            <p:ph idx="1"/>
          </p:nvPr>
        </p:nvSpPr>
        <p:spPr>
          <a:xfrm>
            <a:off x="1730706" y="5404824"/>
            <a:ext cx="8332826" cy="1119982"/>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b="1" dirty="0">
                <a:solidFill>
                  <a:schemeClr val="bg1">
                    <a:lumMod val="95000"/>
                  </a:schemeClr>
                </a:solidFill>
                <a:latin typeface="Times New Roman" panose="02020603050405020304" pitchFamily="18" charset="0"/>
                <a:cs typeface="Times New Roman" panose="02020603050405020304" pitchFamily="18" charset="0"/>
              </a:rPr>
              <a:t>Total wins by the top 15 NBA teams.</a:t>
            </a:r>
            <a:endParaRPr lang="en-US" b="1" i="0" dirty="0">
              <a:solidFill>
                <a:schemeClr val="bg1">
                  <a:lumMod val="9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46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96C3DD-EA67-544B-8CF4-8A169B2D4267}">
  <we:reference id="be13a235-7700-1110-ffca-78847a5a99ab" version="1.0.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2812</TotalTime>
  <Words>1476</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Amasis MT Pro Medium</vt:lpstr>
      <vt:lpstr>Arial</vt:lpstr>
      <vt:lpstr>Calibri</vt:lpstr>
      <vt:lpstr>Calibri Light</vt:lpstr>
      <vt:lpstr>Söhne</vt:lpstr>
      <vt:lpstr>Symbol</vt:lpstr>
      <vt:lpstr>Times New Roman</vt:lpstr>
      <vt:lpstr>Wingdings</vt:lpstr>
      <vt:lpstr>Office Theme</vt:lpstr>
      <vt:lpstr>NBA ANALYSIS</vt:lpstr>
      <vt:lpstr>Contents</vt:lpstr>
      <vt:lpstr>Introduction</vt:lpstr>
      <vt:lpstr>PowerPoint Presentation</vt:lpstr>
      <vt:lpstr>Business Understanding and Research Questions </vt:lpstr>
      <vt:lpstr>PowerPoint Presentation</vt:lpstr>
      <vt:lpstr>Data Understanding </vt:lpstr>
      <vt:lpstr> EXPLORATORY DATA ANALYSIS  </vt:lpstr>
      <vt:lpstr>PowerPoint Presentation</vt:lpstr>
      <vt:lpstr>Visualizations of NBA teams in Texas.</vt:lpstr>
      <vt:lpstr>Ratings Over Time (Elo, CARMELO, RAPTOR)</vt:lpstr>
      <vt:lpstr>Data Preparation </vt:lpstr>
      <vt:lpstr>                            LOGISTIC REGRESSION</vt:lpstr>
      <vt:lpstr>RANDOM FORESTS</vt:lpstr>
      <vt:lpstr>K-NEAREST NEIGHBOUR</vt:lpstr>
      <vt:lpstr>PowerPoint Presentation</vt:lpstr>
      <vt:lpstr>REGRESSION MODELS</vt:lpstr>
      <vt:lpstr>RESULT</vt:lpstr>
      <vt:lpstr>RESULT</vt:lpstr>
      <vt:lpstr>CONCLUSION</vt:lpstr>
      <vt:lpstr>REFERENCES</vt:lpstr>
      <vt:lpstr>PowerPoint Presentation</vt:lpstr>
      <vt:lpstr>PRESENTATION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Prediction Analysis</dc:title>
  <dc:creator>Mannam, Kowshik</dc:creator>
  <cp:lastModifiedBy>Vamshi Krishna</cp:lastModifiedBy>
  <cp:revision>10</cp:revision>
  <dcterms:created xsi:type="dcterms:W3CDTF">2023-12-06T21:18:19Z</dcterms:created>
  <dcterms:modified xsi:type="dcterms:W3CDTF">2024-01-28T03:24:09Z</dcterms:modified>
</cp:coreProperties>
</file>