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4CF968-36E0-4C54-B71C-63EC070DF362}">
          <p14:sldIdLst>
            <p14:sldId id="256"/>
            <p14:sldId id="257"/>
            <p14:sldId id="258"/>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045" autoAdjust="0"/>
  </p:normalViewPr>
  <p:slideViewPr>
    <p:cSldViewPr snapToGrid="0">
      <p:cViewPr>
        <p:scale>
          <a:sx n="65" d="100"/>
          <a:sy n="65" d="100"/>
        </p:scale>
        <p:origin x="72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hi Krishna" userId="a7acc426405d1412" providerId="LiveId" clId="{DB73AC42-89E7-40F6-B40A-3E164D8139D5}"/>
    <pc:docChg chg="custSel modSld">
      <pc:chgData name="Vamshi Krishna" userId="a7acc426405d1412" providerId="LiveId" clId="{DB73AC42-89E7-40F6-B40A-3E164D8139D5}" dt="2022-12-15T03:57:22.818" v="3653" actId="20577"/>
      <pc:docMkLst>
        <pc:docMk/>
      </pc:docMkLst>
      <pc:sldChg chg="modNotesTx">
        <pc:chgData name="Vamshi Krishna" userId="a7acc426405d1412" providerId="LiveId" clId="{DB73AC42-89E7-40F6-B40A-3E164D8139D5}" dt="2022-12-15T03:15:04.495" v="302" actId="20577"/>
        <pc:sldMkLst>
          <pc:docMk/>
          <pc:sldMk cId="4117562159" sldId="256"/>
        </pc:sldMkLst>
      </pc:sldChg>
      <pc:sldChg chg="modNotesTx">
        <pc:chgData name="Vamshi Krishna" userId="a7acc426405d1412" providerId="LiveId" clId="{DB73AC42-89E7-40F6-B40A-3E164D8139D5}" dt="2022-12-15T03:18:13.567" v="617" actId="20577"/>
        <pc:sldMkLst>
          <pc:docMk/>
          <pc:sldMk cId="3390749301" sldId="257"/>
        </pc:sldMkLst>
      </pc:sldChg>
      <pc:sldChg chg="modNotesTx">
        <pc:chgData name="Vamshi Krishna" userId="a7acc426405d1412" providerId="LiveId" clId="{DB73AC42-89E7-40F6-B40A-3E164D8139D5}" dt="2022-12-15T03:27:31.066" v="885" actId="20577"/>
        <pc:sldMkLst>
          <pc:docMk/>
          <pc:sldMk cId="3880619631" sldId="258"/>
        </pc:sldMkLst>
      </pc:sldChg>
      <pc:sldChg chg="modNotesTx">
        <pc:chgData name="Vamshi Krishna" userId="a7acc426405d1412" providerId="LiveId" clId="{DB73AC42-89E7-40F6-B40A-3E164D8139D5}" dt="2022-12-15T03:33:58.372" v="1349" actId="20577"/>
        <pc:sldMkLst>
          <pc:docMk/>
          <pc:sldMk cId="1588737333" sldId="259"/>
        </pc:sldMkLst>
      </pc:sldChg>
      <pc:sldChg chg="modNotesTx">
        <pc:chgData name="Vamshi Krishna" userId="a7acc426405d1412" providerId="LiveId" clId="{DB73AC42-89E7-40F6-B40A-3E164D8139D5}" dt="2022-12-15T03:38:44.326" v="1927" actId="20577"/>
        <pc:sldMkLst>
          <pc:docMk/>
          <pc:sldMk cId="4130070407" sldId="260"/>
        </pc:sldMkLst>
      </pc:sldChg>
      <pc:sldChg chg="modNotesTx">
        <pc:chgData name="Vamshi Krishna" userId="a7acc426405d1412" providerId="LiveId" clId="{DB73AC42-89E7-40F6-B40A-3E164D8139D5}" dt="2022-12-15T03:46:33.610" v="2488" actId="20577"/>
        <pc:sldMkLst>
          <pc:docMk/>
          <pc:sldMk cId="906036822" sldId="261"/>
        </pc:sldMkLst>
      </pc:sldChg>
      <pc:sldChg chg="modNotesTx">
        <pc:chgData name="Vamshi Krishna" userId="a7acc426405d1412" providerId="LiveId" clId="{DB73AC42-89E7-40F6-B40A-3E164D8139D5}" dt="2022-12-15T03:48:55.319" v="2754" actId="20577"/>
        <pc:sldMkLst>
          <pc:docMk/>
          <pc:sldMk cId="2639997121" sldId="262"/>
        </pc:sldMkLst>
      </pc:sldChg>
      <pc:sldChg chg="modSp mod modNotesTx">
        <pc:chgData name="Vamshi Krishna" userId="a7acc426405d1412" providerId="LiveId" clId="{DB73AC42-89E7-40F6-B40A-3E164D8139D5}" dt="2022-12-15T03:54:05.679" v="3175" actId="20577"/>
        <pc:sldMkLst>
          <pc:docMk/>
          <pc:sldMk cId="3123643174" sldId="263"/>
        </pc:sldMkLst>
        <pc:spChg chg="mod">
          <ac:chgData name="Vamshi Krishna" userId="a7acc426405d1412" providerId="LiveId" clId="{DB73AC42-89E7-40F6-B40A-3E164D8139D5}" dt="2022-12-15T03:49:19.154" v="2779" actId="20577"/>
          <ac:spMkLst>
            <pc:docMk/>
            <pc:sldMk cId="3123643174" sldId="263"/>
            <ac:spMk id="3" creationId="{C05EEEBD-8879-3A0B-7F48-97EE611F4013}"/>
          </ac:spMkLst>
        </pc:spChg>
      </pc:sldChg>
      <pc:sldChg chg="modSp mod modNotesTx">
        <pc:chgData name="Vamshi Krishna" userId="a7acc426405d1412" providerId="LiveId" clId="{DB73AC42-89E7-40F6-B40A-3E164D8139D5}" dt="2022-12-15T03:57:09.495" v="3636" actId="20577"/>
        <pc:sldMkLst>
          <pc:docMk/>
          <pc:sldMk cId="1314137564" sldId="264"/>
        </pc:sldMkLst>
        <pc:spChg chg="mod">
          <ac:chgData name="Vamshi Krishna" userId="a7acc426405d1412" providerId="LiveId" clId="{DB73AC42-89E7-40F6-B40A-3E164D8139D5}" dt="2022-12-15T03:56:05.553" v="3486" actId="20577"/>
          <ac:spMkLst>
            <pc:docMk/>
            <pc:sldMk cId="1314137564" sldId="264"/>
            <ac:spMk id="3" creationId="{47699113-D0B5-86A1-728B-D08C362D4D8E}"/>
          </ac:spMkLst>
        </pc:spChg>
      </pc:sldChg>
      <pc:sldChg chg="modNotesTx">
        <pc:chgData name="Vamshi Krishna" userId="a7acc426405d1412" providerId="LiveId" clId="{DB73AC42-89E7-40F6-B40A-3E164D8139D5}" dt="2022-12-15T03:57:22.818" v="3653" actId="20577"/>
        <pc:sldMkLst>
          <pc:docMk/>
          <pc:sldMk cId="2417402293"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3A046-8C6E-485C-836A-6ED44298F268}" type="datetimeFigureOut">
              <a:rPr lang="en-US" smtClean="0"/>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87F69-9761-46B0-B856-F037D28859F3}" type="slidenum">
              <a:rPr lang="en-US" smtClean="0"/>
              <a:t>‹#›</a:t>
            </a:fld>
            <a:endParaRPr lang="en-US"/>
          </a:p>
        </p:txBody>
      </p:sp>
    </p:spTree>
    <p:extLst>
      <p:ext uri="{BB962C8B-B14F-4D97-AF65-F5344CB8AC3E}">
        <p14:creationId xmlns:p14="http://schemas.microsoft.com/office/powerpoint/2010/main" val="2683159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as a part of my Final Project for the course Data Analytics 1, I have worked on the Laptop Prices dataset to predict Laptop prices.</a:t>
            </a:r>
          </a:p>
        </p:txBody>
      </p:sp>
      <p:sp>
        <p:nvSpPr>
          <p:cNvPr id="4" name="Slide Number Placeholder 3"/>
          <p:cNvSpPr>
            <a:spLocks noGrp="1"/>
          </p:cNvSpPr>
          <p:nvPr>
            <p:ph type="sldNum" sz="quarter" idx="5"/>
          </p:nvPr>
        </p:nvSpPr>
        <p:spPr/>
        <p:txBody>
          <a:bodyPr/>
          <a:lstStyle/>
          <a:p>
            <a:fld id="{A0387F69-9761-46B0-B856-F037D28859F3}" type="slidenum">
              <a:rPr lang="en-US" smtClean="0"/>
              <a:t>1</a:t>
            </a:fld>
            <a:endParaRPr lang="en-US"/>
          </a:p>
        </p:txBody>
      </p:sp>
    </p:spTree>
    <p:extLst>
      <p:ext uri="{BB962C8B-B14F-4D97-AF65-F5344CB8AC3E}">
        <p14:creationId xmlns:p14="http://schemas.microsoft.com/office/powerpoint/2010/main" val="3499385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t>
            </a:r>
          </a:p>
        </p:txBody>
      </p:sp>
      <p:sp>
        <p:nvSpPr>
          <p:cNvPr id="4" name="Slide Number Placeholder 3"/>
          <p:cNvSpPr>
            <a:spLocks noGrp="1"/>
          </p:cNvSpPr>
          <p:nvPr>
            <p:ph type="sldNum" sz="quarter" idx="5"/>
          </p:nvPr>
        </p:nvSpPr>
        <p:spPr/>
        <p:txBody>
          <a:bodyPr/>
          <a:lstStyle/>
          <a:p>
            <a:fld id="{A0387F69-9761-46B0-B856-F037D28859F3}" type="slidenum">
              <a:rPr lang="en-US" smtClean="0"/>
              <a:t>10</a:t>
            </a:fld>
            <a:endParaRPr lang="en-US"/>
          </a:p>
        </p:txBody>
      </p:sp>
    </p:spTree>
    <p:extLst>
      <p:ext uri="{BB962C8B-B14F-4D97-AF65-F5344CB8AC3E}">
        <p14:creationId xmlns:p14="http://schemas.microsoft.com/office/powerpoint/2010/main" val="321684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covering the Introduction, Problem Statements associated with the dataset, the statistical approach to work on the problem statements, and the conclusion.</a:t>
            </a:r>
          </a:p>
        </p:txBody>
      </p:sp>
      <p:sp>
        <p:nvSpPr>
          <p:cNvPr id="4" name="Slide Number Placeholder 3"/>
          <p:cNvSpPr>
            <a:spLocks noGrp="1"/>
          </p:cNvSpPr>
          <p:nvPr>
            <p:ph type="sldNum" sz="quarter" idx="5"/>
          </p:nvPr>
        </p:nvSpPr>
        <p:spPr/>
        <p:txBody>
          <a:bodyPr/>
          <a:lstStyle/>
          <a:p>
            <a:fld id="{A0387F69-9761-46B0-B856-F037D28859F3}" type="slidenum">
              <a:rPr lang="en-US" smtClean="0"/>
              <a:t>2</a:t>
            </a:fld>
            <a:endParaRPr lang="en-US"/>
          </a:p>
        </p:txBody>
      </p:sp>
    </p:spTree>
    <p:extLst>
      <p:ext uri="{BB962C8B-B14F-4D97-AF65-F5344CB8AC3E}">
        <p14:creationId xmlns:p14="http://schemas.microsoft.com/office/powerpoint/2010/main" val="140204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specifications and configurations in the laptop decide its price. Different statistical methods such as ANOVA, Regression, and Hypothesis Testing to work on the price prediction and comparison between different groups.</a:t>
            </a:r>
          </a:p>
        </p:txBody>
      </p:sp>
      <p:sp>
        <p:nvSpPr>
          <p:cNvPr id="4" name="Slide Number Placeholder 3"/>
          <p:cNvSpPr>
            <a:spLocks noGrp="1"/>
          </p:cNvSpPr>
          <p:nvPr>
            <p:ph type="sldNum" sz="quarter" idx="5"/>
          </p:nvPr>
        </p:nvSpPr>
        <p:spPr/>
        <p:txBody>
          <a:bodyPr/>
          <a:lstStyle/>
          <a:p>
            <a:fld id="{A0387F69-9761-46B0-B856-F037D28859F3}" type="slidenum">
              <a:rPr lang="en-US" smtClean="0"/>
              <a:t>3</a:t>
            </a:fld>
            <a:endParaRPr lang="en-US"/>
          </a:p>
        </p:txBody>
      </p:sp>
    </p:spTree>
    <p:extLst>
      <p:ext uri="{BB962C8B-B14F-4D97-AF65-F5344CB8AC3E}">
        <p14:creationId xmlns:p14="http://schemas.microsoft.com/office/powerpoint/2010/main" val="3615926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our data, I will be working on different problem statements. The first problem statement is to determine whether there is any significant difference between the average price of laptops based on the presence of Bundled Applications present in it using a 95% confidence level. The second problem statement is to predict the Laptop price based on different specifications of a laptop.</a:t>
            </a:r>
          </a:p>
        </p:txBody>
      </p:sp>
      <p:sp>
        <p:nvSpPr>
          <p:cNvPr id="4" name="Slide Number Placeholder 3"/>
          <p:cNvSpPr>
            <a:spLocks noGrp="1"/>
          </p:cNvSpPr>
          <p:nvPr>
            <p:ph type="sldNum" sz="quarter" idx="5"/>
          </p:nvPr>
        </p:nvSpPr>
        <p:spPr/>
        <p:txBody>
          <a:bodyPr/>
          <a:lstStyle/>
          <a:p>
            <a:fld id="{A0387F69-9761-46B0-B856-F037D28859F3}" type="slidenum">
              <a:rPr lang="en-US" smtClean="0"/>
              <a:t>4</a:t>
            </a:fld>
            <a:endParaRPr lang="en-US"/>
          </a:p>
        </p:txBody>
      </p:sp>
    </p:spTree>
    <p:extLst>
      <p:ext uri="{BB962C8B-B14F-4D97-AF65-F5344CB8AC3E}">
        <p14:creationId xmlns:p14="http://schemas.microsoft.com/office/powerpoint/2010/main" val="1621288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problem statement 1 to compare the mean prices, I have used ANOVA. ANOVA is the statistical method that is used to compare means of two or more group values. I have framed Null Hypothesis and Alternate Hypothesis, Null Hypothesis states that there are no significant differences in the mean laptop prices based on the Bundled Applications. The Alternate Hypothesis is that there is a significant difference in the mean laptop prices based on Bundled Applications.</a:t>
            </a:r>
          </a:p>
        </p:txBody>
      </p:sp>
      <p:sp>
        <p:nvSpPr>
          <p:cNvPr id="4" name="Slide Number Placeholder 3"/>
          <p:cNvSpPr>
            <a:spLocks noGrp="1"/>
          </p:cNvSpPr>
          <p:nvPr>
            <p:ph type="sldNum" sz="quarter" idx="5"/>
          </p:nvPr>
        </p:nvSpPr>
        <p:spPr/>
        <p:txBody>
          <a:bodyPr/>
          <a:lstStyle/>
          <a:p>
            <a:fld id="{A0387F69-9761-46B0-B856-F037D28859F3}" type="slidenum">
              <a:rPr lang="en-US" smtClean="0"/>
              <a:t>5</a:t>
            </a:fld>
            <a:endParaRPr lang="en-US"/>
          </a:p>
        </p:txBody>
      </p:sp>
    </p:spTree>
    <p:extLst>
      <p:ext uri="{BB962C8B-B14F-4D97-AF65-F5344CB8AC3E}">
        <p14:creationId xmlns:p14="http://schemas.microsoft.com/office/powerpoint/2010/main" val="1527891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ANOVA single factor in Microsoft Excel, we have got some statistical results. Our F statistic value is equal to 8.59 and the F-critical value is 3.921. The p-value is equal to 0.0040 and the alpha value is 0.05. Since, the F statistical value is less than the F-critical value and the p-value is less than the Alpha value, we can reject the Null Hypothesis and can conclude that the there is differences in the mean laptop prices based on the presence of Bundled Applications.</a:t>
            </a:r>
          </a:p>
        </p:txBody>
      </p:sp>
      <p:sp>
        <p:nvSpPr>
          <p:cNvPr id="4" name="Slide Number Placeholder 3"/>
          <p:cNvSpPr>
            <a:spLocks noGrp="1"/>
          </p:cNvSpPr>
          <p:nvPr>
            <p:ph type="sldNum" sz="quarter" idx="5"/>
          </p:nvPr>
        </p:nvSpPr>
        <p:spPr/>
        <p:txBody>
          <a:bodyPr/>
          <a:lstStyle/>
          <a:p>
            <a:fld id="{A0387F69-9761-46B0-B856-F037D28859F3}" type="slidenum">
              <a:rPr lang="en-US" smtClean="0"/>
              <a:t>6</a:t>
            </a:fld>
            <a:endParaRPr lang="en-US"/>
          </a:p>
        </p:txBody>
      </p:sp>
    </p:spTree>
    <p:extLst>
      <p:ext uri="{BB962C8B-B14F-4D97-AF65-F5344CB8AC3E}">
        <p14:creationId xmlns:p14="http://schemas.microsoft.com/office/powerpoint/2010/main" val="2561323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problem statement, I am predicting the laptop price based on certain specifications of the laptop. I have developed a Regression table using Microsoft Excel and the results are displayed above.</a:t>
            </a:r>
          </a:p>
        </p:txBody>
      </p:sp>
      <p:sp>
        <p:nvSpPr>
          <p:cNvPr id="4" name="Slide Number Placeholder 3"/>
          <p:cNvSpPr>
            <a:spLocks noGrp="1"/>
          </p:cNvSpPr>
          <p:nvPr>
            <p:ph type="sldNum" sz="quarter" idx="5"/>
          </p:nvPr>
        </p:nvSpPr>
        <p:spPr/>
        <p:txBody>
          <a:bodyPr/>
          <a:lstStyle/>
          <a:p>
            <a:fld id="{A0387F69-9761-46B0-B856-F037D28859F3}" type="slidenum">
              <a:rPr lang="en-US" smtClean="0"/>
              <a:t>7</a:t>
            </a:fld>
            <a:endParaRPr lang="en-US"/>
          </a:p>
        </p:txBody>
      </p:sp>
    </p:spTree>
    <p:extLst>
      <p:ext uri="{BB962C8B-B14F-4D97-AF65-F5344CB8AC3E}">
        <p14:creationId xmlns:p14="http://schemas.microsoft.com/office/powerpoint/2010/main" val="1617706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using the Regression table, I have developed the regression equation which is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Price=259.032 + 46.730*(Screen Size (Inches)) + 46.581*(Battery Life (Hours)) + 11.223*(RAM GB) + 46.557*(Processor Speeds (GHz) +19.06*(Integrated Wireless?) + 0.39*(HD Size (GB)) + 47.544*(Bundled Applications?)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 Now, I will be predicting the laptop price based on certain specifications like </a:t>
            </a:r>
            <a:r>
              <a:rPr lang="en-US" sz="1200" dirty="0">
                <a:effectLst/>
                <a:ea typeface="Calibri" panose="020F0502020204030204" pitchFamily="34" charset="0"/>
                <a:cs typeface="Times New Roman" panose="02020603050405020304" pitchFamily="18" charset="0"/>
              </a:rPr>
              <a:t>Screen Size (Inches) = 18, Battery Life (Hours) = 8, RAM (GB) = 16, Processor Speeds (GHz) = 2.4, Integrated Wireless? = Yes, HD Size (GB) = 360, Bundled Applications? = Yes. The price for the laptop is predicted as 1968.936.</a:t>
            </a:r>
            <a:endParaRPr lang="en-US" dirty="0"/>
          </a:p>
        </p:txBody>
      </p:sp>
      <p:sp>
        <p:nvSpPr>
          <p:cNvPr id="4" name="Slide Number Placeholder 3"/>
          <p:cNvSpPr>
            <a:spLocks noGrp="1"/>
          </p:cNvSpPr>
          <p:nvPr>
            <p:ph type="sldNum" sz="quarter" idx="5"/>
          </p:nvPr>
        </p:nvSpPr>
        <p:spPr/>
        <p:txBody>
          <a:bodyPr/>
          <a:lstStyle/>
          <a:p>
            <a:fld id="{A0387F69-9761-46B0-B856-F037D28859F3}" type="slidenum">
              <a:rPr lang="en-US" smtClean="0"/>
              <a:t>8</a:t>
            </a:fld>
            <a:endParaRPr lang="en-US"/>
          </a:p>
        </p:txBody>
      </p:sp>
    </p:spTree>
    <p:extLst>
      <p:ext uri="{BB962C8B-B14F-4D97-AF65-F5344CB8AC3E}">
        <p14:creationId xmlns:p14="http://schemas.microsoft.com/office/powerpoint/2010/main" val="2406971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the mean laptop prices for Bundled Applications are higher compared to the laptops that do not have Bundled Applications. We have predicted the laptop price for certain specifications.</a:t>
            </a:r>
          </a:p>
        </p:txBody>
      </p:sp>
      <p:sp>
        <p:nvSpPr>
          <p:cNvPr id="4" name="Slide Number Placeholder 3"/>
          <p:cNvSpPr>
            <a:spLocks noGrp="1"/>
          </p:cNvSpPr>
          <p:nvPr>
            <p:ph type="sldNum" sz="quarter" idx="5"/>
          </p:nvPr>
        </p:nvSpPr>
        <p:spPr/>
        <p:txBody>
          <a:bodyPr/>
          <a:lstStyle/>
          <a:p>
            <a:fld id="{A0387F69-9761-46B0-B856-F037D28859F3}" type="slidenum">
              <a:rPr lang="en-US" smtClean="0"/>
              <a:t>9</a:t>
            </a:fld>
            <a:endParaRPr lang="en-US"/>
          </a:p>
        </p:txBody>
      </p:sp>
    </p:spTree>
    <p:extLst>
      <p:ext uri="{BB962C8B-B14F-4D97-AF65-F5344CB8AC3E}">
        <p14:creationId xmlns:p14="http://schemas.microsoft.com/office/powerpoint/2010/main" val="3956106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12/14/2022</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45661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12/14/2022</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2645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12/14/2022</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64216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12/14/2022</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5157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12/14/2022</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7807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12/14/2022</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2988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12/14/2022</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41812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12/14/2022</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1963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12/14/2022</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04622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12/14/2022</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5355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12/14/2022</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5458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12/14/2022</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78890105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B04FF46-309D-4255-918D-090304CFF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8F68085-6CA7-41F0-9CD5-155F2FC02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6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lumOff val="25000"/>
                </a:schemeClr>
              </a:solidFill>
            </a:endParaRPr>
          </a:p>
        </p:txBody>
      </p:sp>
      <p:sp>
        <p:nvSpPr>
          <p:cNvPr id="2" name="Title 1">
            <a:extLst>
              <a:ext uri="{FF2B5EF4-FFF2-40B4-BE49-F238E27FC236}">
                <a16:creationId xmlns:a16="http://schemas.microsoft.com/office/drawing/2014/main" id="{0FDAC205-10C8-B6C2-F4C5-B6D1A50492CB}"/>
              </a:ext>
            </a:extLst>
          </p:cNvPr>
          <p:cNvSpPr>
            <a:spLocks noGrp="1"/>
          </p:cNvSpPr>
          <p:nvPr>
            <p:ph type="ctrTitle"/>
          </p:nvPr>
        </p:nvSpPr>
        <p:spPr>
          <a:xfrm>
            <a:off x="942250" y="685801"/>
            <a:ext cx="4112478" cy="2372359"/>
          </a:xfrm>
        </p:spPr>
        <p:txBody>
          <a:bodyPr>
            <a:normAutofit/>
          </a:bodyPr>
          <a:lstStyle/>
          <a:p>
            <a:r>
              <a:rPr lang="en-US" dirty="0">
                <a:solidFill>
                  <a:schemeClr val="bg2"/>
                </a:solidFill>
              </a:rPr>
              <a:t>Laptop Price Prediction</a:t>
            </a:r>
          </a:p>
        </p:txBody>
      </p:sp>
      <p:sp>
        <p:nvSpPr>
          <p:cNvPr id="3" name="Subtitle 2">
            <a:extLst>
              <a:ext uri="{FF2B5EF4-FFF2-40B4-BE49-F238E27FC236}">
                <a16:creationId xmlns:a16="http://schemas.microsoft.com/office/drawing/2014/main" id="{3AB48B37-1C2A-8B61-4F14-E6C39710C47B}"/>
              </a:ext>
            </a:extLst>
          </p:cNvPr>
          <p:cNvSpPr>
            <a:spLocks noGrp="1"/>
          </p:cNvSpPr>
          <p:nvPr>
            <p:ph type="subTitle" idx="1"/>
          </p:nvPr>
        </p:nvSpPr>
        <p:spPr>
          <a:xfrm>
            <a:off x="1100064" y="4114800"/>
            <a:ext cx="3917532" cy="1849687"/>
          </a:xfrm>
        </p:spPr>
        <p:txBody>
          <a:bodyPr>
            <a:normAutofit lnSpcReduction="10000"/>
          </a:bodyPr>
          <a:lstStyle/>
          <a:p>
            <a:r>
              <a:rPr lang="en-US" dirty="0">
                <a:solidFill>
                  <a:schemeClr val="bg1"/>
                </a:solidFill>
              </a:rPr>
              <a:t>By</a:t>
            </a:r>
          </a:p>
          <a:p>
            <a:r>
              <a:rPr lang="en-US" dirty="0" err="1">
                <a:solidFill>
                  <a:schemeClr val="bg1"/>
                </a:solidFill>
              </a:rPr>
              <a:t>Vallam</a:t>
            </a:r>
            <a:r>
              <a:rPr lang="en-US" dirty="0">
                <a:solidFill>
                  <a:schemeClr val="bg1"/>
                </a:solidFill>
              </a:rPr>
              <a:t> Vamshi Krishna</a:t>
            </a:r>
          </a:p>
          <a:p>
            <a:r>
              <a:rPr lang="en-US" dirty="0">
                <a:solidFill>
                  <a:schemeClr val="bg1"/>
                </a:solidFill>
              </a:rPr>
              <a:t>11625644</a:t>
            </a:r>
          </a:p>
          <a:p>
            <a:r>
              <a:rPr lang="en-US" dirty="0">
                <a:solidFill>
                  <a:schemeClr val="bg1"/>
                </a:solidFill>
              </a:rPr>
              <a:t>Advanced Data Analytics</a:t>
            </a:r>
          </a:p>
        </p:txBody>
      </p:sp>
      <p:pic>
        <p:nvPicPr>
          <p:cNvPr id="4" name="Picture 3" descr="A blue abstract watercolor pattern on a white background">
            <a:extLst>
              <a:ext uri="{FF2B5EF4-FFF2-40B4-BE49-F238E27FC236}">
                <a16:creationId xmlns:a16="http://schemas.microsoft.com/office/drawing/2014/main" id="{088E5E26-8EA6-B295-7E45-F907634DB0EC}"/>
              </a:ext>
            </a:extLst>
          </p:cNvPr>
          <p:cNvPicPr>
            <a:picLocks noChangeAspect="1"/>
          </p:cNvPicPr>
          <p:nvPr/>
        </p:nvPicPr>
        <p:blipFill rotWithShape="1">
          <a:blip r:embed="rId3"/>
          <a:srcRect t="13012"/>
          <a:stretch/>
        </p:blipFill>
        <p:spPr>
          <a:xfrm>
            <a:off x="6781800" y="3429001"/>
            <a:ext cx="4724400" cy="2743200"/>
          </a:xfrm>
          <a:prstGeom prst="rect">
            <a:avLst/>
          </a:prstGeom>
        </p:spPr>
      </p:pic>
      <p:pic>
        <p:nvPicPr>
          <p:cNvPr id="6" name="Picture 5">
            <a:extLst>
              <a:ext uri="{FF2B5EF4-FFF2-40B4-BE49-F238E27FC236}">
                <a16:creationId xmlns:a16="http://schemas.microsoft.com/office/drawing/2014/main" id="{CB7E6029-3842-31EB-5CF7-00E2C91E586E}"/>
              </a:ext>
            </a:extLst>
          </p:cNvPr>
          <p:cNvPicPr>
            <a:picLocks noChangeAspect="1"/>
          </p:cNvPicPr>
          <p:nvPr/>
        </p:nvPicPr>
        <p:blipFill rotWithShape="1">
          <a:blip r:embed="rId4"/>
          <a:srcRect b="16152"/>
          <a:stretch/>
        </p:blipFill>
        <p:spPr>
          <a:xfrm>
            <a:off x="6471920" y="2286000"/>
            <a:ext cx="5567680" cy="4008119"/>
          </a:xfrm>
          <a:prstGeom prst="rect">
            <a:avLst/>
          </a:prstGeom>
        </p:spPr>
      </p:pic>
    </p:spTree>
    <p:extLst>
      <p:ext uri="{BB962C8B-B14F-4D97-AF65-F5344CB8AC3E}">
        <p14:creationId xmlns:p14="http://schemas.microsoft.com/office/powerpoint/2010/main" val="411756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D52943-D9A6-4232-B4BE-53FAACC5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DC2CCCE-4BDA-4775-BF98-9E9AA024F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 letter&#10;&#10;Description automatically generated">
            <a:extLst>
              <a:ext uri="{FF2B5EF4-FFF2-40B4-BE49-F238E27FC236}">
                <a16:creationId xmlns:a16="http://schemas.microsoft.com/office/drawing/2014/main" id="{94B8C852-00EC-0386-69D8-FAF75C978B5D}"/>
              </a:ext>
            </a:extLst>
          </p:cNvPr>
          <p:cNvPicPr>
            <a:picLocks noChangeAspect="1"/>
          </p:cNvPicPr>
          <p:nvPr/>
        </p:nvPicPr>
        <p:blipFill rotWithShape="1">
          <a:blip r:embed="rId3">
            <a:extLst>
              <a:ext uri="{28A0092B-C50C-407E-A947-70E740481C1C}">
                <a14:useLocalDpi xmlns:a14="http://schemas.microsoft.com/office/drawing/2010/main" val="0"/>
              </a:ext>
            </a:extLst>
          </a:blip>
          <a:srcRect b="24039"/>
          <a:stretch/>
        </p:blipFill>
        <p:spPr>
          <a:xfrm>
            <a:off x="685800" y="685800"/>
            <a:ext cx="10820399" cy="5486399"/>
          </a:xfrm>
          <a:prstGeom prst="rect">
            <a:avLst/>
          </a:prstGeom>
        </p:spPr>
      </p:pic>
    </p:spTree>
    <p:extLst>
      <p:ext uri="{BB962C8B-B14F-4D97-AF65-F5344CB8AC3E}">
        <p14:creationId xmlns:p14="http://schemas.microsoft.com/office/powerpoint/2010/main" val="241740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D1C247-1E5B-4399-87F8-31C532F0A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F0F311-CB15-4C1D-937F-8DBB429D8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6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6F70DE8-A2A4-4336-A602-73036FED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724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73F5EA-14E4-F1F0-52F4-27E432900468}"/>
              </a:ext>
            </a:extLst>
          </p:cNvPr>
          <p:cNvSpPr>
            <a:spLocks noGrp="1"/>
          </p:cNvSpPr>
          <p:nvPr>
            <p:ph type="ctrTitle"/>
          </p:nvPr>
        </p:nvSpPr>
        <p:spPr>
          <a:xfrm>
            <a:off x="1157027" y="1371600"/>
            <a:ext cx="3702052" cy="4114800"/>
          </a:xfrm>
        </p:spPr>
        <p:txBody>
          <a:bodyPr vert="horz" lIns="91440" tIns="45720" rIns="91440" bIns="45720" rtlCol="0" anchor="ctr">
            <a:normAutofit/>
          </a:bodyPr>
          <a:lstStyle/>
          <a:p>
            <a:r>
              <a:rPr lang="en-US" sz="3200" dirty="0"/>
              <a:t>Contents</a:t>
            </a:r>
          </a:p>
        </p:txBody>
      </p:sp>
      <p:sp>
        <p:nvSpPr>
          <p:cNvPr id="14" name="Rectangle 13">
            <a:extLst>
              <a:ext uri="{FF2B5EF4-FFF2-40B4-BE49-F238E27FC236}">
                <a16:creationId xmlns:a16="http://schemas.microsoft.com/office/drawing/2014/main" id="{0BC37474-18AF-4624-880A-2ACF6A6507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EC6A85F-FDCF-44AA-1DFF-069AD34BC87C}"/>
              </a:ext>
            </a:extLst>
          </p:cNvPr>
          <p:cNvSpPr>
            <a:spLocks noGrp="1"/>
          </p:cNvSpPr>
          <p:nvPr>
            <p:ph type="subTitle" idx="1"/>
          </p:nvPr>
        </p:nvSpPr>
        <p:spPr>
          <a:xfrm>
            <a:off x="6781800" y="520995"/>
            <a:ext cx="4724400" cy="5858539"/>
          </a:xfrm>
        </p:spPr>
        <p:txBody>
          <a:bodyPr vert="horz" lIns="91440" tIns="45720" rIns="91440" bIns="45720" rtlCol="0" anchor="ctr">
            <a:normAutofit/>
          </a:bodyPr>
          <a:lstStyle/>
          <a:p>
            <a:pPr marL="342900" indent="-228600" algn="l">
              <a:buFont typeface="Arial" panose="020B0604020202020204" pitchFamily="34" charset="0"/>
              <a:buChar char="•"/>
            </a:pPr>
            <a:r>
              <a:rPr lang="en-US" sz="3200" dirty="0"/>
              <a:t>Introduction</a:t>
            </a:r>
          </a:p>
          <a:p>
            <a:pPr marL="342900" indent="-228600" algn="l">
              <a:buFont typeface="Arial" panose="020B0604020202020204" pitchFamily="34" charset="0"/>
              <a:buChar char="•"/>
            </a:pPr>
            <a:r>
              <a:rPr lang="en-US" sz="3200" dirty="0"/>
              <a:t>Problem Statement</a:t>
            </a:r>
          </a:p>
          <a:p>
            <a:pPr marL="342900" indent="-228600" algn="l">
              <a:buFont typeface="Arial" panose="020B0604020202020204" pitchFamily="34" charset="0"/>
              <a:buChar char="•"/>
            </a:pPr>
            <a:r>
              <a:rPr lang="en-US" sz="3200" dirty="0"/>
              <a:t>Statistical Approach</a:t>
            </a:r>
          </a:p>
          <a:p>
            <a:pPr marL="342900" indent="-228600" algn="l">
              <a:buFont typeface="Arial" panose="020B0604020202020204" pitchFamily="34" charset="0"/>
              <a:buChar char="•"/>
            </a:pPr>
            <a:r>
              <a:rPr lang="en-US" sz="3200" dirty="0"/>
              <a:t>Conclusion</a:t>
            </a:r>
          </a:p>
        </p:txBody>
      </p:sp>
    </p:spTree>
    <p:extLst>
      <p:ext uri="{BB962C8B-B14F-4D97-AF65-F5344CB8AC3E}">
        <p14:creationId xmlns:p14="http://schemas.microsoft.com/office/powerpoint/2010/main" val="339074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ECD917-2DC1-4905-8E83-AFFBB2808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0C9942-DDB7-47FB-8944-8AABC8844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67600" cy="6858001"/>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4431"/>
            <a:ext cx="60960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1B48D-B1D1-6BC1-C1B5-3D9D821DE58F}"/>
              </a:ext>
            </a:extLst>
          </p:cNvPr>
          <p:cNvSpPr>
            <a:spLocks noGrp="1"/>
          </p:cNvSpPr>
          <p:nvPr>
            <p:ph type="ctrTitle"/>
          </p:nvPr>
        </p:nvSpPr>
        <p:spPr>
          <a:xfrm>
            <a:off x="1240314" y="1371600"/>
            <a:ext cx="5064793" cy="4114800"/>
          </a:xfrm>
        </p:spPr>
        <p:txBody>
          <a:bodyPr anchor="ctr">
            <a:normAutofit/>
          </a:bodyPr>
          <a:lstStyle/>
          <a:p>
            <a:r>
              <a:rPr lang="en-US" dirty="0"/>
              <a:t>Introduction</a:t>
            </a:r>
          </a:p>
        </p:txBody>
      </p:sp>
      <p:sp>
        <p:nvSpPr>
          <p:cNvPr id="14" name="Rectangle 13">
            <a:extLst>
              <a:ext uri="{FF2B5EF4-FFF2-40B4-BE49-F238E27FC236}">
                <a16:creationId xmlns:a16="http://schemas.microsoft.com/office/drawing/2014/main" id="{9390A67C-4194-4292-830C-9717E526D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1" y="685800"/>
            <a:ext cx="3352800" cy="5486400"/>
          </a:xfrm>
          <a:prstGeom prst="rect">
            <a:avLst/>
          </a:prstGeom>
          <a:solidFill>
            <a:schemeClr val="tx2">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37CCD73-C6D8-5865-8BAF-9071366895F9}"/>
              </a:ext>
            </a:extLst>
          </p:cNvPr>
          <p:cNvSpPr>
            <a:spLocks noGrp="1"/>
          </p:cNvSpPr>
          <p:nvPr>
            <p:ph type="subTitle" idx="1"/>
          </p:nvPr>
        </p:nvSpPr>
        <p:spPr>
          <a:xfrm>
            <a:off x="8568164" y="1680963"/>
            <a:ext cx="2523271" cy="3493336"/>
          </a:xfrm>
        </p:spPr>
        <p:txBody>
          <a:bodyPr anchor="ctr">
            <a:noAutofit/>
          </a:bodyPr>
          <a:lstStyle/>
          <a:p>
            <a:pPr marL="342900" indent="-342900">
              <a:lnSpc>
                <a:spcPct val="90000"/>
              </a:lnSpc>
              <a:buFont typeface="Arial" panose="020B0604020202020204" pitchFamily="34" charset="0"/>
              <a:buChar char="•"/>
            </a:pPr>
            <a:r>
              <a:rPr lang="en-US" sz="2000" dirty="0">
                <a:solidFill>
                  <a:schemeClr val="bg1"/>
                </a:solidFill>
              </a:rPr>
              <a:t>Laptop Prices have always been set based on the different specifications and configurations it contains.</a:t>
            </a:r>
          </a:p>
          <a:p>
            <a:pPr marL="342900" indent="-342900">
              <a:lnSpc>
                <a:spcPct val="90000"/>
              </a:lnSpc>
              <a:buFont typeface="Arial" panose="020B0604020202020204" pitchFamily="34" charset="0"/>
              <a:buChar char="•"/>
            </a:pPr>
            <a:r>
              <a:rPr lang="en-US" sz="2000" dirty="0">
                <a:solidFill>
                  <a:schemeClr val="bg1"/>
                </a:solidFill>
              </a:rPr>
              <a:t>We will be working on the Laptop Sales dataset to predict prices and compare means of groups.</a:t>
            </a:r>
          </a:p>
          <a:p>
            <a:pPr marL="342900" indent="-342900">
              <a:lnSpc>
                <a:spcPct val="90000"/>
              </a:lnSpc>
              <a:buFont typeface="Arial" panose="020B0604020202020204" pitchFamily="34" charset="0"/>
              <a:buChar char="•"/>
            </a:pPr>
            <a:r>
              <a:rPr lang="en-US" sz="2000" dirty="0">
                <a:solidFill>
                  <a:schemeClr val="bg1"/>
                </a:solidFill>
              </a:rPr>
              <a:t>We will use different statistical methods to find a solution.</a:t>
            </a:r>
          </a:p>
        </p:txBody>
      </p:sp>
    </p:spTree>
    <p:extLst>
      <p:ext uri="{BB962C8B-B14F-4D97-AF65-F5344CB8AC3E}">
        <p14:creationId xmlns:p14="http://schemas.microsoft.com/office/powerpoint/2010/main" val="3880619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8168E-D117-0073-6D7D-E49506867ECF}"/>
              </a:ext>
            </a:extLst>
          </p:cNvPr>
          <p:cNvSpPr>
            <a:spLocks noGrp="1"/>
          </p:cNvSpPr>
          <p:nvPr>
            <p:ph type="title"/>
          </p:nvPr>
        </p:nvSpPr>
        <p:spPr>
          <a:xfrm>
            <a:off x="685800" y="1371600"/>
            <a:ext cx="2742028" cy="4114800"/>
          </a:xfrm>
        </p:spPr>
        <p:txBody>
          <a:bodyPr anchor="ctr">
            <a:normAutofit/>
          </a:bodyPr>
          <a:lstStyle/>
          <a:p>
            <a:pPr algn="ctr"/>
            <a:r>
              <a:rPr lang="en-US" sz="3000">
                <a:solidFill>
                  <a:schemeClr val="bg2"/>
                </a:solidFill>
              </a:rPr>
              <a:t>Problem Statement</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D7BAB2-4A95-F4F4-B239-4D9CF30DEE67}"/>
              </a:ext>
            </a:extLst>
          </p:cNvPr>
          <p:cNvSpPr>
            <a:spLocks noGrp="1"/>
          </p:cNvSpPr>
          <p:nvPr>
            <p:ph idx="1"/>
          </p:nvPr>
        </p:nvSpPr>
        <p:spPr>
          <a:xfrm>
            <a:off x="5310963" y="1270591"/>
            <a:ext cx="5631357" cy="4364666"/>
          </a:xfrm>
        </p:spPr>
        <p:txBody>
          <a:bodyPr anchor="ctr">
            <a:normAutofit/>
          </a:bodyPr>
          <a:lstStyle/>
          <a:p>
            <a:pPr marL="457200" indent="-457200">
              <a:buAutoNum type="arabicParenR"/>
            </a:pPr>
            <a:r>
              <a:rPr lang="en-US" sz="2000">
                <a:effectLst/>
                <a:ea typeface="Calibri" panose="020F0502020204030204" pitchFamily="34" charset="0"/>
                <a:cs typeface="Times New Roman" panose="02020603050405020304" pitchFamily="18" charset="0"/>
              </a:rPr>
              <a:t>To determine whether there is any significant difference between the average price of laptops based on the presence of Bundled Applications present in it at a 95% Confidence Level.</a:t>
            </a:r>
          </a:p>
          <a:p>
            <a:pPr marL="457200" indent="-457200">
              <a:buFont typeface="Arial" panose="020B0604020202020204" pitchFamily="34" charset="0"/>
              <a:buAutoNum type="arabicParenR"/>
            </a:pPr>
            <a:r>
              <a:rPr lang="en-US" sz="2000">
                <a:effectLst/>
                <a:ea typeface="Calibri" panose="020F0502020204030204" pitchFamily="34" charset="0"/>
                <a:cs typeface="Times New Roman" panose="02020603050405020304" pitchFamily="18" charset="0"/>
              </a:rPr>
              <a:t>To Predict the Laptop price based on Screen Size, Battery Life, RAM, Processor Speed, Integrated Wireless, Hard Disk Size, and Bundled Applications.</a:t>
            </a:r>
          </a:p>
          <a:p>
            <a:pPr marL="457200" indent="-457200">
              <a:buAutoNum type="arabicParenR"/>
            </a:pPr>
            <a:endParaRPr lang="en-US" sz="2000">
              <a:effectLst/>
              <a:ea typeface="Calibri" panose="020F0502020204030204" pitchFamily="34" charset="0"/>
              <a:cs typeface="Times New Roman" panose="02020603050405020304" pitchFamily="18" charset="0"/>
            </a:endParaRPr>
          </a:p>
          <a:p>
            <a:pPr marL="0" indent="0">
              <a:buNone/>
            </a:pPr>
            <a:endParaRPr lang="en-US" sz="2000"/>
          </a:p>
        </p:txBody>
      </p:sp>
    </p:spTree>
    <p:extLst>
      <p:ext uri="{BB962C8B-B14F-4D97-AF65-F5344CB8AC3E}">
        <p14:creationId xmlns:p14="http://schemas.microsoft.com/office/powerpoint/2010/main" val="158873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2F53D-3B1C-9D16-02E0-F8D3504428EC}"/>
              </a:ext>
            </a:extLst>
          </p:cNvPr>
          <p:cNvSpPr>
            <a:spLocks noGrp="1"/>
          </p:cNvSpPr>
          <p:nvPr>
            <p:ph type="title"/>
          </p:nvPr>
        </p:nvSpPr>
        <p:spPr>
          <a:xfrm>
            <a:off x="685800" y="1371600"/>
            <a:ext cx="2742028" cy="4114800"/>
          </a:xfrm>
        </p:spPr>
        <p:txBody>
          <a:bodyPr anchor="ctr">
            <a:normAutofit/>
          </a:bodyPr>
          <a:lstStyle/>
          <a:p>
            <a:pPr algn="ctr"/>
            <a:r>
              <a:rPr lang="en-US" sz="2700">
                <a:solidFill>
                  <a:schemeClr val="bg2"/>
                </a:solidFill>
              </a:rPr>
              <a:t>Statistical Approach</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E209D3-13B1-EC95-3B0A-2272D23EA57B}"/>
              </a:ext>
            </a:extLst>
          </p:cNvPr>
          <p:cNvSpPr>
            <a:spLocks noGrp="1"/>
          </p:cNvSpPr>
          <p:nvPr>
            <p:ph idx="1"/>
          </p:nvPr>
        </p:nvSpPr>
        <p:spPr>
          <a:xfrm>
            <a:off x="5310963" y="1270591"/>
            <a:ext cx="5631357" cy="4364666"/>
          </a:xfrm>
        </p:spPr>
        <p:txBody>
          <a:bodyPr anchor="ctr">
            <a:normAutofit/>
          </a:bodyPr>
          <a:lstStyle/>
          <a:p>
            <a:pPr marL="0" indent="0">
              <a:buNone/>
            </a:pPr>
            <a:r>
              <a:rPr lang="en-US" sz="2000" b="1"/>
              <a:t>Problem Statement 1</a:t>
            </a:r>
          </a:p>
          <a:p>
            <a:pPr marL="0" indent="0">
              <a:buNone/>
            </a:pPr>
            <a:r>
              <a:rPr lang="en-US" sz="2000" b="1" u="sng"/>
              <a:t>Hypothesis</a:t>
            </a:r>
          </a:p>
          <a:p>
            <a:pPr marL="0" indent="0">
              <a:buNone/>
            </a:pPr>
            <a:r>
              <a:rPr lang="en-US" sz="2000"/>
              <a:t>Null Hypothesis, (Ho): There are no significant differences in the mean laptop prices based on the Bundled Applications.</a:t>
            </a:r>
          </a:p>
          <a:p>
            <a:pPr marL="0" indent="0">
              <a:buNone/>
            </a:pPr>
            <a:r>
              <a:rPr lang="en-US" sz="2000"/>
              <a:t>Alternate Hypothesis, (Ha): There is a significant difference in the mean laptop prices based on the Bundled Applications.</a:t>
            </a:r>
          </a:p>
          <a:p>
            <a:pPr marL="0" indent="0">
              <a:buNone/>
            </a:pPr>
            <a:endParaRPr lang="en-US" sz="2000"/>
          </a:p>
        </p:txBody>
      </p:sp>
    </p:spTree>
    <p:extLst>
      <p:ext uri="{BB962C8B-B14F-4D97-AF65-F5344CB8AC3E}">
        <p14:creationId xmlns:p14="http://schemas.microsoft.com/office/powerpoint/2010/main" val="413007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40012F-0570-6F08-E9CE-FF898090E26B}"/>
              </a:ext>
            </a:extLst>
          </p:cNvPr>
          <p:cNvSpPr>
            <a:spLocks noGrp="1"/>
          </p:cNvSpPr>
          <p:nvPr>
            <p:ph type="title"/>
          </p:nvPr>
        </p:nvSpPr>
        <p:spPr>
          <a:xfrm>
            <a:off x="698528" y="1371600"/>
            <a:ext cx="2692372" cy="4114800"/>
          </a:xfrm>
        </p:spPr>
        <p:txBody>
          <a:bodyPr anchor="ctr">
            <a:normAutofit/>
          </a:bodyPr>
          <a:lstStyle/>
          <a:p>
            <a:pPr algn="ctr"/>
            <a:r>
              <a:rPr lang="en-US" u="sng"/>
              <a:t>Using ANOVA</a:t>
            </a:r>
            <a:endParaRPr lang="en-US"/>
          </a:p>
        </p:txBody>
      </p:sp>
      <p:pic>
        <p:nvPicPr>
          <p:cNvPr id="5" name="Picture 4">
            <a:extLst>
              <a:ext uri="{FF2B5EF4-FFF2-40B4-BE49-F238E27FC236}">
                <a16:creationId xmlns:a16="http://schemas.microsoft.com/office/drawing/2014/main" id="{50D94A67-9590-9C49-50CE-77BED653346B}"/>
              </a:ext>
            </a:extLst>
          </p:cNvPr>
          <p:cNvPicPr>
            <a:picLocks noChangeAspect="1"/>
          </p:cNvPicPr>
          <p:nvPr/>
        </p:nvPicPr>
        <p:blipFill>
          <a:blip r:embed="rId3"/>
          <a:stretch>
            <a:fillRect/>
          </a:stretch>
        </p:blipFill>
        <p:spPr>
          <a:xfrm>
            <a:off x="5354320" y="685800"/>
            <a:ext cx="5435599" cy="2646680"/>
          </a:xfrm>
          <a:prstGeom prst="rect">
            <a:avLst/>
          </a:prstGeom>
        </p:spPr>
      </p:pic>
      <p:sp>
        <p:nvSpPr>
          <p:cNvPr id="3" name="Content Placeholder 2">
            <a:extLst>
              <a:ext uri="{FF2B5EF4-FFF2-40B4-BE49-F238E27FC236}">
                <a16:creationId xmlns:a16="http://schemas.microsoft.com/office/drawing/2014/main" id="{F2DC837F-CF6C-102A-A461-437949EF0275}"/>
              </a:ext>
            </a:extLst>
          </p:cNvPr>
          <p:cNvSpPr>
            <a:spLocks noGrp="1"/>
          </p:cNvSpPr>
          <p:nvPr>
            <p:ph idx="1"/>
          </p:nvPr>
        </p:nvSpPr>
        <p:spPr>
          <a:xfrm>
            <a:off x="4762500" y="3108960"/>
            <a:ext cx="6730972" cy="3207434"/>
          </a:xfrm>
        </p:spPr>
        <p:txBody>
          <a:bodyPr>
            <a:normAutofit/>
          </a:bodyPr>
          <a:lstStyle/>
          <a:p>
            <a:pPr marL="0" indent="0">
              <a:lnSpc>
                <a:spcPct val="90000"/>
              </a:lnSpc>
              <a:buNone/>
            </a:pPr>
            <a:endParaRPr lang="en-US" sz="2000" u="sng"/>
          </a:p>
          <a:p>
            <a:pPr>
              <a:lnSpc>
                <a:spcPct val="90000"/>
              </a:lnSpc>
            </a:pPr>
            <a:r>
              <a:rPr lang="en-US" sz="2000"/>
              <a:t>The F- statistic value is 8.59 which is greater than the F-critical value which is 3.92.</a:t>
            </a:r>
          </a:p>
          <a:p>
            <a:pPr>
              <a:lnSpc>
                <a:spcPct val="90000"/>
              </a:lnSpc>
            </a:pPr>
            <a:r>
              <a:rPr lang="en-US" sz="2000"/>
              <a:t>The p-value = 0.0040 which is less than the alpha value of 0.05</a:t>
            </a:r>
          </a:p>
          <a:p>
            <a:pPr>
              <a:lnSpc>
                <a:spcPct val="90000"/>
              </a:lnSpc>
            </a:pPr>
            <a:r>
              <a:rPr lang="en-US" sz="2000"/>
              <a:t>Since, the p-value is less than the alpha, we can reject the Null Hypothesis and accept the Alternate Hypothesis.</a:t>
            </a:r>
          </a:p>
          <a:p>
            <a:pPr>
              <a:lnSpc>
                <a:spcPct val="90000"/>
              </a:lnSpc>
            </a:pPr>
            <a:r>
              <a:rPr lang="en-US" sz="2000"/>
              <a:t>It means there is a significant difference in the mean laptop prices based on the Bundled Applications.</a:t>
            </a:r>
          </a:p>
        </p:txBody>
      </p:sp>
    </p:spTree>
    <p:extLst>
      <p:ext uri="{BB962C8B-B14F-4D97-AF65-F5344CB8AC3E}">
        <p14:creationId xmlns:p14="http://schemas.microsoft.com/office/powerpoint/2010/main" val="90603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BF343EE-35AA-4E91-C44B-3721E3E338C6}"/>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3100" b="1" kern="1200" cap="all" spc="300" baseline="0">
                <a:solidFill>
                  <a:schemeClr val="bg2"/>
                </a:solidFill>
                <a:latin typeface="+mj-lt"/>
                <a:ea typeface="+mj-ea"/>
                <a:cs typeface="+mj-cs"/>
              </a:rPr>
              <a:t>Problem Statement 2</a:t>
            </a:r>
            <a:br>
              <a:rPr lang="en-US" sz="3100" b="1" kern="1200" cap="all" spc="300" baseline="0">
                <a:solidFill>
                  <a:schemeClr val="bg2"/>
                </a:solidFill>
                <a:latin typeface="+mj-lt"/>
                <a:ea typeface="+mj-ea"/>
                <a:cs typeface="+mj-cs"/>
              </a:rPr>
            </a:br>
            <a:br>
              <a:rPr lang="en-US" sz="3100" b="1" kern="1200" cap="all" spc="300" baseline="0">
                <a:solidFill>
                  <a:schemeClr val="bg2"/>
                </a:solidFill>
                <a:latin typeface="+mj-lt"/>
                <a:ea typeface="+mj-ea"/>
                <a:cs typeface="+mj-cs"/>
              </a:rPr>
            </a:br>
            <a:r>
              <a:rPr lang="en-US" sz="3100" b="1" u="sng" kern="1200" cap="all" spc="300" baseline="0">
                <a:solidFill>
                  <a:schemeClr val="bg2"/>
                </a:solidFill>
                <a:latin typeface="+mj-lt"/>
                <a:ea typeface="+mj-ea"/>
                <a:cs typeface="+mj-cs"/>
              </a:rPr>
              <a:t>Using Regression </a:t>
            </a:r>
          </a:p>
        </p:txBody>
      </p:sp>
      <p:pic>
        <p:nvPicPr>
          <p:cNvPr id="6" name="Picture 5">
            <a:extLst>
              <a:ext uri="{FF2B5EF4-FFF2-40B4-BE49-F238E27FC236}">
                <a16:creationId xmlns:a16="http://schemas.microsoft.com/office/drawing/2014/main" id="{52A47C23-1DE4-2B09-5B79-63AF671A7832}"/>
              </a:ext>
            </a:extLst>
          </p:cNvPr>
          <p:cNvPicPr>
            <a:picLocks noChangeAspect="1"/>
          </p:cNvPicPr>
          <p:nvPr/>
        </p:nvPicPr>
        <p:blipFill>
          <a:blip r:embed="rId3"/>
          <a:stretch>
            <a:fillRect/>
          </a:stretch>
        </p:blipFill>
        <p:spPr>
          <a:xfrm>
            <a:off x="4958080" y="812800"/>
            <a:ext cx="6548120" cy="4795519"/>
          </a:xfrm>
          <a:prstGeom prst="rect">
            <a:avLst/>
          </a:prstGeom>
        </p:spPr>
      </p:pic>
    </p:spTree>
    <p:extLst>
      <p:ext uri="{BB962C8B-B14F-4D97-AF65-F5344CB8AC3E}">
        <p14:creationId xmlns:p14="http://schemas.microsoft.com/office/powerpoint/2010/main" val="263999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333B3D-2644-538C-5C07-82D682BD44F5}"/>
              </a:ext>
            </a:extLst>
          </p:cNvPr>
          <p:cNvSpPr>
            <a:spLocks noGrp="1"/>
          </p:cNvSpPr>
          <p:nvPr>
            <p:ph type="title"/>
          </p:nvPr>
        </p:nvSpPr>
        <p:spPr>
          <a:xfrm>
            <a:off x="685800" y="1371600"/>
            <a:ext cx="2742028" cy="4114800"/>
          </a:xfrm>
        </p:spPr>
        <p:txBody>
          <a:bodyPr anchor="ctr">
            <a:normAutofit/>
          </a:bodyPr>
          <a:lstStyle/>
          <a:p>
            <a:pPr algn="ctr"/>
            <a:r>
              <a:rPr lang="en-US" sz="2700" u="sng">
                <a:solidFill>
                  <a:schemeClr val="bg2"/>
                </a:solidFill>
              </a:rPr>
              <a:t>Regression Equation</a:t>
            </a:r>
          </a:p>
        </p:txBody>
      </p:sp>
      <p:sp>
        <p:nvSpPr>
          <p:cNvPr id="30" name="Rectangle 2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5EEEBD-8879-3A0B-7F48-97EE611F4013}"/>
              </a:ext>
            </a:extLst>
          </p:cNvPr>
          <p:cNvSpPr>
            <a:spLocks noGrp="1"/>
          </p:cNvSpPr>
          <p:nvPr>
            <p:ph idx="1"/>
          </p:nvPr>
        </p:nvSpPr>
        <p:spPr>
          <a:xfrm>
            <a:off x="5310963" y="1270591"/>
            <a:ext cx="5631357" cy="4364666"/>
          </a:xfrm>
        </p:spPr>
        <p:txBody>
          <a:bodyPr anchor="ctr">
            <a:normAutofit/>
          </a:bodyPr>
          <a:lstStyle/>
          <a:p>
            <a:pPr marL="0" indent="0">
              <a:lnSpc>
                <a:spcPct val="90000"/>
              </a:lnSpc>
              <a:buNone/>
            </a:pPr>
            <a:r>
              <a:rPr lang="en-US" sz="1700" b="1" dirty="0">
                <a:effectLst/>
                <a:ea typeface="Calibri" panose="020F0502020204030204" pitchFamily="34" charset="0"/>
                <a:cs typeface="Times New Roman" panose="02020603050405020304" pitchFamily="18" charset="0"/>
              </a:rPr>
              <a:t>Based on the Regression table of dataset we got our Regression Equation below:</a:t>
            </a:r>
          </a:p>
          <a:p>
            <a:pPr marL="0" indent="0">
              <a:lnSpc>
                <a:spcPct val="90000"/>
              </a:lnSpc>
              <a:buNone/>
            </a:pPr>
            <a:r>
              <a:rPr lang="en-US" sz="1700" b="1" dirty="0">
                <a:effectLst/>
                <a:ea typeface="Calibri" panose="020F0502020204030204" pitchFamily="34" charset="0"/>
                <a:cs typeface="Times New Roman" panose="02020603050405020304" pitchFamily="18" charset="0"/>
              </a:rPr>
              <a:t>Price=259.032 + 46.730*(Screen Size (Inches)) + 46.581*(Battery Life (Hours)) + 11.223*(RAM GB) + 46.557*(Processor Speeds (GHz) +19.06*(Integrated Wireless?) + 0.39*(HD Size (GB)) + 47.544*(Bundled Applications?)</a:t>
            </a:r>
            <a:endParaRPr lang="en-US" sz="1700" dirty="0">
              <a:effectLst/>
              <a:ea typeface="Calibri" panose="020F0502020204030204" pitchFamily="34" charset="0"/>
              <a:cs typeface="Times New Roman" panose="02020603050405020304" pitchFamily="18" charset="0"/>
            </a:endParaRPr>
          </a:p>
          <a:p>
            <a:pPr marL="0" indent="0">
              <a:lnSpc>
                <a:spcPct val="90000"/>
              </a:lnSpc>
              <a:buNone/>
            </a:pPr>
            <a:r>
              <a:rPr lang="en-US" sz="1700" dirty="0">
                <a:effectLst/>
                <a:ea typeface="Calibri" panose="020F0502020204030204" pitchFamily="34" charset="0"/>
                <a:cs typeface="Times New Roman" panose="02020603050405020304" pitchFamily="18" charset="0"/>
              </a:rPr>
              <a:t>Now, let’s predict the laptop price for Screen Size (Inches) = 18, Battery Life (Hours) = 8, RAM (GB) = 16, Processor Speeds (GHz) = 2.4, Integrated Wireless? = Yes, HD Size (GB) = 360, Bundled Applications? = Yes</a:t>
            </a:r>
          </a:p>
          <a:p>
            <a:pPr marL="0" indent="0">
              <a:lnSpc>
                <a:spcPct val="90000"/>
              </a:lnSpc>
              <a:buNone/>
            </a:pPr>
            <a:r>
              <a:rPr lang="en-US" sz="1700" b="1" dirty="0">
                <a:effectLst/>
                <a:ea typeface="Calibri" panose="020F0502020204030204" pitchFamily="34" charset="0"/>
                <a:cs typeface="Times New Roman" panose="02020603050405020304" pitchFamily="18" charset="0"/>
              </a:rPr>
              <a:t>Price=259.032 + 46.730*(18) + 46.581*(8) + 11.223*(16) + 46.557*(2.4) +19.06*(1) + 0.39*(360) + 47.544*(1) = 1968.936</a:t>
            </a:r>
            <a:endParaRPr lang="en-US" sz="1700" dirty="0">
              <a:effectLst/>
              <a:ea typeface="Calibri" panose="020F0502020204030204" pitchFamily="34" charset="0"/>
              <a:cs typeface="Times New Roman" panose="02020603050405020304" pitchFamily="18" charset="0"/>
            </a:endParaRPr>
          </a:p>
          <a:p>
            <a:pPr marL="0" indent="0">
              <a:lnSpc>
                <a:spcPct val="90000"/>
              </a:lnSpc>
              <a:buNone/>
            </a:pPr>
            <a:r>
              <a:rPr lang="en-US" sz="1700" dirty="0">
                <a:effectLst/>
                <a:ea typeface="Calibri" panose="020F0502020204030204" pitchFamily="34" charset="0"/>
                <a:cs typeface="Times New Roman" panose="02020603050405020304" pitchFamily="18" charset="0"/>
              </a:rPr>
              <a:t>We have predicted that the laptop price for the above specifications would be around </a:t>
            </a:r>
            <a:r>
              <a:rPr lang="en-US" sz="1700" b="1" dirty="0">
                <a:effectLst/>
                <a:ea typeface="Calibri" panose="020F0502020204030204" pitchFamily="34" charset="0"/>
                <a:cs typeface="Times New Roman" panose="02020603050405020304" pitchFamily="18" charset="0"/>
              </a:rPr>
              <a:t>1968.936 from the above Regression Equation.</a:t>
            </a:r>
            <a:endParaRPr lang="en-US" sz="1700" dirty="0">
              <a:effectLst/>
              <a:ea typeface="Calibri" panose="020F0502020204030204" pitchFamily="34" charset="0"/>
              <a:cs typeface="Times New Roman" panose="02020603050405020304" pitchFamily="18" charset="0"/>
            </a:endParaRPr>
          </a:p>
          <a:p>
            <a:pPr marL="0" indent="0">
              <a:lnSpc>
                <a:spcPct val="90000"/>
              </a:lnSpc>
              <a:buNone/>
            </a:pPr>
            <a:endParaRPr lang="en-US" sz="1700" dirty="0"/>
          </a:p>
        </p:txBody>
      </p:sp>
    </p:spTree>
    <p:extLst>
      <p:ext uri="{BB962C8B-B14F-4D97-AF65-F5344CB8AC3E}">
        <p14:creationId xmlns:p14="http://schemas.microsoft.com/office/powerpoint/2010/main" val="312364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2CA24-3792-9C5F-A783-CFFE456D8706}"/>
              </a:ext>
            </a:extLst>
          </p:cNvPr>
          <p:cNvSpPr>
            <a:spLocks noGrp="1"/>
          </p:cNvSpPr>
          <p:nvPr>
            <p:ph type="title"/>
          </p:nvPr>
        </p:nvSpPr>
        <p:spPr>
          <a:xfrm>
            <a:off x="4762500" y="942449"/>
            <a:ext cx="6096000" cy="936840"/>
          </a:xfrm>
        </p:spPr>
        <p:txBody>
          <a:bodyPr>
            <a:normAutofit/>
          </a:bodyPr>
          <a:lstStyle/>
          <a:p>
            <a:pPr algn="ctr"/>
            <a:r>
              <a:rPr lang="en-US" dirty="0"/>
              <a:t>Conclusion</a:t>
            </a:r>
          </a:p>
        </p:txBody>
      </p:sp>
      <p:pic>
        <p:nvPicPr>
          <p:cNvPr id="5" name="Picture 4" descr="Laptop on a table">
            <a:extLst>
              <a:ext uri="{FF2B5EF4-FFF2-40B4-BE49-F238E27FC236}">
                <a16:creationId xmlns:a16="http://schemas.microsoft.com/office/drawing/2014/main" id="{B5DC4BFD-7378-9364-5A97-D34FD34F3A2D}"/>
              </a:ext>
            </a:extLst>
          </p:cNvPr>
          <p:cNvPicPr>
            <a:picLocks noChangeAspect="1"/>
          </p:cNvPicPr>
          <p:nvPr/>
        </p:nvPicPr>
        <p:blipFill rotWithShape="1">
          <a:blip r:embed="rId3"/>
          <a:srcRect l="26236" r="40759" b="-1"/>
          <a:stretch/>
        </p:blipFill>
        <p:spPr>
          <a:xfrm>
            <a:off x="1" y="10"/>
            <a:ext cx="3390899" cy="6857990"/>
          </a:xfrm>
          <a:prstGeom prst="rect">
            <a:avLst/>
          </a:prstGeom>
        </p:spPr>
      </p:pic>
      <p:sp>
        <p:nvSpPr>
          <p:cNvPr id="3" name="Content Placeholder 2">
            <a:extLst>
              <a:ext uri="{FF2B5EF4-FFF2-40B4-BE49-F238E27FC236}">
                <a16:creationId xmlns:a16="http://schemas.microsoft.com/office/drawing/2014/main" id="{47699113-D0B5-86A1-728B-D08C362D4D8E}"/>
              </a:ext>
            </a:extLst>
          </p:cNvPr>
          <p:cNvSpPr>
            <a:spLocks noGrp="1"/>
          </p:cNvSpPr>
          <p:nvPr>
            <p:ph idx="1"/>
          </p:nvPr>
        </p:nvSpPr>
        <p:spPr>
          <a:xfrm>
            <a:off x="4672977" y="2135938"/>
            <a:ext cx="6247233" cy="3535585"/>
          </a:xfrm>
        </p:spPr>
        <p:txBody>
          <a:bodyPr>
            <a:normAutofit/>
          </a:bodyPr>
          <a:lstStyle/>
          <a:p>
            <a:r>
              <a:rPr lang="en-US" dirty="0"/>
              <a:t>We have compared the mean laptop prices for Bundled Applications are higher compared to the laptops that do not have Bundled Applications.</a:t>
            </a:r>
          </a:p>
          <a:p>
            <a:r>
              <a:rPr lang="en-US" dirty="0"/>
              <a:t>We can predict the laptop price based on the different specifications present in the dataset.</a:t>
            </a:r>
          </a:p>
        </p:txBody>
      </p:sp>
    </p:spTree>
    <p:extLst>
      <p:ext uri="{BB962C8B-B14F-4D97-AF65-F5344CB8AC3E}">
        <p14:creationId xmlns:p14="http://schemas.microsoft.com/office/powerpoint/2010/main" val="1314137564"/>
      </p:ext>
    </p:extLst>
  </p:cSld>
  <p:clrMapOvr>
    <a:masterClrMapping/>
  </p:clrMapOvr>
</p:sld>
</file>

<file path=ppt/theme/theme1.xml><?xml version="1.0" encoding="utf-8"?>
<a:theme xmlns:a="http://schemas.openxmlformats.org/drawingml/2006/main" name="ClassicFrame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1043</Words>
  <Application>Microsoft Office PowerPoint</Application>
  <PresentationFormat>Widescreen</PresentationFormat>
  <Paragraphs>59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Goudy Old Style</vt:lpstr>
      <vt:lpstr>Times New Roman</vt:lpstr>
      <vt:lpstr>ClassicFrameVTI</vt:lpstr>
      <vt:lpstr>Laptop Price Prediction</vt:lpstr>
      <vt:lpstr>Contents</vt:lpstr>
      <vt:lpstr>Introduction</vt:lpstr>
      <vt:lpstr>Problem Statement</vt:lpstr>
      <vt:lpstr>Statistical Approach</vt:lpstr>
      <vt:lpstr>Using ANOVA</vt:lpstr>
      <vt:lpstr>Problem Statement 2  Using Regression </vt:lpstr>
      <vt:lpstr>Regression Equation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 Prediction</dc:title>
  <dc:creator>Vamshi Krishna</dc:creator>
  <cp:lastModifiedBy>Vamshi Krishna</cp:lastModifiedBy>
  <cp:revision>1</cp:revision>
  <dcterms:created xsi:type="dcterms:W3CDTF">2022-12-15T01:48:27Z</dcterms:created>
  <dcterms:modified xsi:type="dcterms:W3CDTF">2022-12-15T03:57:29Z</dcterms:modified>
</cp:coreProperties>
</file>