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9" r:id="rId4"/>
    <p:sldId id="256" r:id="rId5"/>
    <p:sldId id="264" r:id="rId6"/>
    <p:sldId id="265" r:id="rId7"/>
    <p:sldId id="260" r:id="rId8"/>
    <p:sldId id="262" r:id="rId9"/>
    <p:sldId id="267" r:id="rId10"/>
    <p:sldId id="266" r:id="rId11"/>
    <p:sldId id="261" r:id="rId12"/>
    <p:sldId id="263"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Department of Computer Science and Engineering</a:t>
            </a: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dirty="0"/>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dirty="0"/>
              <a:t>Department of Computer Science and Engineering</a:t>
            </a: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dirty="0"/>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dirty="0"/>
              <a:t>Department of Computer Science and Engineering</a:t>
            </a: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dirty="0"/>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dirty="0"/>
              <a:t>Department of Computer Science and Engineering</a:t>
            </a: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dirty="0"/>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dirty="0"/>
              <a:t>Department of Computer Science and Engineering</a:t>
            </a: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dirty="0"/>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dirty="0"/>
              <a:t>Department of Computer Science and Engineering</a:t>
            </a: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dirty="0"/>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dirty="0"/>
              <a:t>Department of Computer Science and Engineering</a:t>
            </a: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Department of Computer Science and Engineering</a:t>
            </a: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lang="en-US"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267970" y="765697"/>
            <a:ext cx="8229600" cy="857400"/>
          </a:xfrm>
        </p:spPr>
        <p:txBody>
          <a:bodyPr/>
          <a:lstStyle/>
          <a:p>
            <a:r>
              <a:rPr lang="en-IN" altLang="en-US" sz="2000" b="1" dirty="0">
                <a:latin typeface="Bookman Old Style" panose="02050604050505020204" pitchFamily="18" charset="0"/>
              </a:rPr>
              <a:t>A HOLISTIC APPROACH ON AIRFARE PRICE PREDICTION USING MACHINE LEARNING TECHNIQUES</a:t>
            </a:r>
          </a:p>
        </p:txBody>
      </p:sp>
      <p:sp>
        <p:nvSpPr>
          <p:cNvPr id="3" name="TextBox 2"/>
          <p:cNvSpPr txBox="1"/>
          <p:nvPr/>
        </p:nvSpPr>
        <p:spPr>
          <a:xfrm>
            <a:off x="267970" y="3265805"/>
            <a:ext cx="3584575" cy="953135"/>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IN" altLang="en-US" dirty="0">
                <a:latin typeface="Bookman Old Style" panose="02050604050505020204" pitchFamily="18" charset="0"/>
              </a:rPr>
              <a:t>A.Rajavamshi Goud(20EG105454)</a:t>
            </a:r>
            <a:endParaRPr lang="en-US" dirty="0">
              <a:latin typeface="Bookman Old Style" panose="02050604050505020204" pitchFamily="18" charset="0"/>
            </a:endParaRPr>
          </a:p>
          <a:p>
            <a:pPr marL="342900" indent="-342900">
              <a:buFont typeface="+mj-lt"/>
              <a:buAutoNum type="arabicPeriod"/>
            </a:pPr>
            <a:r>
              <a:rPr lang="en-IN" altLang="en-US" dirty="0">
                <a:latin typeface="Bookman Old Style" panose="02050604050505020204" pitchFamily="18" charset="0"/>
              </a:rPr>
              <a:t>K.Vinay</a:t>
            </a:r>
            <a:r>
              <a:rPr lang="en-US" dirty="0">
                <a:latin typeface="Bookman Old Style" panose="02050604050505020204" pitchFamily="18" charset="0"/>
              </a:rPr>
              <a:t>(</a:t>
            </a:r>
            <a:r>
              <a:rPr lang="en-IN" altLang="en-US" dirty="0">
                <a:latin typeface="Bookman Old Style" panose="02050604050505020204" pitchFamily="18" charset="0"/>
              </a:rPr>
              <a:t>20EG105458</a:t>
            </a:r>
            <a:r>
              <a:rPr lang="en-US" dirty="0">
                <a:latin typeface="Bookman Old Style" panose="02050604050505020204" pitchFamily="18" charset="0"/>
              </a:rPr>
              <a:t>)</a:t>
            </a:r>
          </a:p>
          <a:p>
            <a:pPr marL="342900" indent="-342900">
              <a:buFont typeface="+mj-lt"/>
              <a:buAutoNum type="arabicPeriod"/>
            </a:pPr>
            <a:r>
              <a:rPr lang="en-IN" altLang="en-US" dirty="0">
                <a:latin typeface="Bookman Old Style" panose="02050604050505020204" pitchFamily="18" charset="0"/>
              </a:rPr>
              <a:t>T.Ajay</a:t>
            </a:r>
            <a:r>
              <a:rPr lang="en-US" dirty="0">
                <a:latin typeface="Bookman Old Style" panose="02050604050505020204" pitchFamily="18" charset="0"/>
              </a:rPr>
              <a:t>(</a:t>
            </a:r>
            <a:r>
              <a:rPr lang="en-IN" altLang="en-US" dirty="0">
                <a:latin typeface="Bookman Old Style" panose="02050604050505020204" pitchFamily="18" charset="0"/>
              </a:rPr>
              <a:t>20EG105459</a:t>
            </a:r>
            <a:r>
              <a:rPr lang="en-US" dirty="0">
                <a:latin typeface="Bookman Old Style" panose="02050604050505020204" pitchFamily="18" charset="0"/>
              </a:rPr>
              <a:t>)</a:t>
            </a:r>
          </a:p>
        </p:txBody>
      </p:sp>
      <p:sp>
        <p:nvSpPr>
          <p:cNvPr id="8" name="TextBox 7"/>
          <p:cNvSpPr txBox="1"/>
          <p:nvPr/>
        </p:nvSpPr>
        <p:spPr>
          <a:xfrm>
            <a:off x="5470632" y="3239550"/>
            <a:ext cx="2891340"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Dr. B.V.V Siva Prasad </a:t>
            </a:r>
          </a:p>
          <a:p>
            <a:r>
              <a:rPr lang="en-US" dirty="0">
                <a:latin typeface="Bookman Old Style" panose="02050604050505020204" pitchFamily="18" charset="0"/>
              </a:rPr>
              <a:t>Associate Professor.</a:t>
            </a:r>
          </a:p>
        </p:txBody>
      </p:sp>
      <p:sp>
        <p:nvSpPr>
          <p:cNvPr id="4" name="Date Placeholder 3"/>
          <p:cNvSpPr>
            <a:spLocks noGrp="1"/>
          </p:cNvSpPr>
          <p:nvPr>
            <p:ph type="dt" idx="10"/>
          </p:nvPr>
        </p:nvSpPr>
        <p:spPr/>
        <p:txBody>
          <a:bodyPr/>
          <a:lstStyle/>
          <a:p>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7DEF-55ED-0130-DEA1-170FC871C540}"/>
              </a:ext>
            </a:extLst>
          </p:cNvPr>
          <p:cNvSpPr>
            <a:spLocks noGrp="1"/>
          </p:cNvSpPr>
          <p:nvPr>
            <p:ph type="title"/>
          </p:nvPr>
        </p:nvSpPr>
        <p:spPr>
          <a:xfrm>
            <a:off x="-821410" y="233889"/>
            <a:ext cx="8229600" cy="857400"/>
          </a:xfrm>
        </p:spPr>
        <p:txBody>
          <a:bodyPr/>
          <a:lstStyle/>
          <a:p>
            <a:r>
              <a:rPr lang="en-IN" sz="2800" b="1" dirty="0"/>
              <a:t>SYSTEM ARCHITECTURE:</a:t>
            </a:r>
          </a:p>
        </p:txBody>
      </p:sp>
      <p:sp>
        <p:nvSpPr>
          <p:cNvPr id="4" name="Date Placeholder 3">
            <a:extLst>
              <a:ext uri="{FF2B5EF4-FFF2-40B4-BE49-F238E27FC236}">
                <a16:creationId xmlns:a16="http://schemas.microsoft.com/office/drawing/2014/main" id="{C3652299-02AB-F545-7A18-07AB868087D3}"/>
              </a:ext>
            </a:extLst>
          </p:cNvPr>
          <p:cNvSpPr>
            <a:spLocks noGrp="1"/>
          </p:cNvSpPr>
          <p:nvPr>
            <p:ph type="dt" idx="10"/>
          </p:nvPr>
        </p:nvSpPr>
        <p:spPr/>
        <p:txBody>
          <a:bodyPr/>
          <a:lstStyle/>
          <a:p>
            <a:endParaRPr lang="en-IN" dirty="0"/>
          </a:p>
        </p:txBody>
      </p:sp>
      <p:sp>
        <p:nvSpPr>
          <p:cNvPr id="5" name="Footer Placeholder 4">
            <a:extLst>
              <a:ext uri="{FF2B5EF4-FFF2-40B4-BE49-F238E27FC236}">
                <a16:creationId xmlns:a16="http://schemas.microsoft.com/office/drawing/2014/main" id="{32995260-92A8-BAE8-AF91-3A1B51C83D70}"/>
              </a:ext>
            </a:extLst>
          </p:cNvPr>
          <p:cNvSpPr>
            <a:spLocks noGrp="1"/>
          </p:cNvSpPr>
          <p:nvPr>
            <p:ph type="ft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14155332-ADA1-8FFF-0030-F04CAC9832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9" name="Picture 8">
            <a:extLst>
              <a:ext uri="{FF2B5EF4-FFF2-40B4-BE49-F238E27FC236}">
                <a16:creationId xmlns:a16="http://schemas.microsoft.com/office/drawing/2014/main" id="{6CAE98F7-07D4-CCE9-02F6-31228434619A}"/>
              </a:ext>
            </a:extLst>
          </p:cNvPr>
          <p:cNvPicPr>
            <a:picLocks noChangeAspect="1"/>
          </p:cNvPicPr>
          <p:nvPr/>
        </p:nvPicPr>
        <p:blipFill>
          <a:blip r:embed="rId2"/>
          <a:stretch>
            <a:fillRect/>
          </a:stretch>
        </p:blipFill>
        <p:spPr>
          <a:xfrm>
            <a:off x="707290" y="916312"/>
            <a:ext cx="7235591" cy="3741330"/>
          </a:xfrm>
          <a:prstGeom prst="rect">
            <a:avLst/>
          </a:prstGeom>
        </p:spPr>
      </p:pic>
    </p:spTree>
    <p:extLst>
      <p:ext uri="{BB962C8B-B14F-4D97-AF65-F5344CB8AC3E}">
        <p14:creationId xmlns:p14="http://schemas.microsoft.com/office/powerpoint/2010/main" val="200483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17027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252116134"/>
              </p:ext>
            </p:extLst>
          </p:nvPr>
        </p:nvGraphicFramePr>
        <p:xfrm>
          <a:off x="960576" y="939460"/>
          <a:ext cx="6602859" cy="3085128"/>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a:t>S.No</a:t>
                      </a:r>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IN"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Data Exploration</a:t>
                      </a:r>
                      <a:endParaRPr lang="en-US" dirty="0"/>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IN"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Data Processing</a:t>
                      </a:r>
                      <a:endParaRPr lang="en-US" dirty="0"/>
                    </a:p>
                  </a:txBody>
                  <a:tcPr/>
                </a:tc>
                <a:tc>
                  <a:txBody>
                    <a:bodyPr/>
                    <a:lstStyle/>
                    <a:p>
                      <a:r>
                        <a:rPr lang="en-US" dirty="0"/>
                        <a:t>In progress</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IN"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Data Splitting (Train &amp; Test)</a:t>
                      </a:r>
                      <a:endParaRPr lang="en-US" dirty="0"/>
                    </a:p>
                  </a:txBody>
                  <a:tcPr/>
                </a:tc>
                <a:tc>
                  <a:txBody>
                    <a:bodyPr/>
                    <a:lstStyle/>
                    <a:p>
                      <a:r>
                        <a:rPr lang="en-US" dirty="0"/>
                        <a:t>In progress</a:t>
                      </a:r>
                    </a:p>
                  </a:txBody>
                  <a:tcPr/>
                </a:tc>
                <a:extLst>
                  <a:ext uri="{0D108BD9-81ED-4DB2-BD59-A6C34878D82A}">
                    <a16:rowId xmlns:a16="http://schemas.microsoft.com/office/drawing/2014/main" val="10003"/>
                  </a:ext>
                </a:extLst>
              </a:tr>
              <a:tr h="340752">
                <a:tc>
                  <a:txBody>
                    <a:bodyPr/>
                    <a:lstStyle/>
                    <a:p>
                      <a:r>
                        <a:rPr lang="en-US" dirty="0"/>
                        <a:t>4.</a:t>
                      </a:r>
                    </a:p>
                  </a:txBody>
                  <a:tcPr/>
                </a:tc>
                <a:tc>
                  <a:txBody>
                    <a:bodyPr/>
                    <a:lstStyle/>
                    <a:p>
                      <a:r>
                        <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Model Generation - First Experiment </a:t>
                      </a:r>
                      <a:endParaRPr lang="en-US" dirty="0"/>
                    </a:p>
                  </a:txBody>
                  <a:tcPr/>
                </a:tc>
                <a:tc>
                  <a:txBody>
                    <a:bodyPr/>
                    <a:lstStyle/>
                    <a:p>
                      <a:r>
                        <a:rPr lang="en-US" dirty="0"/>
                        <a:t>In progress</a:t>
                      </a:r>
                    </a:p>
                  </a:txBody>
                  <a:tcPr/>
                </a:tc>
                <a:extLst>
                  <a:ext uri="{0D108BD9-81ED-4DB2-BD59-A6C34878D82A}">
                    <a16:rowId xmlns:a16="http://schemas.microsoft.com/office/drawing/2014/main" val="10004"/>
                  </a:ext>
                </a:extLst>
              </a:tr>
              <a:tr h="340752">
                <a:tc>
                  <a:txBody>
                    <a:bodyPr/>
                    <a:lstStyle/>
                    <a:p>
                      <a:r>
                        <a:rPr lang="en-US" dirty="0"/>
                        <a:t>5.</a:t>
                      </a:r>
                    </a:p>
                  </a:txBody>
                  <a:tcPr/>
                </a:tc>
                <a:tc>
                  <a:txBody>
                    <a:bodyPr/>
                    <a:lstStyle/>
                    <a:p>
                      <a:r>
                        <a:rPr lang="en-IN"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Model Generation - Second Experiment</a:t>
                      </a:r>
                      <a:endParaRPr lang="en-US" dirty="0"/>
                    </a:p>
                  </a:txBody>
                  <a:tcPr/>
                </a:tc>
                <a:tc>
                  <a:txBody>
                    <a:bodyPr/>
                    <a:lstStyle/>
                    <a:p>
                      <a:r>
                        <a:rPr lang="en-US" dirty="0"/>
                        <a:t>Not started</a:t>
                      </a:r>
                    </a:p>
                  </a:txBody>
                  <a:tcPr/>
                </a:tc>
                <a:extLst>
                  <a:ext uri="{0D108BD9-81ED-4DB2-BD59-A6C34878D82A}">
                    <a16:rowId xmlns:a16="http://schemas.microsoft.com/office/drawing/2014/main" val="1665214499"/>
                  </a:ext>
                </a:extLst>
              </a:tr>
              <a:tr h="340752">
                <a:tc>
                  <a:txBody>
                    <a:bodyPr/>
                    <a:lstStyle/>
                    <a:p>
                      <a:r>
                        <a:rPr lang="en-US" dirty="0"/>
                        <a:t>6.</a:t>
                      </a:r>
                    </a:p>
                  </a:txBody>
                  <a:tcPr/>
                </a:tc>
                <a:tc>
                  <a:txBody>
                    <a:bodyPr/>
                    <a:lstStyle/>
                    <a:p>
                      <a:r>
                        <a:rPr lang="en-IN"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User Signup &amp; Login</a:t>
                      </a:r>
                      <a:endParaRPr lang="en-US" dirty="0"/>
                    </a:p>
                  </a:txBody>
                  <a:tcPr/>
                </a:tc>
                <a:tc>
                  <a:txBody>
                    <a:bodyPr/>
                    <a:lstStyle/>
                    <a:p>
                      <a:r>
                        <a:rPr lang="en-US" dirty="0"/>
                        <a:t>Completed</a:t>
                      </a:r>
                    </a:p>
                  </a:txBody>
                  <a:tcPr/>
                </a:tc>
                <a:extLst>
                  <a:ext uri="{0D108BD9-81ED-4DB2-BD59-A6C34878D82A}">
                    <a16:rowId xmlns:a16="http://schemas.microsoft.com/office/drawing/2014/main" val="2757866199"/>
                  </a:ext>
                </a:extLst>
              </a:tr>
              <a:tr h="340752">
                <a:tc>
                  <a:txBody>
                    <a:bodyPr/>
                    <a:lstStyle/>
                    <a:p>
                      <a:r>
                        <a:rPr lang="en-US" dirty="0"/>
                        <a:t>7.</a:t>
                      </a:r>
                    </a:p>
                  </a:txBody>
                  <a:tcPr/>
                </a:tc>
                <a:tc>
                  <a:txBody>
                    <a:bodyPr/>
                    <a:lstStyle/>
                    <a:p>
                      <a:r>
                        <a:rPr lang="en-IN"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Prediction</a:t>
                      </a:r>
                      <a:endParaRPr lang="en-US" dirty="0"/>
                    </a:p>
                  </a:txBody>
                  <a:tcPr/>
                </a:tc>
                <a:tc>
                  <a:txBody>
                    <a:bodyPr/>
                    <a:lstStyle/>
                    <a:p>
                      <a:r>
                        <a:rPr lang="en-US" dirty="0"/>
                        <a:t>Not Started</a:t>
                      </a:r>
                    </a:p>
                  </a:txBody>
                  <a:tcPr/>
                </a:tc>
                <a:extLst>
                  <a:ext uri="{0D108BD9-81ED-4DB2-BD59-A6C34878D82A}">
                    <a16:rowId xmlns:a16="http://schemas.microsoft.com/office/drawing/2014/main" val="3455737042"/>
                  </a:ext>
                </a:extLst>
              </a:tr>
            </a:tbl>
          </a:graphicData>
        </a:graphic>
      </p:graphicFrame>
      <p:sp>
        <p:nvSpPr>
          <p:cNvPr id="5" name="TextBox 4"/>
          <p:cNvSpPr txBox="1"/>
          <p:nvPr/>
        </p:nvSpPr>
        <p:spPr>
          <a:xfrm>
            <a:off x="530425" y="4362727"/>
            <a:ext cx="3020602" cy="307777"/>
          </a:xfrm>
          <a:prstGeom prst="rect">
            <a:avLst/>
          </a:prstGeom>
          <a:noFill/>
        </p:spPr>
        <p:txBody>
          <a:bodyPr wrap="square" rtlCol="0">
            <a:spAutoFit/>
          </a:bodyPr>
          <a:lstStyle/>
          <a:p>
            <a:r>
              <a:rPr lang="en-US" dirty="0">
                <a:solidFill>
                  <a:srgbClr val="FF0000"/>
                </a:solidFill>
              </a:rPr>
              <a:t>Note: Submit  Form 1,2 and 3  </a:t>
            </a:r>
          </a:p>
        </p:txBody>
      </p:sp>
      <p:sp>
        <p:nvSpPr>
          <p:cNvPr id="6" name="Date Placeholder 5"/>
          <p:cNvSpPr>
            <a:spLocks noGrp="1"/>
          </p:cNvSpPr>
          <p:nvPr>
            <p:ph type="dt" idx="10"/>
          </p:nvPr>
        </p:nvSpPr>
        <p:spPr/>
        <p:txBody>
          <a:bodyPr/>
          <a:lstStyle/>
          <a:p>
            <a:endParaRPr lang="en-US" dirty="0"/>
          </a:p>
        </p:txBody>
      </p:sp>
      <p:sp>
        <p:nvSpPr>
          <p:cNvPr id="7" name="Footer Placeholder 6"/>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man Old Style" panose="02050604050505020204" pitchFamily="18" charset="0"/>
              </a:rPr>
              <a:t>References</a:t>
            </a:r>
          </a:p>
        </p:txBody>
      </p:sp>
      <p:sp>
        <p:nvSpPr>
          <p:cNvPr id="5" name="Text Placeholder 4">
            <a:extLst>
              <a:ext uri="{FF2B5EF4-FFF2-40B4-BE49-F238E27FC236}">
                <a16:creationId xmlns:a16="http://schemas.microsoft.com/office/drawing/2014/main" id="{854F0DAC-AEEF-538F-852F-E3BEA25A907F}"/>
              </a:ext>
            </a:extLst>
          </p:cNvPr>
          <p:cNvSpPr>
            <a:spLocks noGrp="1"/>
          </p:cNvSpPr>
          <p:nvPr>
            <p:ph type="body" idx="1"/>
          </p:nvPr>
        </p:nvSpPr>
        <p:spPr>
          <a:xfrm>
            <a:off x="457200" y="1122660"/>
            <a:ext cx="8229600" cy="3394500"/>
          </a:xfrm>
        </p:spPr>
        <p:txBody>
          <a:bodyPr/>
          <a:lstStyle/>
          <a:p>
            <a:pPr>
              <a:spcBef>
                <a:spcPts val="600"/>
              </a:spcBef>
              <a:buNone/>
            </a:pPr>
            <a:r>
              <a:rPr lang="en-US" sz="1600" dirty="0"/>
              <a:t>[1] S. </a:t>
            </a:r>
            <a:r>
              <a:rPr lang="en-US" sz="1600" dirty="0" err="1"/>
              <a:t>Netessine</a:t>
            </a:r>
            <a:r>
              <a:rPr lang="en-US" sz="1600" dirty="0"/>
              <a:t> and R. </a:t>
            </a:r>
            <a:r>
              <a:rPr lang="en-US" sz="1600" dirty="0" err="1"/>
              <a:t>Shumsky</a:t>
            </a:r>
            <a:r>
              <a:rPr lang="en-US" sz="1600" dirty="0"/>
              <a:t>, ‘‘Introduction to the theory and practice of yield management,’’ INFORMS Trans. Educ., vol. 3, no. 1, pp. 34–44, Sep. 2002. </a:t>
            </a:r>
          </a:p>
          <a:p>
            <a:pPr>
              <a:spcBef>
                <a:spcPts val="600"/>
              </a:spcBef>
              <a:buNone/>
            </a:pPr>
            <a:r>
              <a:rPr lang="en-US" sz="1600" dirty="0"/>
              <a:t>[2] W. S. McCulloch and W. Pitts, ‘‘A logical calculus of the ideas immanent in nervous activity,’’ Bull. Math. </a:t>
            </a:r>
            <a:r>
              <a:rPr lang="en-US" sz="1600" dirty="0" err="1"/>
              <a:t>Biophys</a:t>
            </a:r>
            <a:r>
              <a:rPr lang="en-US" sz="1600" dirty="0"/>
              <a:t>., vol. 5, no. 4, pp. 115–133, Dec. 1943. </a:t>
            </a:r>
          </a:p>
          <a:p>
            <a:pPr>
              <a:spcBef>
                <a:spcPts val="600"/>
              </a:spcBef>
              <a:buNone/>
            </a:pPr>
            <a:r>
              <a:rPr lang="en-US" sz="1600" dirty="0"/>
              <a:t>[3] F. Rosenblatt, ‘‘The perceptron: A probabilistic model for information storage and organization in the brain,’’ Psychol. Rev., vol. 65, no. 6, pp. 386–408, 1958. </a:t>
            </a:r>
          </a:p>
          <a:p>
            <a:pPr>
              <a:spcBef>
                <a:spcPts val="600"/>
              </a:spcBef>
              <a:buNone/>
            </a:pPr>
            <a:r>
              <a:rPr lang="en-US" sz="1600" dirty="0"/>
              <a:t>[4] B. E. </a:t>
            </a:r>
            <a:r>
              <a:rPr lang="en-US" sz="1600" dirty="0" err="1"/>
              <a:t>Boser</a:t>
            </a:r>
            <a:r>
              <a:rPr lang="en-US" sz="1600" dirty="0"/>
              <a:t>, I. M. Guyon, and V. N. </a:t>
            </a:r>
            <a:r>
              <a:rPr lang="en-US" sz="1600" dirty="0" err="1"/>
              <a:t>Vapnik</a:t>
            </a:r>
            <a:r>
              <a:rPr lang="en-US" sz="1600" dirty="0"/>
              <a:t>, ‘‘A training algorithm for optimal margin classifiers,’’ in Proc. 5th Annu. workshop </a:t>
            </a:r>
            <a:r>
              <a:rPr lang="en-US" sz="1600" dirty="0" err="1"/>
              <a:t>Comput</a:t>
            </a:r>
            <a:r>
              <a:rPr lang="en-US" sz="1600" dirty="0"/>
              <a:t>. Learn. theory, Jul. 1992, pp. 144–152. </a:t>
            </a:r>
          </a:p>
          <a:p>
            <a:pPr>
              <a:spcBef>
                <a:spcPts val="600"/>
              </a:spcBef>
              <a:buNone/>
            </a:pPr>
            <a:r>
              <a:rPr lang="en-US" sz="1600" dirty="0"/>
              <a:t>[5] E. Fix and J. L. Hodges, ‘‘Discriminatory analysis. Nonparametric discrimination: Consistency properties,’’ Int. Stat. Rev./Revue </a:t>
            </a:r>
            <a:r>
              <a:rPr lang="en-US" sz="1600" dirty="0" err="1"/>
              <a:t>Internationale</a:t>
            </a:r>
            <a:r>
              <a:rPr lang="en-US" sz="1600" dirty="0"/>
              <a:t> de </a:t>
            </a:r>
            <a:r>
              <a:rPr lang="en-US" sz="1600" dirty="0" err="1"/>
              <a:t>Statistique</a:t>
            </a:r>
            <a:r>
              <a:rPr lang="en-US" sz="1600" dirty="0"/>
              <a:t>, vol. 57, no. 3, p. 238, Dec. 1989</a:t>
            </a:r>
            <a:r>
              <a:rPr lang="en-US" sz="800" dirty="0"/>
              <a:t>. </a:t>
            </a:r>
          </a:p>
          <a:p>
            <a:pPr marL="0" indent="0">
              <a:buNone/>
            </a:pPr>
            <a:endParaRPr lang="en-IN" sz="1600" dirty="0"/>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lang="en-US"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280786" y="217001"/>
            <a:ext cx="6117431" cy="627321"/>
          </a:xfrm>
        </p:spPr>
        <p:txBody>
          <a:bodyPr/>
          <a:lstStyle/>
          <a:p>
            <a:r>
              <a:rPr lang="en-US" sz="3600" b="1" dirty="0">
                <a:latin typeface="Bookman Old Style" panose="02050604050505020204" pitchFamily="18" charset="0"/>
              </a:rPr>
              <a:t>Introduction</a:t>
            </a:r>
          </a:p>
        </p:txBody>
      </p:sp>
      <p:sp>
        <p:nvSpPr>
          <p:cNvPr id="5" name="TextBox 4"/>
          <p:cNvSpPr txBox="1"/>
          <p:nvPr/>
        </p:nvSpPr>
        <p:spPr>
          <a:xfrm>
            <a:off x="457200" y="1173014"/>
            <a:ext cx="7795647" cy="3524042"/>
          </a:xfrm>
          <a:prstGeom prst="rect">
            <a:avLst/>
          </a:prstGeom>
          <a:noFill/>
        </p:spPr>
        <p:txBody>
          <a:bodyPr wrap="square" rtlCol="0">
            <a:spAutoFit/>
          </a:bodyPr>
          <a:lstStyle/>
          <a:p>
            <a:r>
              <a:rPr lang="en-US" sz="1500" dirty="0">
                <a:sym typeface="+mn-ea"/>
              </a:rPr>
              <a:t>Approximately 50 years ago airline flights were considered a luxury. Airline companies were launching more domestic flights than international while pricing policies for flight tickets were static. To increase profitability, airline companies adopted management and economical software systems to perform route optimizations, reservation adaptation, and dynamic pricing. An evolution in airline companies was the adoption of yield management, which was a variable pricing strategy based on understanding, anticipating, and influencing consumer behaviour so as to reach the highest revenues. As a consequence, airline companies started to pay more attention to customers’ preferences and experiences during flights, simultaneously increasing the destinations at an international level. Thus, airline flights became accessible to all potential consumers since dynamic pricing and extra flight services increased the competition between airline companies. Moreover, in recent years, the ability to shop online revolutionized many different fields and became a trend among modern people, seeking the most favorable offers and prices. </a:t>
            </a:r>
            <a:endParaRPr lang="en-US" sz="1500" dirty="0"/>
          </a:p>
          <a:p>
            <a:r>
              <a:rPr lang="en-US" dirty="0">
                <a:latin typeface="Bookman Old Style" panose="02050604050505020204" pitchFamily="18" charset="0"/>
              </a:rPr>
              <a:t> </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lang="en-US"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2958608970"/>
              </p:ext>
            </p:extLst>
          </p:nvPr>
        </p:nvGraphicFramePr>
        <p:xfrm>
          <a:off x="652780" y="627380"/>
          <a:ext cx="7018020" cy="3900450"/>
        </p:xfrm>
        <a:graphic>
          <a:graphicData uri="http://schemas.openxmlformats.org/drawingml/2006/table">
            <a:tbl>
              <a:tblPr firstRow="1" bandRow="1">
                <a:tableStyleId>{1D3205E1-8B83-452B-8570-0B3C4014EAE2}</a:tableStyleId>
              </a:tblPr>
              <a:tblGrid>
                <a:gridCol w="1754505">
                  <a:extLst>
                    <a:ext uri="{9D8B030D-6E8A-4147-A177-3AD203B41FA5}">
                      <a16:colId xmlns:a16="http://schemas.microsoft.com/office/drawing/2014/main" val="20000"/>
                    </a:ext>
                  </a:extLst>
                </a:gridCol>
                <a:gridCol w="1754505">
                  <a:extLst>
                    <a:ext uri="{9D8B030D-6E8A-4147-A177-3AD203B41FA5}">
                      <a16:colId xmlns:a16="http://schemas.microsoft.com/office/drawing/2014/main" val="20001"/>
                    </a:ext>
                  </a:extLst>
                </a:gridCol>
                <a:gridCol w="1754505">
                  <a:extLst>
                    <a:ext uri="{9D8B030D-6E8A-4147-A177-3AD203B41FA5}">
                      <a16:colId xmlns:a16="http://schemas.microsoft.com/office/drawing/2014/main" val="20002"/>
                    </a:ext>
                  </a:extLst>
                </a:gridCol>
                <a:gridCol w="1754505">
                  <a:extLst>
                    <a:ext uri="{9D8B030D-6E8A-4147-A177-3AD203B41FA5}">
                      <a16:colId xmlns:a16="http://schemas.microsoft.com/office/drawing/2014/main" val="20003"/>
                    </a:ext>
                  </a:extLst>
                </a:gridCol>
              </a:tblGrid>
              <a:tr h="380010">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977265">
                <a:tc>
                  <a:txBody>
                    <a:bodyPr/>
                    <a:lstStyle/>
                    <a:p>
                      <a:r>
                        <a:rPr lang="en-US" dirty="0"/>
                        <a:t>Vu et al</a:t>
                      </a:r>
                    </a:p>
                  </a:txBody>
                  <a:tcPr/>
                </a:tc>
                <a:tc>
                  <a:txBody>
                    <a:bodyPr/>
                    <a:lstStyle/>
                    <a:p>
                      <a:pPr algn="just">
                        <a:lnSpc>
                          <a:spcPct val="90000"/>
                        </a:lnSpc>
                      </a:pPr>
                      <a:r>
                        <a:rPr lang="en-US" sz="1000" dirty="0"/>
                        <a:t>Implemented an airfare price prediction application using two ML models and focusing on features related to time for Vietnamese national airline company flights.</a:t>
                      </a:r>
                    </a:p>
                  </a:txBody>
                  <a:tcPr/>
                </a:tc>
                <a:tc>
                  <a:txBody>
                    <a:bodyPr/>
                    <a:lstStyle/>
                    <a:p>
                      <a:r>
                        <a:rPr lang="en-US" sz="1200" dirty="0"/>
                        <a:t>Specific focus on time-related features.</a:t>
                      </a:r>
                    </a:p>
                  </a:txBody>
                  <a:tcPr/>
                </a:tc>
                <a:tc>
                  <a:txBody>
                    <a:bodyPr/>
                    <a:lstStyle/>
                    <a:p>
                      <a:pPr algn="l"/>
                      <a:r>
                        <a:rPr lang="en-US" sz="1200" dirty="0"/>
                        <a:t>Limited number of models considered and focus on a single airline company.</a:t>
                      </a:r>
                    </a:p>
                  </a:txBody>
                  <a:tcPr/>
                </a:tc>
                <a:extLst>
                  <a:ext uri="{0D108BD9-81ED-4DB2-BD59-A6C34878D82A}">
                    <a16:rowId xmlns:a16="http://schemas.microsoft.com/office/drawing/2014/main" val="10001"/>
                  </a:ext>
                </a:extLst>
              </a:tr>
              <a:tr h="1158240">
                <a:tc>
                  <a:txBody>
                    <a:bodyPr/>
                    <a:lstStyle/>
                    <a:p>
                      <a:r>
                        <a:rPr lang="en-US" dirty="0"/>
                        <a:t>Theofanis Kalampokas</a:t>
                      </a:r>
                    </a:p>
                  </a:txBody>
                  <a:tcPr/>
                </a:tc>
                <a:tc>
                  <a:txBody>
                    <a:bodyPr/>
                    <a:lstStyle/>
                    <a:p>
                      <a:pPr lvl="1" algn="l" fontAlgn="ctr">
                        <a:lnSpc>
                          <a:spcPct val="90000"/>
                        </a:lnSpc>
                      </a:pPr>
                      <a:r>
                        <a:rPr lang="en-US" sz="1000" dirty="0">
                          <a:latin typeface="Arial" panose="020B0604020202020204" pitchFamily="34" charset="0"/>
                          <a:cs typeface="Arial" panose="020B0604020202020204" pitchFamily="34" charset="0"/>
                        </a:rPr>
                        <a:t>Constructed a custom RNN and compared it with classical ML models in airfare price prediction, incorporating features related to both basketball matches and airline flights.</a:t>
                      </a:r>
                    </a:p>
                  </a:txBody>
                  <a:tcPr/>
                </a:tc>
                <a:tc>
                  <a:txBody>
                    <a:bodyPr/>
                    <a:lstStyle/>
                    <a:p>
                      <a:r>
                        <a:rPr lang="en-US" sz="1200" dirty="0"/>
                        <a:t>Integration of features from different domains.</a:t>
                      </a:r>
                    </a:p>
                  </a:txBody>
                  <a:tcPr/>
                </a:tc>
                <a:tc>
                  <a:txBody>
                    <a:bodyPr/>
                    <a:lstStyle/>
                    <a:p>
                      <a:r>
                        <a:rPr lang="en-US" sz="1200" dirty="0"/>
                        <a:t>Lack of information about the specific models used and limited explanation of the results.</a:t>
                      </a:r>
                    </a:p>
                  </a:txBody>
                  <a:tcPr/>
                </a:tc>
                <a:extLst>
                  <a:ext uri="{0D108BD9-81ED-4DB2-BD59-A6C34878D82A}">
                    <a16:rowId xmlns:a16="http://schemas.microsoft.com/office/drawing/2014/main" val="10002"/>
                  </a:ext>
                </a:extLst>
              </a:tr>
              <a:tr h="304800">
                <a:tc>
                  <a:txBody>
                    <a:bodyPr/>
                    <a:lstStyle/>
                    <a:p>
                      <a:r>
                        <a:rPr lang="en-US" dirty="0"/>
                        <a:t>Joshi et al</a:t>
                      </a:r>
                    </a:p>
                  </a:txBody>
                  <a:tcPr/>
                </a:tc>
                <a:tc>
                  <a:txBody>
                    <a:bodyPr/>
                    <a:lstStyle/>
                    <a:p>
                      <a:pPr algn="l"/>
                      <a:r>
                        <a:rPr lang="en-US" sz="1000" dirty="0"/>
                        <a:t>Applied feature selection algorithms and hyperparameter optimization to find optimal model parameters and features for flight description in airfare price prediction.</a:t>
                      </a:r>
                    </a:p>
                  </a:txBody>
                  <a:tcPr/>
                </a:tc>
                <a:tc>
                  <a:txBody>
                    <a:bodyPr/>
                    <a:lstStyle/>
                    <a:p>
                      <a:pPr algn="l">
                        <a:lnSpc>
                          <a:spcPct val="90000"/>
                        </a:lnSpc>
                      </a:pPr>
                      <a:r>
                        <a:rPr lang="en-US" sz="1200" dirty="0"/>
                        <a:t>Emphasis on feature selection and optimization techniques.</a:t>
                      </a:r>
                    </a:p>
                  </a:txBody>
                  <a:tcPr/>
                </a:tc>
                <a:tc>
                  <a:txBody>
                    <a:bodyPr/>
                    <a:lstStyle/>
                    <a:p>
                      <a:r>
                        <a:rPr lang="en-US" sz="1200" dirty="0"/>
                        <a:t>Limited information about the specific ML models used and their performance.</a:t>
                      </a: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57200" y="102336"/>
            <a:ext cx="6117431" cy="627321"/>
          </a:xfrm>
        </p:spPr>
        <p:txBody>
          <a:bodyPr/>
          <a:lstStyle/>
          <a:p>
            <a:r>
              <a:rPr lang="en-US" sz="3600" dirty="0">
                <a:latin typeface="Bookman Old Style" panose="02050604050505020204" pitchFamily="18" charset="0"/>
              </a:rPr>
              <a:t>Problem Statement</a:t>
            </a:r>
          </a:p>
        </p:txBody>
      </p:sp>
      <p:sp>
        <p:nvSpPr>
          <p:cNvPr id="5" name="TextBox 4"/>
          <p:cNvSpPr txBox="1"/>
          <p:nvPr/>
        </p:nvSpPr>
        <p:spPr>
          <a:xfrm>
            <a:off x="985283" y="3022033"/>
            <a:ext cx="6655982" cy="954107"/>
          </a:xfrm>
          <a:prstGeom prst="rect">
            <a:avLst/>
          </a:prstGeom>
          <a:noFill/>
        </p:spPr>
        <p:txBody>
          <a:bodyPr wrap="square" rtlCol="0">
            <a:spAutoFit/>
          </a:bodyPr>
          <a:lstStyle/>
          <a:p>
            <a:r>
              <a:rPr lang="en-US" dirty="0">
                <a:latin typeface="Bookman Old Style" panose="02050604050505020204" pitchFamily="18" charset="0"/>
              </a:rPr>
              <a:t>To develop a system that can effectively analyze and predict airfare prices for popular international destinations using wide range of Machine Learning techniques, Deep Learning, and Quantum Machine Learning. are the parameters considered in the project.</a:t>
            </a:r>
          </a:p>
        </p:txBody>
      </p:sp>
      <p:sp>
        <p:nvSpPr>
          <p:cNvPr id="13" name="Title 1"/>
          <p:cNvSpPr txBox="1"/>
          <p:nvPr/>
        </p:nvSpPr>
        <p:spPr>
          <a:xfrm>
            <a:off x="1371600" y="2233406"/>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600" dirty="0">
                <a:latin typeface="Bookman Old Style" panose="02050604050505020204" pitchFamily="18" charset="0"/>
              </a:rPr>
              <a:t>Objective</a:t>
            </a:r>
          </a:p>
        </p:txBody>
      </p:sp>
      <p:sp>
        <p:nvSpPr>
          <p:cNvPr id="14" name="TextBox 13"/>
          <p:cNvSpPr txBox="1"/>
          <p:nvPr/>
        </p:nvSpPr>
        <p:spPr>
          <a:xfrm>
            <a:off x="705173" y="779488"/>
            <a:ext cx="7095851" cy="1169551"/>
          </a:xfrm>
          <a:prstGeom prst="rect">
            <a:avLst/>
          </a:prstGeom>
          <a:noFill/>
        </p:spPr>
        <p:txBody>
          <a:bodyPr wrap="square" rtlCol="0">
            <a:spAutoFit/>
          </a:bodyPr>
          <a:lstStyle/>
          <a:p>
            <a:r>
              <a:rPr lang="en-US" dirty="0">
                <a:latin typeface="Bookman Old Style" panose="02050604050505020204" pitchFamily="18" charset="0"/>
              </a:rPr>
              <a:t>To analyze and predict airfare prices using ML Techniques. A comprehensive set of features is extracted from a dataset of flights for popular international destinations. Machine Learning, Deep Learning and Quantum Machine Learning models are employed to achieve accuracies for predicting ticket costs and help cost conscious travelers find the most affordable options.</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D9E2-7093-67C8-2FF0-321EBD90F5DE}"/>
              </a:ext>
            </a:extLst>
          </p:cNvPr>
          <p:cNvSpPr>
            <a:spLocks noGrp="1"/>
          </p:cNvSpPr>
          <p:nvPr>
            <p:ph type="title"/>
          </p:nvPr>
        </p:nvSpPr>
        <p:spPr>
          <a:xfrm>
            <a:off x="-1092631" y="190632"/>
            <a:ext cx="8229600" cy="857400"/>
          </a:xfrm>
        </p:spPr>
        <p:txBody>
          <a:bodyPr/>
          <a:lstStyle/>
          <a:p>
            <a:r>
              <a:rPr lang="en-IN" sz="2800" b="1" dirty="0"/>
              <a:t>EXISTING METHOD:</a:t>
            </a:r>
          </a:p>
        </p:txBody>
      </p:sp>
      <p:sp>
        <p:nvSpPr>
          <p:cNvPr id="3" name="Text Placeholder 2">
            <a:extLst>
              <a:ext uri="{FF2B5EF4-FFF2-40B4-BE49-F238E27FC236}">
                <a16:creationId xmlns:a16="http://schemas.microsoft.com/office/drawing/2014/main" id="{699BD07E-3126-57CB-611F-C1AB49EF9C68}"/>
              </a:ext>
            </a:extLst>
          </p:cNvPr>
          <p:cNvSpPr>
            <a:spLocks noGrp="1"/>
          </p:cNvSpPr>
          <p:nvPr>
            <p:ph type="body" idx="1"/>
          </p:nvPr>
        </p:nvSpPr>
        <p:spPr>
          <a:xfrm>
            <a:off x="457200" y="619332"/>
            <a:ext cx="8229600" cy="3394500"/>
          </a:xfrm>
        </p:spPr>
        <p:txBody>
          <a:bodyPr/>
          <a:lstStyle/>
          <a:p>
            <a:pPr marL="0" indent="0">
              <a:buNone/>
            </a:pPr>
            <a:r>
              <a:rPr lang="en-US" sz="1400" dirty="0"/>
              <a:t>Artificial Intelligence attracts high interest from the research community in many research fields. Machine Learning (ML) was the first introduced domain of AI by Walter Pitts and Warren McCulloch in 1943 where a mathematical model of a biological neuron was proposed with no learning capabilities. Seven years later, in 1950, Frank Rosenblatt proposed the perceptron as the first neural network (NN) with learning abilities. Perceptron was an inspiration for researchers to design and implement subsequently many well-known ML models like SVM, KNN, and Boosting methods. ML models couldn’t robustly generalize without a supporting feature extraction mechanism. The latter requirement was handled by the Deep Learning (DL) domain, increasing the computational demands and reducing the execution time. The flagship for the rise of the DL domain was the introduction of convolutional neural networks (CNN) by Fukushima in 1980 who used a NN for visual pattern recognition. A distinct boost towards this effort came from Yann </a:t>
            </a:r>
            <a:r>
              <a:rPr lang="en-US" sz="1400" dirty="0" err="1"/>
              <a:t>LeCun</a:t>
            </a:r>
            <a:r>
              <a:rPr lang="en-US" sz="1400" dirty="0"/>
              <a:t> in 1990, who used CNN models with backpropagation learning in order to recognize handwritten digits from images. DL models have automated the feature extraction process giving the capability to fabricate more complex algorithms and applications, that impact human daily lives. However, even today, due to the huge data growth rate and despite the evolution of computational hardware (GPUs), there is still a need for faster and more compact ML and DL algorithms.</a:t>
            </a:r>
          </a:p>
          <a:p>
            <a:endParaRPr lang="en-IN" sz="1200" dirty="0"/>
          </a:p>
        </p:txBody>
      </p:sp>
      <p:sp>
        <p:nvSpPr>
          <p:cNvPr id="4" name="Date Placeholder 3">
            <a:extLst>
              <a:ext uri="{FF2B5EF4-FFF2-40B4-BE49-F238E27FC236}">
                <a16:creationId xmlns:a16="http://schemas.microsoft.com/office/drawing/2014/main" id="{D3061453-F2EC-4B9C-6238-A744C669DAF1}"/>
              </a:ext>
            </a:extLst>
          </p:cNvPr>
          <p:cNvSpPr>
            <a:spLocks noGrp="1"/>
          </p:cNvSpPr>
          <p:nvPr>
            <p:ph type="dt" idx="10"/>
          </p:nvPr>
        </p:nvSpPr>
        <p:spPr/>
        <p:txBody>
          <a:bodyPr/>
          <a:lstStyle/>
          <a:p>
            <a:endParaRPr lang="en-IN" dirty="0"/>
          </a:p>
        </p:txBody>
      </p:sp>
      <p:sp>
        <p:nvSpPr>
          <p:cNvPr id="5" name="Footer Placeholder 4">
            <a:extLst>
              <a:ext uri="{FF2B5EF4-FFF2-40B4-BE49-F238E27FC236}">
                <a16:creationId xmlns:a16="http://schemas.microsoft.com/office/drawing/2014/main" id="{D0F13FEE-13D8-4DD6-58EA-DD6E315E08AB}"/>
              </a:ext>
            </a:extLst>
          </p:cNvPr>
          <p:cNvSpPr>
            <a:spLocks noGrp="1"/>
          </p:cNvSpPr>
          <p:nvPr>
            <p:ph type="ft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766316AF-F3D8-FB57-A70C-FA2D21C872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264098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4F91-160F-73CA-246B-9BEB017D83A6}"/>
              </a:ext>
            </a:extLst>
          </p:cNvPr>
          <p:cNvSpPr>
            <a:spLocks noGrp="1"/>
          </p:cNvSpPr>
          <p:nvPr>
            <p:ph type="title"/>
          </p:nvPr>
        </p:nvSpPr>
        <p:spPr>
          <a:xfrm>
            <a:off x="-418454" y="438452"/>
            <a:ext cx="8229600" cy="857400"/>
          </a:xfrm>
        </p:spPr>
        <p:txBody>
          <a:bodyPr/>
          <a:lstStyle/>
          <a:p>
            <a:r>
              <a:rPr lang="en-IN" sz="2600" b="1" dirty="0"/>
              <a:t>DISADVANTAGES OF EXISTING SYSTEM:</a:t>
            </a:r>
          </a:p>
        </p:txBody>
      </p:sp>
      <p:sp>
        <p:nvSpPr>
          <p:cNvPr id="3" name="Text Placeholder 2">
            <a:extLst>
              <a:ext uri="{FF2B5EF4-FFF2-40B4-BE49-F238E27FC236}">
                <a16:creationId xmlns:a16="http://schemas.microsoft.com/office/drawing/2014/main" id="{2E2EA8C8-3392-44A7-FD79-1EA19918DA60}"/>
              </a:ext>
            </a:extLst>
          </p:cNvPr>
          <p:cNvSpPr>
            <a:spLocks noGrp="1"/>
          </p:cNvSpPr>
          <p:nvPr>
            <p:ph type="body" idx="1"/>
          </p:nvPr>
        </p:nvSpPr>
        <p:spPr>
          <a:xfrm>
            <a:off x="573437" y="874500"/>
            <a:ext cx="8229600" cy="3394500"/>
          </a:xfrm>
        </p:spPr>
        <p:txBody>
          <a:bodyPr/>
          <a:lstStyle/>
          <a:p>
            <a:pPr marL="285750" lvl="0" indent="-285750" algn="just">
              <a:lnSpc>
                <a:spcPct val="150000"/>
              </a:lnSpc>
              <a:buSzPct val="150000"/>
              <a:buFont typeface="Arial" panose="020B0604020202020204" pitchFamily="34" charset="0"/>
              <a:buChar char="•"/>
            </a:pPr>
            <a:r>
              <a:rPr lang="en-US" sz="1800" dirty="0"/>
              <a:t>ML models couldn’t robustly generalize without a supporting feature extraction mechanism</a:t>
            </a:r>
          </a:p>
          <a:p>
            <a:pPr marL="285750" lvl="0" indent="-285750" algn="just">
              <a:lnSpc>
                <a:spcPct val="150000"/>
              </a:lnSpc>
              <a:buSzPct val="150000"/>
              <a:buFont typeface="Arial" panose="020B0604020202020204" pitchFamily="34" charset="0"/>
              <a:buChar char="•"/>
            </a:pPr>
            <a:r>
              <a:rPr lang="en-US" sz="1800" dirty="0"/>
              <a:t>There  is still a need for faster and more compact ML and DL algorithms</a:t>
            </a:r>
          </a:p>
          <a:p>
            <a:endParaRPr lang="en-IN" sz="1800" dirty="0"/>
          </a:p>
        </p:txBody>
      </p:sp>
      <p:sp>
        <p:nvSpPr>
          <p:cNvPr id="4" name="Date Placeholder 3">
            <a:extLst>
              <a:ext uri="{FF2B5EF4-FFF2-40B4-BE49-F238E27FC236}">
                <a16:creationId xmlns:a16="http://schemas.microsoft.com/office/drawing/2014/main" id="{78AF4F9D-CE8B-EF7B-6612-5173CC65A68B}"/>
              </a:ext>
            </a:extLst>
          </p:cNvPr>
          <p:cNvSpPr>
            <a:spLocks noGrp="1"/>
          </p:cNvSpPr>
          <p:nvPr>
            <p:ph type="dt" idx="10"/>
          </p:nvPr>
        </p:nvSpPr>
        <p:spPr/>
        <p:txBody>
          <a:bodyPr/>
          <a:lstStyle/>
          <a:p>
            <a:endParaRPr lang="en-IN" dirty="0"/>
          </a:p>
        </p:txBody>
      </p:sp>
      <p:sp>
        <p:nvSpPr>
          <p:cNvPr id="5" name="Footer Placeholder 4">
            <a:extLst>
              <a:ext uri="{FF2B5EF4-FFF2-40B4-BE49-F238E27FC236}">
                <a16:creationId xmlns:a16="http://schemas.microsoft.com/office/drawing/2014/main" id="{D76A2E9E-FB6B-4ADE-8B2B-FF572FA79638}"/>
              </a:ext>
            </a:extLst>
          </p:cNvPr>
          <p:cNvSpPr>
            <a:spLocks noGrp="1"/>
          </p:cNvSpPr>
          <p:nvPr>
            <p:ph type="ft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5DA3A9CA-4331-A1B5-69E1-9F4E1AC355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185945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man Old Style" panose="02050604050505020204" pitchFamily="18" charset="0"/>
              </a:rPr>
              <a:t>Proposed Method</a:t>
            </a:r>
          </a:p>
        </p:txBody>
      </p:sp>
      <p:sp>
        <p:nvSpPr>
          <p:cNvPr id="5" name="Text Placeholder 4">
            <a:extLst>
              <a:ext uri="{FF2B5EF4-FFF2-40B4-BE49-F238E27FC236}">
                <a16:creationId xmlns:a16="http://schemas.microsoft.com/office/drawing/2014/main" id="{4EF85F0B-417D-785C-F188-94C290FCAF04}"/>
              </a:ext>
            </a:extLst>
          </p:cNvPr>
          <p:cNvSpPr>
            <a:spLocks noGrp="1"/>
          </p:cNvSpPr>
          <p:nvPr>
            <p:ph type="body" idx="1"/>
          </p:nvPr>
        </p:nvSpPr>
        <p:spPr>
          <a:xfrm>
            <a:off x="457200" y="674176"/>
            <a:ext cx="8229600" cy="3920476"/>
          </a:xfrm>
        </p:spPr>
        <p:txBody>
          <a:bodyPr/>
          <a:lstStyle/>
          <a:p>
            <a:pPr marL="0" indent="0">
              <a:buNone/>
            </a:pPr>
            <a:r>
              <a:rPr lang="en-US" sz="1400" dirty="0"/>
              <a:t>This work comes as a follow-up of a previous work  on Airfare price prediction. A set of features that characterize a typical flight are extracted and used under the scheme of airfare price prediction for different airline companies and destinations in order to highlight their level of competition and provide a holistic approach to the problem. Moreover, the range of ML, DL, and QML models’ applicability and performance is examined holistically in airfare price prediction. Two experiments are conducted; in the first experiment, the problem is studied from the destination perspective (destination-based approach) for each airline company, and the AI models from the above three domains are applied to the same set of destinations for different airline companies in order to highlight similarities among the performance of models; in the second experiment, the ML, DL, and QML models are applied in datasets for each Airline company (airline-based approach), independently from the destination. It should be highlighted here, that this work is the first reported attempt towards a holistic approach to the problem of airfare price prediction, where the problem is examined as a whole, covering both approaches, from the side of destinations and from the side of airline companies. Moreover, it should be noted that QML has never been applied before to the airfare price prediction problem, as far as our knowledge.</a:t>
            </a:r>
          </a:p>
          <a:p>
            <a:endParaRPr lang="en-IN" sz="1300" dirty="0"/>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lang="en-US"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a:xfrm>
            <a:off x="178230" y="598840"/>
            <a:ext cx="8229600" cy="857400"/>
          </a:xfrm>
        </p:spPr>
        <p:txBody>
          <a:bodyPr/>
          <a:lstStyle/>
          <a:p>
            <a:r>
              <a:rPr lang="en-US" sz="2900" b="1" dirty="0"/>
              <a:t>ADVANTAGES FOR PROPOSED SYSTEM</a:t>
            </a:r>
            <a:endParaRPr lang="en-US" sz="2900" b="1" dirty="0">
              <a:latin typeface="Bookman Old Style" panose="02050604050505020204" pitchFamily="18" charset="0"/>
            </a:endParaRPr>
          </a:p>
        </p:txBody>
      </p:sp>
      <p:sp>
        <p:nvSpPr>
          <p:cNvPr id="5" name="Text Placeholder 4">
            <a:extLst>
              <a:ext uri="{FF2B5EF4-FFF2-40B4-BE49-F238E27FC236}">
                <a16:creationId xmlns:a16="http://schemas.microsoft.com/office/drawing/2014/main" id="{901F9837-CE69-7D8E-6FC7-72E2E6919860}"/>
              </a:ext>
            </a:extLst>
          </p:cNvPr>
          <p:cNvSpPr>
            <a:spLocks noGrp="1"/>
          </p:cNvSpPr>
          <p:nvPr>
            <p:ph type="body" idx="1"/>
          </p:nvPr>
        </p:nvSpPr>
        <p:spPr/>
        <p:txBody>
          <a:bodyPr/>
          <a:lstStyle/>
          <a:p>
            <a:pPr marL="285750" lvl="0" indent="-285750" algn="just">
              <a:lnSpc>
                <a:spcPct val="150000"/>
              </a:lnSpc>
              <a:buSzPct val="150000"/>
              <a:buFont typeface="Wingdings" panose="05000000000000000000" pitchFamily="2" charset="2"/>
              <a:buChar char="Ø"/>
            </a:pPr>
            <a:r>
              <a:rPr lang="en-US" sz="1600" dirty="0"/>
              <a:t>Experimental results reveal that at least three models from each domain, ML, DL, and QML, are able to achieve accuracies between 89% and 99% in this regression problem, for different international destinations and airline companies.</a:t>
            </a:r>
          </a:p>
          <a:p>
            <a:pPr marL="285750" lvl="0" indent="-285750" algn="just">
              <a:lnSpc>
                <a:spcPct val="150000"/>
              </a:lnSpc>
              <a:buSzPct val="150000"/>
              <a:buFont typeface="Wingdings" panose="05000000000000000000" pitchFamily="2" charset="2"/>
              <a:buChar char="Ø"/>
            </a:pPr>
            <a:r>
              <a:rPr lang="en-US" sz="1600" dirty="0"/>
              <a:t>Results reveal that by using AI models and flight features that are available to customers before purchase, the airline company ticket price policy can be efficiently analyzed.  </a:t>
            </a:r>
          </a:p>
          <a:p>
            <a:pPr marL="0" indent="0">
              <a:buNone/>
            </a:pPr>
            <a:endParaRPr lang="en-IN" sz="1500" dirty="0"/>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lang="en-US"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3CE5-00CC-B287-864E-F3E7FF2E416E}"/>
              </a:ext>
            </a:extLst>
          </p:cNvPr>
          <p:cNvSpPr>
            <a:spLocks noGrp="1"/>
          </p:cNvSpPr>
          <p:nvPr>
            <p:ph type="title"/>
          </p:nvPr>
        </p:nvSpPr>
        <p:spPr>
          <a:xfrm>
            <a:off x="-348712" y="170140"/>
            <a:ext cx="5765369" cy="857400"/>
          </a:xfrm>
        </p:spPr>
        <p:txBody>
          <a:bodyPr/>
          <a:lstStyle/>
          <a:p>
            <a:r>
              <a:rPr lang="en-IN" sz="3000" b="1" dirty="0"/>
              <a:t>PARAMETERS:</a:t>
            </a:r>
          </a:p>
        </p:txBody>
      </p:sp>
      <p:sp>
        <p:nvSpPr>
          <p:cNvPr id="3" name="Text Placeholder 2">
            <a:extLst>
              <a:ext uri="{FF2B5EF4-FFF2-40B4-BE49-F238E27FC236}">
                <a16:creationId xmlns:a16="http://schemas.microsoft.com/office/drawing/2014/main" id="{4594F876-F41B-3031-6220-32587692BB17}"/>
              </a:ext>
            </a:extLst>
          </p:cNvPr>
          <p:cNvSpPr>
            <a:spLocks noGrp="1"/>
          </p:cNvSpPr>
          <p:nvPr>
            <p:ph type="body" idx="1"/>
          </p:nvPr>
        </p:nvSpPr>
        <p:spPr/>
        <p:txBody>
          <a:bodyPr/>
          <a:lstStyle/>
          <a:p>
            <a:pPr marL="285750" indent="-285750">
              <a:spcBef>
                <a:spcPts val="600"/>
              </a:spcBef>
              <a:buSzPct val="150000"/>
              <a:buFont typeface="Arial" panose="020B0604020202020204" pitchFamily="34" charset="0"/>
              <a:buChar char="•"/>
            </a:pPr>
            <a:r>
              <a:rPr lang="en-US" sz="1800" dirty="0">
                <a:latin typeface="Bookman Old Style" panose="02050604050505020204" pitchFamily="18" charset="0"/>
              </a:rPr>
              <a:t>Accuracy.</a:t>
            </a:r>
          </a:p>
          <a:p>
            <a:pPr marL="285750" indent="-285750">
              <a:spcBef>
                <a:spcPts val="600"/>
              </a:spcBef>
              <a:buSzPct val="150000"/>
              <a:buFont typeface="Arial" panose="020B0604020202020204" pitchFamily="34" charset="0"/>
              <a:buChar char="•"/>
            </a:pPr>
            <a:r>
              <a:rPr lang="en-US" sz="1800" dirty="0">
                <a:latin typeface="Bookman Old Style" panose="02050604050505020204" pitchFamily="18" charset="0"/>
              </a:rPr>
              <a:t>Regression performance.</a:t>
            </a:r>
          </a:p>
          <a:p>
            <a:pPr marL="285750" indent="-285750">
              <a:spcBef>
                <a:spcPts val="600"/>
              </a:spcBef>
              <a:buSzPct val="150000"/>
              <a:buFont typeface="Arial" panose="020B0604020202020204" pitchFamily="34" charset="0"/>
              <a:buChar char="•"/>
            </a:pPr>
            <a:r>
              <a:rPr lang="en-US" sz="1800" dirty="0">
                <a:latin typeface="Bookman Old Style" panose="02050604050505020204" pitchFamily="18" charset="0"/>
              </a:rPr>
              <a:t>Destination based approach. </a:t>
            </a:r>
          </a:p>
          <a:p>
            <a:pPr marL="285750" indent="-285750">
              <a:spcBef>
                <a:spcPts val="600"/>
              </a:spcBef>
              <a:buSzPct val="150000"/>
              <a:buFont typeface="Arial" panose="020B0604020202020204" pitchFamily="34" charset="0"/>
              <a:buChar char="•"/>
            </a:pPr>
            <a:r>
              <a:rPr lang="en-US" sz="1800" dirty="0">
                <a:latin typeface="Bookman Old Style" panose="02050604050505020204" pitchFamily="18" charset="0"/>
              </a:rPr>
              <a:t>Airline based approach.</a:t>
            </a:r>
          </a:p>
          <a:p>
            <a:pPr marL="285750" indent="-285750">
              <a:spcBef>
                <a:spcPts val="600"/>
              </a:spcBef>
              <a:buSzPct val="150000"/>
              <a:buFont typeface="Arial" panose="020B0604020202020204" pitchFamily="34" charset="0"/>
              <a:buChar char="•"/>
            </a:pPr>
            <a:r>
              <a:rPr lang="en-US" sz="1800" dirty="0">
                <a:latin typeface="Bookman Old Style" panose="02050604050505020204" pitchFamily="18" charset="0"/>
              </a:rPr>
              <a:t>Comparative evaluation. </a:t>
            </a:r>
          </a:p>
          <a:p>
            <a:pPr marL="285750" indent="-285750">
              <a:spcBef>
                <a:spcPts val="600"/>
              </a:spcBef>
              <a:buSzPct val="150000"/>
              <a:buFont typeface="Arial" panose="020B0604020202020204" pitchFamily="34" charset="0"/>
              <a:buChar char="•"/>
            </a:pPr>
            <a:r>
              <a:rPr lang="en-US" sz="1800" dirty="0">
                <a:latin typeface="Bookman Old Style" panose="02050604050505020204" pitchFamily="18" charset="0"/>
              </a:rPr>
              <a:t>Relative performance.</a:t>
            </a:r>
            <a:endParaRPr lang="en-IN" sz="1800" dirty="0"/>
          </a:p>
        </p:txBody>
      </p:sp>
      <p:sp>
        <p:nvSpPr>
          <p:cNvPr id="4" name="Date Placeholder 3">
            <a:extLst>
              <a:ext uri="{FF2B5EF4-FFF2-40B4-BE49-F238E27FC236}">
                <a16:creationId xmlns:a16="http://schemas.microsoft.com/office/drawing/2014/main" id="{11A03C72-A77A-5427-EEBF-E2D850001EFA}"/>
              </a:ext>
            </a:extLst>
          </p:cNvPr>
          <p:cNvSpPr>
            <a:spLocks noGrp="1"/>
          </p:cNvSpPr>
          <p:nvPr>
            <p:ph type="dt" idx="10"/>
          </p:nvPr>
        </p:nvSpPr>
        <p:spPr/>
        <p:txBody>
          <a:bodyPr/>
          <a:lstStyle/>
          <a:p>
            <a:endParaRPr lang="en-IN" dirty="0"/>
          </a:p>
        </p:txBody>
      </p:sp>
      <p:sp>
        <p:nvSpPr>
          <p:cNvPr id="5" name="Footer Placeholder 4">
            <a:extLst>
              <a:ext uri="{FF2B5EF4-FFF2-40B4-BE49-F238E27FC236}">
                <a16:creationId xmlns:a16="http://schemas.microsoft.com/office/drawing/2014/main" id="{33D72F1C-2C70-8404-5B90-D9375BF71D5B}"/>
              </a:ext>
            </a:extLst>
          </p:cNvPr>
          <p:cNvSpPr>
            <a:spLocks noGrp="1"/>
          </p:cNvSpPr>
          <p:nvPr>
            <p:ph type="ft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85D8AF1D-E370-3310-1F86-5299412968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20617543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1503</Words>
  <Application>Microsoft Office PowerPoint</Application>
  <PresentationFormat>On-screen Show (16:9)</PresentationFormat>
  <Paragraphs>107</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Wingdings</vt:lpstr>
      <vt:lpstr>Noto Sans Symbols</vt:lpstr>
      <vt:lpstr>Arial</vt:lpstr>
      <vt:lpstr>Bookman Old Style</vt:lpstr>
      <vt:lpstr>Trebuchet MS</vt:lpstr>
      <vt:lpstr>1_Office Theme</vt:lpstr>
      <vt:lpstr>A HOLISTIC APPROACH ON AIRFARE PRICE PREDICTION USING MACHINE LEARNING TECHNIQUES</vt:lpstr>
      <vt:lpstr>Introduction</vt:lpstr>
      <vt:lpstr>Literature </vt:lpstr>
      <vt:lpstr>Problem Statement</vt:lpstr>
      <vt:lpstr>EXISTING METHOD:</vt:lpstr>
      <vt:lpstr>DISADVANTAGES OF EXISTING SYSTEM:</vt:lpstr>
      <vt:lpstr>Proposed Method</vt:lpstr>
      <vt:lpstr>ADVANTAGES FOR PROPOSED SYSTEM</vt:lpstr>
      <vt:lpstr>PARAMETERS:</vt:lpstr>
      <vt:lpstr>SYSTEM ARCHITECTURE:</vt:lpstr>
      <vt:lpstr>Project status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Rajavamshi goud</cp:lastModifiedBy>
  <cp:revision>17</cp:revision>
  <dcterms:created xsi:type="dcterms:W3CDTF">2023-08-27T12:04:04Z</dcterms:created>
  <dcterms:modified xsi:type="dcterms:W3CDTF">2023-09-03T19:46:54Z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D6DCB889D99B4C028D9FC43FE8AE7108</vt:lpwstr>
  </property>
  <property fmtid="{D5CDD505-2E9C-101B-9397-08002B2CF9AE}" pid="3" name="KSOProductBuildVer">
    <vt:lpwstr>1033-11.2.0.11537</vt:lpwstr>
  </property>
</Properties>
</file>