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7" r:id="rId2"/>
    <p:sldId id="273" r:id="rId3"/>
    <p:sldId id="266" r:id="rId4"/>
    <p:sldId id="259" r:id="rId5"/>
    <p:sldId id="267" r:id="rId6"/>
    <p:sldId id="264" r:id="rId7"/>
    <p:sldId id="265" r:id="rId8"/>
    <p:sldId id="269" r:id="rId9"/>
    <p:sldId id="270" r:id="rId10"/>
    <p:sldId id="275" r:id="rId11"/>
    <p:sldId id="268" r:id="rId12"/>
    <p:sldId id="274" r:id="rId13"/>
    <p:sldId id="261" r:id="rId14"/>
    <p:sldId id="263" r:id="rId15"/>
    <p:sldId id="272" r:id="rId16"/>
    <p:sldId id="271" r:id="rId17"/>
  </p:sldIdLst>
  <p:sldSz cx="9144000" cy="5143500" type="screen16x9"/>
  <p:notesSz cx="6858000" cy="9144000"/>
  <p:embeddedFontLst>
    <p:embeddedFont>
      <p:font typeface="Bookman Old Style" panose="02050604050505020204" pitchFamily="18" charset="0"/>
      <p:regular r:id="rId19"/>
      <p:bold r:id="rId20"/>
      <p:italic r:id="rId21"/>
      <p:boldItalic r:id="rId22"/>
    </p:embeddedFont>
    <p:embeddedFont>
      <p:font typeface="Trebuchet MS" panose="020B0603020202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rJ0D/MsuSXOUVxaGnMA7KvreII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avamshi goud" initials="Rg" lastIdx="1" clrIdx="0">
    <p:extLst>
      <p:ext uri="{19B8F6BF-5375-455C-9EA6-DF929625EA0E}">
        <p15:presenceInfo xmlns:p15="http://schemas.microsoft.com/office/powerpoint/2012/main" userId="c6f859622c3522e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3741" autoAdjust="0"/>
  </p:normalViewPr>
  <p:slideViewPr>
    <p:cSldViewPr snapToGrid="0">
      <p:cViewPr varScale="1">
        <p:scale>
          <a:sx n="82" d="100"/>
          <a:sy n="82" d="100"/>
        </p:scale>
        <p:origin x="820" y="40"/>
      </p:cViewPr>
      <p:guideLst>
        <p:guide orient="horz" pos="1152"/>
        <p:guide pos="2880"/>
        <p:guide orient="horz" pos="341"/>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59"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7574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6840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4845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0933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2173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8704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8566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6468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5350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1241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2697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068473FE-FEE8-4A11-984C-6BE76FFFB8A6}" type="datetime1">
              <a:rPr lang="en-US" smtClean="0"/>
              <a:t>1/30/2024</a:t>
            </a:fld>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body" idx="1"/>
          </p:nvPr>
        </p:nvSpPr>
        <p:spPr>
          <a:xfrm>
            <a:off x="457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0" name="Google Shape;20;p21"/>
          <p:cNvSpPr txBox="1">
            <a:spLocks noGrp="1"/>
          </p:cNvSpPr>
          <p:nvPr>
            <p:ph type="body" idx="2"/>
          </p:nvPr>
        </p:nvSpPr>
        <p:spPr>
          <a:xfrm>
            <a:off x="4648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1" name="Google Shape;21;p2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035A6381-E52B-4798-A646-D5D2C58998FF}" type="datetime1">
              <a:rPr lang="en-US" smtClean="0"/>
              <a:t>1/30/2024</a:t>
            </a:fld>
            <a:endParaRPr/>
          </a:p>
        </p:txBody>
      </p:sp>
      <p:sp>
        <p:nvSpPr>
          <p:cNvPr id="22" name="Google Shape;22;p2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23" name="Google Shape;23;p2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FCD31909-F8D8-472A-B301-C0B47A1CFDDD}" type="datetime1">
              <a:rPr lang="en-US" smtClean="0"/>
              <a:t>1/30/2024</a:t>
            </a:fld>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382986D8-E136-46E8-BED6-C56E4CA5985D}" type="datetime1">
              <a:rPr lang="en-US" smtClean="0"/>
              <a:t>1/30/2024</a:t>
            </a:fld>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7B8B21AD-1FB2-4879-B352-C4B469FF0E55}" type="datetime1">
              <a:rPr lang="en-US" smtClean="0"/>
              <a:t>1/30/2024</a:t>
            </a:fld>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023FA63B-7BA5-439B-808C-CD31261DC627}" type="datetime1">
              <a:rPr lang="en-US" smtClean="0"/>
              <a:t>1/30/2024</a:t>
            </a:fld>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D71AE679-8649-4E45-928F-F7B28F40B515}" type="datetime1">
              <a:rPr lang="en-US" smtClean="0"/>
              <a:t>1/30/2024</a:t>
            </a:fld>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fld id="{440CFF11-AA4A-4972-8AFF-841A0A2244AA}" type="datetime1">
              <a:rPr lang="en-US" smtClean="0"/>
              <a:t>1/30/2024</a:t>
            </a:fld>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56102" y="694236"/>
            <a:ext cx="6630902" cy="857400"/>
          </a:xfrm>
        </p:spPr>
        <p:txBody>
          <a:bodyPr/>
          <a:lstStyle/>
          <a:p>
            <a:r>
              <a:rPr lang="en-US" sz="1600" dirty="0">
                <a:latin typeface="Bookman Old Style" panose="02050604050505020204" pitchFamily="18" charset="0"/>
              </a:rPr>
              <a:t>A Seminar on</a:t>
            </a:r>
            <a:br>
              <a:rPr lang="en-US" sz="3600" dirty="0">
                <a:latin typeface="Bookman Old Style" panose="02050604050505020204" pitchFamily="18" charset="0"/>
              </a:rPr>
            </a:br>
            <a:r>
              <a:rPr lang="en-US" sz="1800" dirty="0">
                <a:solidFill>
                  <a:srgbClr val="000000"/>
                </a:solidFill>
                <a:effectLst/>
                <a:latin typeface="+mn-lt"/>
              </a:rPr>
              <a:t>Effective Multitask Deep Learning for IoT Malware Detection and Identification Using Behavioral Traffic Analysis</a:t>
            </a:r>
            <a:endParaRPr lang="en-US" sz="1800" dirty="0">
              <a:latin typeface="+mn-lt"/>
            </a:endParaRPr>
          </a:p>
        </p:txBody>
      </p:sp>
      <p:sp>
        <p:nvSpPr>
          <p:cNvPr id="3" name="TextBox 2"/>
          <p:cNvSpPr txBox="1"/>
          <p:nvPr/>
        </p:nvSpPr>
        <p:spPr>
          <a:xfrm>
            <a:off x="569984" y="3142997"/>
            <a:ext cx="3723047" cy="954107"/>
          </a:xfrm>
          <a:prstGeom prst="rect">
            <a:avLst/>
          </a:prstGeom>
          <a:noFill/>
        </p:spPr>
        <p:txBody>
          <a:bodyPr wrap="square" rtlCol="0">
            <a:spAutoFit/>
          </a:bodyPr>
          <a:lstStyle/>
          <a:p>
            <a:r>
              <a:rPr lang="en-US" dirty="0">
                <a:latin typeface="Bookman Old Style" panose="02050604050505020204" pitchFamily="18" charset="0"/>
              </a:rPr>
              <a:t>Team Details </a:t>
            </a:r>
          </a:p>
          <a:p>
            <a:pPr marL="342900" indent="-342900">
              <a:buFont typeface="+mj-lt"/>
              <a:buAutoNum type="arabicPeriod"/>
            </a:pPr>
            <a:r>
              <a:rPr lang="en-US" dirty="0">
                <a:latin typeface="Bookman Old Style" panose="02050604050505020204" pitchFamily="18" charset="0"/>
              </a:rPr>
              <a:t>A. Rajavamshi(20EG105454)</a:t>
            </a:r>
          </a:p>
          <a:p>
            <a:pPr marL="342900" indent="-342900">
              <a:buFont typeface="+mj-lt"/>
              <a:buAutoNum type="arabicPeriod"/>
            </a:pPr>
            <a:r>
              <a:rPr lang="en-US" dirty="0">
                <a:latin typeface="Bookman Old Style" panose="02050604050505020204" pitchFamily="18" charset="0"/>
              </a:rPr>
              <a:t>K. Vinay(20EG105458)</a:t>
            </a:r>
          </a:p>
          <a:p>
            <a:pPr marL="342900" indent="-342900">
              <a:buFont typeface="+mj-lt"/>
              <a:buAutoNum type="arabicPeriod"/>
            </a:pPr>
            <a:r>
              <a:rPr lang="en-US" dirty="0">
                <a:latin typeface="Bookman Old Style" panose="02050604050505020204" pitchFamily="18" charset="0"/>
              </a:rPr>
              <a:t>T. Ajay(20EG105459)</a:t>
            </a:r>
          </a:p>
        </p:txBody>
      </p:sp>
      <p:sp>
        <p:nvSpPr>
          <p:cNvPr id="8" name="TextBox 7"/>
          <p:cNvSpPr txBox="1"/>
          <p:nvPr/>
        </p:nvSpPr>
        <p:spPr>
          <a:xfrm>
            <a:off x="5916405" y="3219941"/>
            <a:ext cx="2070599" cy="738664"/>
          </a:xfrm>
          <a:prstGeom prst="rect">
            <a:avLst/>
          </a:prstGeom>
          <a:noFill/>
        </p:spPr>
        <p:txBody>
          <a:bodyPr wrap="square" rtlCol="0">
            <a:spAutoFit/>
          </a:bodyPr>
          <a:lstStyle/>
          <a:p>
            <a:r>
              <a:rPr lang="en-US" dirty="0">
                <a:latin typeface="Bookman Old Style" panose="02050604050505020204" pitchFamily="18" charset="0"/>
              </a:rPr>
              <a:t>Project Supervisor </a:t>
            </a:r>
          </a:p>
          <a:p>
            <a:r>
              <a:rPr lang="en-US" dirty="0" err="1">
                <a:latin typeface="Bookman Old Style" panose="02050604050505020204" pitchFamily="18" charset="0"/>
              </a:rPr>
              <a:t>B.V.V.Siva</a:t>
            </a:r>
            <a:r>
              <a:rPr lang="en-US" dirty="0">
                <a:latin typeface="Bookman Old Style" panose="02050604050505020204" pitchFamily="18" charset="0"/>
              </a:rPr>
              <a:t> Prasad</a:t>
            </a:r>
          </a:p>
          <a:p>
            <a:r>
              <a:rPr lang="en-US" dirty="0">
                <a:latin typeface="Bookman Old Style" panose="02050604050505020204" pitchFamily="18" charset="0"/>
              </a:rPr>
              <a:t>Associate Professor</a:t>
            </a:r>
          </a:p>
        </p:txBody>
      </p:sp>
      <p:sp>
        <p:nvSpPr>
          <p:cNvPr id="4" name="Date Placeholder 3"/>
          <p:cNvSpPr>
            <a:spLocks noGrp="1"/>
          </p:cNvSpPr>
          <p:nvPr>
            <p:ph type="dt" idx="10"/>
          </p:nvPr>
        </p:nvSpPr>
        <p:spPr/>
        <p:txBody>
          <a:bodyPr/>
          <a:lstStyle/>
          <a:p>
            <a:fld id="{1BC53C58-4FC8-40FA-85FB-B704D218A008}" type="datetime1">
              <a:rPr lang="en-US" smtClean="0"/>
              <a:t>1/30/2024</a:t>
            </a:fld>
            <a:endParaRPr lang="en-US"/>
          </a:p>
        </p:txBody>
      </p:sp>
      <p:sp>
        <p:nvSpPr>
          <p:cNvPr id="5" name="Footer Placeholder 4"/>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10A40FE-E93C-B9B8-2B96-B8D58D9C8F6A}"/>
              </a:ext>
            </a:extLst>
          </p:cNvPr>
          <p:cNvSpPr>
            <a:spLocks noGrp="1"/>
          </p:cNvSpPr>
          <p:nvPr>
            <p:ph type="title"/>
          </p:nvPr>
        </p:nvSpPr>
        <p:spPr>
          <a:xfrm>
            <a:off x="894347" y="204933"/>
            <a:ext cx="5658853" cy="857400"/>
          </a:xfrm>
        </p:spPr>
        <p:txBody>
          <a:bodyPr/>
          <a:lstStyle/>
          <a:p>
            <a:r>
              <a:rPr lang="en-IN" sz="2200" b="1" dirty="0"/>
              <a:t>Long Short Term Memory(LSTM) Structure:</a:t>
            </a:r>
          </a:p>
        </p:txBody>
      </p:sp>
      <p:sp>
        <p:nvSpPr>
          <p:cNvPr id="5" name="Date Placeholder 4">
            <a:extLst>
              <a:ext uri="{FF2B5EF4-FFF2-40B4-BE49-F238E27FC236}">
                <a16:creationId xmlns:a16="http://schemas.microsoft.com/office/drawing/2014/main" id="{EF7638D2-98DA-7D6E-8C71-4D4DA5661D3E}"/>
              </a:ext>
            </a:extLst>
          </p:cNvPr>
          <p:cNvSpPr>
            <a:spLocks noGrp="1"/>
          </p:cNvSpPr>
          <p:nvPr>
            <p:ph type="dt" idx="10"/>
          </p:nvPr>
        </p:nvSpPr>
        <p:spPr/>
        <p:txBody>
          <a:bodyPr/>
          <a:lstStyle/>
          <a:p>
            <a:fld id="{035A6381-E52B-4798-A646-D5D2C58998FF}" type="datetime1">
              <a:rPr lang="en-US" smtClean="0"/>
              <a:t>1/30/2024</a:t>
            </a:fld>
            <a:endParaRPr lang="en-US"/>
          </a:p>
        </p:txBody>
      </p:sp>
      <p:sp>
        <p:nvSpPr>
          <p:cNvPr id="6" name="Footer Placeholder 5">
            <a:extLst>
              <a:ext uri="{FF2B5EF4-FFF2-40B4-BE49-F238E27FC236}">
                <a16:creationId xmlns:a16="http://schemas.microsoft.com/office/drawing/2014/main" id="{51C4DCFA-4A80-41EB-9D80-C4F5484483F5}"/>
              </a:ext>
            </a:extLst>
          </p:cNvPr>
          <p:cNvSpPr>
            <a:spLocks noGrp="1"/>
          </p:cNvSpPr>
          <p:nvPr>
            <p:ph type="ftr" idx="11"/>
          </p:nvPr>
        </p:nvSpPr>
        <p:spPr/>
        <p:txBody>
          <a:bodyPr/>
          <a:lstStyle/>
          <a:p>
            <a:r>
              <a:rPr lang="en-US"/>
              <a:t>Department of Computer Science and Engineering</a:t>
            </a:r>
          </a:p>
        </p:txBody>
      </p:sp>
      <p:sp>
        <p:nvSpPr>
          <p:cNvPr id="7" name="Slide Number Placeholder 6">
            <a:extLst>
              <a:ext uri="{FF2B5EF4-FFF2-40B4-BE49-F238E27FC236}">
                <a16:creationId xmlns:a16="http://schemas.microsoft.com/office/drawing/2014/main" id="{981204A8-696F-4E29-09CC-876EFBDC4F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11" name="Picture 10">
            <a:extLst>
              <a:ext uri="{FF2B5EF4-FFF2-40B4-BE49-F238E27FC236}">
                <a16:creationId xmlns:a16="http://schemas.microsoft.com/office/drawing/2014/main" id="{E6D5045C-FA41-6C8C-1B2D-4DF66944BF1C}"/>
              </a:ext>
            </a:extLst>
          </p:cNvPr>
          <p:cNvPicPr>
            <a:picLocks noChangeAspect="1"/>
          </p:cNvPicPr>
          <p:nvPr/>
        </p:nvPicPr>
        <p:blipFill>
          <a:blip r:embed="rId2"/>
          <a:stretch>
            <a:fillRect/>
          </a:stretch>
        </p:blipFill>
        <p:spPr>
          <a:xfrm>
            <a:off x="812235" y="1035262"/>
            <a:ext cx="6878349" cy="3436667"/>
          </a:xfrm>
          <a:prstGeom prst="rect">
            <a:avLst/>
          </a:prstGeom>
        </p:spPr>
      </p:pic>
    </p:spTree>
    <p:extLst>
      <p:ext uri="{BB962C8B-B14F-4D97-AF65-F5344CB8AC3E}">
        <p14:creationId xmlns:p14="http://schemas.microsoft.com/office/powerpoint/2010/main" val="1801694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11</a:t>
            </a:fld>
            <a:endParaRPr dirty="0">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97631" y="520549"/>
            <a:ext cx="6117431" cy="627321"/>
          </a:xfrm>
        </p:spPr>
        <p:txBody>
          <a:bodyPr/>
          <a:lstStyle/>
          <a:p>
            <a:r>
              <a:rPr lang="en-US" sz="3600" dirty="0">
                <a:latin typeface="Bookman Old Style" panose="02050604050505020204" pitchFamily="18" charset="0"/>
              </a:rPr>
              <a:t>Parameter </a:t>
            </a:r>
          </a:p>
        </p:txBody>
      </p:sp>
      <p:sp>
        <p:nvSpPr>
          <p:cNvPr id="5" name="TextBox 4"/>
          <p:cNvSpPr txBox="1"/>
          <p:nvPr/>
        </p:nvSpPr>
        <p:spPr>
          <a:xfrm>
            <a:off x="897459" y="929632"/>
            <a:ext cx="7089545" cy="4247317"/>
          </a:xfrm>
          <a:prstGeom prst="rect">
            <a:avLst/>
          </a:prstGeom>
          <a:noFill/>
        </p:spPr>
        <p:txBody>
          <a:bodyPr wrap="square" rtlCol="0">
            <a:spAutoFit/>
          </a:bodyPr>
          <a:lstStyle/>
          <a:p>
            <a:endParaRPr lang="en-US" dirty="0">
              <a:latin typeface="Bookman Old Style" panose="02050604050505020204" pitchFamily="18" charset="0"/>
            </a:endParaRPr>
          </a:p>
          <a:p>
            <a:pPr marL="285750" indent="-285750">
              <a:buFont typeface="Arial" panose="020B0604020202020204" pitchFamily="34" charset="0"/>
              <a:buChar char="•"/>
            </a:pPr>
            <a:r>
              <a:rPr lang="fr-FR" sz="1800" i="1" dirty="0" err="1">
                <a:solidFill>
                  <a:schemeClr val="tx1"/>
                </a:solidFill>
                <a:effectLst/>
                <a:latin typeface="Bookman Old Style" panose="02050604050505020204" pitchFamily="18" charset="0"/>
              </a:rPr>
              <a:t>Accuracy</a:t>
            </a:r>
            <a:r>
              <a:rPr lang="fr-FR" sz="1800" i="1" dirty="0">
                <a:solidFill>
                  <a:schemeClr val="tx1"/>
                </a:solidFill>
                <a:effectLst/>
                <a:latin typeface="Bookman Old Style" panose="02050604050505020204" pitchFamily="18" charset="0"/>
              </a:rPr>
              <a:t> : </a:t>
            </a:r>
            <a:r>
              <a:rPr lang="en-US" sz="1800" dirty="0">
                <a:solidFill>
                  <a:srgbClr val="000000"/>
                </a:solidFill>
                <a:effectLst/>
                <a:latin typeface="Times-Roman"/>
              </a:rPr>
              <a:t>The percentage of instances successfully </a:t>
            </a:r>
            <a:r>
              <a:rPr lang="en-US" sz="1800" dirty="0" err="1">
                <a:solidFill>
                  <a:srgbClr val="000000"/>
                </a:solidFill>
                <a:effectLst/>
                <a:latin typeface="Times-Roman"/>
              </a:rPr>
              <a:t>classi</a:t>
            </a:r>
            <a:r>
              <a:rPr lang="en-US" sz="1800" dirty="0">
                <a:solidFill>
                  <a:srgbClr val="000000"/>
                </a:solidFill>
                <a:effectLst/>
                <a:latin typeface="Times-Roman"/>
              </a:rPr>
              <a:t>- </a:t>
            </a:r>
            <a:endParaRPr lang="en-US" sz="2400" dirty="0"/>
          </a:p>
          <a:p>
            <a:r>
              <a:rPr lang="en-US" sz="1800" dirty="0">
                <a:solidFill>
                  <a:srgbClr val="000000"/>
                </a:solidFill>
                <a:effectLst/>
                <a:latin typeface="Times-Roman"/>
              </a:rPr>
              <a:t>    </a:t>
            </a:r>
            <a:r>
              <a:rPr lang="en-US" sz="1800" dirty="0" err="1">
                <a:solidFill>
                  <a:srgbClr val="000000"/>
                </a:solidFill>
                <a:effectLst/>
                <a:latin typeface="Times-Roman"/>
              </a:rPr>
              <a:t>fied</a:t>
            </a:r>
            <a:r>
              <a:rPr lang="en-US" sz="1800" dirty="0">
                <a:solidFill>
                  <a:srgbClr val="000000"/>
                </a:solidFill>
                <a:effectLst/>
                <a:latin typeface="Times-Roman"/>
              </a:rPr>
              <a:t> out of the total number.</a:t>
            </a:r>
          </a:p>
          <a:p>
            <a:r>
              <a:rPr lang="fr-FR" sz="1800" i="1" dirty="0">
                <a:solidFill>
                  <a:schemeClr val="tx1"/>
                </a:solidFill>
                <a:effectLst/>
                <a:latin typeface="Bookman Old Style" panose="02050604050505020204" pitchFamily="18" charset="0"/>
              </a:rPr>
              <a:t>   </a:t>
            </a:r>
            <a:r>
              <a:rPr lang="fr-FR" sz="1800" i="1" dirty="0" err="1">
                <a:solidFill>
                  <a:schemeClr val="tx1"/>
                </a:solidFill>
                <a:effectLst/>
                <a:latin typeface="Bookman Old Style" panose="02050604050505020204" pitchFamily="18" charset="0"/>
              </a:rPr>
              <a:t>Accuracy</a:t>
            </a:r>
            <a:r>
              <a:rPr lang="fr-FR" sz="1800" i="1" dirty="0">
                <a:solidFill>
                  <a:schemeClr val="tx1"/>
                </a:solidFill>
                <a:effectLst/>
                <a:latin typeface="Bookman Old Style" panose="02050604050505020204" pitchFamily="18" charset="0"/>
              </a:rPr>
              <a:t> </a:t>
            </a:r>
            <a:r>
              <a:rPr lang="fr-FR" sz="1800" dirty="0">
                <a:solidFill>
                  <a:schemeClr val="tx1"/>
                </a:solidFill>
                <a:effectLst/>
                <a:latin typeface="Bookman Old Style" panose="02050604050505020204" pitchFamily="18" charset="0"/>
              </a:rPr>
              <a:t>= </a:t>
            </a:r>
            <a:r>
              <a:rPr lang="fr-FR" dirty="0">
                <a:solidFill>
                  <a:schemeClr val="tx1"/>
                </a:solidFill>
                <a:latin typeface="Bookman Old Style" panose="02050604050505020204" pitchFamily="18" charset="0"/>
              </a:rPr>
              <a:t> </a:t>
            </a:r>
            <a:r>
              <a:rPr lang="fr-FR" sz="1800" dirty="0">
                <a:solidFill>
                  <a:schemeClr val="tx1"/>
                </a:solidFill>
                <a:latin typeface="Bookman Old Style" panose="02050604050505020204" pitchFamily="18" charset="0"/>
              </a:rPr>
              <a:t>(</a:t>
            </a:r>
            <a:r>
              <a:rPr lang="fr-FR" sz="1800" i="1" dirty="0">
                <a:solidFill>
                  <a:schemeClr val="tx1"/>
                </a:solidFill>
                <a:effectLst/>
                <a:latin typeface="Bookman Old Style" panose="02050604050505020204" pitchFamily="18" charset="0"/>
              </a:rPr>
              <a:t>T P </a:t>
            </a:r>
            <a:r>
              <a:rPr lang="fr-FR" sz="1800" dirty="0">
                <a:solidFill>
                  <a:schemeClr val="tx1"/>
                </a:solidFill>
                <a:effectLst/>
                <a:latin typeface="Bookman Old Style" panose="02050604050505020204" pitchFamily="18" charset="0"/>
              </a:rPr>
              <a:t>+ </a:t>
            </a:r>
            <a:r>
              <a:rPr lang="fr-FR" sz="1800" i="1" dirty="0">
                <a:solidFill>
                  <a:schemeClr val="tx1"/>
                </a:solidFill>
                <a:effectLst/>
                <a:latin typeface="Bookman Old Style" panose="02050604050505020204" pitchFamily="18" charset="0"/>
              </a:rPr>
              <a:t>T N )</a:t>
            </a:r>
            <a:r>
              <a:rPr lang="fr-FR" sz="1800" dirty="0">
                <a:solidFill>
                  <a:schemeClr val="tx1"/>
                </a:solidFill>
                <a:latin typeface="Bookman Old Style" panose="02050604050505020204" pitchFamily="18" charset="0"/>
              </a:rPr>
              <a:t>/ (</a:t>
            </a:r>
            <a:r>
              <a:rPr lang="fr-FR" sz="1800" i="1" dirty="0">
                <a:solidFill>
                  <a:schemeClr val="tx1"/>
                </a:solidFill>
                <a:effectLst/>
                <a:latin typeface="Bookman Old Style" panose="02050604050505020204" pitchFamily="18" charset="0"/>
              </a:rPr>
              <a:t>T P </a:t>
            </a:r>
            <a:r>
              <a:rPr lang="fr-FR" sz="1800" dirty="0">
                <a:solidFill>
                  <a:schemeClr val="tx1"/>
                </a:solidFill>
                <a:effectLst/>
                <a:latin typeface="Bookman Old Style" panose="02050604050505020204" pitchFamily="18" charset="0"/>
              </a:rPr>
              <a:t>+ </a:t>
            </a:r>
            <a:r>
              <a:rPr lang="fr-FR" sz="1800" i="1" dirty="0">
                <a:solidFill>
                  <a:schemeClr val="tx1"/>
                </a:solidFill>
                <a:effectLst/>
                <a:latin typeface="Bookman Old Style" panose="02050604050505020204" pitchFamily="18" charset="0"/>
              </a:rPr>
              <a:t>T N </a:t>
            </a:r>
            <a:r>
              <a:rPr lang="fr-FR" sz="1800" dirty="0">
                <a:solidFill>
                  <a:schemeClr val="tx1"/>
                </a:solidFill>
                <a:effectLst/>
                <a:latin typeface="Bookman Old Style" panose="02050604050505020204" pitchFamily="18" charset="0"/>
              </a:rPr>
              <a:t>+ </a:t>
            </a:r>
            <a:r>
              <a:rPr lang="fr-FR" sz="1800" i="1" dirty="0">
                <a:solidFill>
                  <a:schemeClr val="tx1"/>
                </a:solidFill>
                <a:effectLst/>
                <a:latin typeface="Bookman Old Style" panose="02050604050505020204" pitchFamily="18" charset="0"/>
              </a:rPr>
              <a:t>FP </a:t>
            </a:r>
            <a:r>
              <a:rPr lang="fr-FR" sz="1800" dirty="0">
                <a:solidFill>
                  <a:schemeClr val="tx1"/>
                </a:solidFill>
                <a:effectLst/>
                <a:latin typeface="Bookman Old Style" panose="02050604050505020204" pitchFamily="18" charset="0"/>
              </a:rPr>
              <a:t>+ </a:t>
            </a:r>
            <a:r>
              <a:rPr lang="fr-FR" sz="1800" i="1" dirty="0">
                <a:solidFill>
                  <a:schemeClr val="tx1"/>
                </a:solidFill>
                <a:effectLst/>
                <a:latin typeface="Bookman Old Style" panose="02050604050505020204" pitchFamily="18" charset="0"/>
              </a:rPr>
              <a:t>FN)</a:t>
            </a:r>
          </a:p>
          <a:p>
            <a:pPr marL="285750" indent="-285750">
              <a:buFont typeface="Arial" panose="020B0604020202020204" pitchFamily="34" charset="0"/>
              <a:buChar char="•"/>
            </a:pPr>
            <a:r>
              <a:rPr lang="fr-FR" sz="1800" i="1" dirty="0" err="1">
                <a:solidFill>
                  <a:schemeClr val="tx1"/>
                </a:solidFill>
                <a:effectLst/>
                <a:latin typeface="Bookman Old Style" panose="02050604050505020204" pitchFamily="18" charset="0"/>
              </a:rPr>
              <a:t>Precision</a:t>
            </a:r>
            <a:r>
              <a:rPr lang="fr-FR" sz="1800" i="1" dirty="0">
                <a:solidFill>
                  <a:schemeClr val="tx1"/>
                </a:solidFill>
                <a:effectLst/>
                <a:latin typeface="Bookman Old Style" panose="02050604050505020204" pitchFamily="18" charset="0"/>
              </a:rPr>
              <a:t> : </a:t>
            </a:r>
            <a:r>
              <a:rPr lang="en-US" sz="1800" dirty="0">
                <a:solidFill>
                  <a:srgbClr val="000000"/>
                </a:solidFill>
                <a:effectLst/>
                <a:latin typeface="Times-Roman"/>
              </a:rPr>
              <a:t>The percentage of accurately classified positive </a:t>
            </a:r>
            <a:endParaRPr lang="en-US" sz="2400" dirty="0"/>
          </a:p>
          <a:p>
            <a:r>
              <a:rPr lang="en-US" sz="1800" dirty="0">
                <a:solidFill>
                  <a:srgbClr val="000000"/>
                </a:solidFill>
                <a:effectLst/>
                <a:latin typeface="Times-Roman"/>
              </a:rPr>
              <a:t>     instances to all predicted positive instances.</a:t>
            </a:r>
          </a:p>
          <a:p>
            <a:r>
              <a:rPr lang="fr-FR" sz="1800" i="1" dirty="0">
                <a:solidFill>
                  <a:schemeClr val="tx1"/>
                </a:solidFill>
                <a:effectLst/>
                <a:latin typeface="Bookman Old Style" panose="02050604050505020204" pitchFamily="18" charset="0"/>
              </a:rPr>
              <a:t>    </a:t>
            </a:r>
            <a:r>
              <a:rPr lang="fr-FR" sz="1800" i="1" dirty="0" err="1">
                <a:solidFill>
                  <a:schemeClr val="tx1"/>
                </a:solidFill>
                <a:effectLst/>
                <a:latin typeface="Bookman Old Style" panose="02050604050505020204" pitchFamily="18" charset="0"/>
              </a:rPr>
              <a:t>Precision</a:t>
            </a:r>
            <a:r>
              <a:rPr lang="fr-FR" sz="1800" dirty="0">
                <a:solidFill>
                  <a:schemeClr val="tx1"/>
                </a:solidFill>
                <a:effectLst/>
                <a:latin typeface="Bookman Old Style" panose="02050604050505020204" pitchFamily="18" charset="0"/>
              </a:rPr>
              <a:t>= </a:t>
            </a:r>
            <a:r>
              <a:rPr lang="fr-FR" sz="1800" i="1" dirty="0">
                <a:solidFill>
                  <a:schemeClr val="tx1"/>
                </a:solidFill>
                <a:effectLst/>
                <a:latin typeface="Bookman Old Style" panose="02050604050505020204" pitchFamily="18" charset="0"/>
              </a:rPr>
              <a:t>T P </a:t>
            </a:r>
            <a:r>
              <a:rPr lang="fr-FR" sz="2000" dirty="0">
                <a:solidFill>
                  <a:schemeClr val="tx1"/>
                </a:solidFill>
                <a:latin typeface="Bookman Old Style" panose="02050604050505020204" pitchFamily="18" charset="0"/>
              </a:rPr>
              <a:t>/(</a:t>
            </a:r>
            <a:r>
              <a:rPr lang="fr-FR" sz="1800" i="1" dirty="0">
                <a:solidFill>
                  <a:schemeClr val="tx1"/>
                </a:solidFill>
                <a:effectLst/>
                <a:latin typeface="Bookman Old Style" panose="02050604050505020204" pitchFamily="18" charset="0"/>
              </a:rPr>
              <a:t>T P </a:t>
            </a:r>
            <a:r>
              <a:rPr lang="fr-FR" sz="1800" dirty="0">
                <a:solidFill>
                  <a:schemeClr val="tx1"/>
                </a:solidFill>
                <a:effectLst/>
                <a:latin typeface="Bookman Old Style" panose="02050604050505020204" pitchFamily="18" charset="0"/>
              </a:rPr>
              <a:t>+ </a:t>
            </a:r>
            <a:r>
              <a:rPr lang="fr-FR" sz="1800" i="1" dirty="0">
                <a:solidFill>
                  <a:schemeClr val="tx1"/>
                </a:solidFill>
                <a:effectLst/>
                <a:latin typeface="Bookman Old Style" panose="02050604050505020204" pitchFamily="18" charset="0"/>
              </a:rPr>
              <a:t>FP)</a:t>
            </a:r>
          </a:p>
          <a:p>
            <a:pPr marL="285750" indent="-285750">
              <a:buFont typeface="Arial" panose="020B0604020202020204" pitchFamily="34" charset="0"/>
              <a:buChar char="•"/>
            </a:pPr>
            <a:r>
              <a:rPr lang="en-IN" sz="1800" i="1" dirty="0">
                <a:solidFill>
                  <a:schemeClr val="tx1"/>
                </a:solidFill>
                <a:effectLst/>
                <a:latin typeface="Bookman Old Style" panose="02050604050505020204" pitchFamily="18" charset="0"/>
              </a:rPr>
              <a:t>Recall : </a:t>
            </a:r>
            <a:r>
              <a:rPr lang="en-US" sz="1800" dirty="0">
                <a:solidFill>
                  <a:srgbClr val="000000"/>
                </a:solidFill>
                <a:effectLst/>
                <a:latin typeface="Times-Roman"/>
              </a:rPr>
              <a:t>The percentage of accurately classified positive </a:t>
            </a:r>
            <a:endParaRPr lang="en-US" sz="2400" dirty="0"/>
          </a:p>
          <a:p>
            <a:r>
              <a:rPr lang="en-US" sz="1800" dirty="0">
                <a:solidFill>
                  <a:srgbClr val="000000"/>
                </a:solidFill>
                <a:effectLst/>
                <a:latin typeface="Times-Roman"/>
              </a:rPr>
              <a:t>     instances to all instances in the actual class. </a:t>
            </a:r>
          </a:p>
          <a:p>
            <a:r>
              <a:rPr lang="en-IN" sz="1800" i="1" dirty="0">
                <a:solidFill>
                  <a:schemeClr val="tx1"/>
                </a:solidFill>
                <a:effectLst/>
                <a:latin typeface="Bookman Old Style" panose="02050604050505020204" pitchFamily="18" charset="0"/>
              </a:rPr>
              <a:t>    Recall </a:t>
            </a:r>
            <a:r>
              <a:rPr lang="en-IN" sz="1800" dirty="0">
                <a:solidFill>
                  <a:schemeClr val="tx1"/>
                </a:solidFill>
                <a:effectLst/>
                <a:latin typeface="Bookman Old Style" panose="02050604050505020204" pitchFamily="18" charset="0"/>
              </a:rPr>
              <a:t>= </a:t>
            </a:r>
            <a:r>
              <a:rPr lang="en-IN" sz="1800" i="1" dirty="0">
                <a:solidFill>
                  <a:schemeClr val="tx1"/>
                </a:solidFill>
                <a:effectLst/>
                <a:latin typeface="Bookman Old Style" panose="02050604050505020204" pitchFamily="18" charset="0"/>
              </a:rPr>
              <a:t>T P </a:t>
            </a:r>
            <a:r>
              <a:rPr lang="en-IN" sz="2000" dirty="0">
                <a:solidFill>
                  <a:schemeClr val="tx1"/>
                </a:solidFill>
                <a:latin typeface="Bookman Old Style" panose="02050604050505020204" pitchFamily="18" charset="0"/>
              </a:rPr>
              <a:t>/(</a:t>
            </a:r>
            <a:r>
              <a:rPr lang="en-IN" sz="1800" i="1" dirty="0">
                <a:solidFill>
                  <a:schemeClr val="tx1"/>
                </a:solidFill>
                <a:effectLst/>
                <a:latin typeface="Bookman Old Style" panose="02050604050505020204" pitchFamily="18" charset="0"/>
              </a:rPr>
              <a:t>T P </a:t>
            </a:r>
            <a:r>
              <a:rPr lang="en-IN" sz="1800" dirty="0">
                <a:solidFill>
                  <a:schemeClr val="tx1"/>
                </a:solidFill>
                <a:effectLst/>
                <a:latin typeface="Bookman Old Style" panose="02050604050505020204" pitchFamily="18" charset="0"/>
              </a:rPr>
              <a:t>+ </a:t>
            </a:r>
            <a:r>
              <a:rPr lang="en-IN" sz="1800" i="1" dirty="0">
                <a:solidFill>
                  <a:schemeClr val="tx1"/>
                </a:solidFill>
                <a:effectLst/>
                <a:latin typeface="Bookman Old Style" panose="02050604050505020204" pitchFamily="18" charset="0"/>
              </a:rPr>
              <a:t>FN)</a:t>
            </a:r>
          </a:p>
          <a:p>
            <a:pPr marL="285750" indent="-285750">
              <a:buFont typeface="Arial" panose="020B0604020202020204" pitchFamily="34" charset="0"/>
              <a:buChar char="•"/>
            </a:pPr>
            <a:r>
              <a:rPr lang="en-IN" sz="1800" i="1" dirty="0">
                <a:solidFill>
                  <a:schemeClr val="tx1"/>
                </a:solidFill>
                <a:effectLst/>
                <a:latin typeface="Bookman Old Style" panose="02050604050505020204" pitchFamily="18" charset="0"/>
              </a:rPr>
              <a:t>F</a:t>
            </a:r>
            <a:r>
              <a:rPr lang="en-IN" sz="1800" dirty="0">
                <a:solidFill>
                  <a:schemeClr val="tx1"/>
                </a:solidFill>
                <a:effectLst/>
                <a:latin typeface="Bookman Old Style" panose="02050604050505020204" pitchFamily="18" charset="0"/>
              </a:rPr>
              <a:t>1-</a:t>
            </a:r>
            <a:r>
              <a:rPr lang="en-IN" sz="1800" i="1" dirty="0">
                <a:solidFill>
                  <a:schemeClr val="tx1"/>
                </a:solidFill>
                <a:effectLst/>
                <a:latin typeface="Bookman Old Style" panose="02050604050505020204" pitchFamily="18" charset="0"/>
              </a:rPr>
              <a:t>score </a:t>
            </a:r>
            <a:r>
              <a:rPr lang="en-IN" sz="1800" dirty="0">
                <a:solidFill>
                  <a:schemeClr val="tx1"/>
                </a:solidFill>
                <a:effectLst/>
                <a:latin typeface="Bookman Old Style" panose="02050604050505020204" pitchFamily="18" charset="0"/>
              </a:rPr>
              <a:t>= </a:t>
            </a:r>
            <a:r>
              <a:rPr lang="en-IN" sz="2000" dirty="0">
                <a:solidFill>
                  <a:schemeClr val="tx1"/>
                </a:solidFill>
                <a:latin typeface="Bookman Old Style" panose="02050604050505020204" pitchFamily="18" charset="0"/>
              </a:rPr>
              <a:t>(</a:t>
            </a:r>
            <a:r>
              <a:rPr lang="en-IN" sz="1800" dirty="0">
                <a:solidFill>
                  <a:schemeClr val="tx1"/>
                </a:solidFill>
                <a:effectLst/>
                <a:latin typeface="Bookman Old Style" panose="02050604050505020204" pitchFamily="18" charset="0"/>
              </a:rPr>
              <a:t>2 </a:t>
            </a:r>
            <a:r>
              <a:rPr lang="en-IN" sz="1800" i="1" dirty="0">
                <a:solidFill>
                  <a:schemeClr val="tx1"/>
                </a:solidFill>
                <a:effectLst/>
                <a:latin typeface="Bookman Old Style" panose="02050604050505020204" pitchFamily="18" charset="0"/>
              </a:rPr>
              <a:t>× Precision × Recall)</a:t>
            </a:r>
            <a:r>
              <a:rPr lang="en-IN" sz="2000" dirty="0">
                <a:solidFill>
                  <a:schemeClr val="tx1"/>
                </a:solidFill>
                <a:latin typeface="Bookman Old Style" panose="02050604050505020204" pitchFamily="18" charset="0"/>
              </a:rPr>
              <a:t>/(</a:t>
            </a:r>
            <a:r>
              <a:rPr lang="en-IN" sz="1800" i="1" dirty="0">
                <a:solidFill>
                  <a:schemeClr val="tx1"/>
                </a:solidFill>
                <a:effectLst/>
                <a:latin typeface="Bookman Old Style" panose="02050604050505020204" pitchFamily="18" charset="0"/>
              </a:rPr>
              <a:t>Precision </a:t>
            </a:r>
            <a:r>
              <a:rPr lang="en-IN" sz="1800" dirty="0">
                <a:solidFill>
                  <a:schemeClr val="tx1"/>
                </a:solidFill>
                <a:effectLst/>
                <a:latin typeface="Bookman Old Style" panose="02050604050505020204" pitchFamily="18" charset="0"/>
              </a:rPr>
              <a:t>+ </a:t>
            </a:r>
            <a:r>
              <a:rPr lang="en-IN" sz="1800" i="1" dirty="0">
                <a:solidFill>
                  <a:schemeClr val="tx1"/>
                </a:solidFill>
                <a:effectLst/>
                <a:latin typeface="Bookman Old Style" panose="02050604050505020204" pitchFamily="18" charset="0"/>
              </a:rPr>
              <a:t>Recall)</a:t>
            </a:r>
          </a:p>
          <a:p>
            <a:endParaRPr lang="fr-FR" sz="1600" i="1" dirty="0">
              <a:solidFill>
                <a:srgbClr val="000000"/>
              </a:solidFill>
              <a:effectLst/>
              <a:latin typeface="Bookman Old Style" panose="02050604050505020204" pitchFamily="18" charset="0"/>
            </a:endParaRPr>
          </a:p>
          <a:p>
            <a:r>
              <a:rPr lang="en-US" sz="1800" dirty="0">
                <a:solidFill>
                  <a:srgbClr val="000000"/>
                </a:solidFill>
                <a:effectLst/>
                <a:latin typeface="Bookman Old Style" panose="02050604050505020204" pitchFamily="18" charset="0"/>
              </a:rPr>
              <a:t>where </a:t>
            </a:r>
            <a:r>
              <a:rPr lang="en-US" sz="1800" i="1" dirty="0">
                <a:solidFill>
                  <a:srgbClr val="000000"/>
                </a:solidFill>
                <a:effectLst/>
                <a:latin typeface="Bookman Old Style" panose="02050604050505020204" pitchFamily="18" charset="0"/>
              </a:rPr>
              <a:t>T P</a:t>
            </a:r>
            <a:r>
              <a:rPr lang="en-US" sz="1800" dirty="0">
                <a:solidFill>
                  <a:srgbClr val="000000"/>
                </a:solidFill>
                <a:effectLst/>
                <a:latin typeface="Bookman Old Style" panose="02050604050505020204" pitchFamily="18" charset="0"/>
              </a:rPr>
              <a:t>, </a:t>
            </a:r>
            <a:r>
              <a:rPr lang="en-US" sz="1800" i="1" dirty="0">
                <a:solidFill>
                  <a:srgbClr val="000000"/>
                </a:solidFill>
                <a:effectLst/>
                <a:latin typeface="Bookman Old Style" panose="02050604050505020204" pitchFamily="18" charset="0"/>
              </a:rPr>
              <a:t>T N </a:t>
            </a:r>
            <a:r>
              <a:rPr lang="en-US" sz="1800" dirty="0">
                <a:solidFill>
                  <a:srgbClr val="000000"/>
                </a:solidFill>
                <a:effectLst/>
                <a:latin typeface="Bookman Old Style" panose="02050604050505020204" pitchFamily="18" charset="0"/>
              </a:rPr>
              <a:t>, </a:t>
            </a:r>
            <a:r>
              <a:rPr lang="en-US" sz="1800" i="1" dirty="0">
                <a:solidFill>
                  <a:srgbClr val="000000"/>
                </a:solidFill>
                <a:effectLst/>
                <a:latin typeface="Bookman Old Style" panose="02050604050505020204" pitchFamily="18" charset="0"/>
              </a:rPr>
              <a:t>FP</a:t>
            </a:r>
            <a:r>
              <a:rPr lang="en-US" sz="1800" dirty="0">
                <a:solidFill>
                  <a:srgbClr val="000000"/>
                </a:solidFill>
                <a:effectLst/>
                <a:latin typeface="Bookman Old Style" panose="02050604050505020204" pitchFamily="18" charset="0"/>
              </a:rPr>
              <a:t>, and </a:t>
            </a:r>
            <a:r>
              <a:rPr lang="en-US" sz="1800" i="1" dirty="0">
                <a:solidFill>
                  <a:srgbClr val="000000"/>
                </a:solidFill>
                <a:effectLst/>
                <a:latin typeface="Bookman Old Style" panose="02050604050505020204" pitchFamily="18" charset="0"/>
              </a:rPr>
              <a:t>FN </a:t>
            </a:r>
            <a:r>
              <a:rPr lang="en-US" sz="1800" dirty="0">
                <a:solidFill>
                  <a:srgbClr val="000000"/>
                </a:solidFill>
                <a:effectLst/>
                <a:latin typeface="Bookman Old Style" panose="02050604050505020204" pitchFamily="18" charset="0"/>
              </a:rPr>
              <a:t>represent the true positive, </a:t>
            </a:r>
            <a:endParaRPr lang="en-US" dirty="0">
              <a:latin typeface="Bookman Old Style" panose="02050604050505020204" pitchFamily="18" charset="0"/>
            </a:endParaRPr>
          </a:p>
          <a:p>
            <a:r>
              <a:rPr lang="en-US" sz="1800" dirty="0">
                <a:solidFill>
                  <a:srgbClr val="000000"/>
                </a:solidFill>
                <a:effectLst/>
                <a:latin typeface="Bookman Old Style" panose="02050604050505020204" pitchFamily="18" charset="0"/>
              </a:rPr>
              <a:t>the true negative, the false positive, and the false negative, </a:t>
            </a:r>
            <a:endParaRPr lang="en-US" dirty="0">
              <a:latin typeface="Bookman Old Style" panose="02050604050505020204" pitchFamily="18" charset="0"/>
            </a:endParaRPr>
          </a:p>
          <a:p>
            <a:r>
              <a:rPr lang="en-US" sz="1800" dirty="0">
                <a:solidFill>
                  <a:srgbClr val="000000"/>
                </a:solidFill>
                <a:effectLst/>
                <a:latin typeface="Bookman Old Style" panose="02050604050505020204" pitchFamily="18" charset="0"/>
              </a:rPr>
              <a:t>respectively</a:t>
            </a:r>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CCFD4614-2DE1-4A4F-B9AA-17848EE63AB0}" type="datetime1">
              <a:rPr lang="en-US" smtClean="0"/>
              <a:t>1/30/2024</a:t>
            </a:fld>
            <a:endParaRPr lang="en-US" dirty="0"/>
          </a:p>
        </p:txBody>
      </p:sp>
      <p:sp>
        <p:nvSpPr>
          <p:cNvPr id="4" name="Footer Placeholder 3"/>
          <p:cNvSpPr>
            <a:spLocks noGrp="1"/>
          </p:cNvSpPr>
          <p:nvPr>
            <p:ph type="ft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440124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12</a:t>
            </a:fld>
            <a:endParaRPr dirty="0">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026446" y="409733"/>
            <a:ext cx="6117431" cy="627321"/>
          </a:xfrm>
        </p:spPr>
        <p:txBody>
          <a:bodyPr/>
          <a:lstStyle/>
          <a:p>
            <a:r>
              <a:rPr lang="en-US" sz="3600" dirty="0">
                <a:latin typeface="Bookman Old Style" panose="02050604050505020204" pitchFamily="18" charset="0"/>
              </a:rPr>
              <a:t>Experiment Environment</a:t>
            </a:r>
          </a:p>
        </p:txBody>
      </p:sp>
      <p:sp>
        <p:nvSpPr>
          <p:cNvPr id="5" name="TextBox 4"/>
          <p:cNvSpPr txBox="1"/>
          <p:nvPr/>
        </p:nvSpPr>
        <p:spPr>
          <a:xfrm>
            <a:off x="1137683" y="1173014"/>
            <a:ext cx="6655982" cy="2585323"/>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Bookman Old Style" panose="02050604050505020204" pitchFamily="18" charset="0"/>
              </a:rPr>
              <a:t>Programming Language : Python 3.7.7</a:t>
            </a:r>
          </a:p>
          <a:p>
            <a:pPr marL="285750" indent="-285750">
              <a:buFont typeface="Arial" panose="020B0604020202020204" pitchFamily="34" charset="0"/>
              <a:buChar char="•"/>
            </a:pPr>
            <a:endParaRPr lang="en-US" sz="1800" dirty="0">
              <a:latin typeface="Bookman Old Style" panose="02050604050505020204" pitchFamily="18" charset="0"/>
            </a:endParaRPr>
          </a:p>
          <a:p>
            <a:pPr marL="285750" indent="-285750">
              <a:buFont typeface="Arial" panose="020B0604020202020204" pitchFamily="34" charset="0"/>
              <a:buChar char="•"/>
            </a:pPr>
            <a:r>
              <a:rPr lang="en-US" sz="1800" dirty="0">
                <a:latin typeface="Bookman Old Style" panose="02050604050505020204" pitchFamily="18" charset="0"/>
              </a:rPr>
              <a:t>Libraries : Pandas, </a:t>
            </a:r>
            <a:r>
              <a:rPr lang="en-US" sz="1800" dirty="0" err="1">
                <a:latin typeface="Bookman Old Style" panose="02050604050505020204" pitchFamily="18" charset="0"/>
              </a:rPr>
              <a:t>Keras</a:t>
            </a:r>
            <a:r>
              <a:rPr lang="en-US" sz="1800" dirty="0">
                <a:latin typeface="Bookman Old Style" panose="02050604050505020204" pitchFamily="18" charset="0"/>
              </a:rPr>
              <a:t>, </a:t>
            </a:r>
            <a:r>
              <a:rPr lang="en-US" sz="1800" dirty="0" err="1">
                <a:latin typeface="Bookman Old Style" panose="02050604050505020204" pitchFamily="18" charset="0"/>
              </a:rPr>
              <a:t>MatplotLib</a:t>
            </a:r>
            <a:r>
              <a:rPr lang="en-US" sz="1800" dirty="0">
                <a:latin typeface="Bookman Old Style" panose="02050604050505020204" pitchFamily="18" charset="0"/>
              </a:rPr>
              <a:t>.</a:t>
            </a:r>
          </a:p>
          <a:p>
            <a:pPr marL="285750" indent="-285750">
              <a:buFont typeface="Arial" panose="020B0604020202020204" pitchFamily="34" charset="0"/>
              <a:buChar char="•"/>
            </a:pPr>
            <a:endParaRPr lang="en-US" sz="1800" dirty="0">
              <a:latin typeface="Bookman Old Style" panose="02050604050505020204" pitchFamily="18" charset="0"/>
            </a:endParaRPr>
          </a:p>
          <a:p>
            <a:pPr marL="285750" indent="-285750">
              <a:buFont typeface="Arial" panose="020B0604020202020204" pitchFamily="34" charset="0"/>
              <a:buChar char="•"/>
            </a:pPr>
            <a:r>
              <a:rPr lang="en-US" sz="1800" dirty="0">
                <a:latin typeface="Bookman Old Style" panose="02050604050505020204" pitchFamily="18" charset="0"/>
              </a:rPr>
              <a:t>Software : Anaconda 4.8.3</a:t>
            </a:r>
          </a:p>
          <a:p>
            <a:pPr marL="285750" indent="-285750">
              <a:buFont typeface="Arial" panose="020B0604020202020204" pitchFamily="34" charset="0"/>
              <a:buChar char="•"/>
            </a:pPr>
            <a:endParaRPr lang="en-US" sz="1800" dirty="0">
              <a:latin typeface="Bookman Old Style" panose="02050604050505020204" pitchFamily="18" charset="0"/>
            </a:endParaRPr>
          </a:p>
          <a:p>
            <a:pPr marL="285750" indent="-285750">
              <a:buFont typeface="Arial" panose="020B0604020202020204" pitchFamily="34" charset="0"/>
              <a:buChar char="•"/>
            </a:pPr>
            <a:r>
              <a:rPr lang="en-US" sz="1800" dirty="0">
                <a:latin typeface="Bookman Old Style" panose="02050604050505020204" pitchFamily="18" charset="0"/>
              </a:rPr>
              <a:t>Framework : </a:t>
            </a:r>
            <a:r>
              <a:rPr lang="en-US" sz="1800" dirty="0" err="1">
                <a:latin typeface="Bookman Old Style" panose="02050604050505020204" pitchFamily="18" charset="0"/>
              </a:rPr>
              <a:t>Tensorflow</a:t>
            </a:r>
            <a:endParaRPr lang="en-US" sz="1800" dirty="0">
              <a:latin typeface="Bookman Old Style" panose="02050604050505020204" pitchFamily="18" charset="0"/>
            </a:endParaRPr>
          </a:p>
          <a:p>
            <a:pPr marL="285750" indent="-285750">
              <a:buFont typeface="Arial" panose="020B0604020202020204" pitchFamily="34" charset="0"/>
              <a:buChar char="•"/>
            </a:pPr>
            <a:endParaRPr lang="en-US" sz="1800" dirty="0">
              <a:latin typeface="Bookman Old Style" panose="02050604050505020204" pitchFamily="18" charset="0"/>
            </a:endParaRPr>
          </a:p>
          <a:p>
            <a:pPr marL="285750" indent="-285750">
              <a:buFont typeface="Arial" panose="020B0604020202020204" pitchFamily="34" charset="0"/>
              <a:buChar char="•"/>
            </a:pPr>
            <a:r>
              <a:rPr lang="en-IN" sz="1800" dirty="0">
                <a:latin typeface="Bookman Old Style" panose="02050604050505020204" pitchFamily="18" charset="0"/>
              </a:rPr>
              <a:t>Code Development Environment </a:t>
            </a:r>
            <a:r>
              <a:rPr lang="en-US" sz="1800" dirty="0">
                <a:latin typeface="Bookman Old Style" panose="02050604050505020204" pitchFamily="18" charset="0"/>
              </a:rPr>
              <a:t>: Jupyter notebook</a:t>
            </a:r>
          </a:p>
        </p:txBody>
      </p:sp>
      <p:sp>
        <p:nvSpPr>
          <p:cNvPr id="3" name="Date Placeholder 2"/>
          <p:cNvSpPr>
            <a:spLocks noGrp="1"/>
          </p:cNvSpPr>
          <p:nvPr>
            <p:ph type="dt" idx="10"/>
          </p:nvPr>
        </p:nvSpPr>
        <p:spPr/>
        <p:txBody>
          <a:bodyPr/>
          <a:lstStyle/>
          <a:p>
            <a:fld id="{399C44C4-7196-4A35-8198-AF8560E914F3}" type="datetime1">
              <a:rPr lang="en-US" smtClean="0"/>
              <a:t>1/30/2024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2122184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95138" y="325602"/>
            <a:ext cx="6117431" cy="627321"/>
          </a:xfrm>
        </p:spPr>
        <p:txBody>
          <a:bodyPr/>
          <a:lstStyle/>
          <a:p>
            <a:r>
              <a:rPr lang="en-US" sz="3600" dirty="0">
                <a:latin typeface="Bookman Old Style" panose="02050604050505020204" pitchFamily="18" charset="0"/>
              </a:rPr>
              <a:t>Project status</a:t>
            </a:r>
          </a:p>
        </p:txBody>
      </p:sp>
      <p:graphicFrame>
        <p:nvGraphicFramePr>
          <p:cNvPr id="4" name="Table 3"/>
          <p:cNvGraphicFramePr>
            <a:graphicFrameLocks noGrp="1"/>
          </p:cNvGraphicFramePr>
          <p:nvPr>
            <p:extLst>
              <p:ext uri="{D42A27DB-BD31-4B8C-83A1-F6EECF244321}">
                <p14:modId xmlns:p14="http://schemas.microsoft.com/office/powerpoint/2010/main" val="254724389"/>
              </p:ext>
            </p:extLst>
          </p:nvPr>
        </p:nvGraphicFramePr>
        <p:xfrm>
          <a:off x="1123308" y="1279490"/>
          <a:ext cx="6602859" cy="2834640"/>
        </p:xfrm>
        <a:graphic>
          <a:graphicData uri="http://schemas.openxmlformats.org/drawingml/2006/table">
            <a:tbl>
              <a:tblPr firstRow="1" bandRow="1">
                <a:tableStyleId>{1D3205E1-8B83-452B-8570-0B3C4014EAE2}</a:tableStyleId>
              </a:tblPr>
              <a:tblGrid>
                <a:gridCol w="602750">
                  <a:extLst>
                    <a:ext uri="{9D8B030D-6E8A-4147-A177-3AD203B41FA5}">
                      <a16:colId xmlns:a16="http://schemas.microsoft.com/office/drawing/2014/main" val="20000"/>
                    </a:ext>
                  </a:extLst>
                </a:gridCol>
                <a:gridCol w="4099389">
                  <a:extLst>
                    <a:ext uri="{9D8B030D-6E8A-4147-A177-3AD203B41FA5}">
                      <a16:colId xmlns:a16="http://schemas.microsoft.com/office/drawing/2014/main" val="20001"/>
                    </a:ext>
                  </a:extLst>
                </a:gridCol>
                <a:gridCol w="1900720">
                  <a:extLst>
                    <a:ext uri="{9D8B030D-6E8A-4147-A177-3AD203B41FA5}">
                      <a16:colId xmlns:a16="http://schemas.microsoft.com/office/drawing/2014/main" val="20002"/>
                    </a:ext>
                  </a:extLst>
                </a:gridCol>
              </a:tblGrid>
              <a:tr h="370840">
                <a:tc>
                  <a:txBody>
                    <a:bodyPr/>
                    <a:lstStyle/>
                    <a:p>
                      <a:r>
                        <a:rPr lang="en-US" dirty="0" err="1"/>
                        <a:t>S.No</a:t>
                      </a:r>
                      <a:endParaRPr lang="en-US" dirty="0"/>
                    </a:p>
                  </a:txBody>
                  <a:tcPr/>
                </a:tc>
                <a:tc>
                  <a:txBody>
                    <a:bodyPr/>
                    <a:lstStyle/>
                    <a:p>
                      <a:r>
                        <a:rPr lang="en-US" dirty="0"/>
                        <a:t>Functionality</a:t>
                      </a:r>
                    </a:p>
                  </a:txBody>
                  <a:tcPr/>
                </a:tc>
                <a:tc>
                  <a:txBody>
                    <a:bodyPr/>
                    <a:lstStyle/>
                    <a:p>
                      <a:r>
                        <a:rPr lang="en-US" dirty="0"/>
                        <a:t>Status</a:t>
                      </a:r>
                    </a:p>
                    <a:p>
                      <a:r>
                        <a:rPr lang="en-US" sz="1000" dirty="0"/>
                        <a:t>(Completed /in-progress/Not</a:t>
                      </a:r>
                      <a:r>
                        <a:rPr lang="en-US" sz="1000" baseline="0" dirty="0"/>
                        <a:t> started)</a:t>
                      </a:r>
                      <a:endParaRPr lang="en-US" sz="1000" dirty="0"/>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Data Splitting</a:t>
                      </a:r>
                    </a:p>
                  </a:txBody>
                  <a:tcPr/>
                </a:tc>
                <a:tc>
                  <a:txBody>
                    <a:bodyPr/>
                    <a:lstStyle/>
                    <a:p>
                      <a:r>
                        <a:rPr lang="en-US" dirty="0"/>
                        <a:t>Completed</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Data Preprocessing</a:t>
                      </a:r>
                    </a:p>
                  </a:txBody>
                  <a:tcPr/>
                </a:tc>
                <a:tc>
                  <a:txBody>
                    <a:bodyPr/>
                    <a:lstStyle/>
                    <a:p>
                      <a:r>
                        <a:rPr lang="en-US" dirty="0"/>
                        <a:t>Completed</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Data Rescaling and Balancing</a:t>
                      </a:r>
                    </a:p>
                  </a:txBody>
                  <a:tcPr/>
                </a:tc>
                <a:tc>
                  <a:txBody>
                    <a:bodyPr/>
                    <a:lstStyle/>
                    <a:p>
                      <a:r>
                        <a:rPr lang="en-US" dirty="0"/>
                        <a:t>Completed</a:t>
                      </a:r>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r>
                        <a:rPr lang="en-US" dirty="0"/>
                        <a:t>Feature Selection</a:t>
                      </a:r>
                    </a:p>
                  </a:txBody>
                  <a:tcPr/>
                </a:tc>
                <a:tc>
                  <a:txBody>
                    <a:bodyPr/>
                    <a:lstStyle/>
                    <a:p>
                      <a:r>
                        <a:rPr lang="en-US" dirty="0"/>
                        <a:t>In-progress</a:t>
                      </a:r>
                    </a:p>
                  </a:txBody>
                  <a:tcPr/>
                </a:tc>
                <a:extLst>
                  <a:ext uri="{0D108BD9-81ED-4DB2-BD59-A6C34878D82A}">
                    <a16:rowId xmlns:a16="http://schemas.microsoft.com/office/drawing/2014/main" val="3964367107"/>
                  </a:ext>
                </a:extLst>
              </a:tr>
              <a:tr h="370840">
                <a:tc>
                  <a:txBody>
                    <a:bodyPr/>
                    <a:lstStyle/>
                    <a:p>
                      <a:r>
                        <a:rPr lang="en-US" dirty="0"/>
                        <a:t>5.</a:t>
                      </a:r>
                    </a:p>
                  </a:txBody>
                  <a:tcPr/>
                </a:tc>
                <a:tc>
                  <a:txBody>
                    <a:bodyPr/>
                    <a:lstStyle/>
                    <a:p>
                      <a:r>
                        <a:rPr lang="en-US" dirty="0"/>
                        <a:t>Model Training</a:t>
                      </a:r>
                    </a:p>
                  </a:txBody>
                  <a:tcPr/>
                </a:tc>
                <a:tc>
                  <a:txBody>
                    <a:bodyPr/>
                    <a:lstStyle/>
                    <a:p>
                      <a:r>
                        <a:rPr lang="en-US" dirty="0"/>
                        <a:t>Not Started</a:t>
                      </a:r>
                    </a:p>
                  </a:txBody>
                  <a:tcPr/>
                </a:tc>
                <a:extLst>
                  <a:ext uri="{0D108BD9-81ED-4DB2-BD59-A6C34878D82A}">
                    <a16:rowId xmlns:a16="http://schemas.microsoft.com/office/drawing/2014/main" val="10004"/>
                  </a:ext>
                </a:extLst>
              </a:tr>
              <a:tr h="370840">
                <a:tc>
                  <a:txBody>
                    <a:bodyPr/>
                    <a:lstStyle/>
                    <a:p>
                      <a:r>
                        <a:rPr lang="en-US" dirty="0"/>
                        <a:t>6.</a:t>
                      </a:r>
                    </a:p>
                  </a:txBody>
                  <a:tcPr/>
                </a:tc>
                <a:tc>
                  <a:txBody>
                    <a:bodyPr/>
                    <a:lstStyle/>
                    <a:p>
                      <a:r>
                        <a:rPr lang="en-US" dirty="0"/>
                        <a:t>Model Evaluation</a:t>
                      </a:r>
                    </a:p>
                  </a:txBody>
                  <a:tcPr/>
                </a:tc>
                <a:tc>
                  <a:txBody>
                    <a:bodyPr/>
                    <a:lstStyle/>
                    <a:p>
                      <a:r>
                        <a:rPr lang="en-US" dirty="0"/>
                        <a:t>Not Started</a:t>
                      </a:r>
                    </a:p>
                  </a:txBody>
                  <a:tcPr/>
                </a:tc>
                <a:extLst>
                  <a:ext uri="{0D108BD9-81ED-4DB2-BD59-A6C34878D82A}">
                    <a16:rowId xmlns:a16="http://schemas.microsoft.com/office/drawing/2014/main" val="3664643427"/>
                  </a:ext>
                </a:extLst>
              </a:tr>
            </a:tbl>
          </a:graphicData>
        </a:graphic>
      </p:graphicFrame>
      <p:sp>
        <p:nvSpPr>
          <p:cNvPr id="6" name="Date Placeholder 5"/>
          <p:cNvSpPr>
            <a:spLocks noGrp="1"/>
          </p:cNvSpPr>
          <p:nvPr>
            <p:ph type="dt" idx="10"/>
          </p:nvPr>
        </p:nvSpPr>
        <p:spPr/>
        <p:txBody>
          <a:bodyPr/>
          <a:lstStyle/>
          <a:p>
            <a:fld id="{A23233CE-2848-499E-9139-0E978658934A}" type="datetime1">
              <a:rPr lang="en-US" smtClean="0"/>
              <a:t>1/30/2024</a:t>
            </a:fld>
            <a:endParaRPr lang="en-US" dirty="0"/>
          </a:p>
        </p:txBody>
      </p:sp>
      <p:sp>
        <p:nvSpPr>
          <p:cNvPr id="7" name="Footer Placeholder 6"/>
          <p:cNvSpPr>
            <a:spLocks noGrp="1"/>
          </p:cNvSpPr>
          <p:nvPr>
            <p:ph type="ft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747321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Bookman Old Style" panose="02050604050505020204" pitchFamily="18" charset="0"/>
              </a:rPr>
              <a:t>References</a:t>
            </a:r>
          </a:p>
        </p:txBody>
      </p:sp>
      <p:sp>
        <p:nvSpPr>
          <p:cNvPr id="5" name="Text Placeholder 4">
            <a:extLst>
              <a:ext uri="{FF2B5EF4-FFF2-40B4-BE49-F238E27FC236}">
                <a16:creationId xmlns:a16="http://schemas.microsoft.com/office/drawing/2014/main" id="{12219642-270C-0799-2A07-32CEBA19B53A}"/>
              </a:ext>
            </a:extLst>
          </p:cNvPr>
          <p:cNvSpPr>
            <a:spLocks noGrp="1"/>
          </p:cNvSpPr>
          <p:nvPr>
            <p:ph type="body" idx="1"/>
          </p:nvPr>
        </p:nvSpPr>
        <p:spPr/>
        <p:txBody>
          <a:bodyPr/>
          <a:lstStyle/>
          <a:p>
            <a:pPr marL="0" indent="0" algn="just">
              <a:lnSpc>
                <a:spcPct val="107000"/>
              </a:lnSpc>
              <a:spcBef>
                <a:spcPts val="0"/>
              </a:spcBef>
              <a:buNone/>
            </a:pPr>
            <a:r>
              <a:rPr lang="en-IN" sz="1400" dirty="0">
                <a:effectLst/>
                <a:latin typeface="Calibri" panose="020F0502020204030204" pitchFamily="34" charset="0"/>
                <a:ea typeface="Calibri" panose="020F0502020204030204" pitchFamily="34" charset="0"/>
                <a:cs typeface="Times New Roman" panose="02020603050405020304" pitchFamily="18" charset="0"/>
              </a:rPr>
              <a:t>[1] I. Ullah and Q. H. Mahmoud, “Network traffic flow based machine learning technique for IoT device identification,” </a:t>
            </a:r>
            <a:r>
              <a:rPr lang="en-US" sz="1400" dirty="0">
                <a:effectLst/>
                <a:latin typeface="Calibri" panose="020F0502020204030204" pitchFamily="34" charset="0"/>
                <a:ea typeface="Calibri" panose="020F0502020204030204" pitchFamily="34" charset="0"/>
                <a:cs typeface="Times New Roman" panose="02020603050405020304" pitchFamily="18" charset="0"/>
              </a:rPr>
              <a:t>in Proc. IEEE Int. Syst. Conf.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SysCon</a:t>
            </a:r>
            <a:r>
              <a:rPr lang="en-US" sz="1400" dirty="0">
                <a:effectLst/>
                <a:latin typeface="Calibri" panose="020F0502020204030204" pitchFamily="34" charset="0"/>
                <a:ea typeface="Calibri" panose="020F0502020204030204" pitchFamily="34" charset="0"/>
                <a:cs typeface="Times New Roman" panose="02020603050405020304" pitchFamily="18" charset="0"/>
              </a:rPr>
              <a:t>), 2021, pp. 1–8.</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pPr>
            <a:r>
              <a:rPr lang="en-IN" sz="1400" dirty="0">
                <a:effectLst/>
                <a:latin typeface="Calibri" panose="020F0502020204030204" pitchFamily="34" charset="0"/>
                <a:ea typeface="Calibri" panose="020F0502020204030204" pitchFamily="34" charset="0"/>
                <a:cs typeface="Times New Roman" panose="02020603050405020304" pitchFamily="18" charset="0"/>
              </a:rPr>
              <a:t>[2] S. El-</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Sappagh</a:t>
            </a:r>
            <a:r>
              <a:rPr lang="en-IN" sz="1400" dirty="0">
                <a:effectLst/>
                <a:latin typeface="Calibri" panose="020F0502020204030204" pitchFamily="34" charset="0"/>
                <a:ea typeface="Calibri" panose="020F0502020204030204" pitchFamily="34" charset="0"/>
                <a:cs typeface="Times New Roman" panose="02020603050405020304" pitchFamily="18" charset="0"/>
              </a:rPr>
              <a:t>, T.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Abuhmed</a:t>
            </a:r>
            <a:r>
              <a:rPr lang="en-IN" sz="1400" dirty="0">
                <a:effectLst/>
                <a:latin typeface="Calibri" panose="020F0502020204030204" pitchFamily="34" charset="0"/>
                <a:ea typeface="Calibri" panose="020F0502020204030204" pitchFamily="34" charset="0"/>
                <a:cs typeface="Times New Roman" panose="02020603050405020304" pitchFamily="18" charset="0"/>
              </a:rPr>
              <a:t>, S. M. R. Islam, and K. S. Kwak, “Multimodal multitask deep learning model for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alzheimer’s</a:t>
            </a:r>
            <a:r>
              <a:rPr lang="en-US" sz="1400" dirty="0">
                <a:effectLst/>
                <a:latin typeface="Calibri" panose="020F0502020204030204" pitchFamily="34" charset="0"/>
                <a:ea typeface="Calibri" panose="020F0502020204030204" pitchFamily="34" charset="0"/>
                <a:cs typeface="Times New Roman" panose="02020603050405020304" pitchFamily="18" charset="0"/>
              </a:rPr>
              <a:t> disease progression detection based on time series data,” Neurocomputing, vol. 412, pp. 197–215, Oct. 2020.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pPr>
            <a:r>
              <a:rPr lang="en-IN" sz="1400" dirty="0">
                <a:effectLst/>
                <a:latin typeface="Calibri" panose="020F0502020204030204" pitchFamily="34" charset="0"/>
                <a:ea typeface="Calibri" panose="020F0502020204030204" pitchFamily="34" charset="0"/>
                <a:cs typeface="Times New Roman" panose="02020603050405020304" pitchFamily="18" charset="0"/>
              </a:rPr>
              <a:t>[3] N.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Chaabouni</a:t>
            </a:r>
            <a:r>
              <a:rPr lang="en-IN" sz="1400" dirty="0">
                <a:effectLst/>
                <a:latin typeface="Calibri" panose="020F0502020204030204" pitchFamily="34" charset="0"/>
                <a:ea typeface="Calibri" panose="020F0502020204030204" pitchFamily="34" charset="0"/>
                <a:cs typeface="Times New Roman" panose="02020603050405020304" pitchFamily="18" charset="0"/>
              </a:rPr>
              <a:t>, M.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Mosbah</a:t>
            </a:r>
            <a:r>
              <a:rPr lang="en-IN" sz="1400" dirty="0">
                <a:effectLst/>
                <a:latin typeface="Calibri" panose="020F0502020204030204" pitchFamily="34" charset="0"/>
                <a:ea typeface="Calibri" panose="020F0502020204030204" pitchFamily="34" charset="0"/>
                <a:cs typeface="Times New Roman" panose="02020603050405020304" pitchFamily="18" charset="0"/>
              </a:rPr>
              <a:t>, A.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Zemmari</a:t>
            </a:r>
            <a:r>
              <a:rPr lang="en-IN" sz="1400" dirty="0">
                <a:effectLst/>
                <a:latin typeface="Calibri" panose="020F0502020204030204" pitchFamily="34" charset="0"/>
                <a:ea typeface="Calibri" panose="020F0502020204030204" pitchFamily="34" charset="0"/>
                <a:cs typeface="Times New Roman" panose="02020603050405020304" pitchFamily="18" charset="0"/>
              </a:rPr>
              <a:t>, C.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Sauvignac</a:t>
            </a:r>
            <a:r>
              <a:rPr lang="en-IN" sz="1400" dirty="0">
                <a:effectLst/>
                <a:latin typeface="Calibri" panose="020F0502020204030204" pitchFamily="34" charset="0"/>
                <a:ea typeface="Calibri" panose="020F0502020204030204" pitchFamily="34" charset="0"/>
                <a:cs typeface="Times New Roman" panose="02020603050405020304" pitchFamily="18" charset="0"/>
              </a:rPr>
              <a:t>, and P.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Faruki</a:t>
            </a:r>
            <a:r>
              <a:rPr lang="en-IN" sz="1400" dirty="0">
                <a:effectLst/>
                <a:latin typeface="Calibri" panose="020F0502020204030204" pitchFamily="34" charset="0"/>
                <a:ea typeface="Calibri" panose="020F0502020204030204" pitchFamily="34" charset="0"/>
                <a:cs typeface="Times New Roman" panose="02020603050405020304" pitchFamily="18" charset="0"/>
              </a:rPr>
              <a:t>, “Network intrusion detection for IoT security based on learning techniques</a:t>
            </a:r>
            <a:r>
              <a:rPr lang="en-US" sz="1400" dirty="0">
                <a:effectLst/>
                <a:latin typeface="Calibri" panose="020F0502020204030204" pitchFamily="34" charset="0"/>
                <a:ea typeface="Calibri" panose="020F0502020204030204" pitchFamily="34" charset="0"/>
                <a:cs typeface="Times New Roman" panose="02020603050405020304" pitchFamily="18" charset="0"/>
              </a:rPr>
              <a:t>,” IEEE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Commun</a:t>
            </a:r>
            <a:r>
              <a:rPr lang="en-US" sz="1400" dirty="0">
                <a:effectLst/>
                <a:latin typeface="Calibri" panose="020F0502020204030204" pitchFamily="34" charset="0"/>
                <a:ea typeface="Calibri" panose="020F0502020204030204" pitchFamily="34" charset="0"/>
                <a:cs typeface="Times New Roman" panose="02020603050405020304" pitchFamily="18" charset="0"/>
              </a:rPr>
              <a:t>. Surveys Tuts., vol. 21</a:t>
            </a:r>
            <a:r>
              <a:rPr lang="en-IN" sz="1400" dirty="0">
                <a:effectLst/>
                <a:latin typeface="Calibri" panose="020F0502020204030204" pitchFamily="34" charset="0"/>
                <a:ea typeface="Calibri" panose="020F0502020204030204" pitchFamily="34" charset="0"/>
                <a:cs typeface="Times New Roman" panose="02020603050405020304" pitchFamily="18" charset="0"/>
              </a:rPr>
              <a:t>, no. 3, pp. 2671–2701, </a:t>
            </a:r>
          </a:p>
          <a:p>
            <a:pPr marL="0" indent="0" algn="just">
              <a:lnSpc>
                <a:spcPct val="107000"/>
              </a:lnSpc>
              <a:spcBef>
                <a:spcPts val="0"/>
              </a:spcBef>
              <a:buNone/>
            </a:pPr>
            <a:r>
              <a:rPr lang="en-IN" sz="1400" dirty="0">
                <a:effectLst/>
                <a:latin typeface="Calibri" panose="020F0502020204030204" pitchFamily="34" charset="0"/>
                <a:ea typeface="Calibri" panose="020F0502020204030204" pitchFamily="34" charset="0"/>
                <a:cs typeface="Times New Roman" panose="02020603050405020304" pitchFamily="18" charset="0"/>
              </a:rPr>
              <a:t>3rd Quart., 2019.</a:t>
            </a:r>
          </a:p>
          <a:p>
            <a:pPr marL="0" indent="0" algn="just">
              <a:lnSpc>
                <a:spcPct val="107000"/>
              </a:lnSpc>
              <a:spcBef>
                <a:spcPts val="0"/>
              </a:spcBef>
              <a:buNone/>
            </a:pPr>
            <a:r>
              <a:rPr lang="en-IN" sz="1400" dirty="0">
                <a:effectLst/>
                <a:latin typeface="Calibri" panose="020F0502020204030204" pitchFamily="34" charset="0"/>
                <a:ea typeface="Calibri" panose="020F0502020204030204" pitchFamily="34" charset="0"/>
                <a:cs typeface="Times New Roman" panose="02020603050405020304" pitchFamily="18" charset="0"/>
              </a:rPr>
              <a:t>[4] Z. Ma, H. Ge, Y. Liu, M. Zhao, and J. Ma, “A combination method for android malware detection based on control flow graphs and machine learning </a:t>
            </a:r>
            <a:r>
              <a:rPr lang="en-US" sz="1400" dirty="0">
                <a:effectLst/>
                <a:latin typeface="Calibri" panose="020F0502020204030204" pitchFamily="34" charset="0"/>
                <a:ea typeface="Calibri" panose="020F0502020204030204" pitchFamily="34" charset="0"/>
                <a:cs typeface="Times New Roman" panose="02020603050405020304" pitchFamily="18" charset="0"/>
              </a:rPr>
              <a:t>algorithms,” IEEE Access, vol. 7, pp. 21235–21245</a:t>
            </a:r>
            <a:r>
              <a:rPr lang="en-IN" sz="1400" dirty="0">
                <a:effectLst/>
                <a:latin typeface="Calibri" panose="020F0502020204030204" pitchFamily="34" charset="0"/>
                <a:ea typeface="Calibri" panose="020F0502020204030204" pitchFamily="34" charset="0"/>
                <a:cs typeface="Times New Roman" panose="02020603050405020304" pitchFamily="18" charset="0"/>
              </a:rPr>
              <a:t>, 2019.</a:t>
            </a:r>
          </a:p>
          <a:p>
            <a:pPr marL="0" indent="0" algn="just">
              <a:lnSpc>
                <a:spcPct val="107000"/>
              </a:lnSpc>
              <a:spcBef>
                <a:spcPts val="0"/>
              </a:spcBef>
              <a:buNone/>
            </a:pPr>
            <a:r>
              <a:rPr lang="en-IN" sz="1400" dirty="0">
                <a:effectLst/>
                <a:latin typeface="Calibri" panose="020F0502020204030204" pitchFamily="34" charset="0"/>
                <a:ea typeface="Calibri" panose="020F0502020204030204" pitchFamily="34" charset="0"/>
                <a:cs typeface="Times New Roman" panose="02020603050405020304" pitchFamily="18" charset="0"/>
              </a:rPr>
              <a:t>[5] M. Shafiq, Z. Tian, Y. Sun, X. Du, and M.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Guizani</a:t>
            </a:r>
            <a:r>
              <a:rPr lang="en-IN" sz="1400" dirty="0">
                <a:effectLst/>
                <a:latin typeface="Calibri" panose="020F0502020204030204" pitchFamily="34" charset="0"/>
                <a:ea typeface="Calibri" panose="020F0502020204030204" pitchFamily="34" charset="0"/>
                <a:cs typeface="Times New Roman" panose="02020603050405020304" pitchFamily="18" charset="0"/>
              </a:rPr>
              <a:t>, “Selection of effective machine learning algorithm and Bot-IoT attacks traffic identification for Internet of Things </a:t>
            </a:r>
            <a:r>
              <a:rPr lang="en-US" sz="1400" dirty="0">
                <a:effectLst/>
                <a:latin typeface="Calibri" panose="020F0502020204030204" pitchFamily="34" charset="0"/>
                <a:ea typeface="Calibri" panose="020F0502020204030204" pitchFamily="34" charset="0"/>
                <a:cs typeface="Times New Roman" panose="02020603050405020304" pitchFamily="18" charset="0"/>
              </a:rPr>
              <a:t>in smart city,” Future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Gener</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Comput</a:t>
            </a:r>
            <a:r>
              <a:rPr lang="en-US" sz="1400" dirty="0">
                <a:effectLst/>
                <a:latin typeface="Calibri" panose="020F0502020204030204" pitchFamily="34" charset="0"/>
                <a:ea typeface="Calibri" panose="020F0502020204030204" pitchFamily="34" charset="0"/>
                <a:cs typeface="Times New Roman" panose="02020603050405020304" pitchFamily="18" charset="0"/>
              </a:rPr>
              <a:t>. Syst., vol. 107, pp. 433–442, Jun. 2020.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Date Placeholder 2"/>
          <p:cNvSpPr>
            <a:spLocks noGrp="1"/>
          </p:cNvSpPr>
          <p:nvPr>
            <p:ph type="dt" idx="10"/>
          </p:nvPr>
        </p:nvSpPr>
        <p:spPr/>
        <p:txBody>
          <a:bodyPr/>
          <a:lstStyle/>
          <a:p>
            <a:fld id="{12207A7C-368F-4547-A3CE-44F55C3CEA62}" type="datetime1">
              <a:rPr lang="en-US" smtClean="0"/>
              <a:t>1/30/2024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119" name="Google Shape;119;p1"/>
          <p:cNvSpPr txBox="1">
            <a:spLocks noGrp="1"/>
          </p:cNvSpPr>
          <p:nvPr>
            <p:ph type="sldNum" idx="12"/>
          </p:nvPr>
        </p:nvSpPr>
        <p:spPr>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1904107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846735" y="1759067"/>
            <a:ext cx="6117431" cy="627321"/>
          </a:xfrm>
        </p:spPr>
        <p:txBody>
          <a:bodyPr/>
          <a:lstStyle/>
          <a:p>
            <a:r>
              <a:rPr lang="en-US" sz="3600" dirty="0">
                <a:latin typeface="Bookman Old Style" panose="02050604050505020204" pitchFamily="18" charset="0"/>
              </a:rPr>
              <a:t>Thank you</a:t>
            </a:r>
          </a:p>
        </p:txBody>
      </p:sp>
      <p:sp>
        <p:nvSpPr>
          <p:cNvPr id="3" name="Date Placeholder 2"/>
          <p:cNvSpPr>
            <a:spLocks noGrp="1"/>
          </p:cNvSpPr>
          <p:nvPr>
            <p:ph type="dt" idx="10"/>
          </p:nvPr>
        </p:nvSpPr>
        <p:spPr/>
        <p:txBody>
          <a:bodyPr/>
          <a:lstStyle/>
          <a:p>
            <a:fld id="{002841C7-D003-4BD0-8D67-1768AD0BC6E2}" type="datetime1">
              <a:rPr lang="en-US" smtClean="0"/>
              <a:t>1/30/2024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762773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618649" y="221381"/>
            <a:ext cx="6117431" cy="627321"/>
          </a:xfrm>
        </p:spPr>
        <p:txBody>
          <a:bodyPr/>
          <a:lstStyle/>
          <a:p>
            <a:r>
              <a:rPr lang="en-US" sz="2400" dirty="0">
                <a:latin typeface="Bookman Old Style" panose="02050604050505020204" pitchFamily="18" charset="0"/>
              </a:rPr>
              <a:t>Project seminar–I Evaluation</a:t>
            </a:r>
          </a:p>
        </p:txBody>
      </p:sp>
      <p:graphicFrame>
        <p:nvGraphicFramePr>
          <p:cNvPr id="4" name="Table 3"/>
          <p:cNvGraphicFramePr>
            <a:graphicFrameLocks noGrp="1"/>
          </p:cNvGraphicFramePr>
          <p:nvPr>
            <p:extLst>
              <p:ext uri="{D42A27DB-BD31-4B8C-83A1-F6EECF244321}">
                <p14:modId xmlns:p14="http://schemas.microsoft.com/office/powerpoint/2010/main" val="777001546"/>
              </p:ext>
            </p:extLst>
          </p:nvPr>
        </p:nvGraphicFramePr>
        <p:xfrm>
          <a:off x="1123308" y="1279490"/>
          <a:ext cx="6602859" cy="2225040"/>
        </p:xfrm>
        <a:graphic>
          <a:graphicData uri="http://schemas.openxmlformats.org/drawingml/2006/table">
            <a:tbl>
              <a:tblPr firstRow="1" bandRow="1">
                <a:tableStyleId>{1D3205E1-8B83-452B-8570-0B3C4014EAE2}</a:tableStyleId>
              </a:tblPr>
              <a:tblGrid>
                <a:gridCol w="602750">
                  <a:extLst>
                    <a:ext uri="{9D8B030D-6E8A-4147-A177-3AD203B41FA5}">
                      <a16:colId xmlns:a16="http://schemas.microsoft.com/office/drawing/2014/main" val="20000"/>
                    </a:ext>
                  </a:extLst>
                </a:gridCol>
                <a:gridCol w="4099389">
                  <a:extLst>
                    <a:ext uri="{9D8B030D-6E8A-4147-A177-3AD203B41FA5}">
                      <a16:colId xmlns:a16="http://schemas.microsoft.com/office/drawing/2014/main" val="20001"/>
                    </a:ext>
                  </a:extLst>
                </a:gridCol>
                <a:gridCol w="1900720">
                  <a:extLst>
                    <a:ext uri="{9D8B030D-6E8A-4147-A177-3AD203B41FA5}">
                      <a16:colId xmlns:a16="http://schemas.microsoft.com/office/drawing/2014/main" val="20002"/>
                    </a:ext>
                  </a:extLst>
                </a:gridCol>
              </a:tblGrid>
              <a:tr h="370840">
                <a:tc>
                  <a:txBody>
                    <a:bodyPr/>
                    <a:lstStyle/>
                    <a:p>
                      <a:r>
                        <a:rPr lang="en-US" dirty="0" err="1"/>
                        <a:t>S.No</a:t>
                      </a:r>
                      <a:endParaRPr lang="en-US" dirty="0"/>
                    </a:p>
                  </a:txBody>
                  <a:tcPr/>
                </a:tc>
                <a:tc>
                  <a:txBody>
                    <a:bodyPr/>
                    <a:lstStyle/>
                    <a:p>
                      <a:r>
                        <a:rPr lang="en-US" dirty="0"/>
                        <a:t>Rubrics</a:t>
                      </a:r>
                    </a:p>
                  </a:txBody>
                  <a:tcPr/>
                </a:tc>
                <a:tc>
                  <a:txBody>
                    <a:bodyPr/>
                    <a:lstStyle/>
                    <a:p>
                      <a:r>
                        <a:rPr lang="en-US" sz="1000" dirty="0"/>
                        <a:t>Marks</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Concept Introduction</a:t>
                      </a:r>
                    </a:p>
                  </a:txBody>
                  <a:tcPr/>
                </a:tc>
                <a:tc>
                  <a:txBody>
                    <a:bodyPr/>
                    <a:lstStyle/>
                    <a:p>
                      <a:r>
                        <a:rPr lang="en-US" dirty="0"/>
                        <a:t>4</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Literature</a:t>
                      </a:r>
                      <a:r>
                        <a:rPr lang="en-US" baseline="0" dirty="0"/>
                        <a:t> </a:t>
                      </a:r>
                      <a:r>
                        <a:rPr lang="en-US" dirty="0"/>
                        <a:t>and</a:t>
                      </a:r>
                      <a:r>
                        <a:rPr lang="en-US" baseline="0" dirty="0"/>
                        <a:t> </a:t>
                      </a:r>
                      <a:r>
                        <a:rPr lang="en-US" dirty="0"/>
                        <a:t>Parameter</a:t>
                      </a:r>
                    </a:p>
                  </a:txBody>
                  <a:tcPr/>
                </a:tc>
                <a:tc>
                  <a:txBody>
                    <a:bodyPr/>
                    <a:lstStyle/>
                    <a:p>
                      <a:r>
                        <a:rPr lang="en-US" dirty="0"/>
                        <a:t>5</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Problem</a:t>
                      </a:r>
                      <a:r>
                        <a:rPr lang="en-US" baseline="0" dirty="0"/>
                        <a:t> </a:t>
                      </a:r>
                      <a:r>
                        <a:rPr lang="en-US" dirty="0"/>
                        <a:t> and </a:t>
                      </a:r>
                      <a:r>
                        <a:rPr lang="en-US" sz="1200" dirty="0">
                          <a:latin typeface="Bookman Old Style" panose="02050604050505020204" pitchFamily="18" charset="0"/>
                        </a:rPr>
                        <a:t>Problem </a:t>
                      </a:r>
                      <a:r>
                        <a:rPr lang="en-US" sz="1400" dirty="0">
                          <a:latin typeface="Bookman Old Style" panose="02050604050505020204" pitchFamily="18" charset="0"/>
                        </a:rPr>
                        <a:t>Illustration</a:t>
                      </a:r>
                      <a:endParaRPr lang="en-US" dirty="0"/>
                    </a:p>
                  </a:txBody>
                  <a:tcPr/>
                </a:tc>
                <a:tc>
                  <a:txBody>
                    <a:bodyPr/>
                    <a:lstStyle/>
                    <a:p>
                      <a:r>
                        <a:rPr lang="en-US" dirty="0"/>
                        <a:t>8</a:t>
                      </a:r>
                    </a:p>
                  </a:txBody>
                  <a:tcPr/>
                </a:tc>
                <a:extLst>
                  <a:ext uri="{0D108BD9-81ED-4DB2-BD59-A6C34878D82A}">
                    <a16:rowId xmlns:a16="http://schemas.microsoft.com/office/drawing/2014/main" val="10003"/>
                  </a:ext>
                </a:extLst>
              </a:tr>
              <a:tr h="370840">
                <a:tc>
                  <a:txBody>
                    <a:bodyPr/>
                    <a:lstStyle/>
                    <a:p>
                      <a:r>
                        <a:rPr lang="en-US" dirty="0"/>
                        <a:t>4 </a:t>
                      </a:r>
                    </a:p>
                  </a:txBody>
                  <a:tcPr/>
                </a:tc>
                <a:tc>
                  <a:txBody>
                    <a:bodyPr/>
                    <a:lstStyle/>
                    <a:p>
                      <a:r>
                        <a:rPr lang="en-US" sz="1400" dirty="0">
                          <a:latin typeface="Bookman Old Style" panose="02050604050505020204" pitchFamily="18" charset="0"/>
                        </a:rPr>
                        <a:t>Proposed Method and  </a:t>
                      </a:r>
                      <a:r>
                        <a:rPr lang="en-US" sz="1600" dirty="0">
                          <a:latin typeface="Bookman Old Style" panose="02050604050505020204" pitchFamily="18" charset="0"/>
                        </a:rPr>
                        <a:t>Illustration</a:t>
                      </a:r>
                      <a:endParaRPr lang="en-US" dirty="0"/>
                    </a:p>
                  </a:txBody>
                  <a:tcPr/>
                </a:tc>
                <a:tc>
                  <a:txBody>
                    <a:bodyPr/>
                    <a:lstStyle/>
                    <a:p>
                      <a:r>
                        <a:rPr lang="en-US" dirty="0"/>
                        <a:t>8</a:t>
                      </a:r>
                    </a:p>
                  </a:txBody>
                  <a:tcPr/>
                </a:tc>
                <a:extLst>
                  <a:ext uri="{0D108BD9-81ED-4DB2-BD59-A6C34878D82A}">
                    <a16:rowId xmlns:a16="http://schemas.microsoft.com/office/drawing/2014/main" val="10004"/>
                  </a:ext>
                </a:extLst>
              </a:tr>
              <a:tr h="370840">
                <a:tc gridSpan="2">
                  <a:txBody>
                    <a:bodyPr/>
                    <a:lstStyle/>
                    <a:p>
                      <a:pPr algn="ctr"/>
                      <a:r>
                        <a:rPr lang="en-US" dirty="0"/>
                        <a:t>Total</a:t>
                      </a:r>
                    </a:p>
                  </a:txBody>
                  <a:tcPr/>
                </a:tc>
                <a:tc hMerge="1">
                  <a:txBody>
                    <a:bodyPr/>
                    <a:lstStyle/>
                    <a:p>
                      <a:endParaRPr lang="en-US" dirty="0"/>
                    </a:p>
                  </a:txBody>
                  <a:tcPr/>
                </a:tc>
                <a:tc>
                  <a:txBody>
                    <a:bodyPr/>
                    <a:lstStyle/>
                    <a:p>
                      <a:r>
                        <a:rPr lang="en-US" dirty="0"/>
                        <a:t>25</a:t>
                      </a:r>
                    </a:p>
                  </a:txBody>
                  <a:tcPr/>
                </a:tc>
                <a:extLst>
                  <a:ext uri="{0D108BD9-81ED-4DB2-BD59-A6C34878D82A}">
                    <a16:rowId xmlns:a16="http://schemas.microsoft.com/office/drawing/2014/main" val="10005"/>
                  </a:ext>
                </a:extLst>
              </a:tr>
            </a:tbl>
          </a:graphicData>
        </a:graphic>
      </p:graphicFrame>
      <p:sp>
        <p:nvSpPr>
          <p:cNvPr id="6" name="Date Placeholder 5"/>
          <p:cNvSpPr>
            <a:spLocks noGrp="1"/>
          </p:cNvSpPr>
          <p:nvPr>
            <p:ph type="dt" idx="10"/>
          </p:nvPr>
        </p:nvSpPr>
        <p:spPr/>
        <p:txBody>
          <a:bodyPr/>
          <a:lstStyle/>
          <a:p>
            <a:fld id="{39E74B69-3D5A-491F-96EB-2C0BEE0696FC}" type="datetime1">
              <a:rPr lang="en-US" smtClean="0"/>
              <a:t>1/30/2024</a:t>
            </a:fld>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34456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97631" y="490919"/>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993821" y="1118240"/>
            <a:ext cx="7156357" cy="3323987"/>
          </a:xfrm>
          <a:prstGeom prst="rect">
            <a:avLst/>
          </a:prstGeom>
          <a:noFill/>
        </p:spPr>
        <p:txBody>
          <a:bodyPr wrap="square" rtlCol="0">
            <a:spAutoFit/>
          </a:bodyPr>
          <a:lstStyle/>
          <a:p>
            <a:pPr algn="just"/>
            <a:r>
              <a:rPr lang="en-US" b="0" i="0" dirty="0">
                <a:solidFill>
                  <a:schemeClr val="tx1"/>
                </a:solidFill>
                <a:effectLst/>
                <a:latin typeface="Bookman Old Style" panose="02050604050505020204" pitchFamily="18" charset="0"/>
              </a:rPr>
              <a:t>The rise of new Internet of Things (IoT) devices has not only driven technological advancements but also simplified the manufacturing of these intelligent devices. However, this progress has brought about a new set of challenges, particularly in the domain of security. The 2020 IoT threat report highlights the need for heightened security measures due to the increasing number of IoT devices. Notably, cyberattacks such as the Mirai botnet's assault on Dyn have exposed vulnerabilities in IoT ecosystems, resulting in one of the most significant Distributed Denial-of-Service (DDoS) attacks on the Internet. Furthermore, the release of the Mirai source code has expedited the creation of potent malware variants like Satori, Hajime, and </a:t>
            </a:r>
            <a:r>
              <a:rPr lang="en-US" b="0" i="0" dirty="0" err="1">
                <a:solidFill>
                  <a:schemeClr val="tx1"/>
                </a:solidFill>
                <a:effectLst/>
                <a:latin typeface="Bookman Old Style" panose="02050604050505020204" pitchFamily="18" charset="0"/>
              </a:rPr>
              <a:t>BrickerBot</a:t>
            </a:r>
            <a:r>
              <a:rPr lang="en-US" b="0" i="0" dirty="0">
                <a:solidFill>
                  <a:schemeClr val="tx1"/>
                </a:solidFill>
                <a:effectLst/>
                <a:latin typeface="Bookman Old Style" panose="02050604050505020204" pitchFamily="18" charset="0"/>
              </a:rPr>
              <a:t>. Despite these threats, the lack of empirical data on current IoT malware and a comprehensive understanding of the behavioral aspects of infected devices raise concerns about implementing sophisticated security solutions in the IoT landscape. To address this, researchers have established IoT-specific honeypots to gather precise information about existing IoT malware.</a:t>
            </a:r>
            <a:endParaRPr lang="en-US" dirty="0">
              <a:solidFill>
                <a:schemeClr val="tx1"/>
              </a:solidFill>
              <a:latin typeface="Bookman Old Style" panose="02050604050505020204" pitchFamily="18" charset="0"/>
            </a:endParaRPr>
          </a:p>
        </p:txBody>
      </p:sp>
      <p:sp>
        <p:nvSpPr>
          <p:cNvPr id="3" name="Date Placeholder 2"/>
          <p:cNvSpPr>
            <a:spLocks noGrp="1"/>
          </p:cNvSpPr>
          <p:nvPr>
            <p:ph type="dt" idx="10"/>
          </p:nvPr>
        </p:nvSpPr>
        <p:spPr/>
        <p:txBody>
          <a:bodyPr/>
          <a:lstStyle/>
          <a:p>
            <a:fld id="{3FD821C4-CE5C-451F-93F0-D86962B0F042}" type="datetime1">
              <a:rPr lang="en-US" smtClean="0"/>
              <a:t>1/30/2024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1460926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4207" y="313903"/>
            <a:ext cx="6117431" cy="627321"/>
          </a:xfrm>
        </p:spPr>
        <p:txBody>
          <a:bodyPr/>
          <a:lstStyle/>
          <a:p>
            <a:r>
              <a:rPr lang="en-US" sz="3200" dirty="0">
                <a:latin typeface="Bookman Old Style" panose="02050604050505020204" pitchFamily="18" charset="0"/>
              </a:rPr>
              <a:t>Concept Tree</a:t>
            </a:r>
            <a:endParaRPr lang="en-US" sz="3600" dirty="0">
              <a:latin typeface="Bookman Old Style" panose="02050604050505020204" pitchFamily="18" charset="0"/>
            </a:endParaRPr>
          </a:p>
        </p:txBody>
      </p:sp>
      <p:sp>
        <p:nvSpPr>
          <p:cNvPr id="5" name="TextBox 4"/>
          <p:cNvSpPr txBox="1"/>
          <p:nvPr/>
        </p:nvSpPr>
        <p:spPr>
          <a:xfrm>
            <a:off x="1137683" y="1173014"/>
            <a:ext cx="6655982" cy="523220"/>
          </a:xfrm>
          <a:prstGeom prst="rect">
            <a:avLst/>
          </a:prstGeom>
          <a:noFill/>
        </p:spPr>
        <p:txBody>
          <a:bodyPr wrap="square" rtlCol="0">
            <a:spAutoFit/>
          </a:bodyPr>
          <a:lstStyle/>
          <a:p>
            <a:r>
              <a:rPr lang="en-US" b="1" dirty="0"/>
              <a:t> </a:t>
            </a:r>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9323BD26-84F8-4D77-9765-4510EF39D046}" type="datetime1">
              <a:rPr lang="en-US" smtClean="0"/>
              <a:t>1/30/2024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7" name="Picture 6">
            <a:extLst>
              <a:ext uri="{FF2B5EF4-FFF2-40B4-BE49-F238E27FC236}">
                <a16:creationId xmlns:a16="http://schemas.microsoft.com/office/drawing/2014/main" id="{832101FD-795E-9FFF-30AB-746416DD6044}"/>
              </a:ext>
            </a:extLst>
          </p:cNvPr>
          <p:cNvPicPr>
            <a:picLocks noChangeAspect="1"/>
          </p:cNvPicPr>
          <p:nvPr/>
        </p:nvPicPr>
        <p:blipFill>
          <a:blip r:embed="rId3"/>
          <a:stretch>
            <a:fillRect/>
          </a:stretch>
        </p:blipFill>
        <p:spPr>
          <a:xfrm>
            <a:off x="417549" y="1103285"/>
            <a:ext cx="8096250" cy="3200400"/>
          </a:xfrm>
          <a:prstGeom prst="rect">
            <a:avLst/>
          </a:prstGeom>
        </p:spPr>
      </p:pic>
    </p:spTree>
    <p:extLst>
      <p:ext uri="{BB962C8B-B14F-4D97-AF65-F5344CB8AC3E}">
        <p14:creationId xmlns:p14="http://schemas.microsoft.com/office/powerpoint/2010/main" val="207585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663910" y="0"/>
            <a:ext cx="6117431" cy="627321"/>
          </a:xfrm>
        </p:spPr>
        <p:txBody>
          <a:bodyPr/>
          <a:lstStyle/>
          <a:p>
            <a:r>
              <a:rPr lang="en-US" sz="3600" dirty="0"/>
              <a:t>Literature </a:t>
            </a:r>
          </a:p>
        </p:txBody>
      </p:sp>
      <p:graphicFrame>
        <p:nvGraphicFramePr>
          <p:cNvPr id="3" name="Table 2"/>
          <p:cNvGraphicFramePr>
            <a:graphicFrameLocks noGrp="1"/>
          </p:cNvGraphicFramePr>
          <p:nvPr>
            <p:extLst>
              <p:ext uri="{D42A27DB-BD31-4B8C-83A1-F6EECF244321}">
                <p14:modId xmlns:p14="http://schemas.microsoft.com/office/powerpoint/2010/main" val="3450612426"/>
              </p:ext>
            </p:extLst>
          </p:nvPr>
        </p:nvGraphicFramePr>
        <p:xfrm>
          <a:off x="623805" y="711173"/>
          <a:ext cx="7586424" cy="3918977"/>
        </p:xfrm>
        <a:graphic>
          <a:graphicData uri="http://schemas.openxmlformats.org/drawingml/2006/table">
            <a:tbl>
              <a:tblPr firstRow="1" bandRow="1">
                <a:tableStyleId>{1D3205E1-8B83-452B-8570-0B3C4014EAE2}</a:tableStyleId>
              </a:tblPr>
              <a:tblGrid>
                <a:gridCol w="933775">
                  <a:extLst>
                    <a:ext uri="{9D8B030D-6E8A-4147-A177-3AD203B41FA5}">
                      <a16:colId xmlns:a16="http://schemas.microsoft.com/office/drawing/2014/main" val="20000"/>
                    </a:ext>
                  </a:extLst>
                </a:gridCol>
                <a:gridCol w="1790054">
                  <a:extLst>
                    <a:ext uri="{9D8B030D-6E8A-4147-A177-3AD203B41FA5}">
                      <a16:colId xmlns:a16="http://schemas.microsoft.com/office/drawing/2014/main" val="20001"/>
                    </a:ext>
                  </a:extLst>
                </a:gridCol>
                <a:gridCol w="2665708">
                  <a:extLst>
                    <a:ext uri="{9D8B030D-6E8A-4147-A177-3AD203B41FA5}">
                      <a16:colId xmlns:a16="http://schemas.microsoft.com/office/drawing/2014/main" val="20002"/>
                    </a:ext>
                  </a:extLst>
                </a:gridCol>
                <a:gridCol w="2196887">
                  <a:extLst>
                    <a:ext uri="{9D8B030D-6E8A-4147-A177-3AD203B41FA5}">
                      <a16:colId xmlns:a16="http://schemas.microsoft.com/office/drawing/2014/main" val="20003"/>
                    </a:ext>
                  </a:extLst>
                </a:gridCol>
              </a:tblGrid>
              <a:tr h="375797">
                <a:tc>
                  <a:txBody>
                    <a:bodyPr/>
                    <a:lstStyle/>
                    <a:p>
                      <a:r>
                        <a:rPr lang="en-US" dirty="0"/>
                        <a:t>Author(s)</a:t>
                      </a:r>
                    </a:p>
                  </a:txBody>
                  <a:tcPr/>
                </a:tc>
                <a:tc>
                  <a:txBody>
                    <a:bodyPr/>
                    <a:lstStyle/>
                    <a:p>
                      <a:r>
                        <a:rPr lang="en-US" dirty="0"/>
                        <a:t>Strategies</a:t>
                      </a:r>
                      <a:r>
                        <a:rPr lang="en-US" baseline="0" dirty="0"/>
                        <a:t> </a:t>
                      </a:r>
                      <a:endParaRPr lang="en-US" dirty="0"/>
                    </a:p>
                  </a:txBody>
                  <a:tcPr/>
                </a:tc>
                <a:tc>
                  <a:txBody>
                    <a:bodyPr/>
                    <a:lstStyle/>
                    <a:p>
                      <a:r>
                        <a:rPr lang="en-US" dirty="0"/>
                        <a:t>Advantages</a:t>
                      </a:r>
                    </a:p>
                  </a:txBody>
                  <a:tcPr/>
                </a:tc>
                <a:tc>
                  <a:txBody>
                    <a:bodyPr/>
                    <a:lstStyle/>
                    <a:p>
                      <a:r>
                        <a:rPr lang="en-US" dirty="0"/>
                        <a:t>Disadvantages</a:t>
                      </a:r>
                    </a:p>
                  </a:txBody>
                  <a:tcPr/>
                </a:tc>
                <a:extLst>
                  <a:ext uri="{0D108BD9-81ED-4DB2-BD59-A6C34878D82A}">
                    <a16:rowId xmlns:a16="http://schemas.microsoft.com/office/drawing/2014/main" val="10000"/>
                  </a:ext>
                </a:extLst>
              </a:tr>
              <a:tr h="1215774">
                <a:tc>
                  <a:txBody>
                    <a:bodyPr/>
                    <a:lstStyle/>
                    <a:p>
                      <a:r>
                        <a:rPr lang="en-IN" sz="1400" b="0" i="0" u="none" strike="noStrike" cap="none" dirty="0">
                          <a:solidFill>
                            <a:srgbClr val="000000"/>
                          </a:solidFill>
                          <a:effectLst/>
                          <a:latin typeface="Arial"/>
                          <a:ea typeface="Arial"/>
                          <a:cs typeface="Arial"/>
                          <a:sym typeface="Arial"/>
                        </a:rPr>
                        <a:t>Singh et al</a:t>
                      </a:r>
                      <a:endParaRPr lang="en-US" i="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0" i="0" u="none" strike="noStrike" cap="none" dirty="0">
                          <a:solidFill>
                            <a:srgbClr val="000000"/>
                          </a:solidFill>
                          <a:effectLst/>
                          <a:latin typeface="Arial"/>
                          <a:ea typeface="Arial"/>
                          <a:cs typeface="Arial"/>
                          <a:sym typeface="Arial"/>
                        </a:rPr>
                        <a:t>Statistical Methods</a:t>
                      </a:r>
                    </a:p>
                    <a:p>
                      <a:r>
                        <a:rPr lang="en-US" sz="1200" b="0" i="0" u="none" strike="noStrike" cap="none" dirty="0">
                          <a:solidFill>
                            <a:srgbClr val="000000"/>
                          </a:solidFill>
                          <a:effectLst/>
                          <a:latin typeface="Arial"/>
                          <a:ea typeface="Arial"/>
                          <a:cs typeface="Arial"/>
                          <a:sym typeface="Arial"/>
                        </a:rPr>
                        <a:t>and methods based on graph's spectral heat and wave signatures</a:t>
                      </a:r>
                      <a:endParaRPr lang="en-US" sz="1200" b="0" dirty="0"/>
                    </a:p>
                  </a:txBody>
                  <a:tcPr/>
                </a:tc>
                <a:tc>
                  <a:txBody>
                    <a:bodyPr/>
                    <a:lstStyle/>
                    <a:p>
                      <a:r>
                        <a:rPr lang="en-US" sz="1200" b="0" i="0" u="none" strike="noStrike" cap="none" dirty="0">
                          <a:solidFill>
                            <a:srgbClr val="000000"/>
                          </a:solidFill>
                          <a:effectLst/>
                          <a:latin typeface="Arial"/>
                          <a:ea typeface="Arial"/>
                          <a:cs typeface="Arial"/>
                          <a:sym typeface="Arial"/>
                        </a:rPr>
                        <a:t>Traditional statistical methods provide a well-established foundation for network security.</a:t>
                      </a:r>
                    </a:p>
                    <a:p>
                      <a:r>
                        <a:rPr lang="en-US" sz="1200" b="0" i="0" u="none" strike="noStrike" cap="none" dirty="0">
                          <a:solidFill>
                            <a:srgbClr val="000000"/>
                          </a:solidFill>
                          <a:effectLst/>
                          <a:latin typeface="Arial"/>
                          <a:ea typeface="Arial"/>
                          <a:cs typeface="Arial"/>
                          <a:sym typeface="Arial"/>
                        </a:rPr>
                        <a:t>Techniques like static malware analysis contribute to understanding IoT malware behavior.</a:t>
                      </a:r>
                    </a:p>
                  </a:txBody>
                  <a:tcPr/>
                </a:tc>
                <a:tc>
                  <a:txBody>
                    <a:bodyPr/>
                    <a:lstStyle/>
                    <a:p>
                      <a:r>
                        <a:rPr lang="en-US" sz="1200" b="0" i="0" u="none" strike="noStrike" cap="none" dirty="0">
                          <a:solidFill>
                            <a:srgbClr val="000000"/>
                          </a:solidFill>
                          <a:effectLst/>
                          <a:latin typeface="Arial"/>
                          <a:ea typeface="Arial"/>
                          <a:cs typeface="Arial"/>
                          <a:sym typeface="Arial"/>
                        </a:rPr>
                        <a:t>Limited availability of publicly accessible botnet datasets for comparison. Absence of appropriate benchmarks for botnet identification algorithms.</a:t>
                      </a:r>
                    </a:p>
                  </a:txBody>
                  <a:tcPr/>
                </a:tc>
                <a:extLst>
                  <a:ext uri="{0D108BD9-81ED-4DB2-BD59-A6C34878D82A}">
                    <a16:rowId xmlns:a16="http://schemas.microsoft.com/office/drawing/2014/main" val="10001"/>
                  </a:ext>
                </a:extLst>
              </a:tr>
              <a:tr h="672931">
                <a:tc>
                  <a:txBody>
                    <a:bodyPr/>
                    <a:lstStyle/>
                    <a:p>
                      <a:r>
                        <a:rPr lang="en-IN" sz="1400" b="0" i="0" u="none" strike="noStrike" cap="none" dirty="0">
                          <a:solidFill>
                            <a:srgbClr val="000000"/>
                          </a:solidFill>
                          <a:effectLst/>
                          <a:latin typeface="Arial"/>
                          <a:ea typeface="Arial"/>
                          <a:cs typeface="Arial"/>
                          <a:sym typeface="Arial"/>
                        </a:rPr>
                        <a:t>Shafiq et al</a:t>
                      </a:r>
                      <a:endParaRPr lang="en-US" sz="1400" i="0" dirty="0"/>
                    </a:p>
                  </a:txBody>
                  <a:tcPr/>
                </a:tc>
                <a:tc>
                  <a:txBody>
                    <a:bodyPr/>
                    <a:lstStyle/>
                    <a:p>
                      <a:r>
                        <a:rPr lang="en-US" sz="1200" b="0" i="0" u="none" strike="noStrike" cap="none" dirty="0">
                          <a:solidFill>
                            <a:srgbClr val="000000"/>
                          </a:solidFill>
                          <a:effectLst/>
                          <a:latin typeface="Arial"/>
                          <a:ea typeface="Arial"/>
                          <a:cs typeface="Arial"/>
                          <a:sym typeface="Arial"/>
                        </a:rPr>
                        <a:t>supervised ML algorithms (SVM, ensemble learning,)</a:t>
                      </a:r>
                      <a:endParaRPr lang="en-US" sz="1200" dirty="0"/>
                    </a:p>
                  </a:txBody>
                  <a:tcPr/>
                </a:tc>
                <a:tc>
                  <a:txBody>
                    <a:bodyPr/>
                    <a:lstStyle/>
                    <a:p>
                      <a:r>
                        <a:rPr lang="en-US" sz="1200" b="0" i="0" u="none" strike="noStrike" cap="none" dirty="0">
                          <a:solidFill>
                            <a:srgbClr val="000000"/>
                          </a:solidFill>
                          <a:effectLst/>
                          <a:latin typeface="Arial"/>
                          <a:ea typeface="Arial"/>
                          <a:cs typeface="Arial"/>
                          <a:sym typeface="Arial"/>
                        </a:rPr>
                        <a:t>Supervised ML methods achieve high accuracy in attack detection.</a:t>
                      </a:r>
                      <a:endParaRPr lang="en-US" sz="1200" dirty="0"/>
                    </a:p>
                  </a:txBody>
                  <a:tcPr/>
                </a:tc>
                <a:tc>
                  <a:txBody>
                    <a:bodyPr/>
                    <a:lstStyle/>
                    <a:p>
                      <a:r>
                        <a:rPr lang="en-US" sz="1200" b="0" i="0" u="none" strike="noStrike" cap="none" dirty="0">
                          <a:solidFill>
                            <a:srgbClr val="000000"/>
                          </a:solidFill>
                          <a:effectLst/>
                          <a:latin typeface="Arial"/>
                          <a:ea typeface="Arial"/>
                          <a:cs typeface="Arial"/>
                          <a:sym typeface="Arial"/>
                        </a:rPr>
                        <a:t>Evaluation on limited datasets may restrict the generalization of ML models.</a:t>
                      </a:r>
                      <a:endParaRPr lang="en-US" sz="1200" dirty="0"/>
                    </a:p>
                  </a:txBody>
                  <a:tcPr/>
                </a:tc>
                <a:extLst>
                  <a:ext uri="{0D108BD9-81ED-4DB2-BD59-A6C34878D82A}">
                    <a16:rowId xmlns:a16="http://schemas.microsoft.com/office/drawing/2014/main" val="10002"/>
                  </a:ext>
                </a:extLst>
              </a:tr>
              <a:tr h="648635">
                <a:tc>
                  <a:txBody>
                    <a:bodyPr/>
                    <a:lstStyle/>
                    <a:p>
                      <a:r>
                        <a:rPr lang="en-IN" sz="1400" b="0" i="0" u="none" strike="noStrike" cap="none" dirty="0" err="1">
                          <a:solidFill>
                            <a:srgbClr val="000000"/>
                          </a:solidFill>
                          <a:effectLst/>
                          <a:latin typeface="Arial"/>
                          <a:ea typeface="Arial"/>
                          <a:cs typeface="Arial"/>
                          <a:sym typeface="Arial"/>
                        </a:rPr>
                        <a:t>Lagraa</a:t>
                      </a:r>
                      <a:r>
                        <a:rPr lang="en-IN" sz="1400" b="0" i="0" u="none" strike="noStrike" cap="none" dirty="0">
                          <a:solidFill>
                            <a:srgbClr val="000000"/>
                          </a:solidFill>
                          <a:effectLst/>
                          <a:latin typeface="Arial"/>
                          <a:ea typeface="Arial"/>
                          <a:cs typeface="Arial"/>
                          <a:sym typeface="Arial"/>
                        </a:rPr>
                        <a:t> et al</a:t>
                      </a:r>
                      <a:endParaRPr lang="en-US" sz="1400" i="0" dirty="0"/>
                    </a:p>
                  </a:txBody>
                  <a:tcPr/>
                </a:tc>
                <a:tc>
                  <a:txBody>
                    <a:bodyPr/>
                    <a:lstStyle/>
                    <a:p>
                      <a:r>
                        <a:rPr lang="en-IN" sz="1200" b="0" i="0" u="none" strike="noStrike" cap="none" dirty="0">
                          <a:solidFill>
                            <a:srgbClr val="000000"/>
                          </a:solidFill>
                          <a:effectLst/>
                          <a:latin typeface="Arial"/>
                          <a:ea typeface="Arial"/>
                          <a:cs typeface="Arial"/>
                          <a:sym typeface="Arial"/>
                        </a:rPr>
                        <a:t>unsupervised ML methods</a:t>
                      </a:r>
                      <a:endParaRPr lang="en-US" sz="1200" dirty="0"/>
                    </a:p>
                  </a:txBody>
                  <a:tcPr/>
                </a:tc>
                <a:tc>
                  <a:txBody>
                    <a:bodyPr/>
                    <a:lstStyle/>
                    <a:p>
                      <a:r>
                        <a:rPr lang="en-US" sz="1200" b="0" i="0" u="none" strike="noStrike" cap="none" dirty="0">
                          <a:solidFill>
                            <a:srgbClr val="000000"/>
                          </a:solidFill>
                          <a:effectLst/>
                          <a:latin typeface="Arial"/>
                          <a:ea typeface="Arial"/>
                          <a:cs typeface="Arial"/>
                          <a:sym typeface="Arial"/>
                        </a:rPr>
                        <a:t>Unsupervised ML methods learn from unlabeled datasets to identify abnormalities.</a:t>
                      </a:r>
                      <a:endParaRPr lang="en-US" sz="1200" dirty="0"/>
                    </a:p>
                  </a:txBody>
                  <a:tcPr/>
                </a:tc>
                <a:tc>
                  <a:txBody>
                    <a:bodyPr/>
                    <a:lstStyle/>
                    <a:p>
                      <a:r>
                        <a:rPr lang="en-US" sz="1200" dirty="0"/>
                        <a:t>Accuracy is not as expected.</a:t>
                      </a:r>
                    </a:p>
                  </a:txBody>
                  <a:tcPr/>
                </a:tc>
                <a:extLst>
                  <a:ext uri="{0D108BD9-81ED-4DB2-BD59-A6C34878D82A}">
                    <a16:rowId xmlns:a16="http://schemas.microsoft.com/office/drawing/2014/main" val="10003"/>
                  </a:ext>
                </a:extLst>
              </a:tr>
              <a:tr h="375797">
                <a:tc>
                  <a:txBody>
                    <a:bodyPr/>
                    <a:lstStyle/>
                    <a:p>
                      <a:r>
                        <a:rPr lang="en-IN" sz="1400" b="0" i="0" u="none" strike="noStrike" cap="none" dirty="0">
                          <a:solidFill>
                            <a:srgbClr val="000000"/>
                          </a:solidFill>
                          <a:effectLst/>
                          <a:latin typeface="Arial"/>
                          <a:ea typeface="Arial"/>
                          <a:cs typeface="Arial"/>
                          <a:sym typeface="Arial"/>
                        </a:rPr>
                        <a:t>Francois et al and Dib et al.</a:t>
                      </a:r>
                      <a:endParaRPr lang="en-US" sz="1400" i="0" dirty="0"/>
                    </a:p>
                  </a:txBody>
                  <a:tcPr/>
                </a:tc>
                <a:tc>
                  <a:txBody>
                    <a:bodyPr/>
                    <a:lstStyle/>
                    <a:p>
                      <a:r>
                        <a:rPr lang="en-IN" sz="1200" b="0" i="0" u="none" strike="noStrike" cap="none" dirty="0">
                          <a:solidFill>
                            <a:srgbClr val="000000"/>
                          </a:solidFill>
                          <a:effectLst/>
                          <a:latin typeface="Arial"/>
                          <a:ea typeface="Arial"/>
                          <a:cs typeface="Arial"/>
                          <a:sym typeface="Arial"/>
                        </a:rPr>
                        <a:t>entropy measures and String-based features</a:t>
                      </a:r>
                      <a:endParaRPr lang="en-US" sz="1200" dirty="0"/>
                    </a:p>
                  </a:txBody>
                  <a:tcPr/>
                </a:tc>
                <a:tc>
                  <a:txBody>
                    <a:bodyPr/>
                    <a:lstStyle/>
                    <a:p>
                      <a:r>
                        <a:rPr lang="en-US" sz="1200" dirty="0"/>
                        <a:t>Entropy measures are easily adaptable and generic in nature and String based approach offers a targeted approach for know patterns.</a:t>
                      </a:r>
                    </a:p>
                  </a:txBody>
                  <a:tcPr/>
                </a:tc>
                <a:tc>
                  <a:txBody>
                    <a:bodyPr/>
                    <a:lstStyle/>
                    <a:p>
                      <a:r>
                        <a:rPr lang="en-US" sz="1200" b="0" i="0" u="none" strike="noStrike" cap="none" dirty="0">
                          <a:solidFill>
                            <a:srgbClr val="000000"/>
                          </a:solidFill>
                          <a:effectLst/>
                          <a:latin typeface="Arial"/>
                          <a:ea typeface="Arial"/>
                          <a:cs typeface="Arial"/>
                          <a:sym typeface="Arial"/>
                        </a:rPr>
                        <a:t>Entropy measures and string-based features may not capture complex patterns as effectively as ML or DL methods</a:t>
                      </a:r>
                      <a:endParaRPr lang="en-US" sz="1200" dirty="0"/>
                    </a:p>
                  </a:txBody>
                  <a:tcPr/>
                </a:tc>
                <a:extLst>
                  <a:ext uri="{0D108BD9-81ED-4DB2-BD59-A6C34878D82A}">
                    <a16:rowId xmlns:a16="http://schemas.microsoft.com/office/drawing/2014/main" val="10004"/>
                  </a:ext>
                </a:extLst>
              </a:tr>
            </a:tbl>
          </a:graphicData>
        </a:graphic>
      </p:graphicFrame>
      <p:sp>
        <p:nvSpPr>
          <p:cNvPr id="4" name="Date Placeholder 3"/>
          <p:cNvSpPr>
            <a:spLocks noGrp="1"/>
          </p:cNvSpPr>
          <p:nvPr>
            <p:ph type="dt" idx="10"/>
          </p:nvPr>
        </p:nvSpPr>
        <p:spPr/>
        <p:txBody>
          <a:bodyPr/>
          <a:lstStyle/>
          <a:p>
            <a:fld id="{937E6CE2-A279-4DF4-AD7B-FFB9CCAEAB64}" type="datetime1">
              <a:rPr lang="en-US" smtClean="0"/>
              <a:t>1/30/2024</a:t>
            </a:fld>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293442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240785" y="227883"/>
            <a:ext cx="6117431" cy="627321"/>
          </a:xfrm>
        </p:spPr>
        <p:txBody>
          <a:bodyPr/>
          <a:lstStyle/>
          <a:p>
            <a:r>
              <a:rPr lang="en-US" sz="3600" dirty="0"/>
              <a:t>Literature</a:t>
            </a:r>
            <a:br>
              <a:rPr lang="en-US" sz="3600" dirty="0"/>
            </a:br>
            <a:r>
              <a:rPr lang="en-US" sz="1800" dirty="0">
                <a:latin typeface="Bookman Old Style" panose="02050604050505020204" pitchFamily="18" charset="0"/>
              </a:rPr>
              <a:t>(Selected strategy):</a:t>
            </a:r>
            <a:endParaRPr lang="en-US" sz="3600" dirty="0"/>
          </a:p>
        </p:txBody>
      </p:sp>
      <p:graphicFrame>
        <p:nvGraphicFramePr>
          <p:cNvPr id="3" name="Table 2"/>
          <p:cNvGraphicFramePr>
            <a:graphicFrameLocks noGrp="1"/>
          </p:cNvGraphicFramePr>
          <p:nvPr>
            <p:extLst>
              <p:ext uri="{D42A27DB-BD31-4B8C-83A1-F6EECF244321}">
                <p14:modId xmlns:p14="http://schemas.microsoft.com/office/powerpoint/2010/main" val="2147398455"/>
              </p:ext>
            </p:extLst>
          </p:nvPr>
        </p:nvGraphicFramePr>
        <p:xfrm>
          <a:off x="356288" y="1072015"/>
          <a:ext cx="8290371" cy="3529941"/>
        </p:xfrm>
        <a:graphic>
          <a:graphicData uri="http://schemas.openxmlformats.org/drawingml/2006/table">
            <a:tbl>
              <a:tblPr firstRow="1" bandRow="1">
                <a:tableStyleId>{1D3205E1-8B83-452B-8570-0B3C4014EAE2}</a:tableStyleId>
              </a:tblPr>
              <a:tblGrid>
                <a:gridCol w="1251285">
                  <a:extLst>
                    <a:ext uri="{9D8B030D-6E8A-4147-A177-3AD203B41FA5}">
                      <a16:colId xmlns:a16="http://schemas.microsoft.com/office/drawing/2014/main" val="20000"/>
                    </a:ext>
                  </a:extLst>
                </a:gridCol>
                <a:gridCol w="2358189">
                  <a:extLst>
                    <a:ext uri="{9D8B030D-6E8A-4147-A177-3AD203B41FA5}">
                      <a16:colId xmlns:a16="http://schemas.microsoft.com/office/drawing/2014/main" val="20001"/>
                    </a:ext>
                  </a:extLst>
                </a:gridCol>
                <a:gridCol w="2300438">
                  <a:extLst>
                    <a:ext uri="{9D8B030D-6E8A-4147-A177-3AD203B41FA5}">
                      <a16:colId xmlns:a16="http://schemas.microsoft.com/office/drawing/2014/main" val="20002"/>
                    </a:ext>
                  </a:extLst>
                </a:gridCol>
                <a:gridCol w="2380459">
                  <a:extLst>
                    <a:ext uri="{9D8B030D-6E8A-4147-A177-3AD203B41FA5}">
                      <a16:colId xmlns:a16="http://schemas.microsoft.com/office/drawing/2014/main" val="20003"/>
                    </a:ext>
                  </a:extLst>
                </a:gridCol>
              </a:tblGrid>
              <a:tr h="293260">
                <a:tc>
                  <a:txBody>
                    <a:bodyPr/>
                    <a:lstStyle/>
                    <a:p>
                      <a:r>
                        <a:rPr lang="en-US" dirty="0"/>
                        <a:t>Author(s)</a:t>
                      </a:r>
                    </a:p>
                  </a:txBody>
                  <a:tcPr/>
                </a:tc>
                <a:tc>
                  <a:txBody>
                    <a:bodyPr/>
                    <a:lstStyle/>
                    <a:p>
                      <a:r>
                        <a:rPr lang="en-US" dirty="0"/>
                        <a:t>Method</a:t>
                      </a:r>
                    </a:p>
                  </a:txBody>
                  <a:tcPr/>
                </a:tc>
                <a:tc>
                  <a:txBody>
                    <a:bodyPr/>
                    <a:lstStyle/>
                    <a:p>
                      <a:r>
                        <a:rPr lang="en-US" dirty="0"/>
                        <a:t>Advantages</a:t>
                      </a:r>
                    </a:p>
                  </a:txBody>
                  <a:tcPr/>
                </a:tc>
                <a:tc>
                  <a:txBody>
                    <a:bodyPr/>
                    <a:lstStyle/>
                    <a:p>
                      <a:r>
                        <a:rPr lang="en-US" dirty="0"/>
                        <a:t>Disadvantages</a:t>
                      </a:r>
                    </a:p>
                  </a:txBody>
                  <a:tcPr/>
                </a:tc>
                <a:extLst>
                  <a:ext uri="{0D108BD9-81ED-4DB2-BD59-A6C34878D82A}">
                    <a16:rowId xmlns:a16="http://schemas.microsoft.com/office/drawing/2014/main" val="10000"/>
                  </a:ext>
                </a:extLst>
              </a:tr>
              <a:tr h="967757">
                <a:tc>
                  <a:txBody>
                    <a:bodyPr/>
                    <a:lstStyle/>
                    <a:p>
                      <a:r>
                        <a:rPr lang="en-US" sz="1400" b="0" i="0" u="none" strike="noStrike" cap="none" dirty="0">
                          <a:solidFill>
                            <a:srgbClr val="000000"/>
                          </a:solidFill>
                          <a:effectLst/>
                          <a:latin typeface="Arial"/>
                          <a:ea typeface="Arial"/>
                          <a:cs typeface="Arial"/>
                          <a:sym typeface="Arial"/>
                        </a:rPr>
                        <a:t>Gao et al</a:t>
                      </a:r>
                      <a:endParaRPr lang="en-US" sz="1400" dirty="0"/>
                    </a:p>
                  </a:txBody>
                  <a:tcPr/>
                </a:tc>
                <a:tc>
                  <a:txBody>
                    <a:bodyPr/>
                    <a:lstStyle/>
                    <a:p>
                      <a:r>
                        <a:rPr lang="en-US" sz="1200" b="0" i="0" u="none" strike="noStrike" cap="none" dirty="0">
                          <a:solidFill>
                            <a:srgbClr val="000000"/>
                          </a:solidFill>
                          <a:effectLst/>
                          <a:latin typeface="Arial"/>
                          <a:ea typeface="Arial"/>
                          <a:cs typeface="Arial"/>
                          <a:sym typeface="Arial"/>
                        </a:rPr>
                        <a:t>Deep Belief Networks (DBN) are employed for malware traffic monitoring and classification.</a:t>
                      </a:r>
                      <a:endParaRPr lang="en-US" sz="1200" dirty="0"/>
                    </a:p>
                  </a:txBody>
                  <a:tcPr/>
                </a:tc>
                <a:tc>
                  <a:txBody>
                    <a:bodyPr/>
                    <a:lstStyle/>
                    <a:p>
                      <a:pPr marL="0" indent="0">
                        <a:buFont typeface="Arial" panose="020B0604020202020204" pitchFamily="34" charset="0"/>
                        <a:buNone/>
                      </a:pPr>
                      <a:r>
                        <a:rPr lang="en-US" sz="1200" b="0" i="0" u="none" strike="noStrike" cap="none" dirty="0">
                          <a:solidFill>
                            <a:srgbClr val="000000"/>
                          </a:solidFill>
                          <a:effectLst/>
                          <a:latin typeface="Arial"/>
                          <a:ea typeface="Arial"/>
                          <a:cs typeface="Arial"/>
                          <a:sym typeface="Arial"/>
                        </a:rPr>
                        <a:t>DBNs are known for their ability to capture complex hierarchical features in data. Suitable for capturing patterns in large datasets.</a:t>
                      </a:r>
                    </a:p>
                  </a:txBody>
                  <a:tcPr/>
                </a:tc>
                <a:tc>
                  <a:txBody>
                    <a:bodyPr/>
                    <a:lstStyle/>
                    <a:p>
                      <a:pPr marL="0" indent="0">
                        <a:buFont typeface="Arial" panose="020B0604020202020204" pitchFamily="34" charset="0"/>
                        <a:buNone/>
                      </a:pPr>
                      <a:r>
                        <a:rPr lang="en-US" sz="1200" b="0" i="0" u="none" strike="noStrike" cap="none" dirty="0">
                          <a:solidFill>
                            <a:srgbClr val="000000"/>
                          </a:solidFill>
                          <a:effectLst/>
                          <a:latin typeface="Arial"/>
                          <a:ea typeface="Arial"/>
                          <a:cs typeface="Arial"/>
                          <a:sym typeface="Arial"/>
                        </a:rPr>
                        <a:t>Training deep networks can be computationally expensive. May face challenges with interpretability of learned features.</a:t>
                      </a:r>
                    </a:p>
                  </a:txBody>
                  <a:tcPr/>
                </a:tc>
                <a:extLst>
                  <a:ext uri="{0D108BD9-81ED-4DB2-BD59-A6C34878D82A}">
                    <a16:rowId xmlns:a16="http://schemas.microsoft.com/office/drawing/2014/main" val="10001"/>
                  </a:ext>
                </a:extLst>
              </a:tr>
              <a:tr h="967757">
                <a:tc>
                  <a:txBody>
                    <a:bodyPr/>
                    <a:lstStyle/>
                    <a:p>
                      <a:r>
                        <a:rPr lang="en-US" sz="1400" b="0" i="0" u="none" strike="noStrike" cap="none" dirty="0" err="1">
                          <a:solidFill>
                            <a:srgbClr val="000000"/>
                          </a:solidFill>
                          <a:effectLst/>
                          <a:latin typeface="Arial"/>
                          <a:ea typeface="Arial"/>
                          <a:cs typeface="Arial"/>
                          <a:sym typeface="Arial"/>
                        </a:rPr>
                        <a:t>Bendiab</a:t>
                      </a:r>
                      <a:r>
                        <a:rPr lang="en-US" sz="1400" b="0" i="0" u="none" strike="noStrike" cap="none" dirty="0">
                          <a:solidFill>
                            <a:srgbClr val="000000"/>
                          </a:solidFill>
                          <a:effectLst/>
                          <a:latin typeface="Arial"/>
                          <a:ea typeface="Arial"/>
                          <a:cs typeface="Arial"/>
                          <a:sym typeface="Arial"/>
                        </a:rPr>
                        <a:t> et al</a:t>
                      </a:r>
                      <a:endParaRPr lang="en-US" sz="1400" dirty="0"/>
                    </a:p>
                  </a:txBody>
                  <a:tcPr/>
                </a:tc>
                <a:tc>
                  <a:txBody>
                    <a:bodyPr/>
                    <a:lstStyle/>
                    <a:p>
                      <a:r>
                        <a:rPr lang="en-US" sz="1200" b="0" i="0" u="none" strike="noStrike" cap="none" dirty="0">
                          <a:solidFill>
                            <a:srgbClr val="000000"/>
                          </a:solidFill>
                          <a:effectLst/>
                          <a:latin typeface="Arial"/>
                          <a:ea typeface="Arial"/>
                          <a:cs typeface="Arial"/>
                          <a:sym typeface="Arial"/>
                        </a:rPr>
                        <a:t>Utilizes Recurrent Neural Networks (RNNs) to learn temporal characteristics of IoT traffic, converting them into a series of characters.</a:t>
                      </a:r>
                      <a:endParaRPr lang="en-US" sz="1200" dirty="0"/>
                    </a:p>
                  </a:txBody>
                  <a:tcPr/>
                </a:tc>
                <a:tc>
                  <a:txBody>
                    <a:bodyPr/>
                    <a:lstStyle/>
                    <a:p>
                      <a:pPr marL="0" indent="0">
                        <a:buFont typeface="Arial" panose="020B0604020202020204" pitchFamily="34" charset="0"/>
                        <a:buNone/>
                      </a:pPr>
                      <a:r>
                        <a:rPr lang="en-US" sz="1200" b="0" i="0" u="none" strike="noStrike" cap="none" dirty="0">
                          <a:solidFill>
                            <a:srgbClr val="000000"/>
                          </a:solidFill>
                          <a:effectLst/>
                          <a:latin typeface="Arial"/>
                          <a:ea typeface="Arial"/>
                          <a:cs typeface="Arial"/>
                          <a:sym typeface="Arial"/>
                        </a:rPr>
                        <a:t>RNNs are well-suited for sequence data, capturing temporal dependencies. Effective in learning patterns in time-series data.</a:t>
                      </a:r>
                    </a:p>
                  </a:txBody>
                  <a:tcPr/>
                </a:tc>
                <a:tc>
                  <a:txBody>
                    <a:bodyPr/>
                    <a:lstStyle/>
                    <a:p>
                      <a:r>
                        <a:rPr lang="en-US" sz="1200" b="0" i="0" u="none" strike="noStrike" cap="none" dirty="0">
                          <a:solidFill>
                            <a:srgbClr val="000000"/>
                          </a:solidFill>
                          <a:effectLst/>
                          <a:latin typeface="Arial"/>
                          <a:ea typeface="Arial"/>
                          <a:cs typeface="Arial"/>
                          <a:sym typeface="Arial"/>
                        </a:rPr>
                        <a:t>May face challenges with vanishing or exploding gradient problems. Training RNNs can be computationally intensive.</a:t>
                      </a:r>
                    </a:p>
                  </a:txBody>
                  <a:tcPr/>
                </a:tc>
                <a:extLst>
                  <a:ext uri="{0D108BD9-81ED-4DB2-BD59-A6C34878D82A}">
                    <a16:rowId xmlns:a16="http://schemas.microsoft.com/office/drawing/2014/main" val="10002"/>
                  </a:ext>
                </a:extLst>
              </a:tr>
              <a:tr h="1213461">
                <a:tc>
                  <a:txBody>
                    <a:bodyPr/>
                    <a:lstStyle/>
                    <a:p>
                      <a:r>
                        <a:rPr lang="en-US" sz="1400" b="0" i="0" u="none" strike="noStrike" cap="none" dirty="0">
                          <a:solidFill>
                            <a:srgbClr val="000000"/>
                          </a:solidFill>
                          <a:effectLst/>
                          <a:latin typeface="Arial"/>
                          <a:ea typeface="Arial"/>
                          <a:cs typeface="Arial"/>
                          <a:sym typeface="Arial"/>
                        </a:rPr>
                        <a:t>Shire et al</a:t>
                      </a:r>
                      <a:endParaRPr lang="en-US" sz="1400" dirty="0"/>
                    </a:p>
                  </a:txBody>
                  <a:tcPr/>
                </a:tc>
                <a:tc>
                  <a:txBody>
                    <a:bodyPr/>
                    <a:lstStyle/>
                    <a:p>
                      <a:r>
                        <a:rPr lang="en-US" sz="1200" b="0" i="0" u="none" strike="noStrike" cap="none" dirty="0">
                          <a:solidFill>
                            <a:srgbClr val="000000"/>
                          </a:solidFill>
                          <a:effectLst/>
                          <a:latin typeface="Arial"/>
                          <a:ea typeface="Arial"/>
                          <a:cs typeface="Arial"/>
                          <a:sym typeface="Arial"/>
                        </a:rPr>
                        <a:t>Utilizes the MobileNet architecture, a variant of Convolutional Neural Networks (CNNs), to analyze IoT malware traffic.</a:t>
                      </a:r>
                      <a:endParaRPr lang="en-US" sz="1200" dirty="0"/>
                    </a:p>
                  </a:txBody>
                  <a:tcPr/>
                </a:tc>
                <a:tc>
                  <a:txBody>
                    <a:bodyPr/>
                    <a:lstStyle/>
                    <a:p>
                      <a:r>
                        <a:rPr lang="en-US" sz="1200" b="0" i="0" u="none" strike="noStrike" cap="none" dirty="0">
                          <a:solidFill>
                            <a:srgbClr val="000000"/>
                          </a:solidFill>
                          <a:effectLst/>
                          <a:latin typeface="Arial"/>
                          <a:ea typeface="Arial"/>
                          <a:cs typeface="Arial"/>
                          <a:sym typeface="Arial"/>
                        </a:rPr>
                        <a:t>Utilizes the MobileNet architecture, a variant of Convolutional Neural Networks (CNNs), to analyze IoT malware traffic.</a:t>
                      </a:r>
                      <a:endParaRPr lang="en-US" sz="1200" dirty="0"/>
                    </a:p>
                  </a:txBody>
                  <a:tcPr/>
                </a:tc>
                <a:tc>
                  <a:txBody>
                    <a:bodyPr/>
                    <a:lstStyle/>
                    <a:p>
                      <a:r>
                        <a:rPr lang="en-US" sz="1200" b="0" i="0" u="none" strike="noStrike" cap="none" dirty="0">
                          <a:solidFill>
                            <a:srgbClr val="000000"/>
                          </a:solidFill>
                          <a:effectLst/>
                          <a:latin typeface="Arial"/>
                          <a:ea typeface="Arial"/>
                          <a:cs typeface="Arial"/>
                          <a:sym typeface="Arial"/>
                        </a:rPr>
                        <a:t>Might require substantial computational resources for training. Limited interpretability of deep CNN features.</a:t>
                      </a:r>
                    </a:p>
                  </a:txBody>
                  <a:tcPr/>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idx="10"/>
          </p:nvPr>
        </p:nvSpPr>
        <p:spPr/>
        <p:txBody>
          <a:bodyPr/>
          <a:lstStyle/>
          <a:p>
            <a:fld id="{632A1D68-43CA-45FC-A47C-7E83FB7C746E}" type="datetime1">
              <a:rPr lang="en-US" smtClean="0"/>
              <a:t>1/30/2024</a:t>
            </a:fld>
            <a:endParaRPr lang="en-US" dirty="0"/>
          </a:p>
        </p:txBody>
      </p:sp>
      <p:sp>
        <p:nvSpPr>
          <p:cNvPr id="6" name="Footer Placeholder 5"/>
          <p:cNvSpPr>
            <a:spLocks noGrp="1"/>
          </p:cNvSpPr>
          <p:nvPr>
            <p:ph type="ft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463350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6</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57200" y="247973"/>
            <a:ext cx="6117431" cy="627321"/>
          </a:xfrm>
        </p:spPr>
        <p:txBody>
          <a:bodyPr/>
          <a:lstStyle/>
          <a:p>
            <a:r>
              <a:rPr lang="en-US" sz="3200" dirty="0">
                <a:latin typeface="Bookman Old Style" panose="02050604050505020204" pitchFamily="18" charset="0"/>
              </a:rPr>
              <a:t>Problem </a:t>
            </a:r>
            <a:r>
              <a:rPr lang="en-US" sz="3600" dirty="0">
                <a:latin typeface="Bookman Old Style" panose="02050604050505020204" pitchFamily="18" charset="0"/>
              </a:rPr>
              <a:t>Statement</a:t>
            </a:r>
          </a:p>
        </p:txBody>
      </p:sp>
      <p:sp>
        <p:nvSpPr>
          <p:cNvPr id="5" name="TextBox 4"/>
          <p:cNvSpPr txBox="1"/>
          <p:nvPr/>
        </p:nvSpPr>
        <p:spPr>
          <a:xfrm>
            <a:off x="924888" y="1232922"/>
            <a:ext cx="6655982" cy="2677656"/>
          </a:xfrm>
          <a:prstGeom prst="rect">
            <a:avLst/>
          </a:prstGeom>
          <a:noFill/>
        </p:spPr>
        <p:txBody>
          <a:bodyPr wrap="square" rtlCol="0">
            <a:spAutoFit/>
          </a:bodyPr>
          <a:lstStyle/>
          <a:p>
            <a:pPr algn="just"/>
            <a:r>
              <a:rPr lang="en-US" b="0" i="0" dirty="0">
                <a:solidFill>
                  <a:schemeClr val="tx1"/>
                </a:solidFill>
                <a:effectLst/>
                <a:latin typeface="Bookman Old Style" panose="02050604050505020204" pitchFamily="18" charset="0"/>
              </a:rPr>
              <a:t>Developing robust intrusion detection and malware classification systems for IoT security. Current intrusion detection methods struggle due to the unique characteristics of IoT devices, which generate less traffic than traditional systems. Additionally, traditional machine learning approaches involve time-consuming feature extraction and may become ineffective against evolving IoT malware. Moreover, the data used for training the IOT based Intrusion Detection are very limited. The project addresses the limitations of existing methods by proposing deep learning-based malware classification algorithms. These aim to overcome challenges in detecting new malware families, reduce reliance on artificial feature generation, and enhance the adaptability of intrusion detection tools to the dynamic IoT security landscape</a:t>
            </a:r>
            <a:r>
              <a:rPr lang="en-US" b="0" i="0" dirty="0">
                <a:solidFill>
                  <a:srgbClr val="374151"/>
                </a:solidFill>
                <a:effectLst/>
                <a:latin typeface="Söhne"/>
              </a:rPr>
              <a:t>.</a:t>
            </a:r>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BAE47AFA-FA96-457D-956D-C46D009EE3B5}" type="datetime1">
              <a:rPr lang="en-US" smtClean="0"/>
              <a:t>1/30/2024</a:t>
            </a:fld>
            <a:endParaRPr lang="en-US" dirty="0"/>
          </a:p>
        </p:txBody>
      </p:sp>
      <p:sp>
        <p:nvSpPr>
          <p:cNvPr id="4" name="Footer Placeholder 3"/>
          <p:cNvSpPr>
            <a:spLocks noGrp="1"/>
          </p:cNvSpPr>
          <p:nvPr>
            <p:ph type="ft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1236963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7</a:t>
            </a:fld>
            <a:endParaRPr dirty="0">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560897" y="251534"/>
            <a:ext cx="6117431" cy="627321"/>
          </a:xfrm>
        </p:spPr>
        <p:txBody>
          <a:bodyPr/>
          <a:lstStyle/>
          <a:p>
            <a:r>
              <a:rPr lang="en-US" sz="3200" dirty="0">
                <a:latin typeface="Bookman Old Style" panose="02050604050505020204" pitchFamily="18" charset="0"/>
              </a:rPr>
              <a:t>Problem </a:t>
            </a:r>
            <a:r>
              <a:rPr lang="en-US" sz="3600" dirty="0">
                <a:latin typeface="Bookman Old Style" panose="02050604050505020204" pitchFamily="18" charset="0"/>
              </a:rPr>
              <a:t>Illustration</a:t>
            </a:r>
          </a:p>
        </p:txBody>
      </p:sp>
      <p:sp>
        <p:nvSpPr>
          <p:cNvPr id="3" name="Date Placeholder 2"/>
          <p:cNvSpPr>
            <a:spLocks noGrp="1"/>
          </p:cNvSpPr>
          <p:nvPr>
            <p:ph type="dt" idx="10"/>
          </p:nvPr>
        </p:nvSpPr>
        <p:spPr/>
        <p:txBody>
          <a:bodyPr/>
          <a:lstStyle/>
          <a:p>
            <a:fld id="{C5FEAA23-0A82-400D-B54A-8AAC8D88A13B}" type="datetime1">
              <a:rPr lang="en-US" smtClean="0"/>
              <a:t>1/30/2024</a:t>
            </a:fld>
            <a:endParaRPr lang="en-US" dirty="0"/>
          </a:p>
        </p:txBody>
      </p:sp>
      <p:sp>
        <p:nvSpPr>
          <p:cNvPr id="4" name="Footer Placeholder 3"/>
          <p:cNvSpPr>
            <a:spLocks noGrp="1"/>
          </p:cNvSpPr>
          <p:nvPr>
            <p:ph type="ftr" idx="11"/>
          </p:nvPr>
        </p:nvSpPr>
        <p:spPr/>
        <p:txBody>
          <a:bodyPr/>
          <a:lstStyle/>
          <a:p>
            <a:r>
              <a:rPr lang="en-US" dirty="0"/>
              <a:t>Department of Computer Science and Engineering</a:t>
            </a:r>
          </a:p>
        </p:txBody>
      </p:sp>
      <p:pic>
        <p:nvPicPr>
          <p:cNvPr id="6" name="Picture 5">
            <a:extLst>
              <a:ext uri="{FF2B5EF4-FFF2-40B4-BE49-F238E27FC236}">
                <a16:creationId xmlns:a16="http://schemas.microsoft.com/office/drawing/2014/main" id="{E52514E2-795B-AB28-65FE-8BDCF465739A}"/>
              </a:ext>
            </a:extLst>
          </p:cNvPr>
          <p:cNvPicPr>
            <a:picLocks noChangeAspect="1"/>
          </p:cNvPicPr>
          <p:nvPr/>
        </p:nvPicPr>
        <p:blipFill>
          <a:blip r:embed="rId3"/>
          <a:stretch>
            <a:fillRect/>
          </a:stretch>
        </p:blipFill>
        <p:spPr>
          <a:xfrm>
            <a:off x="2716351" y="903433"/>
            <a:ext cx="2984653" cy="3762348"/>
          </a:xfrm>
          <a:prstGeom prst="rect">
            <a:avLst/>
          </a:prstGeom>
        </p:spPr>
      </p:pic>
    </p:spTree>
    <p:extLst>
      <p:ext uri="{BB962C8B-B14F-4D97-AF65-F5344CB8AC3E}">
        <p14:creationId xmlns:p14="http://schemas.microsoft.com/office/powerpoint/2010/main" val="2001543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625119" y="4869600"/>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8</a:t>
            </a:fld>
            <a:endParaRPr dirty="0">
              <a:latin typeface="Bookman Old Style" panose="02050604050505020204" pitchFamily="18" charset="0"/>
            </a:endParaRPr>
          </a:p>
        </p:txBody>
      </p:sp>
      <p:sp>
        <p:nvSpPr>
          <p:cNvPr id="120" name="Google Shape;120;p1"/>
          <p:cNvSpPr/>
          <p:nvPr/>
        </p:nvSpPr>
        <p:spPr>
          <a:xfrm>
            <a:off x="740604" y="1119714"/>
            <a:ext cx="7296491" cy="3046948"/>
          </a:xfrm>
          <a:prstGeom prst="rect">
            <a:avLst/>
          </a:prstGeom>
          <a:noFill/>
          <a:ln>
            <a:noFill/>
          </a:ln>
        </p:spPr>
        <p:txBody>
          <a:bodyPr spcFirstLastPara="1" wrap="square" lIns="91425" tIns="45700" rIns="91425" bIns="45700" anchor="t" anchorCtr="0">
            <a:spAutoFit/>
          </a:bodyPr>
          <a:lstStyle/>
          <a:p>
            <a:pPr algn="just"/>
            <a:r>
              <a:rPr lang="en-US" sz="1600" b="0" i="0" dirty="0">
                <a:solidFill>
                  <a:schemeClr val="tx1"/>
                </a:solidFill>
                <a:effectLst/>
                <a:latin typeface="Bookman Old Style" panose="02050604050505020204" pitchFamily="18" charset="0"/>
              </a:rPr>
              <a:t>The goal of our project is to construct an Intrusion Detection System tailored for IoT malware using advanced Deep Learning techniques. Our proposed solution entails a Multitask classification model, specifically leveraging Long Short-Term Memory (LSTM) based Deep Learning techniques. This model is designed to accurately identify and categorize diverse IoT malware types, thereby enabling targeted and effective response strategies. By relying on the efficiency of LSTM in traffic data analysis, our approach circumvents the limitations often associated with traditional machine learning methods. Notably, the LSTM-based model obviates the necessity for domain expertise and excels in autonomously performing feature selection directly from raw data, enhancing the overall efficacy of the Intrusion Detection System.</a:t>
            </a:r>
            <a:endParaRPr lang="en-IN" sz="1600" b="0" i="0" u="none" strike="noStrike" cap="none" dirty="0">
              <a:solidFill>
                <a:schemeClr val="tx1"/>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295932" y="277874"/>
            <a:ext cx="6117431" cy="627321"/>
          </a:xfrm>
        </p:spPr>
        <p:txBody>
          <a:bodyPr/>
          <a:lstStyle/>
          <a:p>
            <a:r>
              <a:rPr lang="en-US" sz="3200" dirty="0">
                <a:latin typeface="Bookman Old Style" panose="02050604050505020204" pitchFamily="18" charset="0"/>
              </a:rPr>
              <a:t>Proposed Method</a:t>
            </a:r>
            <a:endParaRPr lang="en-US" sz="3600" dirty="0">
              <a:latin typeface="Bookman Old Style" panose="02050604050505020204" pitchFamily="18" charset="0"/>
            </a:endParaRPr>
          </a:p>
        </p:txBody>
      </p:sp>
      <p:sp>
        <p:nvSpPr>
          <p:cNvPr id="3" name="Date Placeholder 2"/>
          <p:cNvSpPr>
            <a:spLocks noGrp="1"/>
          </p:cNvSpPr>
          <p:nvPr>
            <p:ph type="dt" idx="10"/>
          </p:nvPr>
        </p:nvSpPr>
        <p:spPr>
          <a:xfrm>
            <a:off x="507688" y="4595700"/>
            <a:ext cx="2133600" cy="340560"/>
          </a:xfrm>
        </p:spPr>
        <p:txBody>
          <a:bodyPr/>
          <a:lstStyle/>
          <a:p>
            <a:fld id="{B115A319-B060-4A35-A508-6A7FE2F3BD02}" type="datetime1">
              <a:rPr lang="en-US" smtClean="0"/>
              <a:t>1/30/2024</a:t>
            </a:fld>
            <a:endParaRPr lang="en-US" dirty="0"/>
          </a:p>
        </p:txBody>
      </p:sp>
      <p:sp>
        <p:nvSpPr>
          <p:cNvPr id="4" name="Footer Placeholder 3"/>
          <p:cNvSpPr>
            <a:spLocks noGrp="1"/>
          </p:cNvSpPr>
          <p:nvPr>
            <p:ph type="ftr" idx="11"/>
          </p:nvPr>
        </p:nvSpPr>
        <p:spPr>
          <a:xfrm>
            <a:off x="3124200" y="4595700"/>
            <a:ext cx="2895600" cy="273900"/>
          </a:xfrm>
        </p:spPr>
        <p:txBody>
          <a:bodyPr/>
          <a:lstStyle/>
          <a:p>
            <a:r>
              <a:rPr lang="en-US" dirty="0"/>
              <a:t>Department of Computer Science and Engineering</a:t>
            </a:r>
          </a:p>
        </p:txBody>
      </p:sp>
    </p:spTree>
    <p:extLst>
      <p:ext uri="{BB962C8B-B14F-4D97-AF65-F5344CB8AC3E}">
        <p14:creationId xmlns:p14="http://schemas.microsoft.com/office/powerpoint/2010/main" val="1605039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9</a:t>
            </a:fld>
            <a:endParaRPr dirty="0">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861461" y="285747"/>
            <a:ext cx="6117431" cy="627321"/>
          </a:xfrm>
        </p:spPr>
        <p:txBody>
          <a:bodyPr/>
          <a:lstStyle/>
          <a:p>
            <a:r>
              <a:rPr lang="en-US" sz="2800" dirty="0">
                <a:latin typeface="Bookman Old Style" panose="02050604050505020204" pitchFamily="18" charset="0"/>
              </a:rPr>
              <a:t>Proposed Method Illustration</a:t>
            </a:r>
          </a:p>
        </p:txBody>
      </p:sp>
      <p:sp>
        <p:nvSpPr>
          <p:cNvPr id="3" name="Date Placeholder 2"/>
          <p:cNvSpPr>
            <a:spLocks noGrp="1"/>
          </p:cNvSpPr>
          <p:nvPr>
            <p:ph type="dt" idx="10"/>
          </p:nvPr>
        </p:nvSpPr>
        <p:spPr/>
        <p:txBody>
          <a:bodyPr/>
          <a:lstStyle/>
          <a:p>
            <a:fld id="{9B2C9150-213E-4C57-83AC-D72655848A54}" type="datetime1">
              <a:rPr lang="en-US" smtClean="0"/>
              <a:t>1/30/2024</a:t>
            </a:fld>
            <a:endParaRPr lang="en-US" dirty="0"/>
          </a:p>
        </p:txBody>
      </p:sp>
      <p:sp>
        <p:nvSpPr>
          <p:cNvPr id="4" name="Footer Placeholder 3"/>
          <p:cNvSpPr>
            <a:spLocks noGrp="1"/>
          </p:cNvSpPr>
          <p:nvPr>
            <p:ph type="ftr" idx="11"/>
          </p:nvPr>
        </p:nvSpPr>
        <p:spPr/>
        <p:txBody>
          <a:bodyPr/>
          <a:lstStyle/>
          <a:p>
            <a:r>
              <a:rPr lang="en-US" dirty="0"/>
              <a:t>Department of Computer Science and Engineering</a:t>
            </a:r>
          </a:p>
        </p:txBody>
      </p:sp>
      <p:pic>
        <p:nvPicPr>
          <p:cNvPr id="7" name="Picture 6">
            <a:extLst>
              <a:ext uri="{FF2B5EF4-FFF2-40B4-BE49-F238E27FC236}">
                <a16:creationId xmlns:a16="http://schemas.microsoft.com/office/drawing/2014/main" id="{9FA71578-26D0-CE95-0604-C3A3AC45C929}"/>
              </a:ext>
            </a:extLst>
          </p:cNvPr>
          <p:cNvPicPr>
            <a:picLocks noChangeAspect="1"/>
          </p:cNvPicPr>
          <p:nvPr/>
        </p:nvPicPr>
        <p:blipFill rotWithShape="1">
          <a:blip r:embed="rId3"/>
          <a:srcRect l="6395" r="1879"/>
          <a:stretch/>
        </p:blipFill>
        <p:spPr>
          <a:xfrm>
            <a:off x="647803" y="937527"/>
            <a:ext cx="7380396" cy="3622020"/>
          </a:xfrm>
          <a:prstGeom prst="rect">
            <a:avLst/>
          </a:prstGeom>
        </p:spPr>
      </p:pic>
    </p:spTree>
    <p:extLst>
      <p:ext uri="{BB962C8B-B14F-4D97-AF65-F5344CB8AC3E}">
        <p14:creationId xmlns:p14="http://schemas.microsoft.com/office/powerpoint/2010/main" val="949793764"/>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2080</TotalTime>
  <Words>1516</Words>
  <Application>Microsoft Office PowerPoint</Application>
  <PresentationFormat>On-screen Show (16:9)</PresentationFormat>
  <Paragraphs>182</Paragraphs>
  <Slides>16</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Söhne</vt:lpstr>
      <vt:lpstr>Times-Roman</vt:lpstr>
      <vt:lpstr>Arial</vt:lpstr>
      <vt:lpstr>Noto Sans Symbols</vt:lpstr>
      <vt:lpstr>Trebuchet MS</vt:lpstr>
      <vt:lpstr>Calibri</vt:lpstr>
      <vt:lpstr>Bookman Old Style</vt:lpstr>
      <vt:lpstr>1_Office Theme</vt:lpstr>
      <vt:lpstr>A Seminar on Effective Multitask Deep Learning for IoT Malware Detection and Identification Using Behavioral Traffic Analysis</vt:lpstr>
      <vt:lpstr>Introduction</vt:lpstr>
      <vt:lpstr>Concept Tree</vt:lpstr>
      <vt:lpstr>Literature </vt:lpstr>
      <vt:lpstr>Literature (Selected strategy):</vt:lpstr>
      <vt:lpstr>Problem Statement</vt:lpstr>
      <vt:lpstr>Problem Illustration</vt:lpstr>
      <vt:lpstr>Proposed Method</vt:lpstr>
      <vt:lpstr>Proposed Method Illustration</vt:lpstr>
      <vt:lpstr>Long Short Term Memory(LSTM) Structure:</vt:lpstr>
      <vt:lpstr>Parameter </vt:lpstr>
      <vt:lpstr>Experiment Environment</vt:lpstr>
      <vt:lpstr>Project status</vt:lpstr>
      <vt:lpstr>References</vt:lpstr>
      <vt:lpstr>Thank you</vt:lpstr>
      <vt:lpstr>Project seminar–I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Rajavamshi goud</cp:lastModifiedBy>
  <cp:revision>25</cp:revision>
  <dcterms:modified xsi:type="dcterms:W3CDTF">2024-01-30T14:09:21Z</dcterms:modified>
</cp:coreProperties>
</file>