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8" r:id="rId3"/>
    <p:sldId id="256" r:id="rId4"/>
    <p:sldId id="269" r:id="rId5"/>
    <p:sldId id="260" r:id="rId6"/>
    <p:sldId id="262" r:id="rId7"/>
    <p:sldId id="265" r:id="rId8"/>
    <p:sldId id="259" r:id="rId9"/>
    <p:sldId id="266" r:id="rId10"/>
    <p:sldId id="267" r:id="rId11"/>
    <p:sldId id="268" r:id="rId12"/>
    <p:sldId id="261" r:id="rId13"/>
    <p:sldId id="263" r:id="rId14"/>
  </p:sldIdLst>
  <p:sldSz cx="9144000" cy="5143500" type="screen16x9"/>
  <p:notesSz cx="6858000" cy="9144000"/>
  <p:embeddedFontLst>
    <p:embeddedFont>
      <p:font typeface="Bookman Old Style" panose="02050604050505020204" pitchFamily="18"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164"/>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28600" y="791762"/>
            <a:ext cx="8229600" cy="857400"/>
          </a:xfrm>
        </p:spPr>
        <p:txBody>
          <a:bodyPr/>
          <a:lstStyle/>
          <a:p>
            <a:r>
              <a:rPr lang="en-US" sz="2000" dirty="0">
                <a:solidFill>
                  <a:srgbClr val="000000"/>
                </a:solidFill>
                <a:effectLst/>
                <a:latin typeface="+mn-lt"/>
              </a:rPr>
              <a:t>Effective Multitask Deep Learning for IoT Malware Detection and Identification Using Behavioral Traffic Analysis</a:t>
            </a:r>
            <a:endParaRPr lang="en-US" sz="2000" dirty="0">
              <a:latin typeface="+mn-lt"/>
            </a:endParaRPr>
          </a:p>
        </p:txBody>
      </p:sp>
      <p:sp>
        <p:nvSpPr>
          <p:cNvPr id="3" name="TextBox 2"/>
          <p:cNvSpPr txBox="1"/>
          <p:nvPr/>
        </p:nvSpPr>
        <p:spPr>
          <a:xfrm>
            <a:off x="384800" y="3142997"/>
            <a:ext cx="3699799" cy="954107"/>
          </a:xfrm>
          <a:prstGeom prst="rect">
            <a:avLst/>
          </a:prstGeom>
          <a:noFill/>
        </p:spPr>
        <p:txBody>
          <a:bodyPr wrap="square" rtlCol="0">
            <a:spAutoFit/>
          </a:bodyPr>
          <a:lstStyle/>
          <a:p>
            <a:r>
              <a:rPr lang="en-US" dirty="0">
                <a:latin typeface="Bookman Old Style" panose="02050604050505020204" pitchFamily="18" charset="0"/>
              </a:rPr>
              <a:t>Team Details </a:t>
            </a:r>
          </a:p>
          <a:p>
            <a:r>
              <a:rPr lang="en-US" dirty="0">
                <a:latin typeface="Bookman Old Style" panose="02050604050505020204" pitchFamily="18" charset="0"/>
              </a:rPr>
              <a:t>A. Rajavamshi Goud(20EG105454)</a:t>
            </a:r>
          </a:p>
          <a:p>
            <a:r>
              <a:rPr lang="en-US" dirty="0">
                <a:latin typeface="Bookman Old Style" panose="02050604050505020204" pitchFamily="18" charset="0"/>
              </a:rPr>
              <a:t>K. Vinay(20EG105458)</a:t>
            </a:r>
          </a:p>
          <a:p>
            <a:r>
              <a:rPr lang="en-US" dirty="0">
                <a:latin typeface="Bookman Old Style" panose="02050604050505020204" pitchFamily="18" charset="0"/>
              </a:rPr>
              <a:t>T. Ajay(20EG105459)</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err="1">
                <a:latin typeface="Bookman Old Style" panose="02050604050505020204" pitchFamily="18" charset="0"/>
              </a:rPr>
              <a:t>Dr.B.V.V.Siva</a:t>
            </a:r>
            <a:r>
              <a:rPr lang="en-US" dirty="0">
                <a:latin typeface="Bookman Old Style" panose="02050604050505020204" pitchFamily="18" charset="0"/>
              </a:rPr>
              <a:t> Prasad</a:t>
            </a:r>
          </a:p>
          <a:p>
            <a:r>
              <a:rPr lang="en-US" dirty="0">
                <a:latin typeface="Bookman Old Style" panose="02050604050505020204" pitchFamily="18" charset="0"/>
              </a:rPr>
              <a:t>Associate Professor</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56288" y="385995"/>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1E4BD93-35D4-3BC0-1DB8-F3A14418AF71}"/>
              </a:ext>
            </a:extLst>
          </p:cNvPr>
          <p:cNvPicPr>
            <a:picLocks noChangeAspect="1"/>
          </p:cNvPicPr>
          <p:nvPr/>
        </p:nvPicPr>
        <p:blipFill>
          <a:blip r:embed="rId3"/>
          <a:stretch>
            <a:fillRect/>
          </a:stretch>
        </p:blipFill>
        <p:spPr>
          <a:xfrm>
            <a:off x="195545" y="1490657"/>
            <a:ext cx="3981248" cy="2321925"/>
          </a:xfrm>
          <a:prstGeom prst="rect">
            <a:avLst/>
          </a:prstGeom>
        </p:spPr>
      </p:pic>
      <p:pic>
        <p:nvPicPr>
          <p:cNvPr id="7" name="Content Placeholder 4">
            <a:extLst>
              <a:ext uri="{FF2B5EF4-FFF2-40B4-BE49-F238E27FC236}">
                <a16:creationId xmlns:a16="http://schemas.microsoft.com/office/drawing/2014/main" id="{9CC84D6E-4CFE-DC4D-1BC8-81910A71E69C}"/>
              </a:ext>
            </a:extLst>
          </p:cNvPr>
          <p:cNvPicPr>
            <a:picLocks noGrp="1" noChangeAspect="1"/>
          </p:cNvPicPr>
          <p:nvPr/>
        </p:nvPicPr>
        <p:blipFill>
          <a:blip r:embed="rId4"/>
          <a:stretch>
            <a:fillRect/>
          </a:stretch>
        </p:blipFill>
        <p:spPr>
          <a:xfrm>
            <a:off x="4535836" y="1490657"/>
            <a:ext cx="4225647" cy="2413270"/>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96284" y="340963"/>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a:extLst>
              <a:ext uri="{FF2B5EF4-FFF2-40B4-BE49-F238E27FC236}">
                <a16:creationId xmlns:a16="http://schemas.microsoft.com/office/drawing/2014/main" id="{D48FEA23-E7B1-9C33-399E-C545552C0C92}"/>
              </a:ext>
            </a:extLst>
          </p:cNvPr>
          <p:cNvPicPr>
            <a:picLocks noChangeAspect="1"/>
          </p:cNvPicPr>
          <p:nvPr/>
        </p:nvPicPr>
        <p:blipFill>
          <a:blip r:embed="rId3"/>
          <a:stretch>
            <a:fillRect/>
          </a:stretch>
        </p:blipFill>
        <p:spPr>
          <a:xfrm>
            <a:off x="224725" y="1422349"/>
            <a:ext cx="4223289" cy="2469284"/>
          </a:xfrm>
          <a:prstGeom prst="rect">
            <a:avLst/>
          </a:prstGeom>
        </p:spPr>
      </p:pic>
      <p:pic>
        <p:nvPicPr>
          <p:cNvPr id="5" name="Picture 4">
            <a:extLst>
              <a:ext uri="{FF2B5EF4-FFF2-40B4-BE49-F238E27FC236}">
                <a16:creationId xmlns:a16="http://schemas.microsoft.com/office/drawing/2014/main" id="{B332D643-562E-BBD0-03B0-C7B3ACF3A9E1}"/>
              </a:ext>
            </a:extLst>
          </p:cNvPr>
          <p:cNvPicPr>
            <a:picLocks noChangeAspect="1"/>
          </p:cNvPicPr>
          <p:nvPr/>
        </p:nvPicPr>
        <p:blipFill>
          <a:blip r:embed="rId4"/>
          <a:stretch>
            <a:fillRect/>
          </a:stretch>
        </p:blipFill>
        <p:spPr>
          <a:xfrm>
            <a:off x="4755624" y="1422350"/>
            <a:ext cx="3993169" cy="2320492"/>
          </a:xfrm>
          <a:prstGeom prst="rect">
            <a:avLst/>
          </a:prstGeom>
        </p:spPr>
      </p:pic>
    </p:spTree>
    <p:extLst>
      <p:ext uri="{BB962C8B-B14F-4D97-AF65-F5344CB8AC3E}">
        <p14:creationId xmlns:p14="http://schemas.microsoft.com/office/powerpoint/2010/main" val="324965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5484" y="247973"/>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4" name="TextBox 3">
            <a:extLst>
              <a:ext uri="{FF2B5EF4-FFF2-40B4-BE49-F238E27FC236}">
                <a16:creationId xmlns:a16="http://schemas.microsoft.com/office/drawing/2014/main" id="{E1110389-400F-B528-76B3-CBA91F823F02}"/>
              </a:ext>
            </a:extLst>
          </p:cNvPr>
          <p:cNvSpPr txBox="1"/>
          <p:nvPr/>
        </p:nvSpPr>
        <p:spPr>
          <a:xfrm>
            <a:off x="550190" y="1232922"/>
            <a:ext cx="7501179" cy="2677656"/>
          </a:xfrm>
          <a:prstGeom prst="rect">
            <a:avLst/>
          </a:prstGeom>
          <a:noFill/>
        </p:spPr>
        <p:txBody>
          <a:bodyPr wrap="square">
            <a:spAutoFit/>
          </a:bodyPr>
          <a:lstStyle/>
          <a:p>
            <a:pPr algn="just"/>
            <a:r>
              <a:rPr lang="en-IN" dirty="0"/>
              <a:t>The project showed how the computer model called multitask LSTM could find different types of harmful software in IoT devices. By using different types of data, the model was able to work well in many different situations, making it good at spotting problems in various devices and threats. It got better at understanding the patterns in the data over time. </a:t>
            </a:r>
            <a:r>
              <a:rPr lang="en-US" dirty="0"/>
              <a:t>The LSTM model demonstrated impressive predictive capabilities, achieving an accuracy of over 90%, a notable improvement compared to existing malware detection models. Additionally, the extension of the project to incorporate Convolutional Neural Network (CNN) models yielded even higher accuracy, with CNN achieving an impressive accuracy of nearly 99%. This substantial increase in accuracy suggests that CNN outperforms other important deep learning models in detecting IoT malware. However, it is important to acknowledge the possibility of future advancements in deep learning models that may surpass the performance of CNN. </a:t>
            </a:r>
            <a:endParaRPr lang="en-IN" dirty="0"/>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7631" y="558140"/>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592856" y="1029969"/>
            <a:ext cx="8296243" cy="3708708"/>
          </a:xfrm>
          <a:prstGeom prst="rect">
            <a:avLst/>
          </a:prstGeom>
          <a:noFill/>
        </p:spPr>
        <p:txBody>
          <a:bodyPr wrap="square" rtlCol="0">
            <a:spAutoFit/>
          </a:bodyPr>
          <a:lstStyle/>
          <a:p>
            <a:r>
              <a:rPr lang="en-US" dirty="0"/>
              <a:t>Four parameter were used in this that are accuracy, precision score, Recall score and F1 score.</a:t>
            </a:r>
          </a:p>
          <a:p>
            <a:pPr>
              <a:spcBef>
                <a:spcPts val="600"/>
              </a:spcBef>
              <a:spcAft>
                <a:spcPts val="600"/>
              </a:spcAft>
            </a:pPr>
            <a:r>
              <a:rPr lang="fr-FR" sz="1600" i="1" dirty="0" err="1">
                <a:solidFill>
                  <a:schemeClr val="tx1"/>
                </a:solidFill>
                <a:effectLst/>
                <a:latin typeface="Bookman Old Style" panose="02050604050505020204" pitchFamily="18" charset="0"/>
              </a:rPr>
              <a:t>Accuracy</a:t>
            </a:r>
            <a:r>
              <a:rPr lang="fr-FR" sz="1600" i="1" dirty="0">
                <a:solidFill>
                  <a:schemeClr val="tx1"/>
                </a:solidFill>
                <a:effectLst/>
                <a:latin typeface="Bookman Old Style" panose="02050604050505020204" pitchFamily="18" charset="0"/>
              </a:rPr>
              <a:t> </a:t>
            </a:r>
            <a:r>
              <a:rPr lang="fr-FR" sz="1600" dirty="0">
                <a:solidFill>
                  <a:schemeClr val="tx1"/>
                </a:solidFill>
                <a:effectLst/>
                <a:latin typeface="Bookman Old Style" panose="02050604050505020204" pitchFamily="18" charset="0"/>
              </a:rPr>
              <a:t>= </a:t>
            </a:r>
            <a:r>
              <a:rPr lang="fr-FR" sz="1600" dirty="0">
                <a:solidFill>
                  <a:schemeClr val="tx1"/>
                </a:solidFill>
                <a:latin typeface="Bookman Old Style" panose="02050604050505020204" pitchFamily="18" charset="0"/>
              </a:rPr>
              <a:t> (</a:t>
            </a:r>
            <a:r>
              <a:rPr lang="fr-FR" sz="1600" i="1" dirty="0">
                <a:solidFill>
                  <a:schemeClr val="tx1"/>
                </a:solidFill>
                <a:effectLst/>
                <a:latin typeface="Bookman Old Style" panose="02050604050505020204" pitchFamily="18" charset="0"/>
              </a:rPr>
              <a:t>T P </a:t>
            </a:r>
            <a:r>
              <a:rPr lang="fr-FR" sz="1600" dirty="0">
                <a:solidFill>
                  <a:schemeClr val="tx1"/>
                </a:solidFill>
                <a:effectLst/>
                <a:latin typeface="Bookman Old Style" panose="02050604050505020204" pitchFamily="18" charset="0"/>
              </a:rPr>
              <a:t>+ </a:t>
            </a:r>
            <a:r>
              <a:rPr lang="fr-FR" sz="1600" i="1" dirty="0">
                <a:solidFill>
                  <a:schemeClr val="tx1"/>
                </a:solidFill>
                <a:effectLst/>
                <a:latin typeface="Bookman Old Style" panose="02050604050505020204" pitchFamily="18" charset="0"/>
              </a:rPr>
              <a:t>T N )</a:t>
            </a:r>
            <a:r>
              <a:rPr lang="fr-FR" sz="1600" dirty="0">
                <a:solidFill>
                  <a:schemeClr val="tx1"/>
                </a:solidFill>
                <a:latin typeface="Bookman Old Style" panose="02050604050505020204" pitchFamily="18" charset="0"/>
              </a:rPr>
              <a:t>/ (</a:t>
            </a:r>
            <a:r>
              <a:rPr lang="fr-FR" sz="1600" i="1" dirty="0">
                <a:solidFill>
                  <a:schemeClr val="tx1"/>
                </a:solidFill>
                <a:effectLst/>
                <a:latin typeface="Bookman Old Style" panose="02050604050505020204" pitchFamily="18" charset="0"/>
              </a:rPr>
              <a:t>T P </a:t>
            </a:r>
            <a:r>
              <a:rPr lang="fr-FR" sz="1600" dirty="0">
                <a:solidFill>
                  <a:schemeClr val="tx1"/>
                </a:solidFill>
                <a:effectLst/>
                <a:latin typeface="Bookman Old Style" panose="02050604050505020204" pitchFamily="18" charset="0"/>
              </a:rPr>
              <a:t>+ </a:t>
            </a:r>
            <a:r>
              <a:rPr lang="fr-FR" sz="1600" i="1" dirty="0">
                <a:solidFill>
                  <a:schemeClr val="tx1"/>
                </a:solidFill>
                <a:effectLst/>
                <a:latin typeface="Bookman Old Style" panose="02050604050505020204" pitchFamily="18" charset="0"/>
              </a:rPr>
              <a:t>T N </a:t>
            </a:r>
            <a:r>
              <a:rPr lang="fr-FR" sz="1600" dirty="0">
                <a:solidFill>
                  <a:schemeClr val="tx1"/>
                </a:solidFill>
                <a:effectLst/>
                <a:latin typeface="Bookman Old Style" panose="02050604050505020204" pitchFamily="18" charset="0"/>
              </a:rPr>
              <a:t>+ </a:t>
            </a:r>
            <a:r>
              <a:rPr lang="fr-FR" sz="1600" i="1" dirty="0">
                <a:solidFill>
                  <a:schemeClr val="tx1"/>
                </a:solidFill>
                <a:effectLst/>
                <a:latin typeface="Bookman Old Style" panose="02050604050505020204" pitchFamily="18" charset="0"/>
              </a:rPr>
              <a:t>FP </a:t>
            </a:r>
            <a:r>
              <a:rPr lang="fr-FR" sz="1600" dirty="0">
                <a:solidFill>
                  <a:schemeClr val="tx1"/>
                </a:solidFill>
                <a:effectLst/>
                <a:latin typeface="Bookman Old Style" panose="02050604050505020204" pitchFamily="18" charset="0"/>
              </a:rPr>
              <a:t>+ </a:t>
            </a:r>
            <a:r>
              <a:rPr lang="fr-FR" sz="1600" i="1" dirty="0">
                <a:solidFill>
                  <a:schemeClr val="tx1"/>
                </a:solidFill>
                <a:effectLst/>
                <a:latin typeface="Bookman Old Style" panose="02050604050505020204" pitchFamily="18" charset="0"/>
              </a:rPr>
              <a:t>FN)</a:t>
            </a:r>
          </a:p>
          <a:p>
            <a:pPr>
              <a:spcBef>
                <a:spcPts val="600"/>
              </a:spcBef>
              <a:spcAft>
                <a:spcPts val="600"/>
              </a:spcAft>
            </a:pPr>
            <a:r>
              <a:rPr lang="fr-FR" sz="1600" i="1" dirty="0" err="1">
                <a:solidFill>
                  <a:schemeClr val="tx1"/>
                </a:solidFill>
                <a:effectLst/>
                <a:latin typeface="Bookman Old Style" panose="02050604050505020204" pitchFamily="18" charset="0"/>
              </a:rPr>
              <a:t>Precision</a:t>
            </a:r>
            <a:r>
              <a:rPr lang="fr-FR" sz="1600" dirty="0">
                <a:solidFill>
                  <a:schemeClr val="tx1"/>
                </a:solidFill>
                <a:effectLst/>
                <a:latin typeface="Bookman Old Style" panose="02050604050505020204" pitchFamily="18" charset="0"/>
              </a:rPr>
              <a:t>= </a:t>
            </a:r>
            <a:r>
              <a:rPr lang="fr-FR" sz="1600" i="1" dirty="0">
                <a:solidFill>
                  <a:schemeClr val="tx1"/>
                </a:solidFill>
                <a:effectLst/>
                <a:latin typeface="Bookman Old Style" panose="02050604050505020204" pitchFamily="18" charset="0"/>
              </a:rPr>
              <a:t>T P </a:t>
            </a:r>
            <a:r>
              <a:rPr lang="fr-FR" sz="1600" dirty="0">
                <a:solidFill>
                  <a:schemeClr val="tx1"/>
                </a:solidFill>
                <a:latin typeface="Bookman Old Style" panose="02050604050505020204" pitchFamily="18" charset="0"/>
              </a:rPr>
              <a:t>/(</a:t>
            </a:r>
            <a:r>
              <a:rPr lang="fr-FR" sz="1600" i="1" dirty="0">
                <a:solidFill>
                  <a:schemeClr val="tx1"/>
                </a:solidFill>
                <a:effectLst/>
                <a:latin typeface="Bookman Old Style" panose="02050604050505020204" pitchFamily="18" charset="0"/>
              </a:rPr>
              <a:t>T P </a:t>
            </a:r>
            <a:r>
              <a:rPr lang="fr-FR" sz="1600" dirty="0">
                <a:solidFill>
                  <a:schemeClr val="tx1"/>
                </a:solidFill>
                <a:effectLst/>
                <a:latin typeface="Bookman Old Style" panose="02050604050505020204" pitchFamily="18" charset="0"/>
              </a:rPr>
              <a:t>+ </a:t>
            </a:r>
            <a:r>
              <a:rPr lang="fr-FR" sz="1600" i="1" dirty="0">
                <a:solidFill>
                  <a:schemeClr val="tx1"/>
                </a:solidFill>
                <a:effectLst/>
                <a:latin typeface="Bookman Old Style" panose="02050604050505020204" pitchFamily="18" charset="0"/>
              </a:rPr>
              <a:t>FP)</a:t>
            </a:r>
          </a:p>
          <a:p>
            <a:pPr>
              <a:spcBef>
                <a:spcPts val="600"/>
              </a:spcBef>
              <a:spcAft>
                <a:spcPts val="600"/>
              </a:spcAft>
            </a:pPr>
            <a:r>
              <a:rPr lang="en-IN" sz="1600" i="1" dirty="0">
                <a:solidFill>
                  <a:schemeClr val="tx1"/>
                </a:solidFill>
                <a:effectLst/>
                <a:latin typeface="Bookman Old Style" panose="02050604050505020204" pitchFamily="18" charset="0"/>
              </a:rPr>
              <a:t>Recall </a:t>
            </a:r>
            <a:r>
              <a:rPr lang="en-IN" sz="1600" dirty="0">
                <a:solidFill>
                  <a:schemeClr val="tx1"/>
                </a:solidFill>
                <a:effectLst/>
                <a:latin typeface="Bookman Old Style" panose="02050604050505020204" pitchFamily="18" charset="0"/>
              </a:rPr>
              <a:t>= </a:t>
            </a:r>
            <a:r>
              <a:rPr lang="en-IN" sz="1600" i="1" dirty="0">
                <a:solidFill>
                  <a:schemeClr val="tx1"/>
                </a:solidFill>
                <a:effectLst/>
                <a:latin typeface="Bookman Old Style" panose="02050604050505020204" pitchFamily="18" charset="0"/>
              </a:rPr>
              <a:t>T P </a:t>
            </a:r>
            <a:r>
              <a:rPr lang="en-IN" sz="1600" dirty="0">
                <a:solidFill>
                  <a:schemeClr val="tx1"/>
                </a:solidFill>
                <a:latin typeface="Bookman Old Style" panose="02050604050505020204" pitchFamily="18" charset="0"/>
              </a:rPr>
              <a:t>/(</a:t>
            </a:r>
            <a:r>
              <a:rPr lang="en-IN" sz="1600" i="1" dirty="0">
                <a:solidFill>
                  <a:schemeClr val="tx1"/>
                </a:solidFill>
                <a:effectLst/>
                <a:latin typeface="Bookman Old Style" panose="02050604050505020204" pitchFamily="18" charset="0"/>
              </a:rPr>
              <a:t>T P </a:t>
            </a:r>
            <a:r>
              <a:rPr lang="en-IN" sz="1600" dirty="0">
                <a:solidFill>
                  <a:schemeClr val="tx1"/>
                </a:solidFill>
                <a:effectLst/>
                <a:latin typeface="Bookman Old Style" panose="02050604050505020204" pitchFamily="18" charset="0"/>
              </a:rPr>
              <a:t>+ </a:t>
            </a:r>
            <a:r>
              <a:rPr lang="en-IN" sz="1600" i="1" dirty="0">
                <a:solidFill>
                  <a:schemeClr val="tx1"/>
                </a:solidFill>
                <a:effectLst/>
                <a:latin typeface="Bookman Old Style" panose="02050604050505020204" pitchFamily="18" charset="0"/>
              </a:rPr>
              <a:t>FN)</a:t>
            </a:r>
          </a:p>
          <a:p>
            <a:pPr>
              <a:spcBef>
                <a:spcPts val="600"/>
              </a:spcBef>
              <a:spcAft>
                <a:spcPts val="600"/>
              </a:spcAft>
            </a:pPr>
            <a:r>
              <a:rPr lang="en-IN" sz="1600" i="1" dirty="0">
                <a:solidFill>
                  <a:schemeClr val="tx1"/>
                </a:solidFill>
                <a:effectLst/>
                <a:latin typeface="Bookman Old Style" panose="02050604050505020204" pitchFamily="18" charset="0"/>
              </a:rPr>
              <a:t>F</a:t>
            </a:r>
            <a:r>
              <a:rPr lang="en-IN" sz="1600" dirty="0">
                <a:solidFill>
                  <a:schemeClr val="tx1"/>
                </a:solidFill>
                <a:effectLst/>
                <a:latin typeface="Bookman Old Style" panose="02050604050505020204" pitchFamily="18" charset="0"/>
              </a:rPr>
              <a:t>1-</a:t>
            </a:r>
            <a:r>
              <a:rPr lang="en-IN" sz="1600" i="1" dirty="0">
                <a:solidFill>
                  <a:schemeClr val="tx1"/>
                </a:solidFill>
                <a:effectLst/>
                <a:latin typeface="Bookman Old Style" panose="02050604050505020204" pitchFamily="18" charset="0"/>
              </a:rPr>
              <a:t>score </a:t>
            </a:r>
            <a:r>
              <a:rPr lang="en-IN" sz="1600" dirty="0">
                <a:solidFill>
                  <a:schemeClr val="tx1"/>
                </a:solidFill>
                <a:effectLst/>
                <a:latin typeface="Bookman Old Style" panose="02050604050505020204" pitchFamily="18" charset="0"/>
              </a:rPr>
              <a:t>= </a:t>
            </a:r>
            <a:r>
              <a:rPr lang="en-IN" sz="1600" dirty="0">
                <a:solidFill>
                  <a:schemeClr val="tx1"/>
                </a:solidFill>
                <a:latin typeface="Bookman Old Style" panose="02050604050505020204" pitchFamily="18" charset="0"/>
              </a:rPr>
              <a:t>(</a:t>
            </a:r>
            <a:r>
              <a:rPr lang="en-IN" sz="1600" dirty="0">
                <a:solidFill>
                  <a:schemeClr val="tx1"/>
                </a:solidFill>
                <a:effectLst/>
                <a:latin typeface="Bookman Old Style" panose="02050604050505020204" pitchFamily="18" charset="0"/>
              </a:rPr>
              <a:t>2 </a:t>
            </a:r>
            <a:r>
              <a:rPr lang="en-IN" sz="1600" i="1" dirty="0">
                <a:solidFill>
                  <a:schemeClr val="tx1"/>
                </a:solidFill>
                <a:effectLst/>
                <a:latin typeface="Bookman Old Style" panose="02050604050505020204" pitchFamily="18" charset="0"/>
              </a:rPr>
              <a:t>× Precision × Recall)</a:t>
            </a:r>
            <a:r>
              <a:rPr lang="en-IN" sz="1600" dirty="0">
                <a:solidFill>
                  <a:schemeClr val="tx1"/>
                </a:solidFill>
                <a:latin typeface="Bookman Old Style" panose="02050604050505020204" pitchFamily="18" charset="0"/>
              </a:rPr>
              <a:t>/(</a:t>
            </a:r>
            <a:r>
              <a:rPr lang="en-IN" sz="1600" i="1" dirty="0">
                <a:solidFill>
                  <a:schemeClr val="tx1"/>
                </a:solidFill>
                <a:effectLst/>
                <a:latin typeface="Bookman Old Style" panose="02050604050505020204" pitchFamily="18" charset="0"/>
              </a:rPr>
              <a:t>Precision </a:t>
            </a:r>
            <a:r>
              <a:rPr lang="en-IN" sz="1600" dirty="0">
                <a:solidFill>
                  <a:schemeClr val="tx1"/>
                </a:solidFill>
                <a:effectLst/>
                <a:latin typeface="Bookman Old Style" panose="02050604050505020204" pitchFamily="18" charset="0"/>
              </a:rPr>
              <a:t>+ </a:t>
            </a:r>
            <a:r>
              <a:rPr lang="en-IN" sz="1600" i="1" dirty="0">
                <a:solidFill>
                  <a:schemeClr val="tx1"/>
                </a:solidFill>
                <a:effectLst/>
                <a:latin typeface="Bookman Old Style" panose="02050604050505020204" pitchFamily="18" charset="0"/>
              </a:rPr>
              <a:t>Recall)</a:t>
            </a:r>
          </a:p>
          <a:p>
            <a:r>
              <a:rPr lang="en-US" sz="1600" dirty="0">
                <a:solidFill>
                  <a:srgbClr val="000000"/>
                </a:solidFill>
                <a:effectLst/>
                <a:latin typeface="Bookman Old Style" panose="02050604050505020204" pitchFamily="18" charset="0"/>
              </a:rPr>
              <a:t>where </a:t>
            </a:r>
            <a:r>
              <a:rPr lang="en-US" sz="1600" i="1" dirty="0">
                <a:solidFill>
                  <a:srgbClr val="000000"/>
                </a:solidFill>
                <a:effectLst/>
                <a:latin typeface="Bookman Old Style" panose="02050604050505020204" pitchFamily="18" charset="0"/>
              </a:rPr>
              <a:t>T P</a:t>
            </a:r>
            <a:r>
              <a:rPr lang="en-US" sz="1600" dirty="0">
                <a:solidFill>
                  <a:srgbClr val="000000"/>
                </a:solidFill>
                <a:effectLst/>
                <a:latin typeface="Bookman Old Style" panose="02050604050505020204" pitchFamily="18" charset="0"/>
              </a:rPr>
              <a:t>, </a:t>
            </a:r>
            <a:r>
              <a:rPr lang="en-US" sz="1600" i="1" dirty="0">
                <a:solidFill>
                  <a:srgbClr val="000000"/>
                </a:solidFill>
                <a:effectLst/>
                <a:latin typeface="Bookman Old Style" panose="02050604050505020204" pitchFamily="18" charset="0"/>
              </a:rPr>
              <a:t>T N </a:t>
            </a:r>
            <a:r>
              <a:rPr lang="en-US" sz="1600" dirty="0">
                <a:solidFill>
                  <a:srgbClr val="000000"/>
                </a:solidFill>
                <a:effectLst/>
                <a:latin typeface="Bookman Old Style" panose="02050604050505020204" pitchFamily="18" charset="0"/>
              </a:rPr>
              <a:t>, </a:t>
            </a:r>
            <a:r>
              <a:rPr lang="en-US" sz="1600" i="1" dirty="0">
                <a:solidFill>
                  <a:srgbClr val="000000"/>
                </a:solidFill>
                <a:effectLst/>
                <a:latin typeface="Bookman Old Style" panose="02050604050505020204" pitchFamily="18" charset="0"/>
              </a:rPr>
              <a:t>FP</a:t>
            </a:r>
            <a:r>
              <a:rPr lang="en-US" sz="1600" dirty="0">
                <a:solidFill>
                  <a:srgbClr val="000000"/>
                </a:solidFill>
                <a:effectLst/>
                <a:latin typeface="Bookman Old Style" panose="02050604050505020204" pitchFamily="18" charset="0"/>
              </a:rPr>
              <a:t>, and </a:t>
            </a:r>
            <a:r>
              <a:rPr lang="en-US" sz="1600" i="1" dirty="0">
                <a:solidFill>
                  <a:srgbClr val="000000"/>
                </a:solidFill>
                <a:effectLst/>
                <a:latin typeface="Bookman Old Style" panose="02050604050505020204" pitchFamily="18" charset="0"/>
              </a:rPr>
              <a:t>FN </a:t>
            </a:r>
            <a:r>
              <a:rPr lang="en-US" sz="1600" dirty="0">
                <a:solidFill>
                  <a:srgbClr val="000000"/>
                </a:solidFill>
                <a:effectLst/>
                <a:latin typeface="Bookman Old Style" panose="02050604050505020204" pitchFamily="18" charset="0"/>
              </a:rPr>
              <a:t>represent the true positive, </a:t>
            </a:r>
            <a:r>
              <a:rPr lang="en-US" sz="1600" dirty="0">
                <a:latin typeface="Bookman Old Style" panose="02050604050505020204" pitchFamily="18" charset="0"/>
              </a:rPr>
              <a:t> </a:t>
            </a:r>
            <a:r>
              <a:rPr lang="en-US" sz="1600" dirty="0">
                <a:solidFill>
                  <a:srgbClr val="000000"/>
                </a:solidFill>
                <a:effectLst/>
                <a:latin typeface="Bookman Old Style" panose="02050604050505020204" pitchFamily="18" charset="0"/>
              </a:rPr>
              <a:t>the true negative, the false positive, and the false negative, </a:t>
            </a:r>
            <a:endParaRPr lang="en-US" sz="1600" dirty="0">
              <a:latin typeface="Bookman Old Style" panose="02050604050505020204" pitchFamily="18" charset="0"/>
            </a:endParaRPr>
          </a:p>
          <a:p>
            <a:r>
              <a:rPr lang="en-US" sz="1600" dirty="0">
                <a:solidFill>
                  <a:srgbClr val="000000"/>
                </a:solidFill>
                <a:effectLst/>
                <a:latin typeface="Bookman Old Style" panose="02050604050505020204" pitchFamily="18" charset="0"/>
              </a:rPr>
              <a:t>respectively</a:t>
            </a:r>
            <a:endParaRPr lang="en-US" sz="1600" dirty="0">
              <a:latin typeface="Bookman Old Style" panose="02050604050505020204" pitchFamily="18" charset="0"/>
            </a:endParaRPr>
          </a:p>
          <a:p>
            <a:pPr>
              <a:spcBef>
                <a:spcPts val="600"/>
              </a:spcBef>
              <a:spcAft>
                <a:spcPts val="600"/>
              </a:spcAft>
            </a:pPr>
            <a:r>
              <a:rPr lang="en-US" sz="1600" dirty="0">
                <a:latin typeface="Bookman Old Style" panose="02050604050505020204" pitchFamily="18" charset="0"/>
              </a:rPr>
              <a:t>The accuracy for the previous existing models is around 70% but for the proposed model the accuracy is more than 95%, where the huge datasets of IOT and proper feature selection with advanced deep learning algorithm improved this parameters.</a:t>
            </a: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5484" y="41329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557939" y="1428736"/>
            <a:ext cx="7258584" cy="2677656"/>
          </a:xfrm>
          <a:prstGeom prst="rect">
            <a:avLst/>
          </a:prstGeom>
          <a:noFill/>
        </p:spPr>
        <p:txBody>
          <a:bodyPr wrap="square" rtlCol="0">
            <a:spAutoFit/>
          </a:bodyPr>
          <a:lstStyle/>
          <a:p>
            <a:pPr algn="just"/>
            <a:r>
              <a:rPr lang="en-US" dirty="0">
                <a:latin typeface="Bookman Old Style" panose="02050604050505020204" pitchFamily="18" charset="0"/>
              </a:rPr>
              <a:t>The project aims to develop a multitasking intrusion detection system designed to bolster cybersecurity within the rapidly expanding Internet of Things (IoT) ecosystem. Despite the robustness of firewalls, persistent vulnerabilities provide intruders with loopholes to exploit. Our solution involves the identification and classification of malware present in data, enabling the selective disabling of affected services to prevent conflicts and protect systems. By leveraging advanced detection algorithms and seamless integration with existing infrastructure, our system aims to provide proactive security measures against evolving threats. With the proliferation of IoT devices generating vast amounts of data and the increasing sophistication of cyber threats, our project is poised to offer robust protection for modern ecosystems, safeguarding sensitive information and minimizing potential disruptions.</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315074"/>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577159" y="1232922"/>
            <a:ext cx="7528453" cy="2677656"/>
          </a:xfrm>
          <a:prstGeom prst="rect">
            <a:avLst/>
          </a:prstGeom>
          <a:noFill/>
        </p:spPr>
        <p:txBody>
          <a:bodyPr wrap="square" rtlCol="0">
            <a:spAutoFit/>
          </a:bodyPr>
          <a:lstStyle/>
          <a:p>
            <a:pPr algn="just"/>
            <a:r>
              <a:rPr lang="en-US" dirty="0">
                <a:latin typeface="Bookman Old Style" panose="02050604050505020204" pitchFamily="18" charset="0"/>
              </a:rPr>
              <a:t>The proliferation of Internet of Things (IoT) devices has brought about numerous benefits, but it has also introduced significant cybersecurity challenges. One of the primary concerns is the emergence of IoT-specific malware, which orchestrates large-scale cyberattacks through compromised IoT devices, posing a serious threat to the integrity of the Internet ecosystem. Detecting and mitigating the spread of IoT malware is crucial to maintaining the security of IoT systems and preventing potential disruptions. Additionally, there is a growing need for robust training and testing datasets to evaluate the efficacy of machine learning (ML) and deep learning (DL) approaches in cybersecurity. Therefore, there is a pressing need for innovative solutions that can effectively detect and classify IoT malware, leveraging advanced techniques like multitask deep learning models to enhance cybersecurity measures and safeguard IoT networks from malicious activities.</a:t>
            </a: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9242393-A317-D1A7-C76A-2F49ADF757B6}"/>
              </a:ext>
            </a:extLst>
          </p:cNvPr>
          <p:cNvSpPr>
            <a:spLocks noGrp="1"/>
          </p:cNvSpPr>
          <p:nvPr>
            <p:ph type="dt" idx="10"/>
          </p:nvPr>
        </p:nvSpPr>
        <p:spPr/>
        <p:txBody>
          <a:bodyPr/>
          <a:lstStyle/>
          <a:p>
            <a:endParaRPr lang="en-IN"/>
          </a:p>
        </p:txBody>
      </p:sp>
      <p:sp>
        <p:nvSpPr>
          <p:cNvPr id="8" name="Footer Placeholder 7">
            <a:extLst>
              <a:ext uri="{FF2B5EF4-FFF2-40B4-BE49-F238E27FC236}">
                <a16:creationId xmlns:a16="http://schemas.microsoft.com/office/drawing/2014/main" id="{EDDE9212-CD4B-2557-380B-B16A816F04FF}"/>
              </a:ext>
            </a:extLst>
          </p:cNvPr>
          <p:cNvSpPr>
            <a:spLocks noGrp="1"/>
          </p:cNvSpPr>
          <p:nvPr>
            <p:ph type="ftr" idx="11"/>
          </p:nvPr>
        </p:nvSpPr>
        <p:spPr/>
        <p:txBody>
          <a:bodyPr/>
          <a:lstStyle/>
          <a:p>
            <a:r>
              <a:rPr lang="en-US"/>
              <a:t>Department of Computer Science and Engineering</a:t>
            </a:r>
          </a:p>
        </p:txBody>
      </p:sp>
      <p:sp>
        <p:nvSpPr>
          <p:cNvPr id="9" name="Slide Number Placeholder 8">
            <a:extLst>
              <a:ext uri="{FF2B5EF4-FFF2-40B4-BE49-F238E27FC236}">
                <a16:creationId xmlns:a16="http://schemas.microsoft.com/office/drawing/2014/main" id="{881A1BEB-19BB-BB21-02F6-2B46DE7899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11" name="TextBox 10">
            <a:extLst>
              <a:ext uri="{FF2B5EF4-FFF2-40B4-BE49-F238E27FC236}">
                <a16:creationId xmlns:a16="http://schemas.microsoft.com/office/drawing/2014/main" id="{502D5971-73D5-7A2A-3922-CF289F8449BF}"/>
              </a:ext>
            </a:extLst>
          </p:cNvPr>
          <p:cNvSpPr txBox="1"/>
          <p:nvPr/>
        </p:nvSpPr>
        <p:spPr>
          <a:xfrm>
            <a:off x="579249" y="1112927"/>
            <a:ext cx="7650351" cy="3323987"/>
          </a:xfrm>
          <a:prstGeom prst="rect">
            <a:avLst/>
          </a:prstGeom>
          <a:noFill/>
        </p:spPr>
        <p:txBody>
          <a:bodyPr wrap="square">
            <a:spAutoFit/>
          </a:bodyPr>
          <a:lstStyle/>
          <a:p>
            <a:pPr algn="just"/>
            <a:r>
              <a:rPr lang="en-US" dirty="0">
                <a:latin typeface="Bookman Old Style" panose="02050604050505020204" pitchFamily="18" charset="0"/>
              </a:rPr>
              <a:t>Consider a scenario where a smart home system is equipped with various IoT devices such as smart thermostats, security cameras, and door locks, all connected to the internet for remote access and control. An attacker exploits a vulnerability in one of these devices, gaining unauthorized access to the home network. Once inside, the attacker deploys malware specifically designed to infect IoT devices and compromise their functionality. For instance, the attacker tamper with the security cameras to disable surveillance and provide cover for physical intrusion. Furthermore, the compromised IoT devices become part of a botnet controlled by the attacker, contributing to large-scale distributed denial-of-service (DDoS) attacks against internet services or other networks. These attacks can cause widespread disruptions, affecting not only the targeted services but also the overall stability of the internet ecosystem. Traditional cybersecurity measures may struggle to detect and mitigate such attacks, as IoT malware often operates stealthily and exhibits sophisticated behavior patterns. Therefore, there is an urgent need for advanced detection and classification techniques.</a:t>
            </a:r>
          </a:p>
        </p:txBody>
      </p:sp>
      <p:sp>
        <p:nvSpPr>
          <p:cNvPr id="15" name="TextBox 14">
            <a:extLst>
              <a:ext uri="{FF2B5EF4-FFF2-40B4-BE49-F238E27FC236}">
                <a16:creationId xmlns:a16="http://schemas.microsoft.com/office/drawing/2014/main" id="{D187C85D-E64F-56E6-EEA6-B4DF00902F5F}"/>
              </a:ext>
            </a:extLst>
          </p:cNvPr>
          <p:cNvSpPr txBox="1"/>
          <p:nvPr/>
        </p:nvSpPr>
        <p:spPr>
          <a:xfrm>
            <a:off x="1139125" y="383420"/>
            <a:ext cx="5308169" cy="646331"/>
          </a:xfrm>
          <a:prstGeom prst="rect">
            <a:avLst/>
          </a:prstGeom>
          <a:noFill/>
        </p:spPr>
        <p:txBody>
          <a:bodyPr wrap="square">
            <a:spAutoFit/>
          </a:bodyPr>
          <a:lstStyle/>
          <a:p>
            <a:r>
              <a:rPr lang="en-US" sz="3600" dirty="0">
                <a:latin typeface="Bookman Old Style" panose="02050604050505020204" pitchFamily="18" charset="0"/>
              </a:rPr>
              <a:t>Problem Illustration:</a:t>
            </a:r>
            <a:endParaRPr lang="en-IN" sz="3600" dirty="0"/>
          </a:p>
        </p:txBody>
      </p:sp>
    </p:spTree>
    <p:extLst>
      <p:ext uri="{BB962C8B-B14F-4D97-AF65-F5344CB8AC3E}">
        <p14:creationId xmlns:p14="http://schemas.microsoft.com/office/powerpoint/2010/main" val="252703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56288" y="224726"/>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E46D9735-8F6F-B71A-E8FD-6BA3A015843A}"/>
              </a:ext>
            </a:extLst>
          </p:cNvPr>
          <p:cNvSpPr txBox="1"/>
          <p:nvPr/>
        </p:nvSpPr>
        <p:spPr>
          <a:xfrm>
            <a:off x="612183" y="957783"/>
            <a:ext cx="7741403" cy="3323987"/>
          </a:xfrm>
          <a:prstGeom prst="rect">
            <a:avLst/>
          </a:prstGeom>
          <a:noFill/>
        </p:spPr>
        <p:txBody>
          <a:bodyPr wrap="square">
            <a:spAutoFit/>
          </a:bodyPr>
          <a:lstStyle/>
          <a:p>
            <a:pPr algn="just"/>
            <a:r>
              <a:rPr lang="en-IN" dirty="0"/>
              <a:t>The proposed method suggests using a special type deep learning model that is Long short term memory(LSTM) model to spot harmful software in the traffic of Internet-connected devices like smart home gadgets. This model focuses on two main jobs: first, figuring out if the traffic is normal or dangerous, and second, identifying what type of harmful software it is. To teach this model how to recognize bad stuff, The model is trained with a lot of data showing how both normal and harmful traffic looks like from 18 different Internet-connected devices. The model look at things like the patterns in the traffic, the types of signals it sends, and what's inside the messages it carries. LSTM networks capable of capturing dynamic temporal patterns, the model adapts to evolving malware </a:t>
            </a:r>
            <a:r>
              <a:rPr lang="en-IN" dirty="0" err="1"/>
              <a:t>behaviors</a:t>
            </a:r>
            <a:r>
              <a:rPr lang="en-IN" dirty="0"/>
              <a:t> with precision and efficiency. In tests, the model performed well, accurately identifying bad traffic and even figuring out what kind of bad software was causing it, which could help keep our devices and networks safer from cyberattacks. We not only stopped with the LSTM model, but also we implemented CNN and CNN+LSTM models and compared which model predicts the best. The proposed method include various steps like cleaning the data, Feature selection, Splitting into Training and testing data, Training the model and Testing the model.</a:t>
            </a:r>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56288" y="302217"/>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993F520F-974F-D55E-316B-76FAFE3B20C0}"/>
              </a:ext>
            </a:extLst>
          </p:cNvPr>
          <p:cNvPicPr>
            <a:picLocks noChangeAspect="1"/>
          </p:cNvPicPr>
          <p:nvPr/>
        </p:nvPicPr>
        <p:blipFill>
          <a:blip r:embed="rId3"/>
          <a:stretch>
            <a:fillRect/>
          </a:stretch>
        </p:blipFill>
        <p:spPr>
          <a:xfrm>
            <a:off x="1428216" y="1074539"/>
            <a:ext cx="6010970" cy="3303306"/>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77D61884-5593-521A-6FA3-A5B9B419CCC5}"/>
              </a:ext>
            </a:extLst>
          </p:cNvPr>
          <p:cNvSpPr txBox="1"/>
          <p:nvPr/>
        </p:nvSpPr>
        <p:spPr>
          <a:xfrm>
            <a:off x="457200" y="1331276"/>
            <a:ext cx="7825723" cy="2800767"/>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Bookman Old Style" panose="02050604050505020204" pitchFamily="18" charset="0"/>
              </a:rPr>
              <a:t>Programming Language : Python 3.7.7</a:t>
            </a:r>
          </a:p>
          <a:p>
            <a:pPr marL="285750" indent="-285750">
              <a:buFont typeface="Arial" panose="020B0604020202020204" pitchFamily="34" charset="0"/>
              <a:buChar char="•"/>
            </a:pPr>
            <a:endParaRPr lang="en-US" sz="1800" dirty="0">
              <a:latin typeface="Bookman Old Style" panose="02050604050505020204" pitchFamily="18" charset="0"/>
            </a:endParaRPr>
          </a:p>
          <a:p>
            <a:pPr marL="285750" indent="-285750">
              <a:buFont typeface="Arial" panose="020B0604020202020204" pitchFamily="34" charset="0"/>
              <a:buChar char="•"/>
            </a:pPr>
            <a:r>
              <a:rPr lang="en-US" sz="1800" dirty="0">
                <a:latin typeface="Bookman Old Style" panose="02050604050505020204" pitchFamily="18" charset="0"/>
              </a:rPr>
              <a:t>Libraries : Pandas, </a:t>
            </a:r>
            <a:r>
              <a:rPr lang="en-US" sz="1800" dirty="0" err="1">
                <a:latin typeface="Bookman Old Style" panose="02050604050505020204" pitchFamily="18" charset="0"/>
              </a:rPr>
              <a:t>Keras</a:t>
            </a:r>
            <a:r>
              <a:rPr lang="en-US" sz="1800" dirty="0">
                <a:latin typeface="Bookman Old Style" panose="02050604050505020204" pitchFamily="18" charset="0"/>
              </a:rPr>
              <a:t>, </a:t>
            </a:r>
            <a:r>
              <a:rPr lang="en-US" sz="1800" dirty="0" err="1">
                <a:latin typeface="Bookman Old Style" panose="02050604050505020204" pitchFamily="18" charset="0"/>
              </a:rPr>
              <a:t>MatplotLib</a:t>
            </a:r>
            <a:r>
              <a:rPr lang="en-US" sz="1800" dirty="0">
                <a:latin typeface="Bookman Old Style" panose="02050604050505020204" pitchFamily="18" charset="0"/>
              </a:rPr>
              <a:t>, </a:t>
            </a:r>
            <a:r>
              <a:rPr lang="en-US" sz="1800" dirty="0" err="1">
                <a:latin typeface="Bookman Old Style" panose="02050604050505020204" pitchFamily="18" charset="0"/>
              </a:rPr>
              <a:t>Numpy</a:t>
            </a:r>
            <a:r>
              <a:rPr lang="en-US" sz="1800" dirty="0">
                <a:latin typeface="Bookman Old Style" panose="02050604050505020204" pitchFamily="18" charset="0"/>
              </a:rPr>
              <a:t>.</a:t>
            </a:r>
          </a:p>
          <a:p>
            <a:pPr marL="285750" indent="-285750">
              <a:buFont typeface="Arial" panose="020B0604020202020204" pitchFamily="34" charset="0"/>
              <a:buChar char="•"/>
            </a:pPr>
            <a:endParaRPr lang="en-US" sz="1800" dirty="0">
              <a:latin typeface="Bookman Old Style" panose="02050604050505020204" pitchFamily="18" charset="0"/>
            </a:endParaRPr>
          </a:p>
          <a:p>
            <a:pPr marL="285750" indent="-285750">
              <a:buFont typeface="Arial" panose="020B0604020202020204" pitchFamily="34" charset="0"/>
              <a:buChar char="•"/>
            </a:pPr>
            <a:r>
              <a:rPr lang="en-US" sz="1800" dirty="0">
                <a:latin typeface="Bookman Old Style" panose="02050604050505020204" pitchFamily="18" charset="0"/>
              </a:rPr>
              <a:t>Software : Anaconda 4.8.3</a:t>
            </a:r>
          </a:p>
          <a:p>
            <a:pPr marL="285750" indent="-285750">
              <a:buFont typeface="Arial" panose="020B0604020202020204" pitchFamily="34" charset="0"/>
              <a:buChar char="•"/>
            </a:pPr>
            <a:endParaRPr lang="en-US" sz="1800" dirty="0">
              <a:latin typeface="Bookman Old Style" panose="02050604050505020204" pitchFamily="18" charset="0"/>
            </a:endParaRPr>
          </a:p>
          <a:p>
            <a:pPr marL="285750" indent="-285750">
              <a:buFont typeface="Arial" panose="020B0604020202020204" pitchFamily="34" charset="0"/>
              <a:buChar char="•"/>
            </a:pPr>
            <a:r>
              <a:rPr lang="en-US" sz="1800" dirty="0">
                <a:latin typeface="Bookman Old Style" panose="02050604050505020204" pitchFamily="18" charset="0"/>
              </a:rPr>
              <a:t>Framework : </a:t>
            </a:r>
            <a:r>
              <a:rPr lang="en-US" sz="1800" dirty="0" err="1">
                <a:latin typeface="Bookman Old Style" panose="02050604050505020204" pitchFamily="18" charset="0"/>
              </a:rPr>
              <a:t>Tensorflow</a:t>
            </a:r>
            <a:endParaRPr lang="en-US" sz="1800" dirty="0">
              <a:latin typeface="Bookman Old Style" panose="02050604050505020204" pitchFamily="18" charset="0"/>
            </a:endParaRPr>
          </a:p>
          <a:p>
            <a:pPr marL="285750" indent="-285750">
              <a:buFont typeface="Arial" panose="020B0604020202020204" pitchFamily="34" charset="0"/>
              <a:buChar char="•"/>
            </a:pPr>
            <a:endParaRPr lang="en-US" sz="1800" dirty="0">
              <a:latin typeface="Bookman Old Style" panose="02050604050505020204" pitchFamily="18" charset="0"/>
            </a:endParaRPr>
          </a:p>
          <a:p>
            <a:pPr marL="285750" indent="-285750">
              <a:buFont typeface="Arial" panose="020B0604020202020204" pitchFamily="34" charset="0"/>
              <a:buChar char="•"/>
            </a:pPr>
            <a:r>
              <a:rPr lang="en-IN" sz="1800" dirty="0">
                <a:latin typeface="Bookman Old Style" panose="02050604050505020204" pitchFamily="18" charset="0"/>
              </a:rPr>
              <a:t>Code Development Environment </a:t>
            </a:r>
            <a:r>
              <a:rPr lang="en-US" sz="1800" dirty="0">
                <a:latin typeface="Bookman Old Style" panose="02050604050505020204" pitchFamily="18" charset="0"/>
              </a:rPr>
              <a:t>: Jupyter notebook</a:t>
            </a:r>
          </a:p>
          <a:p>
            <a:endParaRPr lang="en-IN" dirty="0"/>
          </a:p>
        </p:txBody>
      </p:sp>
    </p:spTree>
    <p:extLst>
      <p:ext uri="{BB962C8B-B14F-4D97-AF65-F5344CB8AC3E}">
        <p14:creationId xmlns:p14="http://schemas.microsoft.com/office/powerpoint/2010/main" val="2827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8243" y="263472"/>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a:extLst>
              <a:ext uri="{FF2B5EF4-FFF2-40B4-BE49-F238E27FC236}">
                <a16:creationId xmlns:a16="http://schemas.microsoft.com/office/drawing/2014/main" id="{7EC2132A-1E26-783F-5AB9-CAE4CDF557B8}"/>
              </a:ext>
            </a:extLst>
          </p:cNvPr>
          <p:cNvPicPr>
            <a:picLocks noChangeAspect="1" noChangeArrowheads="1"/>
          </p:cNvPicPr>
          <p:nvPr/>
        </p:nvPicPr>
        <p:blipFill>
          <a:blip r:embed="rId3"/>
          <a:srcRect/>
          <a:stretch>
            <a:fillRect/>
          </a:stretch>
        </p:blipFill>
        <p:spPr bwMode="auto">
          <a:xfrm>
            <a:off x="1038387" y="1071152"/>
            <a:ext cx="2085813" cy="3392360"/>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FE9F2B4E-6814-7B6E-59CA-66283D6258F7}"/>
              </a:ext>
            </a:extLst>
          </p:cNvPr>
          <p:cNvPicPr>
            <a:picLocks noChangeAspect="1" noChangeArrowheads="1"/>
          </p:cNvPicPr>
          <p:nvPr/>
        </p:nvPicPr>
        <p:blipFill>
          <a:blip r:embed="rId4"/>
          <a:srcRect/>
          <a:stretch>
            <a:fillRect/>
          </a:stretch>
        </p:blipFill>
        <p:spPr bwMode="auto">
          <a:xfrm>
            <a:off x="3516775" y="1071152"/>
            <a:ext cx="5006049" cy="1521241"/>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F61D8CAA-40A0-D186-08C1-B2FA69183066}"/>
              </a:ext>
            </a:extLst>
          </p:cNvPr>
          <p:cNvPicPr>
            <a:picLocks noChangeAspect="1"/>
          </p:cNvPicPr>
          <p:nvPr/>
        </p:nvPicPr>
        <p:blipFill>
          <a:blip r:embed="rId5"/>
          <a:stretch>
            <a:fillRect/>
          </a:stretch>
        </p:blipFill>
        <p:spPr>
          <a:xfrm>
            <a:off x="3516775" y="2978833"/>
            <a:ext cx="5006049" cy="1347634"/>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263471"/>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3" name="Table 2">
            <a:extLst>
              <a:ext uri="{FF2B5EF4-FFF2-40B4-BE49-F238E27FC236}">
                <a16:creationId xmlns:a16="http://schemas.microsoft.com/office/drawing/2014/main" id="{8520B59E-BE48-D4FE-DEAF-0F8353016AB6}"/>
              </a:ext>
            </a:extLst>
          </p:cNvPr>
          <p:cNvGraphicFramePr>
            <a:graphicFrameLocks noGrp="1"/>
          </p:cNvGraphicFramePr>
          <p:nvPr>
            <p:extLst>
              <p:ext uri="{D42A27DB-BD31-4B8C-83A1-F6EECF244321}">
                <p14:modId xmlns:p14="http://schemas.microsoft.com/office/powerpoint/2010/main" val="3919411215"/>
              </p:ext>
            </p:extLst>
          </p:nvPr>
        </p:nvGraphicFramePr>
        <p:xfrm>
          <a:off x="565688" y="1123074"/>
          <a:ext cx="7801627" cy="2897352"/>
        </p:xfrm>
        <a:graphic>
          <a:graphicData uri="http://schemas.openxmlformats.org/drawingml/2006/table">
            <a:tbl>
              <a:tblPr>
                <a:tableStyleId>{125E5076-3810-47DD-B79F-674D7AD40C01}</a:tableStyleId>
              </a:tblPr>
              <a:tblGrid>
                <a:gridCol w="551202">
                  <a:extLst>
                    <a:ext uri="{9D8B030D-6E8A-4147-A177-3AD203B41FA5}">
                      <a16:colId xmlns:a16="http://schemas.microsoft.com/office/drawing/2014/main" val="20000"/>
                    </a:ext>
                  </a:extLst>
                </a:gridCol>
                <a:gridCol w="2332009">
                  <a:extLst>
                    <a:ext uri="{9D8B030D-6E8A-4147-A177-3AD203B41FA5}">
                      <a16:colId xmlns:a16="http://schemas.microsoft.com/office/drawing/2014/main" val="20001"/>
                    </a:ext>
                  </a:extLst>
                </a:gridCol>
                <a:gridCol w="1272004">
                  <a:extLst>
                    <a:ext uri="{9D8B030D-6E8A-4147-A177-3AD203B41FA5}">
                      <a16:colId xmlns:a16="http://schemas.microsoft.com/office/drawing/2014/main" val="20002"/>
                    </a:ext>
                  </a:extLst>
                </a:gridCol>
                <a:gridCol w="1314405">
                  <a:extLst>
                    <a:ext uri="{9D8B030D-6E8A-4147-A177-3AD203B41FA5}">
                      <a16:colId xmlns:a16="http://schemas.microsoft.com/office/drawing/2014/main" val="20003"/>
                    </a:ext>
                  </a:extLst>
                </a:gridCol>
                <a:gridCol w="1187204">
                  <a:extLst>
                    <a:ext uri="{9D8B030D-6E8A-4147-A177-3AD203B41FA5}">
                      <a16:colId xmlns:a16="http://schemas.microsoft.com/office/drawing/2014/main" val="20004"/>
                    </a:ext>
                  </a:extLst>
                </a:gridCol>
                <a:gridCol w="1144803">
                  <a:extLst>
                    <a:ext uri="{9D8B030D-6E8A-4147-A177-3AD203B41FA5}">
                      <a16:colId xmlns:a16="http://schemas.microsoft.com/office/drawing/2014/main" val="20005"/>
                    </a:ext>
                  </a:extLst>
                </a:gridCol>
              </a:tblGrid>
              <a:tr h="724338">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endParaRPr lang="en-US" sz="1800" dirty="0">
                        <a:solidFill>
                          <a:schemeClr val="bg1">
                            <a:lumMod val="10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1" dirty="0">
                          <a:solidFill>
                            <a:schemeClr val="bg1">
                              <a:lumMod val="10000"/>
                            </a:schemeClr>
                          </a:solidFill>
                          <a:latin typeface="Times New Roman" panose="02020603050405020304" pitchFamily="18" charset="0"/>
                          <a:cs typeface="Times New Roman" panose="02020603050405020304" pitchFamily="18" charset="0"/>
                        </a:rPr>
                        <a:t>ML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1" dirty="0">
                          <a:solidFill>
                            <a:schemeClr val="bg1">
                              <a:lumMod val="10000"/>
                            </a:schemeClr>
                          </a:solidFill>
                          <a:latin typeface="Times New Roman" panose="02020603050405020304" pitchFamily="18" charset="0"/>
                          <a:cs typeface="Times New Roman" panose="02020603050405020304" pitchFamily="18"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1" dirty="0">
                          <a:solidFill>
                            <a:schemeClr val="bg1">
                              <a:lumMod val="10000"/>
                            </a:schemeClr>
                          </a:solidFill>
                          <a:latin typeface="Times New Roman" panose="02020603050405020304" pitchFamily="18" charset="0"/>
                          <a:cs typeface="Times New Roman" panose="02020603050405020304" pitchFamily="18" charset="0"/>
                        </a:rPr>
                        <a:t>f1_score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1" dirty="0">
                          <a:solidFill>
                            <a:schemeClr val="bg1">
                              <a:lumMod val="10000"/>
                            </a:schemeClr>
                          </a:solidFill>
                          <a:latin typeface="Times New Roman" panose="02020603050405020304" pitchFamily="18" charset="0"/>
                          <a:cs typeface="Times New Roman" panose="02020603050405020304" pitchFamily="18" charset="0"/>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1" dirty="0">
                          <a:solidFill>
                            <a:schemeClr val="bg1">
                              <a:lumMod val="10000"/>
                            </a:schemeClr>
                          </a:solidFill>
                          <a:latin typeface="Times New Roman" panose="02020603050405020304" pitchFamily="18" charset="0"/>
                          <a:cs typeface="Times New Roman" panose="02020603050405020304" pitchFamily="18"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24338">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Extension-</a:t>
                      </a:r>
                      <a:r>
                        <a:rPr lang="en-US" sz="1800" b="0" baseline="0" dirty="0">
                          <a:solidFill>
                            <a:schemeClr val="bg1">
                              <a:lumMod val="10000"/>
                            </a:schemeClr>
                          </a:solidFill>
                          <a:latin typeface="Times New Roman" panose="02020603050405020304" pitchFamily="18" charset="0"/>
                          <a:cs typeface="Times New Roman" panose="02020603050405020304" pitchFamily="18" charset="0"/>
                        </a:rPr>
                        <a:t> </a:t>
                      </a:r>
                      <a:r>
                        <a:rPr lang="en-US" sz="1800" b="0" dirty="0">
                          <a:solidFill>
                            <a:schemeClr val="bg1">
                              <a:lumMod val="10000"/>
                            </a:schemeClr>
                          </a:solidFill>
                          <a:latin typeface="Times New Roman" panose="02020603050405020304" pitchFamily="18" charset="0"/>
                          <a:cs typeface="Times New Roman" panose="02020603050405020304" pitchFamily="18" charset="0"/>
                        </a:rPr>
                        <a:t>CNN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0.985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0.986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0.985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0.987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51458">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Extension-</a:t>
                      </a:r>
                      <a:r>
                        <a:rPr lang="en-US" sz="1800" b="0" baseline="0" dirty="0">
                          <a:solidFill>
                            <a:schemeClr val="bg1">
                              <a:lumMod val="10000"/>
                            </a:schemeClr>
                          </a:solidFill>
                          <a:latin typeface="Times New Roman" panose="02020603050405020304" pitchFamily="18" charset="0"/>
                          <a:cs typeface="Times New Roman" panose="02020603050405020304" pitchFamily="18" charset="0"/>
                        </a:rPr>
                        <a:t> </a:t>
                      </a:r>
                      <a:r>
                        <a:rPr lang="en-US" sz="1800" b="0" dirty="0">
                          <a:solidFill>
                            <a:schemeClr val="bg1">
                              <a:lumMod val="10000"/>
                            </a:schemeClr>
                          </a:solidFill>
                          <a:latin typeface="Times New Roman" panose="02020603050405020304" pitchFamily="18" charset="0"/>
                          <a:cs typeface="Times New Roman" panose="02020603050405020304" pitchFamily="18" charset="0"/>
                        </a:rPr>
                        <a:t>CNN + 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0.981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0.983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0.981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0.986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97218">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b="0" dirty="0">
                          <a:solidFill>
                            <a:schemeClr val="bg1">
                              <a:lumMod val="10000"/>
                            </a:schemeClr>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dirty="0">
                          <a:solidFill>
                            <a:schemeClr val="bg1">
                              <a:lumMod val="10000"/>
                            </a:schemeClr>
                          </a:solidFill>
                          <a:latin typeface="Times New Roman" panose="02020603050405020304" pitchFamily="18" charset="0"/>
                          <a:cs typeface="Times New Roman" panose="02020603050405020304" pitchFamily="18" charset="0"/>
                        </a:rPr>
                        <a:t>LSTM</a:t>
                      </a:r>
                      <a:endParaRPr lang="en-US" sz="1800" b="0" dirty="0">
                        <a:solidFill>
                          <a:schemeClr val="bg1">
                            <a:lumMod val="10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dirty="0">
                          <a:solidFill>
                            <a:schemeClr val="bg1">
                              <a:lumMod val="10000"/>
                            </a:schemeClr>
                          </a:solidFill>
                          <a:latin typeface="Times New Roman" panose="02020603050405020304" pitchFamily="18" charset="0"/>
                          <a:cs typeface="Times New Roman" panose="02020603050405020304" pitchFamily="18" charset="0"/>
                        </a:rPr>
                        <a:t>0.954</a:t>
                      </a:r>
                      <a:endParaRPr lang="en-US" sz="1800" b="0" dirty="0">
                        <a:solidFill>
                          <a:schemeClr val="bg1">
                            <a:lumMod val="10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dirty="0">
                          <a:solidFill>
                            <a:schemeClr val="bg1">
                              <a:lumMod val="10000"/>
                            </a:schemeClr>
                          </a:solidFill>
                          <a:latin typeface="Times New Roman" panose="02020603050405020304" pitchFamily="18" charset="0"/>
                          <a:cs typeface="Times New Roman" panose="02020603050405020304" pitchFamily="18" charset="0"/>
                        </a:rPr>
                        <a:t>0.133</a:t>
                      </a:r>
                      <a:endParaRPr lang="en-US" sz="1800" b="0" dirty="0">
                        <a:solidFill>
                          <a:schemeClr val="bg1">
                            <a:lumMod val="10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dirty="0">
                          <a:solidFill>
                            <a:schemeClr val="bg1">
                              <a:lumMod val="10000"/>
                            </a:schemeClr>
                          </a:solidFill>
                          <a:latin typeface="Times New Roman" panose="02020603050405020304" pitchFamily="18" charset="0"/>
                          <a:cs typeface="Times New Roman" panose="02020603050405020304" pitchFamily="18" charset="0"/>
                        </a:rPr>
                        <a:t>0.071</a:t>
                      </a:r>
                      <a:endParaRPr lang="en-US" sz="1800" b="0" dirty="0">
                        <a:solidFill>
                          <a:schemeClr val="bg1">
                            <a:lumMod val="10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rtl="0" eaLnBrk="1" latinLnBrk="0" hangingPunct="1">
                        <a:defRPr kumimoji="0" kern="1200">
                          <a:solidFill>
                            <a:schemeClr val="lt1"/>
                          </a:solidFill>
                          <a:latin typeface="+mn-lt"/>
                          <a:ea typeface="+mn-ea"/>
                          <a:cs typeface="+mn-cs"/>
                        </a:defRPr>
                      </a:lvl1pPr>
                      <a:lvl2pPr marL="802640" algn="l" rtl="0" eaLnBrk="1" latinLnBrk="0" hangingPunct="1">
                        <a:defRPr kumimoji="0" kern="1200">
                          <a:solidFill>
                            <a:schemeClr val="lt1"/>
                          </a:solidFill>
                          <a:latin typeface="+mn-lt"/>
                          <a:ea typeface="+mn-ea"/>
                          <a:cs typeface="+mn-cs"/>
                        </a:defRPr>
                      </a:lvl2pPr>
                      <a:lvl3pPr marL="1604645" algn="l" rtl="0" eaLnBrk="1" latinLnBrk="0" hangingPunct="1">
                        <a:defRPr kumimoji="0" kern="1200">
                          <a:solidFill>
                            <a:schemeClr val="lt1"/>
                          </a:solidFill>
                          <a:latin typeface="+mn-lt"/>
                          <a:ea typeface="+mn-ea"/>
                          <a:cs typeface="+mn-cs"/>
                        </a:defRPr>
                      </a:lvl3pPr>
                      <a:lvl4pPr marL="2407285" algn="l" rtl="0" eaLnBrk="1" latinLnBrk="0" hangingPunct="1">
                        <a:defRPr kumimoji="0" kern="1200">
                          <a:solidFill>
                            <a:schemeClr val="lt1"/>
                          </a:solidFill>
                          <a:latin typeface="+mn-lt"/>
                          <a:ea typeface="+mn-ea"/>
                          <a:cs typeface="+mn-cs"/>
                        </a:defRPr>
                      </a:lvl4pPr>
                      <a:lvl5pPr marL="3209290" algn="l" rtl="0" eaLnBrk="1" latinLnBrk="0" hangingPunct="1">
                        <a:defRPr kumimoji="0" kern="1200">
                          <a:solidFill>
                            <a:schemeClr val="lt1"/>
                          </a:solidFill>
                          <a:latin typeface="+mn-lt"/>
                          <a:ea typeface="+mn-ea"/>
                          <a:cs typeface="+mn-cs"/>
                        </a:defRPr>
                      </a:lvl5pPr>
                      <a:lvl6pPr marL="4011930" algn="l" rtl="0" eaLnBrk="1" latinLnBrk="0" hangingPunct="1">
                        <a:defRPr kumimoji="0" kern="1200">
                          <a:solidFill>
                            <a:schemeClr val="lt1"/>
                          </a:solidFill>
                          <a:latin typeface="+mn-lt"/>
                          <a:ea typeface="+mn-ea"/>
                          <a:cs typeface="+mn-cs"/>
                        </a:defRPr>
                      </a:lvl6pPr>
                      <a:lvl7pPr marL="4813935" algn="l" rtl="0" eaLnBrk="1" latinLnBrk="0" hangingPunct="1">
                        <a:defRPr kumimoji="0" kern="1200">
                          <a:solidFill>
                            <a:schemeClr val="lt1"/>
                          </a:solidFill>
                          <a:latin typeface="+mn-lt"/>
                          <a:ea typeface="+mn-ea"/>
                          <a:cs typeface="+mn-cs"/>
                        </a:defRPr>
                      </a:lvl7pPr>
                      <a:lvl8pPr marL="5616575" algn="l" rtl="0" eaLnBrk="1" latinLnBrk="0" hangingPunct="1">
                        <a:defRPr kumimoji="0" kern="1200">
                          <a:solidFill>
                            <a:schemeClr val="lt1"/>
                          </a:solidFill>
                          <a:latin typeface="+mn-lt"/>
                          <a:ea typeface="+mn-ea"/>
                          <a:cs typeface="+mn-cs"/>
                        </a:defRPr>
                      </a:lvl8pPr>
                      <a:lvl9pPr marL="6418580" algn="l" rtl="0" eaLnBrk="1" latinLnBrk="0" hangingPunct="1">
                        <a:defRPr kumimoji="0" kern="1200">
                          <a:solidFill>
                            <a:schemeClr val="lt1"/>
                          </a:solidFill>
                          <a:latin typeface="+mn-lt"/>
                          <a:ea typeface="+mn-ea"/>
                          <a:cs typeface="+mn-cs"/>
                        </a:defRPr>
                      </a:lvl9pPr>
                    </a:lstStyle>
                    <a:p>
                      <a:pPr algn="ctr" fontAlgn="ctr"/>
                      <a:r>
                        <a:rPr lang="en-US" sz="1800" dirty="0">
                          <a:solidFill>
                            <a:schemeClr val="bg1">
                              <a:lumMod val="10000"/>
                            </a:schemeClr>
                          </a:solidFill>
                          <a:latin typeface="Times New Roman" panose="02020603050405020304" pitchFamily="18" charset="0"/>
                          <a:cs typeface="Times New Roman" panose="02020603050405020304" pitchFamily="18" charset="0"/>
                        </a:rPr>
                        <a:t>1.000</a:t>
                      </a:r>
                      <a:endParaRPr lang="en-US" sz="1800" b="0" dirty="0">
                        <a:solidFill>
                          <a:schemeClr val="bg1">
                            <a:lumMod val="10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103741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3313</TotalTime>
  <Words>1243</Words>
  <Application>Microsoft Office PowerPoint</Application>
  <PresentationFormat>On-screen Show (16:9)</PresentationFormat>
  <Paragraphs>91</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Noto Sans Symbols</vt:lpstr>
      <vt:lpstr>Arial</vt:lpstr>
      <vt:lpstr>Trebuchet MS</vt:lpstr>
      <vt:lpstr>Calibri</vt:lpstr>
      <vt:lpstr>Bookman Old Style</vt:lpstr>
      <vt:lpstr>Times New Roman</vt:lpstr>
      <vt:lpstr>1_Office Theme</vt:lpstr>
      <vt:lpstr>Effective Multitask Deep Learning for IoT Malware Detection and Identification Using Behavioral Traffic Analysis</vt:lpstr>
      <vt:lpstr>Introduction</vt:lpstr>
      <vt:lpstr>Problem Statement</vt:lpstr>
      <vt:lpstr>PowerPoint Presentation</vt:lpstr>
      <vt:lpstr>Proposed Method</vt:lpstr>
      <vt:lpstr>Proposed Method</vt:lpstr>
      <vt:lpstr>Experiment Environment </vt:lpstr>
      <vt:lpstr>Experiment Screen shorts </vt:lpstr>
      <vt:lpstr>Experiment Results </vt:lpstr>
      <vt:lpstr>Experiment Results </vt:lpstr>
      <vt:lpstr>Experiment Results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Rajavamshi goud</cp:lastModifiedBy>
  <cp:revision>17</cp:revision>
  <dcterms:modified xsi:type="dcterms:W3CDTF">2024-03-25T19:26:05Z</dcterms:modified>
</cp:coreProperties>
</file>