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2" r:id="rId2"/>
    <p:sldId id="278" r:id="rId3"/>
    <p:sldId id="273" r:id="rId4"/>
    <p:sldId id="274" r:id="rId5"/>
    <p:sldId id="276" r:id="rId6"/>
    <p:sldId id="275" r:id="rId7"/>
    <p:sldId id="277" r:id="rId8"/>
    <p:sldId id="279" r:id="rId9"/>
    <p:sldId id="282"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3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8/9/2022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8/9/2022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8/9/2022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8/9/2022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8/9/2022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8/9/2022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8/9/2022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8/9/2022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8/9/2022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8/9/2022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8/9/2022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8/9/2022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2189" y="1509622"/>
            <a:ext cx="10468864" cy="992038"/>
          </a:xfrm>
        </p:spPr>
        <p:txBody>
          <a:bodyPr/>
          <a:lstStyle/>
          <a:p>
            <a:r>
              <a:rPr lang="en-US" dirty="0">
                <a:solidFill>
                  <a:srgbClr val="0070C0"/>
                </a:solidFill>
              </a:rPr>
              <a:t>CLIMATE CHANGE ANALYSIS</a:t>
            </a:r>
          </a:p>
        </p:txBody>
      </p:sp>
      <p:sp>
        <p:nvSpPr>
          <p:cNvPr id="5" name="Subtitle 4"/>
          <p:cNvSpPr>
            <a:spLocks noGrp="1"/>
          </p:cNvSpPr>
          <p:nvPr>
            <p:ph type="subTitle" idx="1"/>
          </p:nvPr>
        </p:nvSpPr>
        <p:spPr>
          <a:xfrm>
            <a:off x="5313872" y="3228536"/>
            <a:ext cx="6443932" cy="2508030"/>
          </a:xfrm>
        </p:spPr>
        <p:txBody>
          <a:bodyPr>
            <a:normAutofit fontScale="77500" lnSpcReduction="20000"/>
          </a:bodyPr>
          <a:lstStyle/>
          <a:p>
            <a:pPr algn="l"/>
            <a:r>
              <a:rPr lang="en-US" sz="3600" b="1" u="sng" dirty="0">
                <a:solidFill>
                  <a:srgbClr val="00B0F0"/>
                </a:solidFill>
                <a:latin typeface="Times New Roman" panose="02020603050405020304" pitchFamily="18" charset="0"/>
                <a:cs typeface="Times New Roman" panose="02020603050405020304" pitchFamily="18" charset="0"/>
              </a:rPr>
              <a:t>TEAM MEMBERS :</a:t>
            </a:r>
          </a:p>
          <a:p>
            <a:pPr algn="l"/>
            <a:endParaRPr lang="en-US" sz="2800" b="1" dirty="0">
              <a:latin typeface="Times New Roman" panose="02020603050405020304" pitchFamily="18" charset="0"/>
              <a:cs typeface="Times New Roman" panose="02020603050405020304" pitchFamily="18" charset="0"/>
            </a:endParaRPr>
          </a:p>
          <a:p>
            <a:pPr algn="l"/>
            <a:r>
              <a:rPr lang="en-US" sz="2800" b="1" dirty="0">
                <a:solidFill>
                  <a:srgbClr val="FF0000"/>
                </a:solidFill>
                <a:latin typeface="Times New Roman" panose="02020603050405020304" pitchFamily="18" charset="0"/>
                <a:cs typeface="Times New Roman" panose="02020603050405020304" pitchFamily="18" charset="0"/>
              </a:rPr>
              <a:t>K. VAMSHI                                      -   ( 2010030326 ) </a:t>
            </a:r>
          </a:p>
          <a:p>
            <a:pPr algn="l"/>
            <a:r>
              <a:rPr lang="en-US" sz="2800" b="1" dirty="0">
                <a:solidFill>
                  <a:srgbClr val="FF0000"/>
                </a:solidFill>
                <a:latin typeface="Times New Roman" panose="02020603050405020304" pitchFamily="18" charset="0"/>
                <a:cs typeface="Times New Roman" panose="02020603050405020304" pitchFamily="18" charset="0"/>
              </a:rPr>
              <a:t>K. SAI ANIRUDH                           -   ( 2010030083 )</a:t>
            </a:r>
          </a:p>
          <a:p>
            <a:pPr algn="l"/>
            <a:r>
              <a:rPr lang="en-US" sz="2800" b="1" dirty="0">
                <a:solidFill>
                  <a:srgbClr val="FF0000"/>
                </a:solidFill>
                <a:latin typeface="Times New Roman" panose="02020603050405020304" pitchFamily="18" charset="0"/>
                <a:cs typeface="Times New Roman" panose="02020603050405020304" pitchFamily="18" charset="0"/>
              </a:rPr>
              <a:t>K. TRIBHUVAN                              -  ( 2010030402 )</a:t>
            </a:r>
          </a:p>
          <a:p>
            <a:pPr algn="l"/>
            <a:r>
              <a:rPr lang="en-US" sz="2800" b="1" dirty="0">
                <a:solidFill>
                  <a:srgbClr val="FF0000"/>
                </a:solidFill>
                <a:latin typeface="Times New Roman" panose="02020603050405020304" pitchFamily="18" charset="0"/>
                <a:cs typeface="Times New Roman" panose="02020603050405020304" pitchFamily="18" charset="0"/>
              </a:rPr>
              <a:t>VAIBHAV VENKATESWARAN    -  ( 2010030357 )</a:t>
            </a:r>
          </a:p>
          <a:p>
            <a:pPr algn="l"/>
            <a:endParaRPr lang="en-US" dirty="0"/>
          </a:p>
        </p:txBody>
      </p:sp>
      <p:pic>
        <p:nvPicPr>
          <p:cNvPr id="2" name="Picture 1">
            <a:extLst>
              <a:ext uri="{FF2B5EF4-FFF2-40B4-BE49-F238E27FC236}">
                <a16:creationId xmlns:a16="http://schemas.microsoft.com/office/drawing/2014/main" id="{1E64777D-6D9C-450C-17CE-FEBAE8FF0BDD}"/>
              </a:ext>
            </a:extLst>
          </p:cNvPr>
          <p:cNvPicPr>
            <a:picLocks noChangeAspect="1"/>
          </p:cNvPicPr>
          <p:nvPr/>
        </p:nvPicPr>
        <p:blipFill>
          <a:blip r:embed="rId3"/>
          <a:stretch>
            <a:fillRect/>
          </a:stretch>
        </p:blipFill>
        <p:spPr>
          <a:xfrm>
            <a:off x="10437515" y="359368"/>
            <a:ext cx="1030313" cy="762066"/>
          </a:xfrm>
          <a:prstGeom prst="rect">
            <a:avLst/>
          </a:prstGeom>
        </p:spPr>
      </p:pic>
    </p:spTree>
    <p:extLst>
      <p:ext uri="{BB962C8B-B14F-4D97-AF65-F5344CB8AC3E}">
        <p14:creationId xmlns:p14="http://schemas.microsoft.com/office/powerpoint/2010/main" val="35496286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58A3-C9B4-8A06-294A-F0EED17656ED}"/>
              </a:ext>
            </a:extLst>
          </p:cNvPr>
          <p:cNvSpPr>
            <a:spLocks noGrp="1"/>
          </p:cNvSpPr>
          <p:nvPr>
            <p:ph type="title"/>
          </p:nvPr>
        </p:nvSpPr>
        <p:spPr>
          <a:xfrm>
            <a:off x="609600" y="819509"/>
            <a:ext cx="4678392" cy="803292"/>
          </a:xfrm>
        </p:spPr>
        <p:txBody>
          <a:bodyPr>
            <a:normAutofit fontScale="90000"/>
          </a:bodyPr>
          <a:lstStyle/>
          <a:p>
            <a:r>
              <a:rPr lang="en-IN" sz="5400" b="1"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02B19E12-5B50-29EA-BF70-EFB410D343FC}"/>
              </a:ext>
            </a:extLst>
          </p:cNvPr>
          <p:cNvSpPr>
            <a:spLocks noGrp="1"/>
          </p:cNvSpPr>
          <p:nvPr>
            <p:ph idx="1"/>
          </p:nvPr>
        </p:nvSpPr>
        <p:spPr>
          <a:xfrm>
            <a:off x="514262" y="2395411"/>
            <a:ext cx="10182045" cy="2067177"/>
          </a:xfrm>
        </p:spPr>
        <p:txBody>
          <a:bodyPr/>
          <a:lstStyle/>
          <a:p>
            <a:pPr marL="0" indent="0">
              <a:buNone/>
            </a:pPr>
            <a:r>
              <a:rPr lang="en-US" dirty="0"/>
              <a:t>By this project we propose to provide the valuable insights by representing the consequences of climate change . So, by providing the insights they might help in overcoming the consequences faced by climate change.</a:t>
            </a:r>
          </a:p>
          <a:p>
            <a:pPr marL="0" indent="0">
              <a:buNone/>
            </a:pPr>
            <a:endParaRPr lang="en-IN" dirty="0"/>
          </a:p>
        </p:txBody>
      </p:sp>
      <p:pic>
        <p:nvPicPr>
          <p:cNvPr id="4" name="Picture 3">
            <a:extLst>
              <a:ext uri="{FF2B5EF4-FFF2-40B4-BE49-F238E27FC236}">
                <a16:creationId xmlns:a16="http://schemas.microsoft.com/office/drawing/2014/main" id="{1A5C06EF-F2B1-1739-8687-FAFBEEB2863C}"/>
              </a:ext>
            </a:extLst>
          </p:cNvPr>
          <p:cNvPicPr>
            <a:picLocks noChangeAspect="1"/>
          </p:cNvPicPr>
          <p:nvPr/>
        </p:nvPicPr>
        <p:blipFill>
          <a:blip r:embed="rId2"/>
          <a:stretch>
            <a:fillRect/>
          </a:stretch>
        </p:blipFill>
        <p:spPr>
          <a:xfrm>
            <a:off x="10696307" y="438476"/>
            <a:ext cx="1030313" cy="762066"/>
          </a:xfrm>
          <a:prstGeom prst="rect">
            <a:avLst/>
          </a:prstGeom>
        </p:spPr>
      </p:pic>
    </p:spTree>
    <p:extLst>
      <p:ext uri="{BB962C8B-B14F-4D97-AF65-F5344CB8AC3E}">
        <p14:creationId xmlns:p14="http://schemas.microsoft.com/office/powerpoint/2010/main" val="4224399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7514-0396-40DA-533C-2431975C98D0}"/>
              </a:ext>
            </a:extLst>
          </p:cNvPr>
          <p:cNvSpPr>
            <a:spLocks noGrp="1"/>
          </p:cNvSpPr>
          <p:nvPr>
            <p:ph type="title"/>
          </p:nvPr>
        </p:nvSpPr>
        <p:spPr>
          <a:xfrm>
            <a:off x="2794958" y="1293963"/>
            <a:ext cx="5727942" cy="3804248"/>
          </a:xfrm>
        </p:spPr>
        <p:txBody>
          <a:bodyPr>
            <a:noAutofit/>
          </a:bodyPr>
          <a:lstStyle/>
          <a:p>
            <a:pPr algn="ctr"/>
            <a:r>
              <a:rPr lang="en-IN" sz="12000" b="1" dirty="0">
                <a:solidFill>
                  <a:srgbClr val="FF3300"/>
                </a:solidFill>
              </a:rPr>
              <a:t>THANK          YOU</a:t>
            </a:r>
            <a:endParaRPr lang="en-IN" sz="12000" dirty="0">
              <a:solidFill>
                <a:srgbClr val="FF3300"/>
              </a:solidFill>
            </a:endParaRPr>
          </a:p>
        </p:txBody>
      </p:sp>
    </p:spTree>
    <p:extLst>
      <p:ext uri="{BB962C8B-B14F-4D97-AF65-F5344CB8AC3E}">
        <p14:creationId xmlns:p14="http://schemas.microsoft.com/office/powerpoint/2010/main" val="36380225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79893"/>
            <a:ext cx="10972800" cy="777413"/>
          </a:xfrm>
        </p:spPr>
        <p:txBody>
          <a:bodyPr>
            <a:normAutofit fontScale="90000"/>
          </a:bodyPr>
          <a:lstStyle/>
          <a:p>
            <a:r>
              <a:rPr lang="en-IN" sz="5400" b="1" dirty="0">
                <a:solidFill>
                  <a:srgbClr val="00B0F0"/>
                </a:solidFill>
              </a:rPr>
              <a:t>TABLE OF CONTENTS</a:t>
            </a:r>
            <a:endParaRPr lang="en-US" dirty="0">
              <a:solidFill>
                <a:srgbClr val="00B0F0"/>
              </a:solidFill>
            </a:endParaRPr>
          </a:p>
        </p:txBody>
      </p:sp>
      <p:graphicFrame>
        <p:nvGraphicFramePr>
          <p:cNvPr id="5" name="Table 5">
            <a:extLst>
              <a:ext uri="{FF2B5EF4-FFF2-40B4-BE49-F238E27FC236}">
                <a16:creationId xmlns:a16="http://schemas.microsoft.com/office/drawing/2014/main" id="{C68CC4A2-F461-F416-C624-2358FA7E7797}"/>
              </a:ext>
            </a:extLst>
          </p:cNvPr>
          <p:cNvGraphicFramePr>
            <a:graphicFrameLocks noGrp="1"/>
          </p:cNvGraphicFramePr>
          <p:nvPr>
            <p:ph idx="1"/>
            <p:extLst>
              <p:ext uri="{D42A27DB-BD31-4B8C-83A1-F6EECF244321}">
                <p14:modId xmlns:p14="http://schemas.microsoft.com/office/powerpoint/2010/main" val="4282860731"/>
              </p:ext>
            </p:extLst>
          </p:nvPr>
        </p:nvGraphicFramePr>
        <p:xfrm>
          <a:off x="1774166" y="1874777"/>
          <a:ext cx="6257026" cy="4496112"/>
        </p:xfrm>
        <a:graphic>
          <a:graphicData uri="http://schemas.openxmlformats.org/drawingml/2006/table">
            <a:tbl>
              <a:tblPr firstRow="1" bandRow="1">
                <a:tableStyleId>{8799B23B-EC83-4686-B30A-512413B5E67A}</a:tableStyleId>
              </a:tblPr>
              <a:tblGrid>
                <a:gridCol w="3128513">
                  <a:extLst>
                    <a:ext uri="{9D8B030D-6E8A-4147-A177-3AD203B41FA5}">
                      <a16:colId xmlns:a16="http://schemas.microsoft.com/office/drawing/2014/main" val="53672753"/>
                    </a:ext>
                  </a:extLst>
                </a:gridCol>
                <a:gridCol w="3128513">
                  <a:extLst>
                    <a:ext uri="{9D8B030D-6E8A-4147-A177-3AD203B41FA5}">
                      <a16:colId xmlns:a16="http://schemas.microsoft.com/office/drawing/2014/main" val="812881236"/>
                    </a:ext>
                  </a:extLst>
                </a:gridCol>
              </a:tblGrid>
              <a:tr h="417234">
                <a:tc>
                  <a:txBody>
                    <a:bodyPr/>
                    <a:lstStyle/>
                    <a:p>
                      <a:r>
                        <a:rPr lang="en-IN" sz="2800" dirty="0"/>
                        <a:t>CONTENTS</a:t>
                      </a:r>
                    </a:p>
                  </a:txBody>
                  <a:tcPr/>
                </a:tc>
                <a:tc>
                  <a:txBody>
                    <a:bodyPr/>
                    <a:lstStyle/>
                    <a:p>
                      <a:r>
                        <a:rPr lang="en-IN" sz="2800" dirty="0"/>
                        <a:t>SLIDE NO</a:t>
                      </a:r>
                    </a:p>
                  </a:txBody>
                  <a:tcPr/>
                </a:tc>
                <a:extLst>
                  <a:ext uri="{0D108BD9-81ED-4DB2-BD59-A6C34878D82A}">
                    <a16:rowId xmlns:a16="http://schemas.microsoft.com/office/drawing/2014/main" val="4121465336"/>
                  </a:ext>
                </a:extLst>
              </a:tr>
              <a:tr h="417234">
                <a:tc>
                  <a:txBody>
                    <a:bodyPr/>
                    <a:lstStyle/>
                    <a:p>
                      <a:r>
                        <a:rPr lang="en-IN" dirty="0"/>
                        <a:t>Title of project</a:t>
                      </a:r>
                    </a:p>
                  </a:txBody>
                  <a:tcPr/>
                </a:tc>
                <a:tc>
                  <a:txBody>
                    <a:bodyPr/>
                    <a:lstStyle/>
                    <a:p>
                      <a:r>
                        <a:rPr lang="en-IN" dirty="0"/>
                        <a:t>01</a:t>
                      </a:r>
                    </a:p>
                  </a:txBody>
                  <a:tcPr/>
                </a:tc>
                <a:extLst>
                  <a:ext uri="{0D108BD9-81ED-4DB2-BD59-A6C34878D82A}">
                    <a16:rowId xmlns:a16="http://schemas.microsoft.com/office/drawing/2014/main" val="2928885020"/>
                  </a:ext>
                </a:extLst>
              </a:tr>
              <a:tr h="417234">
                <a:tc>
                  <a:txBody>
                    <a:bodyPr/>
                    <a:lstStyle/>
                    <a:p>
                      <a:r>
                        <a:rPr lang="en-IN" dirty="0"/>
                        <a:t>Table of contents</a:t>
                      </a:r>
                    </a:p>
                  </a:txBody>
                  <a:tcPr/>
                </a:tc>
                <a:tc>
                  <a:txBody>
                    <a:bodyPr/>
                    <a:lstStyle/>
                    <a:p>
                      <a:r>
                        <a:rPr lang="en-IN" dirty="0"/>
                        <a:t>02</a:t>
                      </a:r>
                    </a:p>
                  </a:txBody>
                  <a:tcPr/>
                </a:tc>
                <a:extLst>
                  <a:ext uri="{0D108BD9-81ED-4DB2-BD59-A6C34878D82A}">
                    <a16:rowId xmlns:a16="http://schemas.microsoft.com/office/drawing/2014/main" val="3609623662"/>
                  </a:ext>
                </a:extLst>
              </a:tr>
              <a:tr h="417234">
                <a:tc>
                  <a:txBody>
                    <a:bodyPr/>
                    <a:lstStyle/>
                    <a:p>
                      <a:r>
                        <a:rPr lang="en-IN" dirty="0"/>
                        <a:t>Introduction</a:t>
                      </a:r>
                    </a:p>
                  </a:txBody>
                  <a:tcPr/>
                </a:tc>
                <a:tc>
                  <a:txBody>
                    <a:bodyPr/>
                    <a:lstStyle/>
                    <a:p>
                      <a:r>
                        <a:rPr lang="en-IN" dirty="0"/>
                        <a:t>03</a:t>
                      </a:r>
                    </a:p>
                  </a:txBody>
                  <a:tcPr/>
                </a:tc>
                <a:extLst>
                  <a:ext uri="{0D108BD9-81ED-4DB2-BD59-A6C34878D82A}">
                    <a16:rowId xmlns:a16="http://schemas.microsoft.com/office/drawing/2014/main" val="2008050930"/>
                  </a:ext>
                </a:extLst>
              </a:tr>
              <a:tr h="417234">
                <a:tc>
                  <a:txBody>
                    <a:bodyPr/>
                    <a:lstStyle/>
                    <a:p>
                      <a:r>
                        <a:rPr lang="en-IN" dirty="0"/>
                        <a:t>Project Area</a:t>
                      </a:r>
                    </a:p>
                  </a:txBody>
                  <a:tcPr/>
                </a:tc>
                <a:tc>
                  <a:txBody>
                    <a:bodyPr/>
                    <a:lstStyle/>
                    <a:p>
                      <a:r>
                        <a:rPr lang="en-IN" dirty="0"/>
                        <a:t>04</a:t>
                      </a:r>
                    </a:p>
                  </a:txBody>
                  <a:tcPr/>
                </a:tc>
                <a:extLst>
                  <a:ext uri="{0D108BD9-81ED-4DB2-BD59-A6C34878D82A}">
                    <a16:rowId xmlns:a16="http://schemas.microsoft.com/office/drawing/2014/main" val="2993507889"/>
                  </a:ext>
                </a:extLst>
              </a:tr>
              <a:tr h="417234">
                <a:tc>
                  <a:txBody>
                    <a:bodyPr/>
                    <a:lstStyle/>
                    <a:p>
                      <a:r>
                        <a:rPr lang="en-IN" dirty="0"/>
                        <a:t>Literature Review</a:t>
                      </a:r>
                    </a:p>
                  </a:txBody>
                  <a:tcPr/>
                </a:tc>
                <a:tc>
                  <a:txBody>
                    <a:bodyPr/>
                    <a:lstStyle/>
                    <a:p>
                      <a:r>
                        <a:rPr lang="en-IN" dirty="0"/>
                        <a:t>05</a:t>
                      </a:r>
                    </a:p>
                  </a:txBody>
                  <a:tcPr/>
                </a:tc>
                <a:extLst>
                  <a:ext uri="{0D108BD9-81ED-4DB2-BD59-A6C34878D82A}">
                    <a16:rowId xmlns:a16="http://schemas.microsoft.com/office/drawing/2014/main" val="498426469"/>
                  </a:ext>
                </a:extLst>
              </a:tr>
              <a:tr h="417234">
                <a:tc>
                  <a:txBody>
                    <a:bodyPr/>
                    <a:lstStyle/>
                    <a:p>
                      <a:r>
                        <a:rPr lang="en-IN" dirty="0"/>
                        <a:t>Problem Statement</a:t>
                      </a:r>
                    </a:p>
                  </a:txBody>
                  <a:tcPr/>
                </a:tc>
                <a:tc>
                  <a:txBody>
                    <a:bodyPr/>
                    <a:lstStyle/>
                    <a:p>
                      <a:r>
                        <a:rPr lang="en-IN" dirty="0"/>
                        <a:t>06</a:t>
                      </a:r>
                    </a:p>
                  </a:txBody>
                  <a:tcPr/>
                </a:tc>
                <a:extLst>
                  <a:ext uri="{0D108BD9-81ED-4DB2-BD59-A6C34878D82A}">
                    <a16:rowId xmlns:a16="http://schemas.microsoft.com/office/drawing/2014/main" val="3884093426"/>
                  </a:ext>
                </a:extLst>
              </a:tr>
              <a:tr h="417234">
                <a:tc>
                  <a:txBody>
                    <a:bodyPr/>
                    <a:lstStyle/>
                    <a:p>
                      <a:r>
                        <a:rPr lang="en-IN" dirty="0"/>
                        <a:t>Data Pre-Processing Techniques</a:t>
                      </a:r>
                    </a:p>
                  </a:txBody>
                  <a:tcPr/>
                </a:tc>
                <a:tc>
                  <a:txBody>
                    <a:bodyPr/>
                    <a:lstStyle/>
                    <a:p>
                      <a:r>
                        <a:rPr lang="en-IN" dirty="0"/>
                        <a:t>07</a:t>
                      </a:r>
                    </a:p>
                  </a:txBody>
                  <a:tcPr/>
                </a:tc>
                <a:extLst>
                  <a:ext uri="{0D108BD9-81ED-4DB2-BD59-A6C34878D82A}">
                    <a16:rowId xmlns:a16="http://schemas.microsoft.com/office/drawing/2014/main" val="222583862"/>
                  </a:ext>
                </a:extLst>
              </a:tr>
              <a:tr h="417234">
                <a:tc>
                  <a:txBody>
                    <a:bodyPr/>
                    <a:lstStyle/>
                    <a:p>
                      <a:r>
                        <a:rPr lang="en-IN" dirty="0"/>
                        <a:t>Features Used in Powe Bi</a:t>
                      </a:r>
                    </a:p>
                  </a:txBody>
                  <a:tcPr/>
                </a:tc>
                <a:tc>
                  <a:txBody>
                    <a:bodyPr/>
                    <a:lstStyle/>
                    <a:p>
                      <a:r>
                        <a:rPr lang="en-IN" dirty="0"/>
                        <a:t>08 - 09</a:t>
                      </a:r>
                    </a:p>
                  </a:txBody>
                  <a:tcPr/>
                </a:tc>
                <a:extLst>
                  <a:ext uri="{0D108BD9-81ED-4DB2-BD59-A6C34878D82A}">
                    <a16:rowId xmlns:a16="http://schemas.microsoft.com/office/drawing/2014/main" val="3204864664"/>
                  </a:ext>
                </a:extLst>
              </a:tr>
              <a:tr h="417234">
                <a:tc>
                  <a:txBody>
                    <a:bodyPr/>
                    <a:lstStyle/>
                    <a:p>
                      <a:r>
                        <a:rPr lang="en-IN" dirty="0"/>
                        <a:t>Conclusion</a:t>
                      </a:r>
                    </a:p>
                  </a:txBody>
                  <a:tcPr/>
                </a:tc>
                <a:tc>
                  <a:txBody>
                    <a:bodyPr/>
                    <a:lstStyle/>
                    <a:p>
                      <a:r>
                        <a:rPr lang="en-IN" dirty="0"/>
                        <a:t>10</a:t>
                      </a:r>
                    </a:p>
                  </a:txBody>
                  <a:tcPr/>
                </a:tc>
                <a:extLst>
                  <a:ext uri="{0D108BD9-81ED-4DB2-BD59-A6C34878D82A}">
                    <a16:rowId xmlns:a16="http://schemas.microsoft.com/office/drawing/2014/main" val="442029113"/>
                  </a:ext>
                </a:extLst>
              </a:tr>
            </a:tbl>
          </a:graphicData>
        </a:graphic>
      </p:graphicFrame>
      <p:pic>
        <p:nvPicPr>
          <p:cNvPr id="4" name="Picture 3">
            <a:extLst>
              <a:ext uri="{FF2B5EF4-FFF2-40B4-BE49-F238E27FC236}">
                <a16:creationId xmlns:a16="http://schemas.microsoft.com/office/drawing/2014/main" id="{77568B52-62DF-5C4A-9FE8-8D9D798653AF}"/>
              </a:ext>
            </a:extLst>
          </p:cNvPr>
          <p:cNvPicPr>
            <a:picLocks noChangeAspect="1"/>
          </p:cNvPicPr>
          <p:nvPr/>
        </p:nvPicPr>
        <p:blipFill>
          <a:blip r:embed="rId2"/>
          <a:stretch>
            <a:fillRect/>
          </a:stretch>
        </p:blipFill>
        <p:spPr>
          <a:xfrm>
            <a:off x="10679054" y="359773"/>
            <a:ext cx="1030313" cy="762066"/>
          </a:xfrm>
          <a:prstGeom prst="rect">
            <a:avLst/>
          </a:prstGeom>
        </p:spPr>
      </p:pic>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28137"/>
            <a:ext cx="4937185" cy="811918"/>
          </a:xfrm>
        </p:spPr>
        <p:txBody>
          <a:bodyPr>
            <a:normAutofit fontScale="90000"/>
          </a:bodyPr>
          <a:lstStyle/>
          <a:p>
            <a:r>
              <a:rPr lang="en-IN" sz="5400" b="1" dirty="0">
                <a:solidFill>
                  <a:srgbClr val="00B0F0"/>
                </a:solidFill>
              </a:rPr>
              <a:t>INTRODUCTION</a:t>
            </a:r>
          </a:p>
        </p:txBody>
      </p:sp>
      <p:sp>
        <p:nvSpPr>
          <p:cNvPr id="2" name="Content Placeholder 1"/>
          <p:cNvSpPr>
            <a:spLocks noGrp="1"/>
          </p:cNvSpPr>
          <p:nvPr>
            <p:ph idx="1"/>
          </p:nvPr>
        </p:nvSpPr>
        <p:spPr/>
        <p:txBody>
          <a:bodyPr/>
          <a:lstStyle/>
          <a:p>
            <a:pPr marL="0" indent="0" algn="just">
              <a:buNone/>
            </a:pPr>
            <a:r>
              <a:rPr lang="en-US" dirty="0"/>
              <a:t>Global environmental change is more extreme than at any other time in recorded history. Its local realities increasingly uproot large numbers of people. Global climate change is increasingly accepted by both the scientific community and the general public as a reality that must be addressed in both policy and practice. The recent reports from the Intergovernmental Panel on Climate Change affirm that human-induced factors are responsible for generating significant increases in temperatures around the world. The environmental degradation of local ecosystems compounded by the local effects of global climate change can result in the loss of sufficient resources and other ecosystem services.</a:t>
            </a:r>
          </a:p>
        </p:txBody>
      </p:sp>
      <p:pic>
        <p:nvPicPr>
          <p:cNvPr id="4" name="Picture 3">
            <a:extLst>
              <a:ext uri="{FF2B5EF4-FFF2-40B4-BE49-F238E27FC236}">
                <a16:creationId xmlns:a16="http://schemas.microsoft.com/office/drawing/2014/main" id="{12C62E05-D2B4-940D-495E-8629308D4447}"/>
              </a:ext>
            </a:extLst>
          </p:cNvPr>
          <p:cNvPicPr>
            <a:picLocks noChangeAspect="1"/>
          </p:cNvPicPr>
          <p:nvPr/>
        </p:nvPicPr>
        <p:blipFill>
          <a:blip r:embed="rId2"/>
          <a:stretch>
            <a:fillRect/>
          </a:stretch>
        </p:blipFill>
        <p:spPr>
          <a:xfrm>
            <a:off x="10653175" y="304767"/>
            <a:ext cx="1030313" cy="762066"/>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8611" y="897147"/>
            <a:ext cx="5486400" cy="793631"/>
          </a:xfrm>
        </p:spPr>
        <p:txBody>
          <a:bodyPr/>
          <a:lstStyle/>
          <a:p>
            <a:r>
              <a:rPr lang="en-IN" sz="4800" b="1" dirty="0">
                <a:solidFill>
                  <a:srgbClr val="00B0F0"/>
                </a:solidFill>
              </a:rPr>
              <a:t>PROJECT AREA</a:t>
            </a:r>
            <a:endParaRPr lang="en-US" dirty="0">
              <a:solidFill>
                <a:srgbClr val="00B0F0"/>
              </a:solidFill>
            </a:endParaRPr>
          </a:p>
        </p:txBody>
      </p:sp>
      <p:sp>
        <p:nvSpPr>
          <p:cNvPr id="2" name="Content Placeholder 1"/>
          <p:cNvSpPr>
            <a:spLocks noGrp="1"/>
          </p:cNvSpPr>
          <p:nvPr>
            <p:ph idx="1"/>
          </p:nvPr>
        </p:nvSpPr>
        <p:spPr>
          <a:xfrm>
            <a:off x="609600" y="2359324"/>
            <a:ext cx="11303480" cy="2139351"/>
          </a:xfrm>
        </p:spPr>
        <p:txBody>
          <a:bodyPr/>
          <a:lstStyle/>
          <a:p>
            <a:pPr marL="0" indent="0" algn="just">
              <a:buNone/>
            </a:pPr>
            <a:r>
              <a:rPr lang="en-US" sz="2400" dirty="0"/>
              <a:t>Statistics is the branch of mathematics that deals with data. Data is a collection of values. For most of what we do, it will be numerical data (such as the literacy rate, the no. of graduates of a state). A collection of data is often referred to as a data set or set of data¸ but other words such as a list or simply collection are also often used.</a:t>
            </a:r>
          </a:p>
          <a:p>
            <a:pPr marL="0" indent="0" algn="just">
              <a:buNone/>
            </a:pPr>
            <a:endParaRPr lang="en-US" dirty="0"/>
          </a:p>
        </p:txBody>
      </p:sp>
      <p:pic>
        <p:nvPicPr>
          <p:cNvPr id="4" name="Picture 3">
            <a:extLst>
              <a:ext uri="{FF2B5EF4-FFF2-40B4-BE49-F238E27FC236}">
                <a16:creationId xmlns:a16="http://schemas.microsoft.com/office/drawing/2014/main" id="{BC98B924-A220-542A-9370-107C8EFF3FB0}"/>
              </a:ext>
            </a:extLst>
          </p:cNvPr>
          <p:cNvPicPr>
            <a:picLocks noChangeAspect="1"/>
          </p:cNvPicPr>
          <p:nvPr/>
        </p:nvPicPr>
        <p:blipFill>
          <a:blip r:embed="rId2"/>
          <a:stretch>
            <a:fillRect/>
          </a:stretch>
        </p:blipFill>
        <p:spPr>
          <a:xfrm>
            <a:off x="10618670" y="396815"/>
            <a:ext cx="1030313" cy="762066"/>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7072" y="852980"/>
            <a:ext cx="10972800" cy="708401"/>
          </a:xfrm>
        </p:spPr>
        <p:txBody>
          <a:bodyPr>
            <a:normAutofit fontScale="90000"/>
          </a:bodyPr>
          <a:lstStyle/>
          <a:p>
            <a:r>
              <a:rPr lang="en-IN" sz="5400" b="1" dirty="0">
                <a:solidFill>
                  <a:srgbClr val="00B0F0"/>
                </a:solidFill>
              </a:rPr>
              <a:t>LITERATURE REVIEW</a:t>
            </a:r>
            <a:endParaRPr lang="en-US" dirty="0">
              <a:solidFill>
                <a:srgbClr val="00B0F0"/>
              </a:solidFill>
            </a:endParaRPr>
          </a:p>
        </p:txBody>
      </p:sp>
      <p:graphicFrame>
        <p:nvGraphicFramePr>
          <p:cNvPr id="5" name="Content Placeholder 4">
            <a:extLst>
              <a:ext uri="{FF2B5EF4-FFF2-40B4-BE49-F238E27FC236}">
                <a16:creationId xmlns:a16="http://schemas.microsoft.com/office/drawing/2014/main" id="{DCB1D2A5-7632-3771-73DB-2B6B52BED09F}"/>
              </a:ext>
            </a:extLst>
          </p:cNvPr>
          <p:cNvGraphicFramePr>
            <a:graphicFrameLocks noGrp="1"/>
          </p:cNvGraphicFramePr>
          <p:nvPr>
            <p:ph idx="1"/>
            <p:extLst>
              <p:ext uri="{D42A27DB-BD31-4B8C-83A1-F6EECF244321}">
                <p14:modId xmlns:p14="http://schemas.microsoft.com/office/powerpoint/2010/main" val="1882631375"/>
              </p:ext>
            </p:extLst>
          </p:nvPr>
        </p:nvGraphicFramePr>
        <p:xfrm>
          <a:off x="560716" y="1561381"/>
          <a:ext cx="9471803" cy="5213274"/>
        </p:xfrm>
        <a:graphic>
          <a:graphicData uri="http://schemas.openxmlformats.org/drawingml/2006/table">
            <a:tbl>
              <a:tblPr firstRow="1" firstCol="1" bandRow="1">
                <a:tableStyleId>{8799B23B-EC83-4686-B30A-512413B5E67A}</a:tableStyleId>
              </a:tblPr>
              <a:tblGrid>
                <a:gridCol w="586597">
                  <a:extLst>
                    <a:ext uri="{9D8B030D-6E8A-4147-A177-3AD203B41FA5}">
                      <a16:colId xmlns:a16="http://schemas.microsoft.com/office/drawing/2014/main" val="2745961608"/>
                    </a:ext>
                  </a:extLst>
                </a:gridCol>
                <a:gridCol w="1966822">
                  <a:extLst>
                    <a:ext uri="{9D8B030D-6E8A-4147-A177-3AD203B41FA5}">
                      <a16:colId xmlns:a16="http://schemas.microsoft.com/office/drawing/2014/main" val="2795852291"/>
                    </a:ext>
                  </a:extLst>
                </a:gridCol>
                <a:gridCol w="1923691">
                  <a:extLst>
                    <a:ext uri="{9D8B030D-6E8A-4147-A177-3AD203B41FA5}">
                      <a16:colId xmlns:a16="http://schemas.microsoft.com/office/drawing/2014/main" val="3796117492"/>
                    </a:ext>
                  </a:extLst>
                </a:gridCol>
                <a:gridCol w="1992702">
                  <a:extLst>
                    <a:ext uri="{9D8B030D-6E8A-4147-A177-3AD203B41FA5}">
                      <a16:colId xmlns:a16="http://schemas.microsoft.com/office/drawing/2014/main" val="2828688302"/>
                    </a:ext>
                  </a:extLst>
                </a:gridCol>
                <a:gridCol w="3001991">
                  <a:extLst>
                    <a:ext uri="{9D8B030D-6E8A-4147-A177-3AD203B41FA5}">
                      <a16:colId xmlns:a16="http://schemas.microsoft.com/office/drawing/2014/main" val="612280697"/>
                    </a:ext>
                  </a:extLst>
                </a:gridCol>
              </a:tblGrid>
              <a:tr h="412703">
                <a:tc>
                  <a:txBody>
                    <a:bodyPr/>
                    <a:lstStyle/>
                    <a:p>
                      <a:pPr algn="l">
                        <a:lnSpc>
                          <a:spcPct val="107000"/>
                        </a:lnSpc>
                        <a:spcAft>
                          <a:spcPts val="800"/>
                        </a:spcAft>
                      </a:pPr>
                      <a:r>
                        <a:rPr lang="en-US" sz="1200" dirty="0">
                          <a:effectLst/>
                        </a:rPr>
                        <a:t>S. No </a:t>
                      </a:r>
                      <a:endParaRPr lang="en-IN" sz="1200" dirty="0">
                        <a:effectLst/>
                      </a:endParaRPr>
                    </a:p>
                    <a:p>
                      <a:pPr algn="l">
                        <a:lnSpc>
                          <a:spcPct val="107000"/>
                        </a:lnSpc>
                        <a:spcAft>
                          <a:spcPts val="800"/>
                        </a:spcAft>
                      </a:pP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US" sz="1200" dirty="0">
                          <a:effectLst/>
                        </a:rPr>
                        <a:t>          Authors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US" sz="1200">
                          <a:effectLst/>
                        </a:rPr>
                        <a:t>Tittle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US" sz="1200">
                          <a:effectLst/>
                        </a:rPr>
                        <a:t>Publishing techniques&amp; Datasets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dirty="0">
                          <a:effectLst/>
                        </a:rPr>
                        <a:t>Results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extLst>
                  <a:ext uri="{0D108BD9-81ED-4DB2-BD59-A6C34878D82A}">
                    <a16:rowId xmlns:a16="http://schemas.microsoft.com/office/drawing/2014/main" val="2126350910"/>
                  </a:ext>
                </a:extLst>
              </a:tr>
              <a:tr h="1390052">
                <a:tc>
                  <a:txBody>
                    <a:bodyPr/>
                    <a:lstStyle/>
                    <a:p>
                      <a:pPr algn="l">
                        <a:lnSpc>
                          <a:spcPct val="107000"/>
                        </a:lnSpc>
                        <a:spcAft>
                          <a:spcPts val="800"/>
                        </a:spcAft>
                      </a:pP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Bhattacharya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Global Climate Change and Its Impact on Agriculture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Linear relationship between biomass production and water, INTERACTIVE EFFECTS OF CARBON DIOXIDE AND CLIMATE CHANGE, etc..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To adapt crop systems to the changing climate, it is important to know how climate change affects agricultural production and water-use efficiency.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extLst>
                  <a:ext uri="{0D108BD9-81ED-4DB2-BD59-A6C34878D82A}">
                    <a16:rowId xmlns:a16="http://schemas.microsoft.com/office/drawing/2014/main" val="166522402"/>
                  </a:ext>
                </a:extLst>
              </a:tr>
              <a:tr h="1669295">
                <a:tc>
                  <a:txBody>
                    <a:bodyPr/>
                    <a:lstStyle/>
                    <a:p>
                      <a:pPr algn="l">
                        <a:lnSpc>
                          <a:spcPct val="107000"/>
                        </a:lnSpc>
                        <a:spcAft>
                          <a:spcPts val="800"/>
                        </a:spcAft>
                      </a:pP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Eranga K. Galappaththi, Stephanie T. Ichien, Amanda A. Hyman, Charlotte J. Aubrac and James D. Ford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Climate change adaptation in aquaculture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The systematic literature review approach which is characterised by an explicit and rigorous methodology which differs from traditional reviews in its use of transparent, objective criteria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This study highlights the ways in which climate change impacts can affect aquaculture systems and adaptation responses that can affect global aquaculture production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extLst>
                  <a:ext uri="{0D108BD9-81ED-4DB2-BD59-A6C34878D82A}">
                    <a16:rowId xmlns:a16="http://schemas.microsoft.com/office/drawing/2014/main" val="1564221425"/>
                  </a:ext>
                </a:extLst>
              </a:tr>
              <a:tr h="1669295">
                <a:tc>
                  <a:txBody>
                    <a:bodyPr/>
                    <a:lstStyle/>
                    <a:p>
                      <a:pPr algn="l">
                        <a:lnSpc>
                          <a:spcPct val="107000"/>
                        </a:lnSpc>
                        <a:spcAft>
                          <a:spcPts val="800"/>
                        </a:spcAft>
                      </a:pP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Shujaat Abbas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dirty="0">
                          <a:effectLst/>
                        </a:rPr>
                        <a:t>Climate change and major crop production: evidence from Pakistan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a:effectLst/>
                        </a:rPr>
                        <a:t>Panel cointegration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tc>
                  <a:txBody>
                    <a:bodyPr/>
                    <a:lstStyle/>
                    <a:p>
                      <a:pPr algn="l">
                        <a:lnSpc>
                          <a:spcPct val="107000"/>
                        </a:lnSpc>
                        <a:spcAft>
                          <a:spcPts val="800"/>
                        </a:spcAft>
                      </a:pPr>
                      <a:r>
                        <a:rPr lang="en-IN" sz="1200" dirty="0">
                          <a:effectLst/>
                        </a:rPr>
                        <a:t>This study investigates the effect of increasing average annual temperature along with other explanatory variables on the production of ten major crops in Pakistan such as wheat, rice, bajra, jowar, maize, barley, gram, sugar cane, mastered oil, and cotton from 2000 to 2019.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771" marR="41771" marT="0" marB="0"/>
                </a:tc>
                <a:extLst>
                  <a:ext uri="{0D108BD9-81ED-4DB2-BD59-A6C34878D82A}">
                    <a16:rowId xmlns:a16="http://schemas.microsoft.com/office/drawing/2014/main" val="4290648126"/>
                  </a:ext>
                </a:extLst>
              </a:tr>
            </a:tbl>
          </a:graphicData>
        </a:graphic>
      </p:graphicFrame>
      <p:pic>
        <p:nvPicPr>
          <p:cNvPr id="4" name="Picture 3">
            <a:extLst>
              <a:ext uri="{FF2B5EF4-FFF2-40B4-BE49-F238E27FC236}">
                <a16:creationId xmlns:a16="http://schemas.microsoft.com/office/drawing/2014/main" id="{29FF6A55-65F5-D870-C450-63D8BD1012D2}"/>
              </a:ext>
            </a:extLst>
          </p:cNvPr>
          <p:cNvPicPr>
            <a:picLocks noChangeAspect="1"/>
          </p:cNvPicPr>
          <p:nvPr/>
        </p:nvPicPr>
        <p:blipFill>
          <a:blip r:embed="rId2"/>
          <a:stretch>
            <a:fillRect/>
          </a:stretch>
        </p:blipFill>
        <p:spPr>
          <a:xfrm>
            <a:off x="10446141" y="428785"/>
            <a:ext cx="1030313" cy="762066"/>
          </a:xfrm>
          <a:prstGeom prst="rect">
            <a:avLst/>
          </a:prstGeom>
        </p:spPr>
      </p:pic>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963" y="974784"/>
            <a:ext cx="6671094" cy="742907"/>
          </a:xfrm>
        </p:spPr>
        <p:txBody>
          <a:bodyPr>
            <a:normAutofit fontScale="90000"/>
          </a:bodyPr>
          <a:lstStyle/>
          <a:p>
            <a:r>
              <a:rPr lang="en-IN" sz="5400" b="1" dirty="0">
                <a:solidFill>
                  <a:srgbClr val="00B0F0"/>
                </a:solidFill>
              </a:rPr>
              <a:t>PROBLEM STATEMENT</a:t>
            </a:r>
            <a:endParaRPr lang="en-US" dirty="0">
              <a:solidFill>
                <a:srgbClr val="00B0F0"/>
              </a:solidFill>
            </a:endParaRPr>
          </a:p>
        </p:txBody>
      </p:sp>
      <p:sp>
        <p:nvSpPr>
          <p:cNvPr id="2" name="Content Placeholder 1"/>
          <p:cNvSpPr>
            <a:spLocks noGrp="1"/>
          </p:cNvSpPr>
          <p:nvPr>
            <p:ph idx="1"/>
          </p:nvPr>
        </p:nvSpPr>
        <p:spPr>
          <a:xfrm>
            <a:off x="531963" y="2455796"/>
            <a:ext cx="10708257" cy="1946407"/>
          </a:xfrm>
        </p:spPr>
        <p:txBody>
          <a:bodyPr>
            <a:normAutofit/>
          </a:bodyPr>
          <a:lstStyle/>
          <a:p>
            <a:pPr marL="0" indent="0" algn="just">
              <a:buNone/>
            </a:pPr>
            <a:r>
              <a:rPr lang="en-IN" sz="2400" dirty="0">
                <a:effectLst/>
                <a:latin typeface="Palatino Linotype" panose="02040502050505030304" pitchFamily="18" charset="0"/>
                <a:ea typeface="Calibri" panose="020F0502020204030204" pitchFamily="34" charset="0"/>
                <a:cs typeface="Times New Roman" panose="02020603050405020304" pitchFamily="18" charset="0"/>
              </a:rPr>
              <a:t> This project aims to describe how sustainability climate issues can be managed. More precisely, how can Big Data, through data science answer sustainability climate issues and be applicable in decision sciences in an integrated manner.</a:t>
            </a:r>
            <a:endParaRPr lang="en-US" sz="2400" dirty="0">
              <a:latin typeface="Palatino Linotype" panose="02040502050505030304" pitchFamily="18" charset="0"/>
            </a:endParaRPr>
          </a:p>
        </p:txBody>
      </p:sp>
      <p:pic>
        <p:nvPicPr>
          <p:cNvPr id="4" name="Picture 3">
            <a:extLst>
              <a:ext uri="{FF2B5EF4-FFF2-40B4-BE49-F238E27FC236}">
                <a16:creationId xmlns:a16="http://schemas.microsoft.com/office/drawing/2014/main" id="{EBEE68A1-FCDA-D2A5-8D00-9552DB38F0B7}"/>
              </a:ext>
            </a:extLst>
          </p:cNvPr>
          <p:cNvPicPr>
            <a:picLocks noChangeAspect="1"/>
          </p:cNvPicPr>
          <p:nvPr/>
        </p:nvPicPr>
        <p:blipFill>
          <a:blip r:embed="rId2"/>
          <a:stretch>
            <a:fillRect/>
          </a:stretch>
        </p:blipFill>
        <p:spPr>
          <a:xfrm>
            <a:off x="10629724" y="448574"/>
            <a:ext cx="1030313" cy="762066"/>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53" y="983410"/>
            <a:ext cx="10972800" cy="708401"/>
          </a:xfrm>
        </p:spPr>
        <p:txBody>
          <a:bodyPr>
            <a:normAutofit fontScale="90000"/>
          </a:bodyPr>
          <a:lstStyle/>
          <a:p>
            <a:r>
              <a:rPr lang="en-IN" sz="5400" b="1" dirty="0">
                <a:solidFill>
                  <a:srgbClr val="00B0F0"/>
                </a:solidFill>
              </a:rPr>
              <a:t>DATA PRE-PROCESSING TECHNIQUES</a:t>
            </a:r>
            <a:endParaRPr lang="en-US" dirty="0">
              <a:solidFill>
                <a:srgbClr val="00B0F0"/>
              </a:solidFill>
            </a:endParaRPr>
          </a:p>
        </p:txBody>
      </p:sp>
      <p:sp>
        <p:nvSpPr>
          <p:cNvPr id="2" name="Content Placeholder 1"/>
          <p:cNvSpPr>
            <a:spLocks noGrp="1"/>
          </p:cNvSpPr>
          <p:nvPr>
            <p:ph idx="1"/>
          </p:nvPr>
        </p:nvSpPr>
        <p:spPr/>
        <p:txBody>
          <a:bodyPr/>
          <a:lstStyle/>
          <a:p>
            <a:pPr marL="0" indent="0">
              <a:buNone/>
            </a:pPr>
            <a:r>
              <a:rPr lang="en-US" b="1" dirty="0"/>
              <a:t>Data Pre-Processing :</a:t>
            </a:r>
          </a:p>
          <a:p>
            <a:pPr marL="0" indent="0">
              <a:buNone/>
            </a:pPr>
            <a:r>
              <a:rPr lang="en-US" dirty="0"/>
              <a:t>                       The conversion of raw data into a understandable format.</a:t>
            </a:r>
          </a:p>
          <a:p>
            <a:pPr marL="0" indent="0">
              <a:buNone/>
            </a:pPr>
            <a:r>
              <a:rPr lang="en-US" dirty="0"/>
              <a:t>Tasks in Data Pre-Processing:</a:t>
            </a:r>
          </a:p>
          <a:p>
            <a:pPr marL="0" indent="0">
              <a:buNone/>
            </a:pPr>
            <a:endParaRPr lang="en-US" dirty="0"/>
          </a:p>
          <a:p>
            <a:pPr>
              <a:buFont typeface="Wingdings" panose="05000000000000000000" pitchFamily="2" charset="2"/>
              <a:buChar char="v"/>
            </a:pPr>
            <a:r>
              <a:rPr lang="en-US" dirty="0"/>
              <a:t> </a:t>
            </a:r>
            <a:r>
              <a:rPr lang="en-US" b="1" dirty="0"/>
              <a:t>Data Cleaning :</a:t>
            </a:r>
          </a:p>
          <a:p>
            <a:pPr marL="0" indent="0">
              <a:buNone/>
            </a:pPr>
            <a:r>
              <a:rPr lang="en-US" dirty="0"/>
              <a:t>                 Removing missing values by binning , regression.</a:t>
            </a:r>
          </a:p>
          <a:p>
            <a:pPr>
              <a:buFont typeface="Wingdings" panose="05000000000000000000" pitchFamily="2" charset="2"/>
              <a:buChar char="v"/>
            </a:pPr>
            <a:r>
              <a:rPr lang="en-US" b="1" dirty="0"/>
              <a:t> Data Integration :</a:t>
            </a:r>
          </a:p>
          <a:p>
            <a:pPr marL="0" indent="0">
              <a:buNone/>
            </a:pPr>
            <a:r>
              <a:rPr lang="en-US" dirty="0"/>
              <a:t>                 We perform Loose coupling where interface is changed, and      </a:t>
            </a:r>
          </a:p>
          <a:p>
            <a:pPr marL="0" indent="0">
              <a:buNone/>
            </a:pPr>
            <a:r>
              <a:rPr lang="en-US" dirty="0"/>
              <a:t>    data is combined.</a:t>
            </a:r>
          </a:p>
        </p:txBody>
      </p:sp>
      <p:pic>
        <p:nvPicPr>
          <p:cNvPr id="4" name="Picture 3">
            <a:extLst>
              <a:ext uri="{FF2B5EF4-FFF2-40B4-BE49-F238E27FC236}">
                <a16:creationId xmlns:a16="http://schemas.microsoft.com/office/drawing/2014/main" id="{904CCF4C-0C48-9A20-CCF7-4483434A271A}"/>
              </a:ext>
            </a:extLst>
          </p:cNvPr>
          <p:cNvPicPr>
            <a:picLocks noChangeAspect="1"/>
          </p:cNvPicPr>
          <p:nvPr/>
        </p:nvPicPr>
        <p:blipFill>
          <a:blip r:embed="rId2"/>
          <a:stretch>
            <a:fillRect/>
          </a:stretch>
        </p:blipFill>
        <p:spPr>
          <a:xfrm>
            <a:off x="10627296" y="358708"/>
            <a:ext cx="1030313" cy="762066"/>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4325" y="647233"/>
            <a:ext cx="10972800" cy="820545"/>
          </a:xfrm>
        </p:spPr>
        <p:txBody>
          <a:bodyPr>
            <a:normAutofit fontScale="90000"/>
          </a:bodyPr>
          <a:lstStyle/>
          <a:p>
            <a:r>
              <a:rPr lang="en-IN" sz="5400" b="1" dirty="0">
                <a:solidFill>
                  <a:srgbClr val="00B0F0"/>
                </a:solidFill>
              </a:rPr>
              <a:t>FEATURES USED IN POWEBI</a:t>
            </a:r>
            <a:endParaRPr lang="en-US" dirty="0">
              <a:solidFill>
                <a:srgbClr val="00B0F0"/>
              </a:solidFill>
            </a:endParaRPr>
          </a:p>
        </p:txBody>
      </p:sp>
      <p:sp>
        <p:nvSpPr>
          <p:cNvPr id="2" name="Content Placeholder 1"/>
          <p:cNvSpPr>
            <a:spLocks noGrp="1"/>
          </p:cNvSpPr>
          <p:nvPr>
            <p:ph idx="1"/>
          </p:nvPr>
        </p:nvSpPr>
        <p:spPr>
          <a:xfrm>
            <a:off x="454325" y="1355381"/>
            <a:ext cx="6354792" cy="5588883"/>
          </a:xfrm>
        </p:spPr>
        <p:txBody>
          <a:bodyPr>
            <a:noAutofit/>
          </a:bodyPr>
          <a:lstStyle/>
          <a:p>
            <a:pPr marL="240665" indent="-227965" eaLnBrk="1" fontAlgn="auto" hangingPunct="1">
              <a:spcBef>
                <a:spcPts val="0"/>
              </a:spcBef>
              <a:spcAft>
                <a:spcPts val="0"/>
              </a:spcAft>
              <a:buFont typeface="Symbol"/>
              <a:buChar char=""/>
              <a:tabLst>
                <a:tab pos="241300" algn="l"/>
              </a:tabLst>
              <a:defRPr/>
            </a:pPr>
            <a:r>
              <a:rPr lang="en-US" sz="1800" b="1" spc="-15" dirty="0">
                <a:latin typeface="Times New Roman"/>
                <a:cs typeface="Times New Roman"/>
              </a:rPr>
              <a:t>Ge</a:t>
            </a:r>
            <a:r>
              <a:rPr lang="en-US" sz="1800" b="1" spc="-5" dirty="0">
                <a:latin typeface="Times New Roman"/>
                <a:cs typeface="Times New Roman"/>
              </a:rPr>
              <a:t>t </a:t>
            </a:r>
            <a:r>
              <a:rPr lang="en-US" sz="1800" b="1" spc="-15" dirty="0">
                <a:latin typeface="Times New Roman"/>
                <a:cs typeface="Times New Roman"/>
              </a:rPr>
              <a:t>Data</a:t>
            </a:r>
            <a:endParaRPr lang="en-US" sz="1800" dirty="0">
              <a:latin typeface="Times New Roman"/>
              <a:cs typeface="Times New Roman"/>
            </a:endParaRPr>
          </a:p>
          <a:p>
            <a:pPr marL="697865" lvl="1" indent="-228600" eaLnBrk="1" fontAlgn="auto" hangingPunct="1">
              <a:spcBef>
                <a:spcPts val="120"/>
              </a:spcBef>
              <a:spcAft>
                <a:spcPts val="0"/>
              </a:spcAft>
              <a:buFont typeface="Wingdings"/>
              <a:buChar char=""/>
              <a:tabLst>
                <a:tab pos="698500" algn="l"/>
              </a:tabLst>
              <a:defRPr/>
            </a:pPr>
            <a:r>
              <a:rPr lang="en-US" sz="1800" spc="-5" dirty="0">
                <a:latin typeface="Times New Roman"/>
                <a:cs typeface="Times New Roman"/>
              </a:rPr>
              <a:t>Identi</a:t>
            </a:r>
            <a:r>
              <a:rPr lang="en-US" sz="1800" spc="10" dirty="0">
                <a:latin typeface="Times New Roman"/>
                <a:cs typeface="Times New Roman"/>
              </a:rPr>
              <a:t>f</a:t>
            </a:r>
            <a:r>
              <a:rPr lang="en-US" sz="1800" spc="-10" dirty="0">
                <a:latin typeface="Times New Roman"/>
                <a:cs typeface="Times New Roman"/>
              </a:rPr>
              <a:t>y</a:t>
            </a:r>
            <a:r>
              <a:rPr lang="en-US" sz="1800" spc="-30" dirty="0">
                <a:latin typeface="Times New Roman"/>
                <a:cs typeface="Times New Roman"/>
              </a:rPr>
              <a:t> </a:t>
            </a:r>
            <a:r>
              <a:rPr lang="en-US" sz="1800" spc="-10" dirty="0">
                <a:latin typeface="Times New Roman"/>
                <a:cs typeface="Times New Roman"/>
              </a:rPr>
              <a:t>and</a:t>
            </a:r>
            <a:r>
              <a:rPr lang="en-US" sz="1800" spc="10" dirty="0">
                <a:latin typeface="Times New Roman"/>
                <a:cs typeface="Times New Roman"/>
              </a:rPr>
              <a:t> </a:t>
            </a:r>
            <a:r>
              <a:rPr lang="en-US" sz="1800" spc="-10" dirty="0">
                <a:latin typeface="Times New Roman"/>
                <a:cs typeface="Times New Roman"/>
              </a:rPr>
              <a:t>connect</a:t>
            </a:r>
            <a:r>
              <a:rPr lang="en-US" sz="1800" spc="10" dirty="0">
                <a:latin typeface="Times New Roman"/>
                <a:cs typeface="Times New Roman"/>
              </a:rPr>
              <a:t> </a:t>
            </a:r>
            <a:r>
              <a:rPr lang="en-US" sz="1800" spc="-5" dirty="0">
                <a:latin typeface="Times New Roman"/>
                <a:cs typeface="Times New Roman"/>
              </a:rPr>
              <a:t>to</a:t>
            </a:r>
            <a:r>
              <a:rPr lang="en-US" sz="1800" spc="5" dirty="0">
                <a:latin typeface="Times New Roman"/>
                <a:cs typeface="Times New Roman"/>
              </a:rPr>
              <a:t> </a:t>
            </a:r>
            <a:r>
              <a:rPr lang="en-US" sz="1800" spc="-10" dirty="0">
                <a:latin typeface="Times New Roman"/>
                <a:cs typeface="Times New Roman"/>
              </a:rPr>
              <a:t>a</a:t>
            </a:r>
            <a:r>
              <a:rPr lang="en-US" sz="1800" spc="-5" dirty="0">
                <a:latin typeface="Times New Roman"/>
                <a:cs typeface="Times New Roman"/>
              </a:rPr>
              <a:t> </a:t>
            </a:r>
            <a:r>
              <a:rPr lang="en-US" sz="1800" spc="-10" dirty="0">
                <a:latin typeface="Times New Roman"/>
                <a:cs typeface="Times New Roman"/>
              </a:rPr>
              <a:t>data</a:t>
            </a:r>
            <a:r>
              <a:rPr lang="en-US" sz="1800" spc="-5" dirty="0">
                <a:latin typeface="Times New Roman"/>
                <a:cs typeface="Times New Roman"/>
              </a:rPr>
              <a:t> </a:t>
            </a:r>
            <a:r>
              <a:rPr lang="en-US" sz="1800" spc="-10" dirty="0">
                <a:latin typeface="Times New Roman"/>
                <a:cs typeface="Times New Roman"/>
              </a:rPr>
              <a:t>sour</a:t>
            </a:r>
            <a:r>
              <a:rPr lang="en-US" sz="1800" dirty="0">
                <a:latin typeface="Times New Roman"/>
                <a:cs typeface="Times New Roman"/>
              </a:rPr>
              <a:t>c</a:t>
            </a:r>
            <a:r>
              <a:rPr lang="en-US" sz="1800" spc="-10" dirty="0">
                <a:latin typeface="Times New Roman"/>
                <a:cs typeface="Times New Roman"/>
              </a:rPr>
              <a:t>e</a:t>
            </a:r>
            <a:endParaRPr lang="en-US" sz="1800" dirty="0">
              <a:latin typeface="Times New Roman"/>
              <a:cs typeface="Times New Roman"/>
            </a:endParaRPr>
          </a:p>
          <a:p>
            <a:pPr marL="697865" lvl="1" indent="-228600" eaLnBrk="1" fontAlgn="auto" hangingPunct="1">
              <a:spcBef>
                <a:spcPts val="165"/>
              </a:spcBef>
              <a:spcAft>
                <a:spcPts val="0"/>
              </a:spcAft>
              <a:buFont typeface="Wingdings"/>
              <a:buChar char=""/>
              <a:tabLst>
                <a:tab pos="698500" algn="l"/>
              </a:tabLst>
              <a:defRPr/>
            </a:pPr>
            <a:r>
              <a:rPr lang="en-US" sz="1800" spc="-10" dirty="0">
                <a:latin typeface="Times New Roman"/>
                <a:cs typeface="Times New Roman"/>
              </a:rPr>
              <a:t>Get</a:t>
            </a:r>
            <a:r>
              <a:rPr lang="en-US" sz="1800" spc="-5" dirty="0">
                <a:latin typeface="Times New Roman"/>
                <a:cs typeface="Times New Roman"/>
              </a:rPr>
              <a:t> </a:t>
            </a:r>
            <a:r>
              <a:rPr lang="en-US" sz="1800" spc="-10" dirty="0">
                <a:latin typeface="Times New Roman"/>
                <a:cs typeface="Times New Roman"/>
              </a:rPr>
              <a:t>data</a:t>
            </a:r>
            <a:r>
              <a:rPr lang="en-US" sz="1800" spc="-5" dirty="0">
                <a:latin typeface="Times New Roman"/>
                <a:cs typeface="Times New Roman"/>
              </a:rPr>
              <a:t> </a:t>
            </a:r>
            <a:r>
              <a:rPr lang="en-US" sz="1800" dirty="0">
                <a:latin typeface="Times New Roman"/>
                <a:cs typeface="Times New Roman"/>
              </a:rPr>
              <a:t>f</a:t>
            </a:r>
            <a:r>
              <a:rPr lang="en-US" sz="1800" spc="-5" dirty="0">
                <a:latin typeface="Times New Roman"/>
                <a:cs typeface="Times New Roman"/>
              </a:rPr>
              <a:t>r</a:t>
            </a:r>
            <a:r>
              <a:rPr lang="en-US" sz="1800" dirty="0">
                <a:latin typeface="Times New Roman"/>
                <a:cs typeface="Times New Roman"/>
              </a:rPr>
              <a:t>o</a:t>
            </a:r>
            <a:r>
              <a:rPr lang="en-US" sz="1800" spc="-15" dirty="0">
                <a:latin typeface="Times New Roman"/>
                <a:cs typeface="Times New Roman"/>
              </a:rPr>
              <a:t>m </a:t>
            </a:r>
            <a:r>
              <a:rPr lang="en-US" sz="1800" spc="-10" dirty="0">
                <a:latin typeface="Times New Roman"/>
                <a:cs typeface="Times New Roman"/>
              </a:rPr>
              <a:t>a</a:t>
            </a:r>
            <a:r>
              <a:rPr lang="en-US" sz="1800" spc="-5" dirty="0">
                <a:latin typeface="Times New Roman"/>
                <a:cs typeface="Times New Roman"/>
              </a:rPr>
              <a:t> relat</a:t>
            </a:r>
            <a:r>
              <a:rPr lang="en-US" sz="1800" dirty="0">
                <a:latin typeface="Times New Roman"/>
                <a:cs typeface="Times New Roman"/>
              </a:rPr>
              <a:t>io</a:t>
            </a:r>
            <a:r>
              <a:rPr lang="en-US" sz="1800" spc="-10" dirty="0">
                <a:latin typeface="Times New Roman"/>
                <a:cs typeface="Times New Roman"/>
              </a:rPr>
              <a:t>nal</a:t>
            </a:r>
            <a:r>
              <a:rPr lang="en-US" sz="1800" spc="-5" dirty="0">
                <a:latin typeface="Times New Roman"/>
                <a:cs typeface="Times New Roman"/>
              </a:rPr>
              <a:t> </a:t>
            </a:r>
            <a:r>
              <a:rPr lang="en-US" sz="1800" spc="-10" dirty="0">
                <a:latin typeface="Times New Roman"/>
                <a:cs typeface="Times New Roman"/>
              </a:rPr>
              <a:t>database,</a:t>
            </a:r>
            <a:r>
              <a:rPr lang="en-US" sz="1800" spc="5" dirty="0">
                <a:latin typeface="Times New Roman"/>
                <a:cs typeface="Times New Roman"/>
              </a:rPr>
              <a:t> </a:t>
            </a:r>
            <a:r>
              <a:rPr lang="en-US" sz="1800" spc="-5" dirty="0">
                <a:latin typeface="Times New Roman"/>
                <a:cs typeface="Times New Roman"/>
              </a:rPr>
              <a:t>like </a:t>
            </a:r>
            <a:r>
              <a:rPr lang="en-US" sz="1800" spc="-10" dirty="0">
                <a:latin typeface="Times New Roman"/>
                <a:cs typeface="Times New Roman"/>
              </a:rPr>
              <a:t>M</a:t>
            </a:r>
            <a:r>
              <a:rPr lang="en-US" sz="1800" spc="-5" dirty="0">
                <a:latin typeface="Times New Roman"/>
                <a:cs typeface="Times New Roman"/>
              </a:rPr>
              <a:t>ic</a:t>
            </a:r>
            <a:r>
              <a:rPr lang="en-US" sz="1800" dirty="0">
                <a:latin typeface="Times New Roman"/>
                <a:cs typeface="Times New Roman"/>
              </a:rPr>
              <a:t>r</a:t>
            </a:r>
            <a:r>
              <a:rPr lang="en-US" sz="1800" spc="-10" dirty="0">
                <a:latin typeface="Times New Roman"/>
                <a:cs typeface="Times New Roman"/>
              </a:rPr>
              <a:t>oso</a:t>
            </a:r>
            <a:r>
              <a:rPr lang="en-US" sz="1800" dirty="0">
                <a:latin typeface="Times New Roman"/>
                <a:cs typeface="Times New Roman"/>
              </a:rPr>
              <a:t>f</a:t>
            </a:r>
            <a:r>
              <a:rPr lang="en-US" sz="1800" spc="-5" dirty="0">
                <a:latin typeface="Times New Roman"/>
                <a:cs typeface="Times New Roman"/>
              </a:rPr>
              <a:t>t </a:t>
            </a:r>
            <a:r>
              <a:rPr lang="en-US" sz="1800" spc="-10" dirty="0">
                <a:latin typeface="Times New Roman"/>
                <a:cs typeface="Times New Roman"/>
              </a:rPr>
              <a:t>SQL</a:t>
            </a:r>
            <a:r>
              <a:rPr lang="en-US" sz="1800" spc="-5" dirty="0">
                <a:latin typeface="Times New Roman"/>
                <a:cs typeface="Times New Roman"/>
              </a:rPr>
              <a:t> </a:t>
            </a:r>
            <a:r>
              <a:rPr lang="en-US" sz="1800" spc="-10" dirty="0">
                <a:latin typeface="Times New Roman"/>
                <a:cs typeface="Times New Roman"/>
              </a:rPr>
              <a:t>Server</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Get</a:t>
            </a:r>
            <a:r>
              <a:rPr lang="en-US" sz="1800" spc="-5" dirty="0">
                <a:latin typeface="Times New Roman"/>
                <a:cs typeface="Times New Roman"/>
              </a:rPr>
              <a:t> </a:t>
            </a:r>
            <a:r>
              <a:rPr lang="en-US" sz="1800" spc="-10" dirty="0">
                <a:latin typeface="Times New Roman"/>
                <a:cs typeface="Times New Roman"/>
              </a:rPr>
              <a:t>data</a:t>
            </a:r>
            <a:r>
              <a:rPr lang="en-US" sz="1800" spc="-5" dirty="0">
                <a:latin typeface="Times New Roman"/>
                <a:cs typeface="Times New Roman"/>
              </a:rPr>
              <a:t> </a:t>
            </a:r>
            <a:r>
              <a:rPr lang="en-US" sz="1800" dirty="0">
                <a:latin typeface="Times New Roman"/>
                <a:cs typeface="Times New Roman"/>
              </a:rPr>
              <a:t>f</a:t>
            </a:r>
            <a:r>
              <a:rPr lang="en-US" sz="1800" spc="-5" dirty="0">
                <a:latin typeface="Times New Roman"/>
                <a:cs typeface="Times New Roman"/>
              </a:rPr>
              <a:t>r</a:t>
            </a:r>
            <a:r>
              <a:rPr lang="en-US" sz="1800" dirty="0">
                <a:latin typeface="Times New Roman"/>
                <a:cs typeface="Times New Roman"/>
              </a:rPr>
              <a:t>o</a:t>
            </a:r>
            <a:r>
              <a:rPr lang="en-US" sz="1800" spc="-15" dirty="0">
                <a:latin typeface="Times New Roman"/>
                <a:cs typeface="Times New Roman"/>
              </a:rPr>
              <a:t>m </a:t>
            </a:r>
            <a:r>
              <a:rPr lang="en-US" sz="1800" spc="-10" dirty="0">
                <a:latin typeface="Times New Roman"/>
                <a:cs typeface="Times New Roman"/>
              </a:rPr>
              <a:t>a</a:t>
            </a:r>
            <a:r>
              <a:rPr lang="en-US" sz="1800" spc="-5" dirty="0">
                <a:latin typeface="Times New Roman"/>
                <a:cs typeface="Times New Roman"/>
              </a:rPr>
              <a:t> </a:t>
            </a:r>
            <a:r>
              <a:rPr lang="en-US" sz="1800" dirty="0">
                <a:latin typeface="Times New Roman"/>
                <a:cs typeface="Times New Roman"/>
              </a:rPr>
              <a:t>f</a:t>
            </a:r>
            <a:r>
              <a:rPr lang="en-US" sz="1800" spc="-5" dirty="0">
                <a:latin typeface="Times New Roman"/>
                <a:cs typeface="Times New Roman"/>
              </a:rPr>
              <a:t>ile, lik</a:t>
            </a:r>
            <a:r>
              <a:rPr lang="en-US" sz="1800" spc="-10" dirty="0">
                <a:latin typeface="Times New Roman"/>
                <a:cs typeface="Times New Roman"/>
              </a:rPr>
              <a:t>e</a:t>
            </a:r>
            <a:r>
              <a:rPr lang="en-US" sz="1800" spc="-5" dirty="0">
                <a:latin typeface="Times New Roman"/>
                <a:cs typeface="Times New Roman"/>
              </a:rPr>
              <a:t> </a:t>
            </a:r>
            <a:r>
              <a:rPr lang="en-US" sz="1800" spc="-10" dirty="0">
                <a:latin typeface="Times New Roman"/>
                <a:cs typeface="Times New Roman"/>
              </a:rPr>
              <a:t>Microso</a:t>
            </a:r>
            <a:r>
              <a:rPr lang="en-US" sz="1800" dirty="0">
                <a:latin typeface="Times New Roman"/>
                <a:cs typeface="Times New Roman"/>
              </a:rPr>
              <a:t>f</a:t>
            </a:r>
            <a:r>
              <a:rPr lang="en-US" sz="1800" spc="-5" dirty="0">
                <a:latin typeface="Times New Roman"/>
                <a:cs typeface="Times New Roman"/>
              </a:rPr>
              <a:t>t </a:t>
            </a:r>
            <a:r>
              <a:rPr lang="en-US" sz="1800" spc="-10" dirty="0">
                <a:latin typeface="Times New Roman"/>
                <a:cs typeface="Times New Roman"/>
              </a:rPr>
              <a:t>Excel</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Get</a:t>
            </a:r>
            <a:r>
              <a:rPr lang="en-US" sz="1800" spc="-5" dirty="0">
                <a:latin typeface="Times New Roman"/>
                <a:cs typeface="Times New Roman"/>
              </a:rPr>
              <a:t> </a:t>
            </a:r>
            <a:r>
              <a:rPr lang="en-US" sz="1800" spc="-10" dirty="0">
                <a:latin typeface="Times New Roman"/>
                <a:cs typeface="Times New Roman"/>
              </a:rPr>
              <a:t>data</a:t>
            </a:r>
            <a:r>
              <a:rPr lang="en-US" sz="1800" spc="-5" dirty="0">
                <a:latin typeface="Times New Roman"/>
                <a:cs typeface="Times New Roman"/>
              </a:rPr>
              <a:t> </a:t>
            </a:r>
            <a:r>
              <a:rPr lang="en-US" sz="1800" dirty="0">
                <a:latin typeface="Times New Roman"/>
                <a:cs typeface="Times New Roman"/>
              </a:rPr>
              <a:t>f</a:t>
            </a:r>
            <a:r>
              <a:rPr lang="en-US" sz="1800" spc="-5" dirty="0">
                <a:latin typeface="Times New Roman"/>
                <a:cs typeface="Times New Roman"/>
              </a:rPr>
              <a:t>r</a:t>
            </a:r>
            <a:r>
              <a:rPr lang="en-US" sz="1800" dirty="0">
                <a:latin typeface="Times New Roman"/>
                <a:cs typeface="Times New Roman"/>
              </a:rPr>
              <a:t>o</a:t>
            </a:r>
            <a:r>
              <a:rPr lang="en-US" sz="1800" spc="-15" dirty="0">
                <a:latin typeface="Times New Roman"/>
                <a:cs typeface="Times New Roman"/>
              </a:rPr>
              <a:t>m </a:t>
            </a:r>
            <a:r>
              <a:rPr lang="en-US" sz="1800" spc="-10" dirty="0">
                <a:latin typeface="Times New Roman"/>
                <a:cs typeface="Times New Roman"/>
              </a:rPr>
              <a:t>appli</a:t>
            </a:r>
            <a:r>
              <a:rPr lang="en-US" sz="1800" spc="-5" dirty="0">
                <a:latin typeface="Times New Roman"/>
                <a:cs typeface="Times New Roman"/>
              </a:rPr>
              <a:t>cat</a:t>
            </a:r>
            <a:r>
              <a:rPr lang="en-US" sz="1800" dirty="0">
                <a:latin typeface="Times New Roman"/>
                <a:cs typeface="Times New Roman"/>
              </a:rPr>
              <a:t>i</a:t>
            </a:r>
            <a:r>
              <a:rPr lang="en-US" sz="1800" spc="-10" dirty="0">
                <a:latin typeface="Times New Roman"/>
                <a:cs typeface="Times New Roman"/>
              </a:rPr>
              <a:t>ons</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Get</a:t>
            </a:r>
            <a:r>
              <a:rPr lang="en-US" sz="1800" spc="-5" dirty="0">
                <a:latin typeface="Times New Roman"/>
                <a:cs typeface="Times New Roman"/>
              </a:rPr>
              <a:t> </a:t>
            </a:r>
            <a:r>
              <a:rPr lang="en-US" sz="1800" spc="-10" dirty="0">
                <a:latin typeface="Times New Roman"/>
                <a:cs typeface="Times New Roman"/>
              </a:rPr>
              <a:t>data</a:t>
            </a:r>
            <a:r>
              <a:rPr lang="en-US" sz="1800" spc="-5" dirty="0">
                <a:latin typeface="Times New Roman"/>
                <a:cs typeface="Times New Roman"/>
              </a:rPr>
              <a:t> </a:t>
            </a:r>
            <a:r>
              <a:rPr lang="en-US" sz="1800" dirty="0">
                <a:latin typeface="Times New Roman"/>
                <a:cs typeface="Times New Roman"/>
              </a:rPr>
              <a:t>f</a:t>
            </a:r>
            <a:r>
              <a:rPr lang="en-US" sz="1800" spc="-5" dirty="0">
                <a:latin typeface="Times New Roman"/>
                <a:cs typeface="Times New Roman"/>
              </a:rPr>
              <a:t>r</a:t>
            </a:r>
            <a:r>
              <a:rPr lang="en-US" sz="1800" dirty="0">
                <a:latin typeface="Times New Roman"/>
                <a:cs typeface="Times New Roman"/>
              </a:rPr>
              <a:t>o</a:t>
            </a:r>
            <a:r>
              <a:rPr lang="en-US" sz="1800" spc="-15" dirty="0">
                <a:latin typeface="Times New Roman"/>
                <a:cs typeface="Times New Roman"/>
              </a:rPr>
              <a:t>m </a:t>
            </a:r>
            <a:r>
              <a:rPr lang="en-US" sz="1800" spc="-10" dirty="0">
                <a:latin typeface="Times New Roman"/>
                <a:cs typeface="Times New Roman"/>
              </a:rPr>
              <a:t>Azure</a:t>
            </a:r>
            <a:r>
              <a:rPr lang="en-US" sz="1800" spc="10" dirty="0">
                <a:latin typeface="Times New Roman"/>
                <a:cs typeface="Times New Roman"/>
              </a:rPr>
              <a:t> </a:t>
            </a:r>
            <a:r>
              <a:rPr lang="en-US" sz="1800" dirty="0">
                <a:latin typeface="Times New Roman"/>
                <a:cs typeface="Times New Roman"/>
              </a:rPr>
              <a:t>A</a:t>
            </a:r>
            <a:r>
              <a:rPr lang="en-US" sz="1800" spc="-10" dirty="0">
                <a:latin typeface="Times New Roman"/>
                <a:cs typeface="Times New Roman"/>
              </a:rPr>
              <a:t>na</a:t>
            </a:r>
            <a:r>
              <a:rPr lang="en-US" sz="1800" spc="10" dirty="0">
                <a:latin typeface="Times New Roman"/>
                <a:cs typeface="Times New Roman"/>
              </a:rPr>
              <a:t>l</a:t>
            </a:r>
            <a:r>
              <a:rPr lang="en-US" sz="1800" spc="-35" dirty="0">
                <a:latin typeface="Times New Roman"/>
                <a:cs typeface="Times New Roman"/>
              </a:rPr>
              <a:t>y</a:t>
            </a:r>
            <a:r>
              <a:rPr lang="en-US" sz="1800" spc="-5" dirty="0">
                <a:latin typeface="Times New Roman"/>
                <a:cs typeface="Times New Roman"/>
              </a:rPr>
              <a:t>sis </a:t>
            </a:r>
            <a:r>
              <a:rPr lang="en-US" sz="1800" spc="-10" dirty="0">
                <a:latin typeface="Times New Roman"/>
                <a:cs typeface="Times New Roman"/>
              </a:rPr>
              <a:t>Se</a:t>
            </a:r>
            <a:r>
              <a:rPr lang="en-US" sz="1800" dirty="0">
                <a:latin typeface="Times New Roman"/>
                <a:cs typeface="Times New Roman"/>
              </a:rPr>
              <a:t>r</a:t>
            </a:r>
            <a:r>
              <a:rPr lang="en-US" sz="1800" spc="-10" dirty="0">
                <a:latin typeface="Times New Roman"/>
                <a:cs typeface="Times New Roman"/>
              </a:rPr>
              <a:t>vices</a:t>
            </a:r>
            <a:endParaRPr lang="en-US" sz="1800" dirty="0">
              <a:latin typeface="Times New Roman"/>
              <a:cs typeface="Times New Roman"/>
            </a:endParaRPr>
          </a:p>
          <a:p>
            <a:pPr marL="697865" lvl="1" indent="-228600" eaLnBrk="1" fontAlgn="auto" hangingPunct="1">
              <a:spcBef>
                <a:spcPts val="170"/>
              </a:spcBef>
              <a:spcAft>
                <a:spcPts val="0"/>
              </a:spcAft>
              <a:buFont typeface="Wingdings"/>
              <a:buChar char=""/>
              <a:tabLst>
                <a:tab pos="698500" algn="l"/>
              </a:tabLst>
              <a:defRPr/>
            </a:pPr>
            <a:r>
              <a:rPr lang="en-US" sz="1800" spc="-10" dirty="0">
                <a:latin typeface="Times New Roman"/>
                <a:cs typeface="Times New Roman"/>
              </a:rPr>
              <a:t>Select</a:t>
            </a:r>
            <a:r>
              <a:rPr lang="en-US" sz="1800" spc="-5" dirty="0">
                <a:latin typeface="Times New Roman"/>
                <a:cs typeface="Times New Roman"/>
              </a:rPr>
              <a:t> </a:t>
            </a:r>
            <a:r>
              <a:rPr lang="en-US" sz="1800" spc="-10" dirty="0">
                <a:latin typeface="Times New Roman"/>
                <a:cs typeface="Times New Roman"/>
              </a:rPr>
              <a:t>a</a:t>
            </a:r>
            <a:r>
              <a:rPr lang="en-US" sz="1800" dirty="0">
                <a:latin typeface="Times New Roman"/>
                <a:cs typeface="Times New Roman"/>
              </a:rPr>
              <a:t> </a:t>
            </a:r>
            <a:r>
              <a:rPr lang="en-US" sz="1800" spc="-5" dirty="0">
                <a:latin typeface="Times New Roman"/>
                <a:cs typeface="Times New Roman"/>
              </a:rPr>
              <a:t>sto</a:t>
            </a:r>
            <a:r>
              <a:rPr lang="en-US" sz="1800" dirty="0">
                <a:latin typeface="Times New Roman"/>
                <a:cs typeface="Times New Roman"/>
              </a:rPr>
              <a:t>r</a:t>
            </a:r>
            <a:r>
              <a:rPr lang="en-US" sz="1800" spc="-10" dirty="0">
                <a:latin typeface="Times New Roman"/>
                <a:cs typeface="Times New Roman"/>
              </a:rPr>
              <a:t>age</a:t>
            </a:r>
            <a:r>
              <a:rPr lang="en-US" sz="1800" spc="10" dirty="0">
                <a:latin typeface="Times New Roman"/>
                <a:cs typeface="Times New Roman"/>
              </a:rPr>
              <a:t> </a:t>
            </a:r>
            <a:r>
              <a:rPr lang="en-US" sz="1800" spc="-30" dirty="0">
                <a:latin typeface="Times New Roman"/>
                <a:cs typeface="Times New Roman"/>
              </a:rPr>
              <a:t>m</a:t>
            </a:r>
            <a:r>
              <a:rPr lang="en-US" sz="1800" dirty="0">
                <a:latin typeface="Times New Roman"/>
                <a:cs typeface="Times New Roman"/>
              </a:rPr>
              <a:t>o</a:t>
            </a:r>
            <a:r>
              <a:rPr lang="en-US" sz="1800" spc="-10" dirty="0">
                <a:latin typeface="Times New Roman"/>
                <a:cs typeface="Times New Roman"/>
              </a:rPr>
              <a:t>de</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Fix</a:t>
            </a:r>
            <a:r>
              <a:rPr lang="en-US" sz="1800" spc="-5" dirty="0">
                <a:latin typeface="Times New Roman"/>
                <a:cs typeface="Times New Roman"/>
              </a:rPr>
              <a:t> </a:t>
            </a:r>
            <a:r>
              <a:rPr lang="en-US" sz="1800" spc="-10" dirty="0">
                <a:latin typeface="Times New Roman"/>
                <a:cs typeface="Times New Roman"/>
              </a:rPr>
              <a:t>per</a:t>
            </a:r>
            <a:r>
              <a:rPr lang="en-US" sz="1800" dirty="0">
                <a:latin typeface="Times New Roman"/>
                <a:cs typeface="Times New Roman"/>
              </a:rPr>
              <a:t>f</a:t>
            </a:r>
            <a:r>
              <a:rPr lang="en-US" sz="1800" spc="-10" dirty="0">
                <a:latin typeface="Times New Roman"/>
                <a:cs typeface="Times New Roman"/>
              </a:rPr>
              <a:t>o</a:t>
            </a:r>
            <a:r>
              <a:rPr lang="en-US" sz="1800" dirty="0">
                <a:latin typeface="Times New Roman"/>
                <a:cs typeface="Times New Roman"/>
              </a:rPr>
              <a:t>r</a:t>
            </a:r>
            <a:r>
              <a:rPr lang="en-US" sz="1800" spc="-30" dirty="0">
                <a:latin typeface="Times New Roman"/>
                <a:cs typeface="Times New Roman"/>
              </a:rPr>
              <a:t>m</a:t>
            </a:r>
            <a:r>
              <a:rPr lang="en-US" sz="1800" spc="-10" dirty="0">
                <a:latin typeface="Times New Roman"/>
                <a:cs typeface="Times New Roman"/>
              </a:rPr>
              <a:t>ance</a:t>
            </a:r>
            <a:r>
              <a:rPr lang="en-US" sz="1800" spc="-5" dirty="0">
                <a:latin typeface="Times New Roman"/>
                <a:cs typeface="Times New Roman"/>
              </a:rPr>
              <a:t> is</a:t>
            </a:r>
            <a:r>
              <a:rPr lang="en-US" sz="1800" dirty="0">
                <a:latin typeface="Times New Roman"/>
                <a:cs typeface="Times New Roman"/>
              </a:rPr>
              <a:t>s</a:t>
            </a:r>
            <a:r>
              <a:rPr lang="en-US" sz="1800" spc="-10" dirty="0">
                <a:latin typeface="Times New Roman"/>
                <a:cs typeface="Times New Roman"/>
              </a:rPr>
              <a:t>ues</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Resolve</a:t>
            </a:r>
            <a:r>
              <a:rPr lang="en-US" sz="1800" spc="-5" dirty="0">
                <a:latin typeface="Times New Roman"/>
                <a:cs typeface="Times New Roman"/>
              </a:rPr>
              <a:t> </a:t>
            </a:r>
            <a:r>
              <a:rPr lang="en-US" sz="1800" spc="-10" dirty="0">
                <a:latin typeface="Times New Roman"/>
                <a:cs typeface="Times New Roman"/>
              </a:rPr>
              <a:t>da</a:t>
            </a:r>
            <a:r>
              <a:rPr lang="en-US" sz="1800" dirty="0">
                <a:latin typeface="Times New Roman"/>
                <a:cs typeface="Times New Roman"/>
              </a:rPr>
              <a:t>t</a:t>
            </a:r>
            <a:r>
              <a:rPr lang="en-US" sz="1800" spc="-10" dirty="0">
                <a:latin typeface="Times New Roman"/>
                <a:cs typeface="Times New Roman"/>
              </a:rPr>
              <a:t>a</a:t>
            </a:r>
            <a:r>
              <a:rPr lang="en-US" sz="1800" spc="-5" dirty="0">
                <a:latin typeface="Times New Roman"/>
                <a:cs typeface="Times New Roman"/>
              </a:rPr>
              <a:t> </a:t>
            </a:r>
            <a:r>
              <a:rPr lang="en-US" sz="1800" dirty="0">
                <a:latin typeface="Times New Roman"/>
                <a:cs typeface="Times New Roman"/>
              </a:rPr>
              <a:t>i</a:t>
            </a:r>
            <a:r>
              <a:rPr lang="en-US" sz="1800" spc="-30" dirty="0">
                <a:latin typeface="Times New Roman"/>
                <a:cs typeface="Times New Roman"/>
              </a:rPr>
              <a:t>m</a:t>
            </a:r>
            <a:r>
              <a:rPr lang="en-US" sz="1800" spc="-10" dirty="0">
                <a:latin typeface="Times New Roman"/>
                <a:cs typeface="Times New Roman"/>
              </a:rPr>
              <a:t>po</a:t>
            </a:r>
            <a:r>
              <a:rPr lang="en-US" sz="1800" dirty="0">
                <a:latin typeface="Times New Roman"/>
                <a:cs typeface="Times New Roman"/>
              </a:rPr>
              <a:t>r</a:t>
            </a:r>
            <a:r>
              <a:rPr lang="en-US" sz="1800" spc="-5" dirty="0">
                <a:latin typeface="Times New Roman"/>
                <a:cs typeface="Times New Roman"/>
              </a:rPr>
              <a:t>t er</a:t>
            </a:r>
            <a:r>
              <a:rPr lang="en-US" sz="1800" dirty="0">
                <a:latin typeface="Times New Roman"/>
                <a:cs typeface="Times New Roman"/>
              </a:rPr>
              <a:t>r</a:t>
            </a:r>
            <a:r>
              <a:rPr lang="en-US" sz="1800" spc="-10" dirty="0">
                <a:latin typeface="Times New Roman"/>
                <a:cs typeface="Times New Roman"/>
              </a:rPr>
              <a:t>ors</a:t>
            </a:r>
            <a:endParaRPr lang="en-US" sz="1800" dirty="0">
              <a:latin typeface="Times New Roman"/>
              <a:cs typeface="Times New Roman"/>
            </a:endParaRPr>
          </a:p>
          <a:p>
            <a:pPr marL="240665" indent="-227965" eaLnBrk="1" fontAlgn="auto" hangingPunct="1">
              <a:spcBef>
                <a:spcPts val="1015"/>
              </a:spcBef>
              <a:spcAft>
                <a:spcPts val="0"/>
              </a:spcAft>
              <a:buFont typeface="Symbol"/>
              <a:buChar char=""/>
              <a:tabLst>
                <a:tab pos="241300" algn="l"/>
              </a:tabLst>
              <a:defRPr/>
            </a:pPr>
            <a:r>
              <a:rPr lang="en-US" sz="1800" b="1" spc="-10" dirty="0">
                <a:latin typeface="Times New Roman"/>
                <a:cs typeface="Times New Roman"/>
              </a:rPr>
              <a:t>Transfo</a:t>
            </a:r>
            <a:r>
              <a:rPr lang="en-US" sz="1800" b="1" dirty="0">
                <a:latin typeface="Times New Roman"/>
                <a:cs typeface="Times New Roman"/>
              </a:rPr>
              <a:t>r</a:t>
            </a:r>
            <a:r>
              <a:rPr lang="en-US" sz="1800" b="1" spc="-15" dirty="0">
                <a:latin typeface="Times New Roman"/>
                <a:cs typeface="Times New Roman"/>
              </a:rPr>
              <a:t>m</a:t>
            </a:r>
            <a:r>
              <a:rPr lang="en-US" sz="1800" b="1" spc="-5" dirty="0">
                <a:latin typeface="Times New Roman"/>
                <a:cs typeface="Times New Roman"/>
              </a:rPr>
              <a:t> </a:t>
            </a:r>
            <a:r>
              <a:rPr lang="en-US" sz="1800" b="1" spc="-10" dirty="0">
                <a:latin typeface="Times New Roman"/>
                <a:cs typeface="Times New Roman"/>
              </a:rPr>
              <a:t>Data</a:t>
            </a:r>
            <a:endParaRPr lang="en-US" sz="1800" dirty="0">
              <a:latin typeface="Times New Roman"/>
              <a:cs typeface="Times New Roman"/>
            </a:endParaRPr>
          </a:p>
          <a:p>
            <a:pPr marL="697865" lvl="1" indent="-228600" eaLnBrk="1" fontAlgn="auto" hangingPunct="1">
              <a:spcBef>
                <a:spcPts val="120"/>
              </a:spcBef>
              <a:spcAft>
                <a:spcPts val="0"/>
              </a:spcAft>
              <a:buFont typeface="Wingdings"/>
              <a:buChar char=""/>
              <a:tabLst>
                <a:tab pos="698500" algn="l"/>
              </a:tabLst>
              <a:defRPr/>
            </a:pPr>
            <a:r>
              <a:rPr lang="en-US" sz="1800" spc="-10" dirty="0">
                <a:latin typeface="Times New Roman"/>
                <a:cs typeface="Times New Roman"/>
              </a:rPr>
              <a:t>Changing</a:t>
            </a:r>
            <a:r>
              <a:rPr lang="en-US" sz="1800" spc="-5" dirty="0">
                <a:latin typeface="Times New Roman"/>
                <a:cs typeface="Times New Roman"/>
              </a:rPr>
              <a:t> </a:t>
            </a:r>
            <a:r>
              <a:rPr lang="en-US" sz="1800" dirty="0">
                <a:latin typeface="Times New Roman"/>
                <a:cs typeface="Times New Roman"/>
              </a:rPr>
              <a:t>t</a:t>
            </a:r>
            <a:r>
              <a:rPr lang="en-US" sz="1800" spc="-10" dirty="0">
                <a:latin typeface="Times New Roman"/>
                <a:cs typeface="Times New Roman"/>
              </a:rPr>
              <a:t>he</a:t>
            </a:r>
            <a:r>
              <a:rPr lang="en-US" sz="1800" spc="-5" dirty="0">
                <a:latin typeface="Times New Roman"/>
                <a:cs typeface="Times New Roman"/>
              </a:rPr>
              <a:t> </a:t>
            </a:r>
            <a:r>
              <a:rPr lang="en-US" sz="1800" spc="-10" dirty="0">
                <a:latin typeface="Times New Roman"/>
                <a:cs typeface="Times New Roman"/>
              </a:rPr>
              <a:t>Table</a:t>
            </a:r>
            <a:r>
              <a:rPr lang="en-US" sz="1800" spc="10" dirty="0">
                <a:latin typeface="Times New Roman"/>
                <a:cs typeface="Times New Roman"/>
              </a:rPr>
              <a:t> </a:t>
            </a:r>
            <a:r>
              <a:rPr lang="en-US" sz="1800" spc="-10" dirty="0">
                <a:latin typeface="Times New Roman"/>
                <a:cs typeface="Times New Roman"/>
              </a:rPr>
              <a:t>N</a:t>
            </a:r>
            <a:r>
              <a:rPr lang="en-US" sz="1800" dirty="0">
                <a:latin typeface="Times New Roman"/>
                <a:cs typeface="Times New Roman"/>
              </a:rPr>
              <a:t>a</a:t>
            </a:r>
            <a:r>
              <a:rPr lang="en-US" sz="1800" spc="-30" dirty="0">
                <a:latin typeface="Times New Roman"/>
                <a:cs typeface="Times New Roman"/>
              </a:rPr>
              <a:t>m</a:t>
            </a:r>
            <a:r>
              <a:rPr lang="en-US" sz="1800" spc="-5" dirty="0">
                <a:latin typeface="Times New Roman"/>
                <a:cs typeface="Times New Roman"/>
              </a:rPr>
              <a:t>e.</a:t>
            </a:r>
            <a:endParaRPr lang="en-US" sz="1800" dirty="0">
              <a:latin typeface="Times New Roman"/>
              <a:cs typeface="Times New Roman"/>
            </a:endParaRPr>
          </a:p>
          <a:p>
            <a:pPr marL="697865" lvl="1" indent="-228600" eaLnBrk="1" fontAlgn="auto" hangingPunct="1">
              <a:spcBef>
                <a:spcPts val="165"/>
              </a:spcBef>
              <a:spcAft>
                <a:spcPts val="0"/>
              </a:spcAft>
              <a:buFont typeface="Wingdings"/>
              <a:buChar char=""/>
              <a:tabLst>
                <a:tab pos="698500" algn="l"/>
              </a:tabLst>
              <a:defRPr/>
            </a:pPr>
            <a:r>
              <a:rPr lang="en-US" sz="1800" spc="-10" dirty="0">
                <a:latin typeface="Times New Roman"/>
                <a:cs typeface="Times New Roman"/>
              </a:rPr>
              <a:t>R</a:t>
            </a:r>
            <a:r>
              <a:rPr lang="en-US" sz="1800" dirty="0">
                <a:latin typeface="Times New Roman"/>
                <a:cs typeface="Times New Roman"/>
              </a:rPr>
              <a:t>e</a:t>
            </a:r>
            <a:r>
              <a:rPr lang="en-US" sz="1800" spc="-30" dirty="0">
                <a:latin typeface="Times New Roman"/>
                <a:cs typeface="Times New Roman"/>
              </a:rPr>
              <a:t>m</a:t>
            </a:r>
            <a:r>
              <a:rPr lang="en-US" sz="1800" spc="-10" dirty="0">
                <a:latin typeface="Times New Roman"/>
                <a:cs typeface="Times New Roman"/>
              </a:rPr>
              <a:t>ove</a:t>
            </a:r>
            <a:r>
              <a:rPr lang="en-US" sz="1800" spc="-5" dirty="0">
                <a:latin typeface="Times New Roman"/>
                <a:cs typeface="Times New Roman"/>
              </a:rPr>
              <a:t> </a:t>
            </a:r>
            <a:r>
              <a:rPr lang="en-US" sz="1800" spc="-10" dirty="0">
                <a:latin typeface="Times New Roman"/>
                <a:cs typeface="Times New Roman"/>
              </a:rPr>
              <a:t>the</a:t>
            </a:r>
            <a:r>
              <a:rPr lang="en-US" sz="1800" spc="10" dirty="0">
                <a:latin typeface="Times New Roman"/>
                <a:cs typeface="Times New Roman"/>
              </a:rPr>
              <a:t> </a:t>
            </a:r>
            <a:r>
              <a:rPr lang="en-US" sz="1800" spc="-5" dirty="0">
                <a:latin typeface="Times New Roman"/>
                <a:cs typeface="Times New Roman"/>
              </a:rPr>
              <a:t>First</a:t>
            </a:r>
            <a:r>
              <a:rPr lang="en-US" sz="1800" spc="5" dirty="0">
                <a:latin typeface="Times New Roman"/>
                <a:cs typeface="Times New Roman"/>
              </a:rPr>
              <a:t> </a:t>
            </a:r>
            <a:r>
              <a:rPr lang="en-US" sz="1800" spc="-10" dirty="0">
                <a:latin typeface="Times New Roman"/>
                <a:cs typeface="Times New Roman"/>
              </a:rPr>
              <a:t>Row.</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Replace</a:t>
            </a:r>
            <a:r>
              <a:rPr lang="en-US" sz="1800" spc="-5" dirty="0">
                <a:latin typeface="Times New Roman"/>
                <a:cs typeface="Times New Roman"/>
              </a:rPr>
              <a:t> </a:t>
            </a:r>
            <a:r>
              <a:rPr lang="en-US" sz="1800" spc="-10" dirty="0">
                <a:latin typeface="Times New Roman"/>
                <a:cs typeface="Times New Roman"/>
              </a:rPr>
              <a:t>Nu</a:t>
            </a:r>
            <a:r>
              <a:rPr lang="en-US" sz="1800" dirty="0">
                <a:latin typeface="Times New Roman"/>
                <a:cs typeface="Times New Roman"/>
              </a:rPr>
              <a:t>l</a:t>
            </a:r>
            <a:r>
              <a:rPr lang="en-US" sz="1800" spc="-5" dirty="0">
                <a:latin typeface="Times New Roman"/>
                <a:cs typeface="Times New Roman"/>
              </a:rPr>
              <a:t>l </a:t>
            </a:r>
            <a:r>
              <a:rPr lang="en-US" sz="1800" spc="-10" dirty="0">
                <a:latin typeface="Times New Roman"/>
                <a:cs typeface="Times New Roman"/>
              </a:rPr>
              <a:t>Value.</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R</a:t>
            </a:r>
            <a:r>
              <a:rPr lang="en-US" sz="1800" dirty="0">
                <a:latin typeface="Times New Roman"/>
                <a:cs typeface="Times New Roman"/>
              </a:rPr>
              <a:t>e</a:t>
            </a:r>
            <a:r>
              <a:rPr lang="en-US" sz="1800" spc="-30" dirty="0">
                <a:latin typeface="Times New Roman"/>
                <a:cs typeface="Times New Roman"/>
              </a:rPr>
              <a:t>m</a:t>
            </a:r>
            <a:r>
              <a:rPr lang="en-US" sz="1800" spc="-10" dirty="0">
                <a:latin typeface="Times New Roman"/>
                <a:cs typeface="Times New Roman"/>
              </a:rPr>
              <a:t>ove</a:t>
            </a:r>
            <a:r>
              <a:rPr lang="en-US" sz="1800" spc="-5" dirty="0">
                <a:latin typeface="Times New Roman"/>
                <a:cs typeface="Times New Roman"/>
              </a:rPr>
              <a:t> </a:t>
            </a:r>
            <a:r>
              <a:rPr lang="en-US" sz="1800" dirty="0">
                <a:latin typeface="Times New Roman"/>
                <a:cs typeface="Times New Roman"/>
              </a:rPr>
              <a:t>U</a:t>
            </a:r>
            <a:r>
              <a:rPr lang="en-US" sz="1800" spc="-10" dirty="0">
                <a:latin typeface="Times New Roman"/>
                <a:cs typeface="Times New Roman"/>
              </a:rPr>
              <a:t>nnecessa</a:t>
            </a:r>
            <a:r>
              <a:rPr lang="en-US" sz="1800" spc="10" dirty="0">
                <a:latin typeface="Times New Roman"/>
                <a:cs typeface="Times New Roman"/>
              </a:rPr>
              <a:t>r</a:t>
            </a:r>
            <a:r>
              <a:rPr lang="en-US" sz="1800" spc="-10" dirty="0">
                <a:latin typeface="Times New Roman"/>
                <a:cs typeface="Times New Roman"/>
              </a:rPr>
              <a:t>y</a:t>
            </a:r>
            <a:r>
              <a:rPr lang="en-US" sz="1800" spc="-5" dirty="0">
                <a:latin typeface="Times New Roman"/>
                <a:cs typeface="Times New Roman"/>
              </a:rPr>
              <a:t> </a:t>
            </a:r>
            <a:r>
              <a:rPr lang="en-US" sz="1800" spc="-10" dirty="0">
                <a:latin typeface="Times New Roman"/>
                <a:cs typeface="Times New Roman"/>
              </a:rPr>
              <a:t>Rows.</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0" dirty="0">
                <a:latin typeface="Times New Roman"/>
                <a:cs typeface="Times New Roman"/>
              </a:rPr>
              <a:t>Ren</a:t>
            </a:r>
            <a:r>
              <a:rPr lang="en-US" sz="1800" dirty="0">
                <a:latin typeface="Times New Roman"/>
                <a:cs typeface="Times New Roman"/>
              </a:rPr>
              <a:t>a</a:t>
            </a:r>
            <a:r>
              <a:rPr lang="en-US" sz="1800" spc="-30" dirty="0">
                <a:latin typeface="Times New Roman"/>
                <a:cs typeface="Times New Roman"/>
              </a:rPr>
              <a:t>m</a:t>
            </a:r>
            <a:r>
              <a:rPr lang="en-US" sz="1800" spc="-10" dirty="0">
                <a:latin typeface="Times New Roman"/>
                <a:cs typeface="Times New Roman"/>
              </a:rPr>
              <a:t>e</a:t>
            </a:r>
            <a:r>
              <a:rPr lang="en-US" sz="1800" spc="-5" dirty="0">
                <a:latin typeface="Times New Roman"/>
                <a:cs typeface="Times New Roman"/>
              </a:rPr>
              <a:t> </a:t>
            </a:r>
            <a:r>
              <a:rPr lang="en-US" sz="1800" spc="-10" dirty="0">
                <a:latin typeface="Times New Roman"/>
                <a:cs typeface="Times New Roman"/>
              </a:rPr>
              <a:t>C</a:t>
            </a:r>
            <a:r>
              <a:rPr lang="en-US" sz="1800" dirty="0">
                <a:latin typeface="Times New Roman"/>
                <a:cs typeface="Times New Roman"/>
              </a:rPr>
              <a:t>o</a:t>
            </a:r>
            <a:r>
              <a:rPr lang="en-US" sz="1800" spc="-5" dirty="0">
                <a:latin typeface="Times New Roman"/>
                <a:cs typeface="Times New Roman"/>
              </a:rPr>
              <a:t>l</a:t>
            </a:r>
            <a:r>
              <a:rPr lang="en-US" sz="1800" dirty="0">
                <a:latin typeface="Times New Roman"/>
                <a:cs typeface="Times New Roman"/>
              </a:rPr>
              <a:t>u</a:t>
            </a:r>
            <a:r>
              <a:rPr lang="en-US" sz="1800" spc="-30" dirty="0">
                <a:latin typeface="Times New Roman"/>
                <a:cs typeface="Times New Roman"/>
              </a:rPr>
              <a:t>m</a:t>
            </a:r>
            <a:r>
              <a:rPr lang="en-US" sz="1800" spc="-10" dirty="0">
                <a:latin typeface="Times New Roman"/>
                <a:cs typeface="Times New Roman"/>
              </a:rPr>
              <a:t>n</a:t>
            </a:r>
            <a:r>
              <a:rPr lang="en-US" sz="1800" spc="5" dirty="0">
                <a:latin typeface="Times New Roman"/>
                <a:cs typeface="Times New Roman"/>
              </a:rPr>
              <a:t> </a:t>
            </a:r>
            <a:r>
              <a:rPr lang="en-US" sz="1800" spc="-10" dirty="0">
                <a:latin typeface="Times New Roman"/>
                <a:cs typeface="Times New Roman"/>
              </a:rPr>
              <a:t>Head</a:t>
            </a:r>
            <a:r>
              <a:rPr lang="en-US" sz="1800" dirty="0">
                <a:latin typeface="Times New Roman"/>
                <a:cs typeface="Times New Roman"/>
              </a:rPr>
              <a:t>i</a:t>
            </a:r>
            <a:r>
              <a:rPr lang="en-US" sz="1800" spc="-10" dirty="0">
                <a:latin typeface="Times New Roman"/>
                <a:cs typeface="Times New Roman"/>
              </a:rPr>
              <a:t>ngs.</a:t>
            </a:r>
            <a:endParaRPr lang="en-US" sz="1800" dirty="0">
              <a:latin typeface="Times New Roman"/>
              <a:cs typeface="Times New Roman"/>
            </a:endParaRPr>
          </a:p>
          <a:p>
            <a:pPr marL="697865" lvl="1" indent="-228600" eaLnBrk="1" fontAlgn="auto" hangingPunct="1">
              <a:spcBef>
                <a:spcPts val="165"/>
              </a:spcBef>
              <a:spcAft>
                <a:spcPts val="0"/>
              </a:spcAft>
              <a:buFont typeface="Wingdings"/>
              <a:buChar char=""/>
              <a:tabLst>
                <a:tab pos="698500" algn="l"/>
              </a:tabLst>
              <a:defRPr/>
            </a:pPr>
            <a:r>
              <a:rPr lang="en-US" sz="1800" spc="-10" dirty="0">
                <a:latin typeface="Times New Roman"/>
                <a:cs typeface="Times New Roman"/>
              </a:rPr>
              <a:t>Separating</a:t>
            </a:r>
            <a:r>
              <a:rPr lang="en-US" sz="1800" spc="-5" dirty="0">
                <a:latin typeface="Times New Roman"/>
                <a:cs typeface="Times New Roman"/>
              </a:rPr>
              <a:t> </a:t>
            </a:r>
            <a:r>
              <a:rPr lang="en-US" sz="1800" dirty="0">
                <a:latin typeface="Times New Roman"/>
                <a:cs typeface="Times New Roman"/>
              </a:rPr>
              <a:t>i</a:t>
            </a:r>
            <a:r>
              <a:rPr lang="en-US" sz="1800" spc="-10" dirty="0">
                <a:latin typeface="Times New Roman"/>
                <a:cs typeface="Times New Roman"/>
              </a:rPr>
              <a:t>nto</a:t>
            </a:r>
            <a:r>
              <a:rPr lang="en-US" sz="1800" spc="-5" dirty="0">
                <a:latin typeface="Times New Roman"/>
                <a:cs typeface="Times New Roman"/>
              </a:rPr>
              <a:t> t</a:t>
            </a:r>
            <a:r>
              <a:rPr lang="en-US" sz="1800" dirty="0">
                <a:latin typeface="Times New Roman"/>
                <a:cs typeface="Times New Roman"/>
              </a:rPr>
              <a:t>w</a:t>
            </a:r>
            <a:r>
              <a:rPr lang="en-US" sz="1800" spc="-10" dirty="0">
                <a:latin typeface="Times New Roman"/>
                <a:cs typeface="Times New Roman"/>
              </a:rPr>
              <a:t>o</a:t>
            </a:r>
            <a:r>
              <a:rPr lang="en-US" sz="1800" spc="-5" dirty="0">
                <a:latin typeface="Times New Roman"/>
                <a:cs typeface="Times New Roman"/>
              </a:rPr>
              <a:t> </a:t>
            </a:r>
            <a:r>
              <a:rPr lang="en-US" sz="1800" spc="-10" dirty="0">
                <a:latin typeface="Times New Roman"/>
                <a:cs typeface="Times New Roman"/>
              </a:rPr>
              <a:t>C</a:t>
            </a:r>
            <a:r>
              <a:rPr lang="en-US" sz="1800" dirty="0">
                <a:latin typeface="Times New Roman"/>
                <a:cs typeface="Times New Roman"/>
              </a:rPr>
              <a:t>o</a:t>
            </a:r>
            <a:r>
              <a:rPr lang="en-US" sz="1800" spc="-5" dirty="0">
                <a:latin typeface="Times New Roman"/>
                <a:cs typeface="Times New Roman"/>
              </a:rPr>
              <a:t>l</a:t>
            </a:r>
            <a:r>
              <a:rPr lang="en-US" sz="1800" dirty="0">
                <a:latin typeface="Times New Roman"/>
                <a:cs typeface="Times New Roman"/>
              </a:rPr>
              <a:t>u</a:t>
            </a:r>
            <a:r>
              <a:rPr lang="en-US" sz="1800" spc="-30" dirty="0">
                <a:latin typeface="Times New Roman"/>
                <a:cs typeface="Times New Roman"/>
              </a:rPr>
              <a:t>m</a:t>
            </a:r>
            <a:r>
              <a:rPr lang="en-US" sz="1800" spc="-5" dirty="0">
                <a:latin typeface="Times New Roman"/>
                <a:cs typeface="Times New Roman"/>
              </a:rPr>
              <a:t>ns.</a:t>
            </a:r>
            <a:endParaRPr lang="en-US" sz="1800" dirty="0">
              <a:latin typeface="Times New Roman"/>
              <a:cs typeface="Times New Roman"/>
            </a:endParaRPr>
          </a:p>
          <a:p>
            <a:pPr marL="697865" lvl="1" indent="-228600" eaLnBrk="1" fontAlgn="auto" hangingPunct="1">
              <a:spcBef>
                <a:spcPts val="155"/>
              </a:spcBef>
              <a:spcAft>
                <a:spcPts val="0"/>
              </a:spcAft>
              <a:buFont typeface="Wingdings"/>
              <a:buChar char=""/>
              <a:tabLst>
                <a:tab pos="698500" algn="l"/>
              </a:tabLst>
              <a:defRPr/>
            </a:pPr>
            <a:r>
              <a:rPr lang="en-US" sz="1800" spc="-15" dirty="0">
                <a:latin typeface="Times New Roman"/>
                <a:cs typeface="Times New Roman"/>
              </a:rPr>
              <a:t>Merg</a:t>
            </a:r>
            <a:r>
              <a:rPr lang="en-US" sz="1800" spc="-10" dirty="0">
                <a:latin typeface="Times New Roman"/>
                <a:cs typeface="Times New Roman"/>
              </a:rPr>
              <a:t>e</a:t>
            </a:r>
            <a:r>
              <a:rPr lang="en-US" sz="1800" spc="-5" dirty="0">
                <a:latin typeface="Times New Roman"/>
                <a:cs typeface="Times New Roman"/>
              </a:rPr>
              <a:t> </a:t>
            </a:r>
            <a:r>
              <a:rPr lang="en-US" sz="1800" spc="-15" dirty="0">
                <a:latin typeface="Times New Roman"/>
                <a:cs typeface="Times New Roman"/>
              </a:rPr>
              <a:t>Co</a:t>
            </a:r>
            <a:r>
              <a:rPr lang="en-US" sz="1800" dirty="0">
                <a:latin typeface="Times New Roman"/>
                <a:cs typeface="Times New Roman"/>
              </a:rPr>
              <a:t>lu</a:t>
            </a:r>
            <a:r>
              <a:rPr lang="en-US" sz="1800" spc="-30" dirty="0">
                <a:latin typeface="Times New Roman"/>
                <a:cs typeface="Times New Roman"/>
              </a:rPr>
              <a:t>m</a:t>
            </a:r>
            <a:r>
              <a:rPr lang="en-US" sz="1800" spc="-10" dirty="0">
                <a:latin typeface="Times New Roman"/>
                <a:cs typeface="Times New Roman"/>
              </a:rPr>
              <a:t>ns.</a:t>
            </a:r>
            <a:endParaRPr lang="en-US" sz="1800" dirty="0"/>
          </a:p>
        </p:txBody>
      </p:sp>
      <p:pic>
        <p:nvPicPr>
          <p:cNvPr id="4" name="Picture 3">
            <a:extLst>
              <a:ext uri="{FF2B5EF4-FFF2-40B4-BE49-F238E27FC236}">
                <a16:creationId xmlns:a16="http://schemas.microsoft.com/office/drawing/2014/main" id="{2162CABD-010F-9D82-E652-C34B454C39E8}"/>
              </a:ext>
            </a:extLst>
          </p:cNvPr>
          <p:cNvPicPr>
            <a:picLocks noChangeAspect="1"/>
          </p:cNvPicPr>
          <p:nvPr/>
        </p:nvPicPr>
        <p:blipFill>
          <a:blip r:embed="rId2"/>
          <a:stretch>
            <a:fillRect/>
          </a:stretch>
        </p:blipFill>
        <p:spPr>
          <a:xfrm>
            <a:off x="10552087" y="393940"/>
            <a:ext cx="1030313" cy="762066"/>
          </a:xfrm>
          <a:prstGeom prst="rect">
            <a:avLst/>
          </a:prstGeom>
        </p:spPr>
      </p:pic>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B1D636-AAD8-F4D9-5759-464CAE98025E}"/>
              </a:ext>
            </a:extLst>
          </p:cNvPr>
          <p:cNvSpPr txBox="1"/>
          <p:nvPr/>
        </p:nvSpPr>
        <p:spPr>
          <a:xfrm>
            <a:off x="94891" y="1925895"/>
            <a:ext cx="6107502" cy="2958439"/>
          </a:xfrm>
          <a:prstGeom prst="rect">
            <a:avLst/>
          </a:prstGeom>
          <a:noFill/>
          <a:ln>
            <a:solidFill>
              <a:schemeClr val="bg2"/>
            </a:solidFill>
          </a:ln>
        </p:spPr>
        <p:txBody>
          <a:bodyPr wrap="square">
            <a:spAutoFit/>
          </a:bodyPr>
          <a:lstStyle/>
          <a:p>
            <a:pPr marL="285750" indent="-285750">
              <a:buFont typeface="Wingdings" panose="05000000000000000000" pitchFamily="2" charset="2"/>
              <a:buChar char="Ø"/>
            </a:pPr>
            <a:r>
              <a:rPr lang="en-US" b="1" dirty="0">
                <a:latin typeface="Palatino Linotype" panose="02040502050505030304" pitchFamily="18" charset="0"/>
              </a:rPr>
              <a:t>Bar charts :</a:t>
            </a:r>
          </a:p>
          <a:p>
            <a:r>
              <a:rPr lang="en-US" dirty="0">
                <a:latin typeface="Palatino Linotype" panose="02040502050505030304" pitchFamily="18" charset="0"/>
              </a:rPr>
              <a:t>                These are mostly used graphs because they are simple to create and easy to understand. They are useful to display the data that include negative values because it is possible to position the bars above and below the x-axis.</a:t>
            </a:r>
          </a:p>
          <a:p>
            <a:endParaRPr lang="en-US" dirty="0">
              <a:latin typeface="Palatino Linotype" panose="02040502050505030304" pitchFamily="18" charset="0"/>
            </a:endParaRPr>
          </a:p>
          <a:p>
            <a:pPr eaLnBrk="1" hangingPunct="1">
              <a:lnSpc>
                <a:spcPct val="110000"/>
              </a:lnSpc>
              <a:buFont typeface="Wingdings" panose="05000000000000000000" pitchFamily="2" charset="2"/>
              <a:buChar char=""/>
            </a:pPr>
            <a:r>
              <a:rPr lang="en-US" altLang="en-US" b="1" dirty="0">
                <a:latin typeface="Palatino Linotype" panose="02040502050505030304" pitchFamily="18" charset="0"/>
                <a:cs typeface="Times New Roman" panose="02020603050405020304" pitchFamily="18" charset="0"/>
              </a:rPr>
              <a:t>   Heat Map : </a:t>
            </a:r>
          </a:p>
          <a:p>
            <a:pPr eaLnBrk="1" hangingPunct="1">
              <a:lnSpc>
                <a:spcPct val="110000"/>
              </a:lnSpc>
            </a:pPr>
            <a:r>
              <a:rPr lang="en-US" altLang="en-US" b="1" dirty="0">
                <a:latin typeface="Palatino Linotype" panose="02040502050505030304" pitchFamily="18" charset="0"/>
                <a:cs typeface="Times New Roman" panose="02020603050405020304" pitchFamily="18" charset="0"/>
              </a:rPr>
              <a:t>                </a:t>
            </a:r>
            <a:r>
              <a:rPr lang="en-US" altLang="en-US" dirty="0">
                <a:latin typeface="Palatino Linotype" panose="02040502050505030304" pitchFamily="18" charset="0"/>
                <a:cs typeface="Times New Roman" panose="02020603050405020304" pitchFamily="18" charset="0"/>
              </a:rPr>
              <a:t> These is a custom visualization available with Power BI to show the data numbers through presentation or visual. </a:t>
            </a:r>
          </a:p>
        </p:txBody>
      </p:sp>
      <p:sp>
        <p:nvSpPr>
          <p:cNvPr id="9" name="TextBox 8">
            <a:extLst>
              <a:ext uri="{FF2B5EF4-FFF2-40B4-BE49-F238E27FC236}">
                <a16:creationId xmlns:a16="http://schemas.microsoft.com/office/drawing/2014/main" id="{A432301F-E25B-D83D-CD4E-77C94F22DE29}"/>
              </a:ext>
            </a:extLst>
          </p:cNvPr>
          <p:cNvSpPr txBox="1"/>
          <p:nvPr/>
        </p:nvSpPr>
        <p:spPr>
          <a:xfrm>
            <a:off x="6326038" y="1915665"/>
            <a:ext cx="5423139" cy="1754326"/>
          </a:xfrm>
          <a:prstGeom prst="rect">
            <a:avLst/>
          </a:prstGeom>
          <a:noFill/>
          <a:ln>
            <a:solidFill>
              <a:schemeClr val="bg2"/>
            </a:solidFill>
          </a:ln>
        </p:spPr>
        <p:txBody>
          <a:bodyPr wrap="square">
            <a:spAutoFit/>
          </a:bodyPr>
          <a:lstStyle/>
          <a:p>
            <a:pPr marL="285750" indent="-285750">
              <a:buFont typeface="Wingdings" panose="05000000000000000000" pitchFamily="2" charset="2"/>
              <a:buChar char="Ø"/>
            </a:pPr>
            <a:r>
              <a:rPr lang="en-US" b="1" dirty="0"/>
              <a:t>Scatter charts </a:t>
            </a:r>
            <a:r>
              <a:rPr lang="en-US" dirty="0"/>
              <a:t>:</a:t>
            </a:r>
          </a:p>
          <a:p>
            <a:pPr algn="just"/>
            <a:r>
              <a:rPr lang="en-US" dirty="0"/>
              <a:t>             These are used to visualize the data using the dots that represent the values obtained from two different variables, such as the x-axis and y-</a:t>
            </a:r>
          </a:p>
          <a:p>
            <a:pPr algn="just"/>
            <a:r>
              <a:rPr lang="en-US" dirty="0"/>
              <a:t>axis. These charts are used to show the relationship between two different variables.</a:t>
            </a:r>
          </a:p>
        </p:txBody>
      </p:sp>
      <p:sp>
        <p:nvSpPr>
          <p:cNvPr id="11" name="TextBox 10">
            <a:extLst>
              <a:ext uri="{FF2B5EF4-FFF2-40B4-BE49-F238E27FC236}">
                <a16:creationId xmlns:a16="http://schemas.microsoft.com/office/drawing/2014/main" id="{E90F034A-770A-A54B-79F2-FB3D78C4A652}"/>
              </a:ext>
            </a:extLst>
          </p:cNvPr>
          <p:cNvSpPr txBox="1"/>
          <p:nvPr/>
        </p:nvSpPr>
        <p:spPr>
          <a:xfrm>
            <a:off x="0" y="1336574"/>
            <a:ext cx="6107502" cy="369332"/>
          </a:xfrm>
          <a:prstGeom prst="rect">
            <a:avLst/>
          </a:prstGeom>
          <a:noFill/>
          <a:ln>
            <a:solidFill>
              <a:schemeClr val="bg2"/>
            </a:solidFill>
          </a:ln>
        </p:spPr>
        <p:txBody>
          <a:bodyPr wrap="square">
            <a:spAutoFit/>
          </a:bodyPr>
          <a:lstStyle/>
          <a:p>
            <a:pPr marL="285750" indent="-285750">
              <a:buFont typeface="Arial" panose="020B0604020202020204" pitchFamily="34" charset="0"/>
              <a:buChar char="•"/>
            </a:pPr>
            <a:r>
              <a:rPr lang="en-IN" b="1" dirty="0"/>
              <a:t>Visualizations</a:t>
            </a:r>
          </a:p>
        </p:txBody>
      </p:sp>
      <p:sp>
        <p:nvSpPr>
          <p:cNvPr id="13" name="TextBox 12">
            <a:extLst>
              <a:ext uri="{FF2B5EF4-FFF2-40B4-BE49-F238E27FC236}">
                <a16:creationId xmlns:a16="http://schemas.microsoft.com/office/drawing/2014/main" id="{4C5330F9-7259-1754-F2C4-4A06F885E2B8}"/>
              </a:ext>
            </a:extLst>
          </p:cNvPr>
          <p:cNvSpPr txBox="1"/>
          <p:nvPr/>
        </p:nvSpPr>
        <p:spPr>
          <a:xfrm>
            <a:off x="829572" y="4954980"/>
            <a:ext cx="8090141" cy="646331"/>
          </a:xfrm>
          <a:prstGeom prst="rect">
            <a:avLst/>
          </a:prstGeom>
          <a:noFill/>
          <a:ln>
            <a:solidFill>
              <a:schemeClr val="bg2"/>
            </a:solidFill>
          </a:ln>
        </p:spPr>
        <p:txBody>
          <a:bodyPr wrap="square">
            <a:spAutoFit/>
          </a:bodyPr>
          <a:lstStyle/>
          <a:p>
            <a:r>
              <a:rPr lang="en-IN" dirty="0"/>
              <a:t>And also we may use some filters(report level , page level ) and Roll-up , Drill down operations also.</a:t>
            </a:r>
          </a:p>
        </p:txBody>
      </p:sp>
      <p:pic>
        <p:nvPicPr>
          <p:cNvPr id="14" name="Picture 13">
            <a:extLst>
              <a:ext uri="{FF2B5EF4-FFF2-40B4-BE49-F238E27FC236}">
                <a16:creationId xmlns:a16="http://schemas.microsoft.com/office/drawing/2014/main" id="{53FC70D5-C24E-2B83-D03E-9132CC724F6E}"/>
              </a:ext>
            </a:extLst>
          </p:cNvPr>
          <p:cNvPicPr>
            <a:picLocks noChangeAspect="1"/>
          </p:cNvPicPr>
          <p:nvPr/>
        </p:nvPicPr>
        <p:blipFill>
          <a:blip r:embed="rId2"/>
          <a:stretch>
            <a:fillRect/>
          </a:stretch>
        </p:blipFill>
        <p:spPr>
          <a:xfrm>
            <a:off x="10463393" y="451416"/>
            <a:ext cx="1030313" cy="762066"/>
          </a:xfrm>
          <a:prstGeom prst="rect">
            <a:avLst/>
          </a:prstGeom>
        </p:spPr>
      </p:pic>
    </p:spTree>
    <p:extLst>
      <p:ext uri="{BB962C8B-B14F-4D97-AF65-F5344CB8AC3E}">
        <p14:creationId xmlns:p14="http://schemas.microsoft.com/office/powerpoint/2010/main" val="248655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109</TotalTime>
  <Words>839</Words>
  <Application>Microsoft Office PowerPoint</Application>
  <PresentationFormat>Widescreen</PresentationFormat>
  <Paragraphs>98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Palatino Linotype</vt:lpstr>
      <vt:lpstr>Symbol</vt:lpstr>
      <vt:lpstr>Times New Roman</vt:lpstr>
      <vt:lpstr>Wingdings</vt:lpstr>
      <vt:lpstr>Wingdings 2</vt:lpstr>
      <vt:lpstr>Presentation on brainstorming</vt:lpstr>
      <vt:lpstr>CLIMATE CHANGE ANALYSIS</vt:lpstr>
      <vt:lpstr>TABLE OF CONTENTS</vt:lpstr>
      <vt:lpstr>INTRODUCTION</vt:lpstr>
      <vt:lpstr>PROJECT AREA</vt:lpstr>
      <vt:lpstr>LITERATURE REVIEW</vt:lpstr>
      <vt:lpstr>PROBLEM STATEMENT</vt:lpstr>
      <vt:lpstr>DATA PRE-PROCESSING TECHNIQUES</vt:lpstr>
      <vt:lpstr>FEATURES USED IN POWEBI</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ANALYSIS</dc:title>
  <dc:creator>karnati vamshi</dc:creator>
  <cp:lastModifiedBy>karnati vamshi</cp:lastModifiedBy>
  <cp:revision>3</cp:revision>
  <dcterms:created xsi:type="dcterms:W3CDTF">2022-08-09T02:40:50Z</dcterms:created>
  <dcterms:modified xsi:type="dcterms:W3CDTF">2022-08-09T05:03:33Z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